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7" r:id="rId3"/>
    <p:sldId id="268" r:id="rId4"/>
    <p:sldId id="269" r:id="rId5"/>
    <p:sldId id="264" r:id="rId6"/>
    <p:sldId id="257" r:id="rId7"/>
    <p:sldId id="258" r:id="rId8"/>
    <p:sldId id="259" r:id="rId9"/>
    <p:sldId id="260" r:id="rId10"/>
    <p:sldId id="261" r:id="rId11"/>
    <p:sldId id="266" r:id="rId12"/>
    <p:sldId id="265" r:id="rId13"/>
    <p:sldId id="262" r:id="rId14"/>
    <p:sldId id="263" r:id="rId15"/>
    <p:sldId id="270" r:id="rId1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31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30820CF-B880-4189-942D-D702A7CBA730}" type="datetimeFigureOut">
              <a:rPr lang="zh-CN" altLang="en-US" smtClean="0"/>
              <a:t>2022/6/8</a:t>
            </a:fld>
            <a:endParaRPr lang="zh-CN" alt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zh-CN" alt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C913308-F349-4B6D-A68A-DD1791B4A57B}" type="slidenum">
              <a:rPr lang="zh-CN" altLang="en-US" smtClean="0"/>
              <a:t>‹#›</a:t>
            </a:fld>
            <a:endParaRPr lang="zh-CN" alt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2022/6/8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2022/6/8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2022/6/8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2022/6/8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5" name="Date Placeholder 4"/>
          <p:cNvSpPr>
            <a:spLocks noGrp="1"/>
          </p:cNvSpPr>
          <p:nvPr>
            <p:ph type="dt" sz="half" idx="10"/>
          </p:nvPr>
        </p:nvSpPr>
        <p:spPr/>
        <p:txBody>
          <a:bodyPr/>
          <a:lstStyle/>
          <a:p>
            <a:fld id="{530820CF-B880-4189-942D-D702A7CBA730}" type="datetimeFigureOut">
              <a:rPr lang="zh-CN" altLang="en-US" smtClean="0"/>
              <a:t>2022/6/8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9" name="Content Placeholder 8"/>
          <p:cNvSpPr>
            <a:spLocks noGrp="1"/>
          </p:cNvSpPr>
          <p:nvPr>
            <p:ph sz="quarter" idx="13"/>
          </p:nvPr>
        </p:nvSpPr>
        <p:spPr>
          <a:xfrm>
            <a:off x="1042416" y="2313432"/>
            <a:ext cx="3419856" cy="349300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t>2022/6/8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530820CF-B880-4189-942D-D702A7CBA730}" type="datetimeFigureOut">
              <a:rPr lang="zh-CN" altLang="en-US" smtClean="0"/>
              <a:t>2022/6/8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t>2022/6/8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30820CF-B880-4189-942D-D702A7CBA730}" type="datetimeFigureOut">
              <a:rPr lang="zh-CN" altLang="en-US" smtClean="0"/>
              <a:t>2022/6/8</a:t>
            </a:fld>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zh-CN" alt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zh-CN" altLang="en-US" smtClean="0"/>
              <a:t>单击此处编辑母版标题样式</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zh-CN" altLang="en-US" smtClean="0"/>
              <a:t>单击此处编辑母版标题样式</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2022/6/8</a:t>
            </a:fld>
            <a:endParaRPr lang="zh-CN" alt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30820CF-B880-4189-942D-D702A7CBA730}" type="datetimeFigureOut">
              <a:rPr lang="zh-CN" altLang="en-US" smtClean="0"/>
              <a:t>2022/6/8</a:t>
            </a:fld>
            <a:endParaRPr lang="zh-CN" alt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zh-CN" alt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32593;&#32476;&#23433;&#20840;&#27979;&#35797;&#22242;&#38431;&#33021;&#21147;&#35748;&#35777;&#30003;&#35831;&#20070;WAL-%20QP-22-01%20.doc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733365" y="2348880"/>
            <a:ext cx="3439035" cy="3672408"/>
          </a:xfrm>
        </p:spPr>
        <p:txBody>
          <a:bodyPr>
            <a:noAutofit/>
          </a:bodyPr>
          <a:lstStyle/>
          <a:p>
            <a:r>
              <a:rPr lang="en-US" altLang="zh-CN" sz="4000" b="1" dirty="0" smtClean="0">
                <a:solidFill>
                  <a:srgbClr val="00B0F0"/>
                </a:solidFill>
                <a:latin typeface="Adobe 仿宋 Std R" pitchFamily="18" charset="-122"/>
                <a:ea typeface="Adobe 仿宋 Std R" pitchFamily="18" charset="-122"/>
              </a:rPr>
              <a:t>T/BJCSA 06—2021《</a:t>
            </a:r>
            <a:r>
              <a:rPr lang="zh-CN" altLang="en-US" sz="4000" b="1" dirty="0">
                <a:solidFill>
                  <a:srgbClr val="00B0F0"/>
                </a:solidFill>
                <a:latin typeface="Adobe 仿宋 Std R" pitchFamily="18" charset="-122"/>
                <a:ea typeface="Adobe 仿宋 Std R" pitchFamily="18" charset="-122"/>
              </a:rPr>
              <a:t>网络安全测试能力（团队）评价规范</a:t>
            </a:r>
            <a:r>
              <a:rPr lang="en-US" altLang="zh-CN" sz="4000" b="1" dirty="0">
                <a:solidFill>
                  <a:srgbClr val="00B0F0"/>
                </a:solidFill>
                <a:latin typeface="Adobe 仿宋 Std R" pitchFamily="18" charset="-122"/>
                <a:ea typeface="Adobe 仿宋 Std R" pitchFamily="18" charset="-122"/>
              </a:rPr>
              <a:t>》</a:t>
            </a:r>
            <a:r>
              <a:rPr lang="zh-CN" altLang="en-US" sz="4000" b="1" dirty="0" smtClean="0">
                <a:solidFill>
                  <a:srgbClr val="00B0F0"/>
                </a:solidFill>
                <a:latin typeface="Adobe 仿宋 Std R" pitchFamily="18" charset="-122"/>
                <a:ea typeface="Adobe 仿宋 Std R" pitchFamily="18" charset="-122"/>
              </a:rPr>
              <a:t>解读</a:t>
            </a:r>
            <a:endParaRPr lang="zh-CN" altLang="en-US" sz="4000" b="1" dirty="0">
              <a:solidFill>
                <a:srgbClr val="00B0F0"/>
              </a:solidFill>
              <a:latin typeface="Adobe 仿宋 Std R" pitchFamily="18" charset="-122"/>
              <a:ea typeface="Adobe 仿宋 Std R" pitchFamily="18" charset="-122"/>
            </a:endParaRPr>
          </a:p>
        </p:txBody>
      </p:sp>
      <p:sp>
        <p:nvSpPr>
          <p:cNvPr id="3" name="副标题 2"/>
          <p:cNvSpPr>
            <a:spLocks noGrp="1"/>
          </p:cNvSpPr>
          <p:nvPr>
            <p:ph type="subTitle" idx="1"/>
          </p:nvPr>
        </p:nvSpPr>
        <p:spPr>
          <a:xfrm>
            <a:off x="899592" y="3284984"/>
            <a:ext cx="3024336" cy="1368152"/>
          </a:xfrm>
        </p:spPr>
        <p:txBody>
          <a:bodyPr>
            <a:normAutofit fontScale="92500"/>
          </a:bodyPr>
          <a:lstStyle/>
          <a:p>
            <a:r>
              <a:rPr lang="zh-CN" altLang="en-US" sz="2400" dirty="0" smtClean="0">
                <a:latin typeface="Adobe 仿宋 Std R" pitchFamily="18" charset="-122"/>
                <a:ea typeface="Adobe 仿宋 Std R" pitchFamily="18" charset="-122"/>
              </a:rPr>
              <a:t>网安联认证中心审核部：</a:t>
            </a:r>
            <a:endParaRPr lang="en-US" altLang="zh-CN" sz="2400" dirty="0" smtClean="0">
              <a:latin typeface="Adobe 仿宋 Std R" pitchFamily="18" charset="-122"/>
              <a:ea typeface="Adobe 仿宋 Std R" pitchFamily="18" charset="-122"/>
            </a:endParaRPr>
          </a:p>
          <a:p>
            <a:endParaRPr lang="en-US" altLang="zh-CN" sz="2400" dirty="0">
              <a:latin typeface="Adobe 仿宋 Std R" pitchFamily="18" charset="-122"/>
              <a:ea typeface="Adobe 仿宋 Std R" pitchFamily="18" charset="-122"/>
            </a:endParaRPr>
          </a:p>
          <a:p>
            <a:r>
              <a:rPr lang="zh-CN" altLang="en-US" sz="2400" dirty="0" smtClean="0">
                <a:latin typeface="Adobe 仿宋 Std R" pitchFamily="18" charset="-122"/>
                <a:ea typeface="Adobe 仿宋 Std R" pitchFamily="18" charset="-122"/>
              </a:rPr>
              <a:t>范靖华</a:t>
            </a:r>
            <a:endParaRPr lang="zh-CN" altLang="en-US" sz="2400" dirty="0">
              <a:latin typeface="Adobe 仿宋 Std R" pitchFamily="18" charset="-122"/>
              <a:ea typeface="Adobe 仿宋 Std R" pitchFamily="18" charset="-122"/>
            </a:endParaRPr>
          </a:p>
          <a:p>
            <a:endParaRPr lang="zh-CN" altLang="en-US" dirty="0"/>
          </a:p>
        </p:txBody>
      </p:sp>
    </p:spTree>
    <p:extLst>
      <p:ext uri="{BB962C8B-B14F-4D97-AF65-F5344CB8AC3E}">
        <p14:creationId xmlns:p14="http://schemas.microsoft.com/office/powerpoint/2010/main" val="708137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27585" y="332656"/>
            <a:ext cx="7452816" cy="5793507"/>
          </a:xfrm>
        </p:spPr>
        <p:txBody>
          <a:bodyPr>
            <a:normAutofit fontScale="92500" lnSpcReduction="20000"/>
          </a:bodyPr>
          <a:lstStyle/>
          <a:p>
            <a:pPr marL="0" indent="0">
              <a:buNone/>
            </a:pPr>
            <a:r>
              <a:rPr lang="en-US" altLang="zh-CN" dirty="0"/>
              <a:t>7.3 </a:t>
            </a:r>
            <a:r>
              <a:rPr lang="zh-CN" altLang="en-US" dirty="0"/>
              <a:t>等级标准</a:t>
            </a:r>
          </a:p>
          <a:p>
            <a:pPr marL="68580" indent="0">
              <a:buNone/>
            </a:pPr>
            <a:r>
              <a:rPr lang="zh-CN" altLang="en-US" dirty="0" smtClean="0"/>
              <a:t>       网络</a:t>
            </a:r>
            <a:r>
              <a:rPr lang="zh-CN" altLang="en-US" dirty="0"/>
              <a:t>安全测试团队能力评价等级分为一星级、二星级、三星级、四星级、五星级。一星级级别最低</a:t>
            </a:r>
            <a:r>
              <a:rPr lang="zh-CN" altLang="en-US" dirty="0" smtClean="0"/>
              <a:t>，五星级</a:t>
            </a:r>
            <a:r>
              <a:rPr lang="zh-CN" altLang="en-US" dirty="0"/>
              <a:t>级别最高。评价等级如</a:t>
            </a:r>
            <a:r>
              <a:rPr lang="zh-CN" altLang="en-US" dirty="0" smtClean="0"/>
              <a:t>表</a:t>
            </a:r>
            <a:r>
              <a:rPr lang="en-US" altLang="zh-CN" dirty="0" smtClean="0"/>
              <a:t>1 </a:t>
            </a:r>
            <a:r>
              <a:rPr lang="zh-CN" altLang="en-US" dirty="0" smtClean="0"/>
              <a:t>所示。</a:t>
            </a:r>
            <a:endParaRPr lang="en-US" altLang="zh-CN" dirty="0" smtClean="0"/>
          </a:p>
          <a:p>
            <a:pPr marL="0" indent="0">
              <a:buNone/>
            </a:pPr>
            <a:endParaRPr lang="zh-CN" altLang="en-US" dirty="0" smtClean="0"/>
          </a:p>
          <a:p>
            <a:pPr marL="0" indent="0" algn="ctr">
              <a:buNone/>
            </a:pPr>
            <a:r>
              <a:rPr lang="zh-CN" altLang="en-US" dirty="0" smtClean="0"/>
              <a:t>       表</a:t>
            </a:r>
            <a:r>
              <a:rPr lang="en-US" altLang="zh-CN" dirty="0" smtClean="0"/>
              <a:t>1 </a:t>
            </a:r>
            <a:r>
              <a:rPr lang="zh-CN" altLang="en-US" dirty="0" smtClean="0"/>
              <a:t>评价等级</a:t>
            </a:r>
            <a:endParaRPr lang="en-US" altLang="zh-CN" dirty="0" smtClean="0"/>
          </a:p>
          <a:p>
            <a:pPr marL="0" indent="0">
              <a:buNone/>
            </a:pPr>
            <a:endParaRPr lang="zh-CN" altLang="en-US" dirty="0"/>
          </a:p>
          <a:p>
            <a:pPr marL="0" indent="0">
              <a:buNone/>
            </a:pPr>
            <a:endParaRPr lang="en-US" altLang="zh-CN" dirty="0" smtClean="0"/>
          </a:p>
          <a:p>
            <a:pPr marL="0" indent="0">
              <a:buNone/>
            </a:pPr>
            <a:endParaRPr lang="en-US" altLang="zh-CN" dirty="0" smtClean="0"/>
          </a:p>
          <a:p>
            <a:pPr marL="0" indent="0">
              <a:buNone/>
            </a:pPr>
            <a:endParaRPr lang="en-US" altLang="zh-CN" dirty="0"/>
          </a:p>
          <a:p>
            <a:pPr marL="0" indent="0">
              <a:buNone/>
            </a:pPr>
            <a:r>
              <a:rPr lang="en-US" altLang="zh-CN" dirty="0" smtClean="0"/>
              <a:t>8 </a:t>
            </a:r>
            <a:r>
              <a:rPr lang="zh-CN" altLang="en-US" dirty="0"/>
              <a:t>年审</a:t>
            </a:r>
          </a:p>
          <a:p>
            <a:pPr marL="0" indent="0">
              <a:buNone/>
            </a:pPr>
            <a:r>
              <a:rPr lang="zh-CN" altLang="en-US" dirty="0" smtClean="0"/>
              <a:t>        每年</a:t>
            </a:r>
            <a:r>
              <a:rPr lang="zh-CN" altLang="en-US" dirty="0"/>
              <a:t>应进行年审以确保团队符合等级要求，可根据标准要求进行等级调整</a:t>
            </a:r>
            <a:r>
              <a:rPr lang="zh-CN" altLang="en-US" dirty="0" smtClean="0"/>
              <a:t>。</a:t>
            </a:r>
            <a:endParaRPr lang="en-US" altLang="zh-CN" dirty="0" smtClean="0"/>
          </a:p>
          <a:p>
            <a:pPr marL="0" indent="0">
              <a:buNone/>
            </a:pPr>
            <a:r>
              <a:rPr lang="en-US" altLang="zh-CN" dirty="0" smtClean="0"/>
              <a:t>9 </a:t>
            </a:r>
            <a:r>
              <a:rPr lang="zh-CN" altLang="en-US" dirty="0"/>
              <a:t>其他要求</a:t>
            </a:r>
          </a:p>
          <a:p>
            <a:pPr marL="0" indent="0">
              <a:buNone/>
            </a:pPr>
            <a:r>
              <a:rPr lang="en-US" altLang="zh-CN" dirty="0"/>
              <a:t>9.1 </a:t>
            </a:r>
            <a:r>
              <a:rPr lang="zh-CN" altLang="en-US" dirty="0"/>
              <a:t>满足相应认证级别的要求团队，经申请均可进行认证等级的升级，最高等级为五星级。</a:t>
            </a:r>
          </a:p>
          <a:p>
            <a:pPr marL="0" indent="0">
              <a:buNone/>
            </a:pPr>
            <a:r>
              <a:rPr lang="en-US" altLang="zh-CN" dirty="0"/>
              <a:t>9.2 </a:t>
            </a:r>
            <a:r>
              <a:rPr lang="zh-CN" altLang="en-US" dirty="0"/>
              <a:t>认证有效期满后可进行重新等级</a:t>
            </a:r>
            <a:r>
              <a:rPr lang="zh-CN" altLang="en-US" dirty="0" smtClean="0"/>
              <a:t>评价</a:t>
            </a:r>
            <a:r>
              <a:rPr lang="zh-CN" altLang="en-US" dirty="0" smtClean="0">
                <a:solidFill>
                  <a:srgbClr val="FF0000"/>
                </a:solidFill>
              </a:rPr>
              <a:t>（解读：证书有效期为两年</a:t>
            </a:r>
            <a:r>
              <a:rPr lang="en-US" altLang="zh-CN" dirty="0" smtClean="0">
                <a:solidFill>
                  <a:srgbClr val="FF0000"/>
                </a:solidFill>
              </a:rPr>
              <a:t>)</a:t>
            </a:r>
            <a:r>
              <a:rPr lang="zh-CN" altLang="en-US" dirty="0" smtClean="0"/>
              <a:t>。</a:t>
            </a:r>
            <a:endParaRPr lang="zh-CN"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708921"/>
            <a:ext cx="7632848" cy="600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2366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00B0F0"/>
                </a:solidFill>
              </a:rPr>
              <a:t>第二部分  认证流程解读</a:t>
            </a:r>
            <a:endParaRPr lang="zh-CN" altLang="en-US" dirty="0">
              <a:solidFill>
                <a:srgbClr val="00B0F0"/>
              </a:solidFill>
            </a:endParaRPr>
          </a:p>
        </p:txBody>
      </p:sp>
      <p:sp>
        <p:nvSpPr>
          <p:cNvPr id="3" name="内容占位符 2"/>
          <p:cNvSpPr>
            <a:spLocks noGrp="1"/>
          </p:cNvSpPr>
          <p:nvPr>
            <p:ph idx="1"/>
          </p:nvPr>
        </p:nvSpPr>
        <p:spPr>
          <a:xfrm>
            <a:off x="1043492" y="2323652"/>
            <a:ext cx="6984892" cy="3985668"/>
          </a:xfrm>
        </p:spPr>
        <p:txBody>
          <a:bodyPr>
            <a:normAutofit/>
          </a:bodyPr>
          <a:lstStyle/>
          <a:p>
            <a:r>
              <a:rPr lang="zh-CN" altLang="en-US" dirty="0" smtClean="0"/>
              <a:t> 满足</a:t>
            </a:r>
            <a:r>
              <a:rPr lang="zh-CN" altLang="en-US" dirty="0"/>
              <a:t>认证标准要求的网络安全测试团队，可以申请认证。申请组织按照网安联的要求填写</a:t>
            </a:r>
            <a:r>
              <a:rPr lang="en-US" altLang="zh-CN" dirty="0" smtClean="0">
                <a:solidFill>
                  <a:srgbClr val="FF0000"/>
                </a:solidFill>
                <a:hlinkClick r:id="rId2" action="ppaction://hlinkfile"/>
              </a:rPr>
              <a:t>《</a:t>
            </a:r>
            <a:r>
              <a:rPr lang="zh-CN" altLang="en-US" dirty="0">
                <a:solidFill>
                  <a:srgbClr val="FF0000"/>
                </a:solidFill>
                <a:hlinkClick r:id="rId2" action="ppaction://hlinkfile"/>
              </a:rPr>
              <a:t>网络安全测试团队能力认证申请书</a:t>
            </a:r>
            <a:r>
              <a:rPr lang="en-US" altLang="zh-CN" dirty="0" smtClean="0">
                <a:solidFill>
                  <a:srgbClr val="FF0000"/>
                </a:solidFill>
                <a:hlinkClick r:id="rId2" action="ppaction://hlinkfile"/>
              </a:rPr>
              <a:t>》</a:t>
            </a:r>
            <a:r>
              <a:rPr lang="zh-CN" altLang="en-US" dirty="0"/>
              <a:t>（表单编号：</a:t>
            </a:r>
            <a:r>
              <a:rPr lang="en-US" altLang="zh-CN" dirty="0"/>
              <a:t>WAL- QP-22-01</a:t>
            </a:r>
            <a:r>
              <a:rPr lang="zh-CN" altLang="en-US" dirty="0"/>
              <a:t>），并按照表格的要求提供相应的文件和材料。需要提交认证的申请材料，包括团队所有成员身份证明</a:t>
            </a:r>
            <a:r>
              <a:rPr lang="en-US" altLang="zh-CN" dirty="0"/>
              <a:t>(</a:t>
            </a:r>
            <a:r>
              <a:rPr lang="zh-CN" altLang="en-US" dirty="0"/>
              <a:t>身份证、军官证等复印件</a:t>
            </a:r>
            <a:r>
              <a:rPr lang="en-US" altLang="zh-CN" dirty="0"/>
              <a:t>)</a:t>
            </a:r>
            <a:r>
              <a:rPr lang="zh-CN" altLang="en-US" dirty="0"/>
              <a:t>、学历证明、工作经历证明、网络安全人员认证证书、培训证书、参加演练证明、团体管理制度、无犯罪证明、以往获奖证明等资格证明材料。</a:t>
            </a:r>
          </a:p>
        </p:txBody>
      </p:sp>
    </p:spTree>
    <p:extLst>
      <p:ext uri="{BB962C8B-B14F-4D97-AF65-F5344CB8AC3E}">
        <p14:creationId xmlns:p14="http://schemas.microsoft.com/office/powerpoint/2010/main" val="952158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43608" y="764704"/>
            <a:ext cx="7344816" cy="5544616"/>
          </a:xfrm>
        </p:spPr>
        <p:txBody>
          <a:bodyPr>
            <a:normAutofit fontScale="92500"/>
          </a:bodyPr>
          <a:lstStyle/>
          <a:p>
            <a:r>
              <a:rPr lang="zh-CN" altLang="en-US" dirty="0" smtClean="0"/>
              <a:t>收到</a:t>
            </a:r>
            <a:r>
              <a:rPr lang="zh-CN" altLang="en-US" dirty="0"/>
              <a:t>申请材料后，网安联认证事务管理人员负责审查申请团队提交的申请资料，若申请团队提交的资料齐全、填写清楚、正确，且资料表明符合认证准则基本要求的则予以正式受理。</a:t>
            </a:r>
          </a:p>
          <a:p>
            <a:r>
              <a:rPr lang="zh-CN" altLang="en-US" dirty="0" smtClean="0"/>
              <a:t>在</a:t>
            </a:r>
            <a:r>
              <a:rPr lang="zh-CN" altLang="en-US" dirty="0"/>
              <a:t>资料审查过程中，网安联认证事务管理人员应将所发现的与认证条件不符合之处通知申请团队</a:t>
            </a:r>
            <a:r>
              <a:rPr lang="zh-CN" altLang="en-US" dirty="0" smtClean="0"/>
              <a:t>。</a:t>
            </a:r>
            <a:endParaRPr lang="en-US" altLang="zh-CN" dirty="0" smtClean="0"/>
          </a:p>
          <a:p>
            <a:r>
              <a:rPr lang="zh-CN" altLang="en-US" dirty="0" smtClean="0"/>
              <a:t> 审核</a:t>
            </a:r>
            <a:r>
              <a:rPr lang="zh-CN" altLang="en-US" dirty="0"/>
              <a:t>人员对申请团队提交认证申请材料进行审查（</a:t>
            </a:r>
            <a:r>
              <a:rPr lang="zh-CN" altLang="en-US" dirty="0">
                <a:solidFill>
                  <a:srgbClr val="FF0000"/>
                </a:solidFill>
              </a:rPr>
              <a:t>有需要的</a:t>
            </a:r>
            <a:r>
              <a:rPr lang="zh-CN" altLang="en-US" dirty="0"/>
              <a:t>会建议进行面试审核及实战演练</a:t>
            </a:r>
            <a:r>
              <a:rPr lang="zh-CN" altLang="en-US" dirty="0" smtClean="0"/>
              <a:t>）。</a:t>
            </a:r>
            <a:endParaRPr lang="en-US" altLang="zh-CN" dirty="0" smtClean="0"/>
          </a:p>
          <a:p>
            <a:r>
              <a:rPr lang="zh-CN" altLang="en-US" dirty="0"/>
              <a:t>网安联认证评定人员或专家团队对书面审核、面试审核</a:t>
            </a:r>
            <a:r>
              <a:rPr lang="en-US" altLang="zh-CN" dirty="0"/>
              <a:t>(</a:t>
            </a:r>
            <a:r>
              <a:rPr lang="zh-CN" altLang="en-US" dirty="0"/>
              <a:t>如果有</a:t>
            </a:r>
            <a:r>
              <a:rPr lang="en-US" altLang="zh-CN" dirty="0"/>
              <a:t>)</a:t>
            </a:r>
            <a:r>
              <a:rPr lang="zh-CN" altLang="en-US" dirty="0"/>
              <a:t>、攻防演练（如果有）的程序和结果进行复核，并形成评定意见</a:t>
            </a:r>
            <a:r>
              <a:rPr lang="zh-CN" altLang="en-US" dirty="0" smtClean="0"/>
              <a:t>。</a:t>
            </a:r>
            <a:endParaRPr lang="en-US" altLang="zh-CN" dirty="0" smtClean="0"/>
          </a:p>
          <a:p>
            <a:r>
              <a:rPr lang="zh-CN" altLang="en-US" dirty="0"/>
              <a:t>网安联认证部主任或其授权人员负责审核认证评定意见，并最终决定是否批准</a:t>
            </a:r>
            <a:r>
              <a:rPr lang="zh-CN" altLang="en-US" dirty="0" smtClean="0"/>
              <a:t>认证。</a:t>
            </a:r>
            <a:endParaRPr lang="en-US" altLang="zh-CN" dirty="0" smtClean="0"/>
          </a:p>
          <a:p>
            <a:r>
              <a:rPr lang="zh-CN" altLang="en-US" dirty="0"/>
              <a:t>认证批准后，网安联将</a:t>
            </a:r>
            <a:r>
              <a:rPr lang="zh-CN" altLang="en-US" dirty="0">
                <a:solidFill>
                  <a:srgbClr val="FF0000"/>
                </a:solidFill>
              </a:rPr>
              <a:t>发布电子证书</a:t>
            </a:r>
            <a:r>
              <a:rPr lang="zh-CN" altLang="en-US" dirty="0"/>
              <a:t>，并发布 </a:t>
            </a:r>
            <a:r>
              <a:rPr lang="en-US" altLang="zh-CN" dirty="0"/>
              <a:t>CCST</a:t>
            </a:r>
            <a:r>
              <a:rPr lang="zh-CN" altLang="en-US" dirty="0"/>
              <a:t>认证公告</a:t>
            </a:r>
            <a:r>
              <a:rPr lang="zh-CN" altLang="en-US" dirty="0" smtClean="0"/>
              <a:t>。对</a:t>
            </a:r>
            <a:r>
              <a:rPr lang="zh-CN" altLang="en-US" dirty="0"/>
              <a:t>获证团队，</a:t>
            </a:r>
            <a:r>
              <a:rPr lang="zh-CN" altLang="en-US" dirty="0">
                <a:solidFill>
                  <a:srgbClr val="FF0000"/>
                </a:solidFill>
              </a:rPr>
              <a:t>网安联还将颁发纸质证书</a:t>
            </a:r>
            <a:r>
              <a:rPr lang="zh-CN" altLang="en-US" dirty="0"/>
              <a:t>。</a:t>
            </a:r>
          </a:p>
          <a:p>
            <a:endParaRPr lang="zh-CN" altLang="en-US" dirty="0"/>
          </a:p>
          <a:p>
            <a:endParaRPr lang="zh-CN" altLang="en-US" dirty="0"/>
          </a:p>
        </p:txBody>
      </p:sp>
    </p:spTree>
    <p:extLst>
      <p:ext uri="{BB962C8B-B14F-4D97-AF65-F5344CB8AC3E}">
        <p14:creationId xmlns:p14="http://schemas.microsoft.com/office/powerpoint/2010/main" val="952545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27585" y="404664"/>
            <a:ext cx="7452816" cy="5721499"/>
          </a:xfrm>
        </p:spPr>
        <p:txBody>
          <a:bodyPr/>
          <a:lstStyle/>
          <a:p>
            <a:endParaRPr lang="en-US" altLang="zh-CN" dirty="0" smtClean="0"/>
          </a:p>
          <a:p>
            <a:r>
              <a:rPr lang="zh-CN" altLang="en-US" dirty="0" smtClean="0">
                <a:solidFill>
                  <a:srgbClr val="FF0000"/>
                </a:solidFill>
              </a:rPr>
              <a:t>证书样本</a:t>
            </a:r>
            <a:endParaRPr lang="en-US" altLang="zh-CN" dirty="0" smtClean="0">
              <a:solidFill>
                <a:srgbClr val="FF0000"/>
              </a:solidFill>
            </a:endParaRPr>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pPr marL="0" indent="0">
              <a:buNone/>
            </a:pPr>
            <a:endParaRPr lang="zh-CN" alt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743842"/>
            <a:ext cx="4811241" cy="5754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838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1115616" y="1124744"/>
            <a:ext cx="6705193" cy="4707885"/>
          </a:xfrm>
        </p:spPr>
        <p:txBody>
          <a:bodyPr/>
          <a:lstStyle/>
          <a:p>
            <a:r>
              <a:rPr lang="zh-CN" altLang="en-US" dirty="0" smtClean="0"/>
              <a:t>大家有没有什么问题可以现场提问？</a:t>
            </a:r>
            <a:endParaRPr lang="en-US" altLang="zh-CN" dirty="0" smtClean="0"/>
          </a:p>
          <a:p>
            <a:endParaRPr lang="en-US" altLang="zh-CN" dirty="0"/>
          </a:p>
          <a:p>
            <a:endParaRPr lang="en-US" altLang="zh-CN" dirty="0" smtClean="0"/>
          </a:p>
          <a:p>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916832"/>
            <a:ext cx="4752528" cy="4335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858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15616" y="836712"/>
            <a:ext cx="7200800" cy="5400600"/>
          </a:xfrm>
        </p:spPr>
        <p:txBody>
          <a:bodyPr/>
          <a:lstStyle/>
          <a:p>
            <a:endParaRPr lang="zh-CN" alt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980728"/>
            <a:ext cx="5328592" cy="4962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6985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908720"/>
            <a:ext cx="7848872" cy="648072"/>
          </a:xfrm>
        </p:spPr>
        <p:txBody>
          <a:bodyPr>
            <a:normAutofit fontScale="90000"/>
          </a:bodyPr>
          <a:lstStyle/>
          <a:p>
            <a:pPr algn="ctr"/>
            <a:r>
              <a:rPr lang="zh-CN" altLang="en-US" dirty="0">
                <a:solidFill>
                  <a:srgbClr val="00B0F0"/>
                </a:solidFill>
              </a:rPr>
              <a:t>测试能力（团队</a:t>
            </a:r>
            <a:r>
              <a:rPr lang="zh-CN" altLang="en-US" dirty="0" smtClean="0">
                <a:solidFill>
                  <a:srgbClr val="00B0F0"/>
                </a:solidFill>
              </a:rPr>
              <a:t>）认证</a:t>
            </a:r>
            <a:r>
              <a:rPr lang="zh-CN" altLang="en-US" dirty="0" smtClean="0">
                <a:solidFill>
                  <a:srgbClr val="00B0F0"/>
                </a:solidFill>
              </a:rPr>
              <a:t>背景作用简介</a:t>
            </a:r>
            <a:endParaRPr lang="zh-CN" altLang="en-US" dirty="0">
              <a:solidFill>
                <a:srgbClr val="00B0F0"/>
              </a:solidFill>
            </a:endParaRPr>
          </a:p>
        </p:txBody>
      </p:sp>
      <p:sp>
        <p:nvSpPr>
          <p:cNvPr id="3" name="内容占位符 2"/>
          <p:cNvSpPr>
            <a:spLocks noGrp="1"/>
          </p:cNvSpPr>
          <p:nvPr>
            <p:ph idx="1"/>
          </p:nvPr>
        </p:nvSpPr>
        <p:spPr>
          <a:xfrm>
            <a:off x="1115616" y="1988840"/>
            <a:ext cx="7416824" cy="4392488"/>
          </a:xfrm>
        </p:spPr>
        <p:txBody>
          <a:bodyPr>
            <a:normAutofit/>
          </a:bodyPr>
          <a:lstStyle/>
          <a:p>
            <a:pPr marL="68580" indent="0">
              <a:buNone/>
            </a:pPr>
            <a:r>
              <a:rPr lang="zh-CN" altLang="en-US" dirty="0" smtClean="0"/>
              <a:t>       </a:t>
            </a:r>
            <a:endParaRPr lang="zh-CN" altLang="en-US" dirty="0"/>
          </a:p>
          <a:p>
            <a:pPr marL="68580" indent="0">
              <a:buNone/>
            </a:pPr>
            <a:r>
              <a:rPr lang="zh-CN" altLang="en-US" dirty="0" smtClean="0"/>
              <a:t>      </a:t>
            </a:r>
            <a:endParaRPr lang="zh-CN" altLang="en-US" dirty="0"/>
          </a:p>
        </p:txBody>
      </p:sp>
      <p:sp>
        <p:nvSpPr>
          <p:cNvPr id="4" name="矩形 3"/>
          <p:cNvSpPr/>
          <p:nvPr/>
        </p:nvSpPr>
        <p:spPr>
          <a:xfrm>
            <a:off x="755576" y="1720840"/>
            <a:ext cx="7848872" cy="4154984"/>
          </a:xfrm>
          <a:prstGeom prst="rect">
            <a:avLst/>
          </a:prstGeom>
        </p:spPr>
        <p:txBody>
          <a:bodyPr wrap="square">
            <a:spAutoFit/>
          </a:bodyPr>
          <a:lstStyle/>
          <a:p>
            <a:r>
              <a:rPr lang="zh-CN" altLang="en-US" dirty="0"/>
              <a:t> </a:t>
            </a:r>
            <a:r>
              <a:rPr lang="zh-CN" altLang="en-US" dirty="0" smtClean="0"/>
              <a:t>       </a:t>
            </a:r>
            <a:r>
              <a:rPr lang="en-US" altLang="zh-CN" sz="2400" dirty="0" smtClean="0"/>
              <a:t>《</a:t>
            </a:r>
            <a:r>
              <a:rPr lang="zh-CN" altLang="en-US" sz="2400" dirty="0"/>
              <a:t>网络安全测试能力（团队）评价规范</a:t>
            </a:r>
            <a:r>
              <a:rPr lang="en-US" altLang="zh-CN" sz="2400" dirty="0"/>
              <a:t>》T/GDCSA 006—2021</a:t>
            </a:r>
            <a:r>
              <a:rPr lang="zh-CN" altLang="en-US" sz="2400" dirty="0"/>
              <a:t>）是由北京网络空间安全协会、广东省网络空间安全协会联合发布的团体标准，其规定了网络安全测试团队能力的评价原则、团队管理、评价指标、评价方法及年审等要求，</a:t>
            </a:r>
            <a:r>
              <a:rPr lang="zh-CN" altLang="en-US" sz="2400" dirty="0">
                <a:solidFill>
                  <a:srgbClr val="FF0000"/>
                </a:solidFill>
              </a:rPr>
              <a:t>适用于第三方机构对网络安全攻防测试团队进行能力评价</a:t>
            </a:r>
            <a:r>
              <a:rPr lang="zh-CN" altLang="en-US" sz="2400" dirty="0"/>
              <a:t>，</a:t>
            </a:r>
            <a:r>
              <a:rPr lang="zh-CN" altLang="en-US" sz="2400" dirty="0">
                <a:solidFill>
                  <a:srgbClr val="FF0000"/>
                </a:solidFill>
              </a:rPr>
              <a:t>可作为网络安全攻防测试服务需求方选择团队的参考依据</a:t>
            </a:r>
            <a:r>
              <a:rPr lang="zh-CN" altLang="en-US" sz="2400" dirty="0"/>
              <a:t>，也可为网络安全攻防测试团队提高自身水平提供指导</a:t>
            </a:r>
            <a:r>
              <a:rPr lang="zh-CN" altLang="en-US" sz="2400" dirty="0" smtClean="0"/>
              <a:t>。</a:t>
            </a:r>
            <a:endParaRPr lang="en-US" altLang="zh-CN" sz="2400" dirty="0" smtClean="0"/>
          </a:p>
          <a:p>
            <a:endParaRPr lang="zh-CN" altLang="en-US" sz="2400" dirty="0"/>
          </a:p>
          <a:p>
            <a:r>
              <a:rPr lang="zh-CN" altLang="en-US" sz="2400" dirty="0"/>
              <a:t>      证书分为五个星级，其中一星为最低级别，五星为最高级别。 </a:t>
            </a:r>
          </a:p>
        </p:txBody>
      </p:sp>
    </p:spTree>
    <p:extLst>
      <p:ext uri="{BB962C8B-B14F-4D97-AF65-F5344CB8AC3E}">
        <p14:creationId xmlns:p14="http://schemas.microsoft.com/office/powerpoint/2010/main" val="1670898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43608" y="764704"/>
            <a:ext cx="6777201" cy="5688632"/>
          </a:xfrm>
        </p:spPr>
        <p:txBody>
          <a:bodyPr>
            <a:normAutofit lnSpcReduction="10000"/>
          </a:bodyPr>
          <a:lstStyle/>
          <a:p>
            <a:pPr marL="68580" indent="0">
              <a:buNone/>
            </a:pPr>
            <a:r>
              <a:rPr lang="zh-CN" altLang="en-US" dirty="0"/>
              <a:t> </a:t>
            </a:r>
            <a:r>
              <a:rPr lang="zh-CN" altLang="en-US" dirty="0" smtClean="0"/>
              <a:t>     该证书目前已为第四届红帽杯网络安全大赛（由广东省公安厅、共青团广东省委员会、广东省教育厅和黄埔区政府指导）、梅州市攻防演练、河源市攻防演练等的参赛团队颁发证书。</a:t>
            </a:r>
            <a:r>
              <a:rPr lang="en-US" altLang="zh-CN" dirty="0" smtClean="0"/>
              <a:t>2021</a:t>
            </a:r>
            <a:r>
              <a:rPr lang="zh-CN" altLang="en-US" dirty="0" smtClean="0"/>
              <a:t>年，五星级获证团队</a:t>
            </a:r>
            <a:r>
              <a:rPr lang="en-US" altLang="zh-CN" dirty="0" smtClean="0"/>
              <a:t>2</a:t>
            </a:r>
            <a:r>
              <a:rPr lang="zh-CN" altLang="en-US" dirty="0" smtClean="0"/>
              <a:t>个，四星级获证团队</a:t>
            </a:r>
            <a:r>
              <a:rPr lang="en-US" altLang="zh-CN" dirty="0" smtClean="0"/>
              <a:t>5</a:t>
            </a:r>
            <a:r>
              <a:rPr lang="zh-CN" altLang="en-US" dirty="0" smtClean="0"/>
              <a:t>个，三星级获证团队</a:t>
            </a:r>
            <a:r>
              <a:rPr lang="en-US" altLang="zh-CN" dirty="0" smtClean="0"/>
              <a:t>10</a:t>
            </a:r>
            <a:r>
              <a:rPr lang="zh-CN" altLang="en-US" dirty="0" smtClean="0"/>
              <a:t>个，二星级获证团队</a:t>
            </a:r>
            <a:r>
              <a:rPr lang="en-US" altLang="zh-CN" dirty="0" smtClean="0"/>
              <a:t>14</a:t>
            </a:r>
            <a:r>
              <a:rPr lang="zh-CN" altLang="en-US" dirty="0" smtClean="0"/>
              <a:t>个，一星级获证团队</a:t>
            </a:r>
            <a:r>
              <a:rPr lang="en-US" altLang="zh-CN" dirty="0" smtClean="0"/>
              <a:t>67</a:t>
            </a:r>
            <a:r>
              <a:rPr lang="zh-CN" altLang="en-US" dirty="0" smtClean="0"/>
              <a:t>个。</a:t>
            </a:r>
            <a:endParaRPr lang="en-US" altLang="zh-CN" dirty="0" smtClean="0"/>
          </a:p>
          <a:p>
            <a:endParaRPr lang="en-US" altLang="zh-CN" dirty="0"/>
          </a:p>
          <a:p>
            <a:endParaRPr lang="en-US" altLang="zh-CN" dirty="0" smtClean="0"/>
          </a:p>
          <a:p>
            <a:endParaRPr lang="en-US" altLang="zh-CN" dirty="0"/>
          </a:p>
          <a:p>
            <a:pPr marL="68580" indent="0">
              <a:buNone/>
            </a:pPr>
            <a:endParaRPr lang="zh-CN" altLang="en-US" dirty="0" smtClean="0"/>
          </a:p>
          <a:p>
            <a:pPr marL="68580" indent="0">
              <a:buNone/>
            </a:pPr>
            <a:r>
              <a:rPr lang="zh-CN" altLang="en-US" sz="1200" dirty="0" smtClean="0"/>
              <a:t>                    </a:t>
            </a:r>
            <a:endParaRPr lang="en-US" altLang="zh-CN" sz="1200" dirty="0" smtClean="0"/>
          </a:p>
          <a:p>
            <a:pPr marL="68580" indent="0">
              <a:buNone/>
            </a:pPr>
            <a:endParaRPr lang="en-US" altLang="zh-CN" sz="1200" dirty="0">
              <a:solidFill>
                <a:srgbClr val="002060"/>
              </a:solidFill>
            </a:endParaRPr>
          </a:p>
          <a:p>
            <a:pPr marL="68580" indent="0">
              <a:buNone/>
            </a:pPr>
            <a:r>
              <a:rPr lang="en-US" altLang="zh-CN" sz="1200" dirty="0" smtClean="0">
                <a:solidFill>
                  <a:srgbClr val="002060"/>
                </a:solidFill>
              </a:rPr>
              <a:t>                                                                                </a:t>
            </a:r>
          </a:p>
          <a:p>
            <a:pPr marL="68580" indent="0">
              <a:buNone/>
            </a:pPr>
            <a:endParaRPr lang="en-US" altLang="zh-CN" sz="1200" dirty="0">
              <a:solidFill>
                <a:srgbClr val="002060"/>
              </a:solidFill>
            </a:endParaRPr>
          </a:p>
          <a:p>
            <a:pPr marL="68580" indent="0">
              <a:buNone/>
            </a:pPr>
            <a:endParaRPr lang="en-US" altLang="zh-CN" sz="1200" dirty="0" smtClean="0"/>
          </a:p>
          <a:p>
            <a:pPr marL="68580" indent="0">
              <a:buNone/>
            </a:pPr>
            <a:endParaRPr lang="en-US" altLang="zh-CN" sz="1200" dirty="0"/>
          </a:p>
          <a:p>
            <a:pPr marL="68580" indent="0">
              <a:buNone/>
            </a:pPr>
            <a:r>
              <a:rPr lang="zh-CN" altLang="en-US" sz="1400" dirty="0" smtClean="0">
                <a:solidFill>
                  <a:srgbClr val="C00000"/>
                </a:solidFill>
              </a:rPr>
              <a:t>广东省</a:t>
            </a:r>
            <a:r>
              <a:rPr lang="zh-CN" altLang="en-US" sz="1400" dirty="0">
                <a:solidFill>
                  <a:srgbClr val="C00000"/>
                </a:solidFill>
              </a:rPr>
              <a:t>公安厅网警总队总队长陈海波</a:t>
            </a:r>
            <a:r>
              <a:rPr lang="zh-CN" altLang="en-US" sz="1400" dirty="0" smtClean="0">
                <a:solidFill>
                  <a:srgbClr val="C00000"/>
                </a:solidFill>
              </a:rPr>
              <a:t>为</a:t>
            </a:r>
            <a:endParaRPr lang="en-US" altLang="zh-CN" sz="1400" dirty="0" smtClean="0">
              <a:solidFill>
                <a:srgbClr val="C00000"/>
              </a:solidFill>
            </a:endParaRPr>
          </a:p>
          <a:p>
            <a:pPr marL="68580" indent="0">
              <a:buNone/>
            </a:pPr>
            <a:r>
              <a:rPr lang="zh-CN" altLang="en-US" sz="1400" dirty="0" smtClean="0">
                <a:solidFill>
                  <a:srgbClr val="C00000"/>
                </a:solidFill>
              </a:rPr>
              <a:t>第四</a:t>
            </a:r>
            <a:r>
              <a:rPr lang="zh-CN" altLang="en-US" sz="1400" dirty="0">
                <a:solidFill>
                  <a:srgbClr val="C00000"/>
                </a:solidFill>
              </a:rPr>
              <a:t>届红帽杯冠军队伍颁奖冠军队伍</a:t>
            </a:r>
            <a:r>
              <a:rPr lang="zh-CN" altLang="en-US" sz="1400" dirty="0" smtClean="0">
                <a:solidFill>
                  <a:srgbClr val="C00000"/>
                </a:solidFill>
              </a:rPr>
              <a:t>颁奖                  </a:t>
            </a:r>
            <a:r>
              <a:rPr lang="zh-CN" altLang="en-US" sz="1400" dirty="0" smtClean="0">
                <a:solidFill>
                  <a:srgbClr val="C00000"/>
                </a:solidFill>
              </a:rPr>
              <a:t>河源</a:t>
            </a:r>
            <a:r>
              <a:rPr lang="zh-CN" altLang="en-US" sz="1400" dirty="0">
                <a:solidFill>
                  <a:srgbClr val="C00000"/>
                </a:solidFill>
              </a:rPr>
              <a:t>市网络安全攻防演练现场</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088903"/>
            <a:ext cx="3384376" cy="2766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942" y="3429000"/>
            <a:ext cx="3547657" cy="2255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4603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43608" y="764704"/>
            <a:ext cx="7200800" cy="5544616"/>
          </a:xfrm>
        </p:spPr>
        <p:txBody>
          <a:bodyPr/>
          <a:lstStyle/>
          <a:p>
            <a:pPr marL="68580" indent="0">
              <a:buNone/>
            </a:pPr>
            <a:r>
              <a:rPr lang="zh-CN" altLang="en-US" dirty="0" smtClean="0"/>
              <a:t>以下是其他部分的获奖团队：</a:t>
            </a:r>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96752"/>
            <a:ext cx="5976664" cy="5274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82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1340768"/>
            <a:ext cx="7096634" cy="1693992"/>
          </a:xfrm>
        </p:spPr>
        <p:txBody>
          <a:bodyPr>
            <a:normAutofit fontScale="90000"/>
          </a:bodyPr>
          <a:lstStyle/>
          <a:p>
            <a:r>
              <a:rPr lang="zh-CN" altLang="en-US" b="1" dirty="0" smtClean="0">
                <a:solidFill>
                  <a:srgbClr val="00B0F0"/>
                </a:solidFill>
              </a:rPr>
              <a:t>第一部分    </a:t>
            </a:r>
            <a:r>
              <a:rPr lang="en-US" altLang="zh-CN" b="1" dirty="0" smtClean="0">
                <a:solidFill>
                  <a:srgbClr val="00B0F0"/>
                </a:solidFill>
              </a:rPr>
              <a:t>T/BJCSA </a:t>
            </a:r>
            <a:r>
              <a:rPr lang="en-US" altLang="zh-CN" b="1" dirty="0">
                <a:solidFill>
                  <a:srgbClr val="00B0F0"/>
                </a:solidFill>
              </a:rPr>
              <a:t>06—2021《</a:t>
            </a:r>
            <a:r>
              <a:rPr lang="zh-CN" altLang="en-US" b="1" dirty="0">
                <a:solidFill>
                  <a:srgbClr val="00B0F0"/>
                </a:solidFill>
              </a:rPr>
              <a:t>网络安全测试能力（团队）评价规范</a:t>
            </a:r>
            <a:r>
              <a:rPr lang="en-US" altLang="zh-CN" b="1" dirty="0">
                <a:solidFill>
                  <a:srgbClr val="00B0F0"/>
                </a:solidFill>
              </a:rPr>
              <a:t>》</a:t>
            </a:r>
            <a:r>
              <a:rPr lang="zh-CN" altLang="en-US" b="1" dirty="0" smtClean="0">
                <a:solidFill>
                  <a:srgbClr val="00B0F0"/>
                </a:solidFill>
              </a:rPr>
              <a:t>规范解读</a:t>
            </a:r>
            <a:endParaRPr lang="zh-CN" altLang="en-US" b="1" dirty="0">
              <a:solidFill>
                <a:srgbClr val="00B0F0"/>
              </a:solidFill>
            </a:endParaRPr>
          </a:p>
        </p:txBody>
      </p:sp>
      <p:sp>
        <p:nvSpPr>
          <p:cNvPr id="3" name="内容占位符 2"/>
          <p:cNvSpPr>
            <a:spLocks noGrp="1"/>
          </p:cNvSpPr>
          <p:nvPr>
            <p:ph idx="1"/>
          </p:nvPr>
        </p:nvSpPr>
        <p:spPr>
          <a:xfrm>
            <a:off x="1043493" y="3789040"/>
            <a:ext cx="6696860" cy="2043589"/>
          </a:xfrm>
        </p:spPr>
        <p:txBody>
          <a:bodyPr/>
          <a:lstStyle/>
          <a:p>
            <a:r>
              <a:rPr lang="zh-CN" altLang="en-US" dirty="0" smtClean="0">
                <a:solidFill>
                  <a:srgbClr val="FF0000"/>
                </a:solidFill>
              </a:rPr>
              <a:t>红色字体部分</a:t>
            </a:r>
            <a:r>
              <a:rPr lang="zh-CN" altLang="en-US" dirty="0" smtClean="0"/>
              <a:t>的内容是对规范中的条款的解读。</a:t>
            </a:r>
            <a:endParaRPr lang="zh-CN" altLang="en-US" dirty="0"/>
          </a:p>
        </p:txBody>
      </p:sp>
    </p:spTree>
    <p:extLst>
      <p:ext uri="{BB962C8B-B14F-4D97-AF65-F5344CB8AC3E}">
        <p14:creationId xmlns:p14="http://schemas.microsoft.com/office/powerpoint/2010/main" val="740172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476672"/>
            <a:ext cx="8219256" cy="5649491"/>
          </a:xfrm>
        </p:spPr>
        <p:txBody>
          <a:bodyPr/>
          <a:lstStyle/>
          <a:p>
            <a:pPr marL="0" indent="0">
              <a:buNone/>
            </a:pPr>
            <a:r>
              <a:rPr lang="en-US" altLang="zh-CN" dirty="0" smtClean="0"/>
              <a:t>1.  </a:t>
            </a:r>
            <a:r>
              <a:rPr lang="zh-CN" altLang="en-US" dirty="0" smtClean="0"/>
              <a:t>范围</a:t>
            </a:r>
            <a:endParaRPr lang="zh-CN" altLang="en-US" dirty="0"/>
          </a:p>
          <a:p>
            <a:pPr marL="0" indent="0">
              <a:buNone/>
            </a:pPr>
            <a:r>
              <a:rPr lang="zh-CN" altLang="en-US" dirty="0" smtClean="0"/>
              <a:t>      本规范规定</a:t>
            </a:r>
            <a:r>
              <a:rPr lang="zh-CN" altLang="en-US" dirty="0"/>
              <a:t>了网络安全测试团队能力的评价原则、团队管理、评价指标、评价方法及年审等要求</a:t>
            </a:r>
            <a:r>
              <a:rPr lang="zh-CN" altLang="en-US" dirty="0" smtClean="0"/>
              <a:t>。</a:t>
            </a:r>
            <a:endParaRPr lang="en-US" altLang="zh-CN" dirty="0" smtClean="0"/>
          </a:p>
          <a:p>
            <a:pPr marL="0" indent="0">
              <a:buNone/>
            </a:pPr>
            <a:r>
              <a:rPr lang="zh-CN" altLang="en-US" dirty="0" smtClean="0"/>
              <a:t>      本规范适用于</a:t>
            </a:r>
            <a:r>
              <a:rPr lang="zh-CN" altLang="en-US" dirty="0"/>
              <a:t>第三方机构对网络安全攻防测试团队进行能力评价，</a:t>
            </a:r>
            <a:r>
              <a:rPr lang="zh-CN" altLang="en-US" dirty="0">
                <a:solidFill>
                  <a:srgbClr val="FF0000"/>
                </a:solidFill>
              </a:rPr>
              <a:t>可作为网络安全攻防测试服务</a:t>
            </a:r>
            <a:r>
              <a:rPr lang="zh-CN" altLang="en-US" dirty="0" smtClean="0">
                <a:solidFill>
                  <a:srgbClr val="FF0000"/>
                </a:solidFill>
              </a:rPr>
              <a:t>需求方选择团队的参考依据</a:t>
            </a:r>
            <a:r>
              <a:rPr lang="zh-CN" altLang="en-US" dirty="0" smtClean="0"/>
              <a:t>，也可为网络安全攻防测试团队提高自身水平提供指导。</a:t>
            </a:r>
            <a:endParaRPr lang="en-US" altLang="zh-CN" dirty="0" smtClean="0"/>
          </a:p>
          <a:p>
            <a:pPr marL="0" indent="0">
              <a:buNone/>
            </a:pPr>
            <a:endParaRPr lang="en-US" altLang="zh-CN" dirty="0"/>
          </a:p>
          <a:p>
            <a:pPr marL="0" indent="0">
              <a:buNone/>
            </a:pPr>
            <a:r>
              <a:rPr lang="en-US" altLang="zh-CN" dirty="0" smtClean="0"/>
              <a:t>2.3.4  </a:t>
            </a:r>
            <a:r>
              <a:rPr lang="zh-CN" altLang="en-US" dirty="0" smtClean="0"/>
              <a:t>术语</a:t>
            </a:r>
            <a:r>
              <a:rPr lang="zh-CN" altLang="en-US" dirty="0"/>
              <a:t>、</a:t>
            </a:r>
            <a:r>
              <a:rPr lang="zh-CN" altLang="en-US" dirty="0" smtClean="0"/>
              <a:t>定义和评价原则</a:t>
            </a:r>
            <a:endParaRPr lang="en-US" altLang="zh-CN" dirty="0" smtClean="0"/>
          </a:p>
          <a:p>
            <a:pPr marL="0" indent="0">
              <a:buNone/>
            </a:pPr>
            <a:r>
              <a:rPr lang="en-US" altLang="zh-CN" dirty="0"/>
              <a:t> </a:t>
            </a:r>
            <a:r>
              <a:rPr lang="en-US" altLang="zh-CN" dirty="0" smtClean="0"/>
              <a:t>     </a:t>
            </a:r>
            <a:r>
              <a:rPr lang="zh-CN" altLang="en-US" dirty="0" smtClean="0"/>
              <a:t>规范中的第</a:t>
            </a:r>
            <a:r>
              <a:rPr lang="en-US" altLang="zh-CN" dirty="0" smtClean="0"/>
              <a:t>2</a:t>
            </a:r>
            <a:r>
              <a:rPr lang="zh-CN" altLang="en-US" dirty="0" smtClean="0"/>
              <a:t>，</a:t>
            </a:r>
            <a:r>
              <a:rPr lang="en-US" altLang="zh-CN" dirty="0" smtClean="0"/>
              <a:t>3</a:t>
            </a:r>
            <a:r>
              <a:rPr lang="zh-CN" altLang="en-US" dirty="0" smtClean="0"/>
              <a:t>，</a:t>
            </a:r>
            <a:r>
              <a:rPr lang="en-US" altLang="zh-CN" dirty="0" smtClean="0"/>
              <a:t>4</a:t>
            </a:r>
            <a:r>
              <a:rPr lang="zh-CN" altLang="en-US" dirty="0" smtClean="0"/>
              <a:t>点对标准</a:t>
            </a:r>
            <a:r>
              <a:rPr lang="zh-CN" altLang="en-US" dirty="0"/>
              <a:t>中的术语、定义和评价原则</a:t>
            </a:r>
          </a:p>
          <a:p>
            <a:pPr marL="0" indent="0">
              <a:buNone/>
            </a:pPr>
            <a:r>
              <a:rPr lang="zh-CN" altLang="en-US" dirty="0" smtClean="0"/>
              <a:t>进行了详细的解读。</a:t>
            </a:r>
            <a:endParaRPr lang="en-US" altLang="zh-CN" dirty="0" smtClean="0"/>
          </a:p>
          <a:p>
            <a:pPr marL="0" indent="0">
              <a:buNone/>
            </a:pPr>
            <a:r>
              <a:rPr lang="en-US" altLang="zh-CN" dirty="0"/>
              <a:t> </a:t>
            </a:r>
            <a:r>
              <a:rPr lang="en-US" altLang="zh-CN" dirty="0" smtClean="0"/>
              <a:t>    </a:t>
            </a:r>
            <a:endParaRPr lang="zh-CN" altLang="en-US" dirty="0"/>
          </a:p>
        </p:txBody>
      </p:sp>
    </p:spTree>
    <p:extLst>
      <p:ext uri="{BB962C8B-B14F-4D97-AF65-F5344CB8AC3E}">
        <p14:creationId xmlns:p14="http://schemas.microsoft.com/office/powerpoint/2010/main" val="1885787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27585" y="404664"/>
            <a:ext cx="7452816" cy="5721499"/>
          </a:xfrm>
        </p:spPr>
        <p:txBody>
          <a:bodyPr>
            <a:normAutofit/>
          </a:bodyPr>
          <a:lstStyle/>
          <a:p>
            <a:pPr marL="0" indent="0">
              <a:buNone/>
            </a:pPr>
            <a:r>
              <a:rPr lang="en-US" altLang="zh-CN" dirty="0" smtClean="0"/>
              <a:t>5.</a:t>
            </a:r>
            <a:r>
              <a:rPr lang="zh-CN" altLang="en-US" dirty="0"/>
              <a:t>团队管理</a:t>
            </a:r>
          </a:p>
          <a:p>
            <a:pPr marL="0" indent="0">
              <a:buNone/>
            </a:pPr>
            <a:r>
              <a:rPr lang="en-US" altLang="zh-CN" dirty="0"/>
              <a:t>5.1 </a:t>
            </a:r>
            <a:r>
              <a:rPr lang="zh-CN" altLang="en-US" dirty="0"/>
              <a:t>基本要求</a:t>
            </a:r>
            <a:r>
              <a:rPr lang="zh-CN" altLang="en-US" dirty="0">
                <a:solidFill>
                  <a:srgbClr val="FF0000"/>
                </a:solidFill>
              </a:rPr>
              <a:t>（解读</a:t>
            </a:r>
            <a:r>
              <a:rPr lang="zh-CN" altLang="en-US" dirty="0" smtClean="0">
                <a:solidFill>
                  <a:srgbClr val="FF0000"/>
                </a:solidFill>
              </a:rPr>
              <a:t>：提供团队</a:t>
            </a:r>
            <a:r>
              <a:rPr lang="zh-CN" altLang="en-US" dirty="0">
                <a:solidFill>
                  <a:srgbClr val="FF0000"/>
                </a:solidFill>
              </a:rPr>
              <a:t>成员身份证</a:t>
            </a:r>
            <a:r>
              <a:rPr lang="zh-CN" altLang="en-US" dirty="0" smtClean="0">
                <a:solidFill>
                  <a:srgbClr val="FF0000"/>
                </a:solidFill>
              </a:rPr>
              <a:t>复印件及拥护</a:t>
            </a:r>
            <a:r>
              <a:rPr lang="zh-CN" altLang="en-US" dirty="0">
                <a:solidFill>
                  <a:srgbClr val="FF0000"/>
                </a:solidFill>
              </a:rPr>
              <a:t>中国共产党的领导及中国特色社会主义制度，无犯罪记录，遵守相关法律法规的</a:t>
            </a:r>
            <a:r>
              <a:rPr lang="zh-CN" altLang="en-US" dirty="0" smtClean="0">
                <a:solidFill>
                  <a:srgbClr val="FF0000"/>
                </a:solidFill>
              </a:rPr>
              <a:t>规定承诺书签字盖手印）</a:t>
            </a:r>
            <a:endParaRPr lang="zh-CN" altLang="en-US" dirty="0">
              <a:solidFill>
                <a:srgbClr val="FF0000"/>
              </a:solidFill>
            </a:endParaRPr>
          </a:p>
          <a:p>
            <a:pPr marL="0" indent="0">
              <a:buNone/>
            </a:pPr>
            <a:r>
              <a:rPr lang="en-US" altLang="zh-CN" dirty="0"/>
              <a:t>a) </a:t>
            </a:r>
            <a:r>
              <a:rPr lang="zh-CN" altLang="en-US" dirty="0"/>
              <a:t>应拥护中国共产党的领导，拥护中国特色社会主义制度；</a:t>
            </a:r>
          </a:p>
          <a:p>
            <a:pPr marL="0" indent="0">
              <a:buNone/>
            </a:pPr>
            <a:r>
              <a:rPr lang="en-US" altLang="zh-CN" dirty="0"/>
              <a:t>b) </a:t>
            </a:r>
            <a:r>
              <a:rPr lang="zh-CN" altLang="en-US" dirty="0"/>
              <a:t>应具有中华人民共和国国籍，长期在境内居住，无境外永久居留权；</a:t>
            </a:r>
          </a:p>
          <a:p>
            <a:pPr marL="0" indent="0">
              <a:buNone/>
            </a:pPr>
            <a:r>
              <a:rPr lang="en-US" altLang="zh-CN" dirty="0"/>
              <a:t>c) </a:t>
            </a:r>
            <a:r>
              <a:rPr lang="zh-CN" altLang="en-US" dirty="0"/>
              <a:t>应遵守相关法律法规的规定，无犯罪记录。</a:t>
            </a:r>
          </a:p>
          <a:p>
            <a:pPr marL="0" indent="0">
              <a:buNone/>
            </a:pPr>
            <a:r>
              <a:rPr lang="en-US" altLang="zh-CN" dirty="0"/>
              <a:t>5.2 </a:t>
            </a:r>
            <a:r>
              <a:rPr lang="zh-CN" altLang="en-US" dirty="0"/>
              <a:t>团队</a:t>
            </a:r>
            <a:r>
              <a:rPr lang="zh-CN" altLang="en-US" dirty="0" smtClean="0"/>
              <a:t>构成</a:t>
            </a:r>
            <a:r>
              <a:rPr lang="zh-CN" altLang="en-US" dirty="0" smtClean="0">
                <a:solidFill>
                  <a:srgbClr val="FF0000"/>
                </a:solidFill>
              </a:rPr>
              <a:t>（解读：人数及专业方向要符合）</a:t>
            </a:r>
            <a:endParaRPr lang="zh-CN" altLang="en-US" dirty="0">
              <a:solidFill>
                <a:srgbClr val="FF0000"/>
              </a:solidFill>
            </a:endParaRPr>
          </a:p>
          <a:p>
            <a:pPr marL="0" indent="0">
              <a:buNone/>
            </a:pPr>
            <a:r>
              <a:rPr lang="zh-CN" altLang="en-US" dirty="0"/>
              <a:t>团队成员一般由</a:t>
            </a:r>
            <a:r>
              <a:rPr lang="en-US" altLang="zh-CN" dirty="0"/>
              <a:t>3-6 </a:t>
            </a:r>
            <a:r>
              <a:rPr lang="zh-CN" altLang="en-US" dirty="0"/>
              <a:t>人构成，可由</a:t>
            </a:r>
            <a:r>
              <a:rPr lang="en-US" altLang="zh-CN" dirty="0"/>
              <a:t>WEB </a:t>
            </a:r>
            <a:r>
              <a:rPr lang="zh-CN" altLang="en-US" dirty="0"/>
              <a:t>安全、二进制、逆向、漏洞应用、移动安全等技术方向</a:t>
            </a:r>
            <a:r>
              <a:rPr lang="zh-CN" altLang="en-US" dirty="0" smtClean="0"/>
              <a:t>人员组成</a:t>
            </a:r>
            <a:r>
              <a:rPr lang="zh-CN" altLang="en-US" dirty="0"/>
              <a:t>。</a:t>
            </a:r>
          </a:p>
        </p:txBody>
      </p:sp>
    </p:spTree>
    <p:extLst>
      <p:ext uri="{BB962C8B-B14F-4D97-AF65-F5344CB8AC3E}">
        <p14:creationId xmlns:p14="http://schemas.microsoft.com/office/powerpoint/2010/main" val="1518683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27585" y="332656"/>
            <a:ext cx="7452816" cy="5793507"/>
          </a:xfrm>
        </p:spPr>
        <p:txBody>
          <a:bodyPr>
            <a:normAutofit fontScale="77500" lnSpcReduction="20000"/>
          </a:bodyPr>
          <a:lstStyle/>
          <a:p>
            <a:pPr marL="0" indent="0">
              <a:buNone/>
            </a:pPr>
            <a:r>
              <a:rPr lang="en-US" altLang="zh-CN" dirty="0"/>
              <a:t>6 </a:t>
            </a:r>
            <a:r>
              <a:rPr lang="zh-CN" altLang="en-US" dirty="0"/>
              <a:t>评价指标</a:t>
            </a:r>
          </a:p>
          <a:p>
            <a:pPr marL="0" indent="0">
              <a:buNone/>
            </a:pPr>
            <a:r>
              <a:rPr lang="en-US" altLang="zh-CN" dirty="0"/>
              <a:t>6.1 </a:t>
            </a:r>
            <a:r>
              <a:rPr lang="zh-CN" altLang="en-US" dirty="0"/>
              <a:t>基本要求</a:t>
            </a:r>
          </a:p>
          <a:p>
            <a:pPr marL="0" indent="0">
              <a:buNone/>
            </a:pPr>
            <a:r>
              <a:rPr lang="zh-CN" altLang="en-US" dirty="0" smtClean="0"/>
              <a:t>        必须</a:t>
            </a:r>
            <a:r>
              <a:rPr lang="zh-CN" altLang="en-US" dirty="0"/>
              <a:t>满足</a:t>
            </a:r>
            <a:r>
              <a:rPr lang="en-US" altLang="zh-CN" dirty="0"/>
              <a:t>5.1 </a:t>
            </a:r>
            <a:r>
              <a:rPr lang="zh-CN" altLang="en-US" dirty="0"/>
              <a:t>要求。</a:t>
            </a:r>
          </a:p>
          <a:p>
            <a:pPr marL="0" indent="0">
              <a:buNone/>
            </a:pPr>
            <a:r>
              <a:rPr lang="en-US" altLang="zh-CN" dirty="0"/>
              <a:t>6.2 </a:t>
            </a:r>
            <a:r>
              <a:rPr lang="zh-CN" altLang="en-US" dirty="0"/>
              <a:t>管理制度</a:t>
            </a:r>
            <a:r>
              <a:rPr lang="zh-CN" altLang="en-US" dirty="0" smtClean="0"/>
              <a:t>要求</a:t>
            </a:r>
            <a:r>
              <a:rPr lang="zh-CN" altLang="en-US" dirty="0" smtClean="0">
                <a:solidFill>
                  <a:srgbClr val="FF0000"/>
                </a:solidFill>
              </a:rPr>
              <a:t>（解读</a:t>
            </a:r>
            <a:r>
              <a:rPr lang="zh-CN" altLang="en-US" dirty="0">
                <a:solidFill>
                  <a:srgbClr val="FF0000"/>
                </a:solidFill>
              </a:rPr>
              <a:t>：查看人员管理、技能培训、风险防范等方面的制度，人员</a:t>
            </a:r>
            <a:r>
              <a:rPr lang="zh-CN" altLang="en-US" dirty="0" smtClean="0">
                <a:solidFill>
                  <a:srgbClr val="FF0000"/>
                </a:solidFill>
              </a:rPr>
              <a:t>管理制度需</a:t>
            </a:r>
            <a:r>
              <a:rPr lang="zh-CN" altLang="en-US" dirty="0">
                <a:solidFill>
                  <a:srgbClr val="FF0000"/>
                </a:solidFill>
              </a:rPr>
              <a:t>体现“接受网络安全行业主管部门的监管，遵纪守法，行为合规，不得违背社会公序良</a:t>
            </a:r>
            <a:r>
              <a:rPr lang="zh-CN" altLang="en-US" dirty="0" smtClean="0">
                <a:solidFill>
                  <a:srgbClr val="FF0000"/>
                </a:solidFill>
              </a:rPr>
              <a:t>俗”，风险防范制度主要考察“有没有合作</a:t>
            </a:r>
            <a:r>
              <a:rPr lang="zh-CN" altLang="en-US" dirty="0">
                <a:solidFill>
                  <a:srgbClr val="FF0000"/>
                </a:solidFill>
              </a:rPr>
              <a:t>训练及安全教育</a:t>
            </a:r>
            <a:r>
              <a:rPr lang="zh-CN" altLang="en-US" dirty="0" smtClean="0">
                <a:solidFill>
                  <a:srgbClr val="FF0000"/>
                </a:solidFill>
              </a:rPr>
              <a:t>记录，且按次数评分”。）</a:t>
            </a:r>
            <a:endParaRPr lang="zh-CN" altLang="en-US" dirty="0">
              <a:solidFill>
                <a:srgbClr val="FF0000"/>
              </a:solidFill>
            </a:endParaRPr>
          </a:p>
          <a:p>
            <a:pPr marL="0" indent="0">
              <a:buNone/>
            </a:pPr>
            <a:r>
              <a:rPr lang="zh-CN" altLang="en-US" dirty="0" smtClean="0"/>
              <a:t>       团队</a:t>
            </a:r>
            <a:r>
              <a:rPr lang="zh-CN" altLang="en-US" dirty="0"/>
              <a:t>应具备人员管理、技能培训、风险防范等方面的制度，须接受网络安全行业主管部门的监管</a:t>
            </a:r>
            <a:r>
              <a:rPr lang="zh-CN" altLang="en-US" dirty="0" smtClean="0"/>
              <a:t>，遵纪守法</a:t>
            </a:r>
            <a:r>
              <a:rPr lang="zh-CN" altLang="en-US" dirty="0"/>
              <a:t>，行为合规，不得违背社会公序良俗。</a:t>
            </a:r>
          </a:p>
          <a:p>
            <a:pPr marL="0" indent="0">
              <a:buNone/>
            </a:pPr>
            <a:r>
              <a:rPr lang="en-US" altLang="zh-CN" dirty="0"/>
              <a:t>6.3 </a:t>
            </a:r>
            <a:r>
              <a:rPr lang="zh-CN" altLang="en-US" dirty="0"/>
              <a:t>能力</a:t>
            </a:r>
            <a:r>
              <a:rPr lang="zh-CN" altLang="en-US" dirty="0" smtClean="0"/>
              <a:t>要求</a:t>
            </a:r>
            <a:r>
              <a:rPr lang="zh-CN" altLang="en-US" dirty="0" smtClean="0">
                <a:solidFill>
                  <a:srgbClr val="FF0000"/>
                </a:solidFill>
              </a:rPr>
              <a:t>（解读：证书会从获证人数，获证级别及获证类别方向进行评分，申请团队请尽可能提供获得的证书证明。）</a:t>
            </a:r>
            <a:endParaRPr lang="zh-CN" altLang="en-US" dirty="0">
              <a:solidFill>
                <a:srgbClr val="FF0000"/>
              </a:solidFill>
            </a:endParaRPr>
          </a:p>
          <a:p>
            <a:pPr marL="0" indent="0">
              <a:buNone/>
            </a:pPr>
            <a:r>
              <a:rPr lang="zh-CN" altLang="en-US" dirty="0" smtClean="0"/>
              <a:t>       团队</a:t>
            </a:r>
            <a:r>
              <a:rPr lang="zh-CN" altLang="en-US" dirty="0"/>
              <a:t>成员获得的网络安全相关认证证书、能力证书、荣誉证书等。</a:t>
            </a:r>
          </a:p>
          <a:p>
            <a:pPr marL="0" indent="0">
              <a:buNone/>
            </a:pPr>
            <a:r>
              <a:rPr lang="en-US" altLang="zh-CN" dirty="0" smtClean="0"/>
              <a:t>6.4 </a:t>
            </a:r>
            <a:r>
              <a:rPr lang="zh-CN" altLang="en-US" dirty="0"/>
              <a:t>实战</a:t>
            </a:r>
            <a:r>
              <a:rPr lang="zh-CN" altLang="en-US" dirty="0" smtClean="0"/>
              <a:t>经验（</a:t>
            </a:r>
            <a:r>
              <a:rPr lang="zh-CN" altLang="en-US" dirty="0" smtClean="0">
                <a:solidFill>
                  <a:srgbClr val="FF0000"/>
                </a:solidFill>
              </a:rPr>
              <a:t>解读：考察时间是过去</a:t>
            </a:r>
            <a:r>
              <a:rPr lang="en-US" altLang="zh-CN" dirty="0" smtClean="0">
                <a:solidFill>
                  <a:srgbClr val="FF0000"/>
                </a:solidFill>
              </a:rPr>
              <a:t>2</a:t>
            </a:r>
            <a:r>
              <a:rPr lang="zh-CN" altLang="en-US" dirty="0" smtClean="0">
                <a:solidFill>
                  <a:srgbClr val="FF0000"/>
                </a:solidFill>
              </a:rPr>
              <a:t>年的</a:t>
            </a:r>
            <a:r>
              <a:rPr lang="zh-CN" altLang="en-US" dirty="0">
                <a:solidFill>
                  <a:srgbClr val="FF0000"/>
                </a:solidFill>
              </a:rPr>
              <a:t>实战</a:t>
            </a:r>
            <a:r>
              <a:rPr lang="zh-CN" altLang="en-US" dirty="0" smtClean="0">
                <a:solidFill>
                  <a:srgbClr val="FF0000"/>
                </a:solidFill>
              </a:rPr>
              <a:t>比赛证明，证明主要从实战级别及频次进行考察</a:t>
            </a:r>
            <a:r>
              <a:rPr lang="en-US" altLang="zh-CN" dirty="0" smtClean="0">
                <a:solidFill>
                  <a:srgbClr val="FF0000"/>
                </a:solidFill>
              </a:rPr>
              <a:t>.)</a:t>
            </a:r>
            <a:endParaRPr lang="zh-CN" altLang="en-US" dirty="0">
              <a:solidFill>
                <a:srgbClr val="FF0000"/>
              </a:solidFill>
            </a:endParaRPr>
          </a:p>
          <a:p>
            <a:pPr marL="0" indent="0">
              <a:buNone/>
            </a:pPr>
            <a:r>
              <a:rPr lang="zh-CN" altLang="en-US" dirty="0" smtClean="0"/>
              <a:t>       团队</a:t>
            </a:r>
            <a:r>
              <a:rPr lang="zh-CN" altLang="en-US" dirty="0"/>
              <a:t>应有相关实战比赛经验，如实战演练、</a:t>
            </a:r>
            <a:r>
              <a:rPr lang="en-US" altLang="zh-CN" dirty="0"/>
              <a:t>CTF </a:t>
            </a:r>
            <a:r>
              <a:rPr lang="zh-CN" altLang="en-US" dirty="0"/>
              <a:t>类竞赛、职业技能竞赛等。</a:t>
            </a:r>
          </a:p>
          <a:p>
            <a:pPr marL="0" indent="0">
              <a:buNone/>
            </a:pPr>
            <a:r>
              <a:rPr lang="en-US" altLang="zh-CN" dirty="0"/>
              <a:t>6.5 </a:t>
            </a:r>
            <a:r>
              <a:rPr lang="zh-CN" altLang="en-US" dirty="0"/>
              <a:t>业绩奖</a:t>
            </a:r>
            <a:r>
              <a:rPr lang="zh-CN" altLang="en-US" dirty="0" smtClean="0"/>
              <a:t>项</a:t>
            </a:r>
            <a:r>
              <a:rPr lang="zh-CN" altLang="en-US" dirty="0" smtClean="0">
                <a:solidFill>
                  <a:srgbClr val="FF0000"/>
                </a:solidFill>
              </a:rPr>
              <a:t>（解读：主要从演练类别，所获奖项的等级，次数进行评分。）</a:t>
            </a:r>
            <a:endParaRPr lang="zh-CN" altLang="en-US" dirty="0">
              <a:solidFill>
                <a:srgbClr val="FF0000"/>
              </a:solidFill>
            </a:endParaRPr>
          </a:p>
          <a:p>
            <a:pPr marL="0" indent="0">
              <a:buNone/>
            </a:pPr>
            <a:r>
              <a:rPr lang="zh-CN" altLang="en-US" dirty="0" smtClean="0"/>
              <a:t>       过去</a:t>
            </a:r>
            <a:r>
              <a:rPr lang="en-US" altLang="zh-CN" dirty="0"/>
              <a:t>2 </a:t>
            </a:r>
            <a:r>
              <a:rPr lang="zh-CN" altLang="en-US" dirty="0"/>
              <a:t>年内，团队在相关比赛中获得的荣誉奖项。</a:t>
            </a:r>
          </a:p>
        </p:txBody>
      </p:sp>
    </p:spTree>
    <p:extLst>
      <p:ext uri="{BB962C8B-B14F-4D97-AF65-F5344CB8AC3E}">
        <p14:creationId xmlns:p14="http://schemas.microsoft.com/office/powerpoint/2010/main" val="3224994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27585" y="332656"/>
            <a:ext cx="7452816" cy="5793507"/>
          </a:xfrm>
        </p:spPr>
        <p:txBody>
          <a:bodyPr>
            <a:normAutofit fontScale="92500" lnSpcReduction="10000"/>
          </a:bodyPr>
          <a:lstStyle/>
          <a:p>
            <a:pPr marL="0" indent="0">
              <a:buNone/>
            </a:pPr>
            <a:r>
              <a:rPr lang="en-US" altLang="zh-CN" dirty="0"/>
              <a:t>7 </a:t>
            </a:r>
            <a:r>
              <a:rPr lang="zh-CN" altLang="en-US" dirty="0"/>
              <a:t>评价方法</a:t>
            </a:r>
          </a:p>
          <a:p>
            <a:pPr marL="0" indent="0">
              <a:buNone/>
            </a:pPr>
            <a:r>
              <a:rPr lang="en-US" altLang="zh-CN" dirty="0"/>
              <a:t>7.1 </a:t>
            </a:r>
            <a:r>
              <a:rPr lang="zh-CN" altLang="en-US" dirty="0"/>
              <a:t>指标与赋分</a:t>
            </a:r>
          </a:p>
          <a:p>
            <a:pPr marL="68580" indent="0">
              <a:buNone/>
            </a:pPr>
            <a:r>
              <a:rPr lang="zh-CN" altLang="en-US" dirty="0" smtClean="0"/>
              <a:t>       团队</a:t>
            </a:r>
            <a:r>
              <a:rPr lang="zh-CN" altLang="en-US" dirty="0"/>
              <a:t>评价指标总赋分为</a:t>
            </a:r>
            <a:r>
              <a:rPr lang="en-US" altLang="zh-CN" dirty="0"/>
              <a:t>100 </a:t>
            </a:r>
            <a:r>
              <a:rPr lang="zh-CN" altLang="en-US" dirty="0"/>
              <a:t>分。各项评价内容赋分分别为：基本要求评价</a:t>
            </a:r>
            <a:r>
              <a:rPr lang="en-US" altLang="zh-CN" dirty="0"/>
              <a:t>10 </a:t>
            </a:r>
            <a:r>
              <a:rPr lang="zh-CN" altLang="en-US" dirty="0"/>
              <a:t>分，管理制度要求</a:t>
            </a:r>
            <a:r>
              <a:rPr lang="zh-CN" altLang="en-US" dirty="0" smtClean="0"/>
              <a:t>评价</a:t>
            </a:r>
            <a:r>
              <a:rPr lang="en-US" altLang="zh-CN" dirty="0"/>
              <a:t>15 </a:t>
            </a:r>
            <a:r>
              <a:rPr lang="zh-CN" altLang="en-US" dirty="0"/>
              <a:t>分，能力要求评价</a:t>
            </a:r>
            <a:r>
              <a:rPr lang="en-US" altLang="zh-CN" dirty="0"/>
              <a:t>20 </a:t>
            </a:r>
            <a:r>
              <a:rPr lang="zh-CN" altLang="en-US" dirty="0"/>
              <a:t>分，实战经验评价</a:t>
            </a:r>
            <a:r>
              <a:rPr lang="en-US" altLang="zh-CN" dirty="0"/>
              <a:t>20 </a:t>
            </a:r>
            <a:r>
              <a:rPr lang="zh-CN" altLang="en-US" dirty="0"/>
              <a:t>分，业绩奖项评价</a:t>
            </a:r>
            <a:r>
              <a:rPr lang="en-US" altLang="zh-CN" dirty="0"/>
              <a:t>35 </a:t>
            </a:r>
            <a:r>
              <a:rPr lang="zh-CN" altLang="en-US" dirty="0"/>
              <a:t>分。</a:t>
            </a:r>
          </a:p>
          <a:p>
            <a:pPr marL="0" indent="0">
              <a:buNone/>
            </a:pPr>
            <a:r>
              <a:rPr lang="en-US" altLang="zh-CN" dirty="0" smtClean="0"/>
              <a:t>7.2 </a:t>
            </a:r>
            <a:r>
              <a:rPr lang="zh-CN" altLang="en-US" dirty="0"/>
              <a:t>分数计算</a:t>
            </a:r>
          </a:p>
          <a:p>
            <a:pPr marL="0" indent="0">
              <a:buNone/>
            </a:pPr>
            <a:r>
              <a:rPr lang="zh-CN" altLang="en-US" dirty="0" smtClean="0"/>
              <a:t>         总体</a:t>
            </a:r>
            <a:r>
              <a:rPr lang="zh-CN" altLang="en-US" dirty="0"/>
              <a:t>评价分计算方法见式（</a:t>
            </a:r>
            <a:r>
              <a:rPr lang="en-US" altLang="zh-CN" dirty="0"/>
              <a:t>1</a:t>
            </a:r>
            <a:r>
              <a:rPr lang="zh-CN" altLang="en-US" dirty="0"/>
              <a:t>）：</a:t>
            </a:r>
          </a:p>
          <a:p>
            <a:pPr marL="0" indent="0">
              <a:buNone/>
            </a:pPr>
            <a:r>
              <a:rPr lang="en-US" altLang="zh-CN" dirty="0"/>
              <a:t>S=A+B+C+D+E</a:t>
            </a:r>
            <a:r>
              <a:rPr lang="en-US" altLang="zh-CN" dirty="0" smtClean="0"/>
              <a:t>·················································(</a:t>
            </a:r>
            <a:r>
              <a:rPr lang="en-US" altLang="zh-CN" dirty="0"/>
              <a:t>1)</a:t>
            </a:r>
          </a:p>
          <a:p>
            <a:pPr marL="0" indent="0">
              <a:buNone/>
            </a:pPr>
            <a:r>
              <a:rPr lang="zh-CN" altLang="en-US" dirty="0"/>
              <a:t>式中：</a:t>
            </a:r>
          </a:p>
          <a:p>
            <a:pPr marL="0" indent="0">
              <a:buNone/>
            </a:pPr>
            <a:r>
              <a:rPr lang="en-US" altLang="zh-CN" dirty="0"/>
              <a:t>S ——</a:t>
            </a:r>
            <a:r>
              <a:rPr lang="zh-CN" altLang="en-US" dirty="0"/>
              <a:t>总体评价分；</a:t>
            </a:r>
          </a:p>
          <a:p>
            <a:pPr marL="0" indent="0">
              <a:buNone/>
            </a:pPr>
            <a:r>
              <a:rPr lang="en-US" altLang="zh-CN" dirty="0"/>
              <a:t>A ——</a:t>
            </a:r>
            <a:r>
              <a:rPr lang="zh-CN" altLang="en-US" dirty="0"/>
              <a:t>基本要求评价；</a:t>
            </a:r>
          </a:p>
          <a:p>
            <a:pPr marL="0" indent="0">
              <a:buNone/>
            </a:pPr>
            <a:r>
              <a:rPr lang="en-US" altLang="zh-CN" dirty="0"/>
              <a:t>B ——</a:t>
            </a:r>
            <a:r>
              <a:rPr lang="zh-CN" altLang="en-US" dirty="0"/>
              <a:t>管理制度要求评价；</a:t>
            </a:r>
          </a:p>
          <a:p>
            <a:pPr marL="0" indent="0">
              <a:buNone/>
            </a:pPr>
            <a:r>
              <a:rPr lang="en-US" altLang="zh-CN" dirty="0"/>
              <a:t>C ——</a:t>
            </a:r>
            <a:r>
              <a:rPr lang="zh-CN" altLang="en-US" dirty="0"/>
              <a:t>能力要求评价；</a:t>
            </a:r>
          </a:p>
          <a:p>
            <a:pPr marL="0" indent="0">
              <a:buNone/>
            </a:pPr>
            <a:r>
              <a:rPr lang="en-US" altLang="zh-CN" dirty="0"/>
              <a:t>D ——</a:t>
            </a:r>
            <a:r>
              <a:rPr lang="zh-CN" altLang="en-US" dirty="0"/>
              <a:t>实战经验评价；</a:t>
            </a:r>
          </a:p>
          <a:p>
            <a:pPr marL="0" indent="0">
              <a:buNone/>
            </a:pPr>
            <a:r>
              <a:rPr lang="en-US" altLang="zh-CN" dirty="0"/>
              <a:t>E ——</a:t>
            </a:r>
            <a:r>
              <a:rPr lang="zh-CN" altLang="en-US" dirty="0"/>
              <a:t>业绩奖项评价</a:t>
            </a:r>
            <a:r>
              <a:rPr lang="zh-CN" altLang="en-US" dirty="0" smtClean="0"/>
              <a:t>。</a:t>
            </a:r>
            <a:endParaRPr lang="zh-CN" altLang="en-US" dirty="0"/>
          </a:p>
        </p:txBody>
      </p:sp>
    </p:spTree>
    <p:extLst>
      <p:ext uri="{BB962C8B-B14F-4D97-AF65-F5344CB8AC3E}">
        <p14:creationId xmlns:p14="http://schemas.microsoft.com/office/powerpoint/2010/main" val="25234942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奥斯汀">
  <a:themeElements>
    <a:clrScheme name="奥斯汀">
      <a:dk1>
        <a:sysClr val="windowText" lastClr="000000"/>
      </a:dk1>
      <a:lt1>
        <a:sysClr val="window" lastClr="CCE8C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奥斯汀">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奥斯汀">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661</TotalTime>
  <Words>1355</Words>
  <Application>Microsoft Office PowerPoint</Application>
  <PresentationFormat>全屏显示(4:3)</PresentationFormat>
  <Paragraphs>98</Paragraphs>
  <Slides>15</Slides>
  <Notes>0</Notes>
  <HiddenSlides>0</HiddenSlides>
  <MMClips>0</MMClips>
  <ScaleCrop>false</ScaleCrop>
  <HeadingPairs>
    <vt:vector size="4" baseType="variant">
      <vt:variant>
        <vt:lpstr>主题</vt:lpstr>
      </vt:variant>
      <vt:variant>
        <vt:i4>1</vt:i4>
      </vt:variant>
      <vt:variant>
        <vt:lpstr>幻灯片标题</vt:lpstr>
      </vt:variant>
      <vt:variant>
        <vt:i4>15</vt:i4>
      </vt:variant>
    </vt:vector>
  </HeadingPairs>
  <TitlesOfParts>
    <vt:vector size="16" baseType="lpstr">
      <vt:lpstr>奥斯汀</vt:lpstr>
      <vt:lpstr>T/BJCSA 06—2021《网络安全测试能力（团队）评价规范》解读</vt:lpstr>
      <vt:lpstr>测试能力（团队）认证背景作用简介</vt:lpstr>
      <vt:lpstr>PowerPoint 演示文稿</vt:lpstr>
      <vt:lpstr>PowerPoint 演示文稿</vt:lpstr>
      <vt:lpstr>第一部分    T/BJCSA 06—2021《网络安全测试能力（团队）评价规范》规范解读</vt:lpstr>
      <vt:lpstr>PowerPoint 演示文稿</vt:lpstr>
      <vt:lpstr>PowerPoint 演示文稿</vt:lpstr>
      <vt:lpstr>PowerPoint 演示文稿</vt:lpstr>
      <vt:lpstr>PowerPoint 演示文稿</vt:lpstr>
      <vt:lpstr>PowerPoint 演示文稿</vt:lpstr>
      <vt:lpstr>第二部分  认证流程解读</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《网络安全测试能力（团队）评价规范》解读</dc:title>
  <dc:creator>Administrator</dc:creator>
  <cp:lastModifiedBy>Administrator</cp:lastModifiedBy>
  <cp:revision>76</cp:revision>
  <dcterms:created xsi:type="dcterms:W3CDTF">2022-06-06T02:16:40Z</dcterms:created>
  <dcterms:modified xsi:type="dcterms:W3CDTF">2022-06-08T08:16:07Z</dcterms:modified>
</cp:coreProperties>
</file>