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62" r:id="rId2"/>
    <p:sldId id="266" r:id="rId3"/>
    <p:sldId id="271" r:id="rId4"/>
    <p:sldId id="343" r:id="rId5"/>
    <p:sldId id="374" r:id="rId6"/>
    <p:sldId id="346" r:id="rId7"/>
    <p:sldId id="366" r:id="rId8"/>
    <p:sldId id="367" r:id="rId9"/>
    <p:sldId id="378" r:id="rId10"/>
    <p:sldId id="368" r:id="rId11"/>
    <p:sldId id="369" r:id="rId12"/>
    <p:sldId id="347" r:id="rId13"/>
    <p:sldId id="344" r:id="rId14"/>
    <p:sldId id="348" r:id="rId15"/>
    <p:sldId id="375" r:id="rId16"/>
    <p:sldId id="377" r:id="rId17"/>
    <p:sldId id="263" r:id="rId18"/>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8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09"/>
    <a:srgbClr val="11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5336" autoAdjust="0"/>
  </p:normalViewPr>
  <p:slideViewPr>
    <p:cSldViewPr snapToGrid="0" showGuides="1">
      <p:cViewPr varScale="1">
        <p:scale>
          <a:sx n="89" d="100"/>
          <a:sy n="89" d="100"/>
        </p:scale>
        <p:origin x="-444" y="-108"/>
      </p:cViewPr>
      <p:guideLst>
        <p:guide orient="horz" pos="2082"/>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422CF-0D80-45B7-804E-B558B97AB2E8}" type="datetimeFigureOut">
              <a:rPr lang="zh-CN" altLang="en-US" smtClean="0"/>
              <a:t>2023/1/17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8C390-5DFC-4387-A3E4-66C09358981A}" type="slidenum">
              <a:rPr lang="zh-CN" altLang="en-US" smtClean="0"/>
              <a:t>‹#›</a:t>
            </a:fld>
            <a:endParaRPr lang="zh-CN" altLang="en-US"/>
          </a:p>
        </p:txBody>
      </p:sp>
    </p:spTree>
    <p:extLst>
      <p:ext uri="{BB962C8B-B14F-4D97-AF65-F5344CB8AC3E}">
        <p14:creationId xmlns:p14="http://schemas.microsoft.com/office/powerpoint/2010/main" val="4285595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包图网">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588C729-B8A5-4B8D-BA6D-5AE061BB0DBD}" type="datetimeFigureOut">
              <a:rPr lang="zh-CN" altLang="en-US" smtClean="0"/>
              <a:t>2023/1/17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A40D237-2A2B-4C32-B218-72E994CEDD6C}" type="slidenum">
              <a:rPr lang="zh-CN" altLang="en-US" smtClean="0"/>
              <a:t>‹#›</a:t>
            </a:fld>
            <a:endParaRPr lang="zh-CN" altLang="en-US"/>
          </a:p>
        </p:txBody>
      </p:sp>
      <p:pic>
        <p:nvPicPr>
          <p:cNvPr id="6" name="图片 5" descr="图片包含 滑雪, 雪花&#10;&#10;已生成高可信度的说明"/>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defTabSz="914400"/>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screen"/>
          <a:srcRect t="27927" r="31184" b="21840"/>
          <a:stretch>
            <a:fillRect/>
          </a:stretch>
        </p:blipFill>
        <p:spPr>
          <a:xfrm>
            <a:off x="373599" y="1637140"/>
            <a:ext cx="4393603" cy="3207201"/>
          </a:xfrm>
          <a:prstGeom prst="rect">
            <a:avLst/>
          </a:prstGeom>
        </p:spPr>
      </p:pic>
      <p:sp>
        <p:nvSpPr>
          <p:cNvPr id="24" name="文本框 23"/>
          <p:cNvSpPr txBox="1"/>
          <p:nvPr/>
        </p:nvSpPr>
        <p:spPr>
          <a:xfrm>
            <a:off x="4911556" y="2017603"/>
            <a:ext cx="6941353" cy="119888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142938"/>
                </a:solidFill>
                <a:effectLst/>
                <a:uLnTx/>
                <a:uFillTx/>
                <a:latin typeface="Agency FB" panose="020B0503020202020204" pitchFamily="34" charset="0"/>
                <a:ea typeface="经典综艺体简" panose="02010609000101010101" pitchFamily="49" charset="-122"/>
                <a:cs typeface="经典综艺体简" panose="02010609000101010101" pitchFamily="49" charset="-122"/>
              </a:rPr>
              <a:t> </a:t>
            </a:r>
            <a:r>
              <a:rPr kumimoji="0" lang="zh-CN" altLang="en-US" sz="3600" b="1" i="0" u="none" strike="noStrike" kern="1200" cap="none" spc="0" normalizeH="0" baseline="0" noProof="0" dirty="0">
                <a:ln>
                  <a:noFill/>
                </a:ln>
                <a:solidFill>
                  <a:srgbClr val="142938"/>
                </a:solidFill>
                <a:effectLst/>
                <a:uLnTx/>
                <a:uFillTx/>
                <a:latin typeface="Agency FB" panose="020B0503020202020204" pitchFamily="34" charset="0"/>
                <a:ea typeface="经典综艺体简" panose="02010609000101010101" pitchFamily="49" charset="-122"/>
                <a:cs typeface="经典综艺体简" panose="02010609000101010101" pitchFamily="49" charset="-122"/>
              </a:rPr>
              <a:t>网安联认证中心</a:t>
            </a:r>
            <a:endParaRPr kumimoji="0" lang="en-US" altLang="zh-CN" sz="3600" b="1" i="0" u="none" strike="noStrike" kern="1200" cap="none" spc="0" normalizeH="0" baseline="0" noProof="0" dirty="0">
              <a:ln>
                <a:noFill/>
              </a:ln>
              <a:solidFill>
                <a:srgbClr val="142938"/>
              </a:solidFill>
              <a:effectLst/>
              <a:uLnTx/>
              <a:uFillTx/>
              <a:latin typeface="Agency FB" panose="020B0503020202020204" pitchFamily="34" charset="0"/>
              <a:ea typeface="经典综艺体简" panose="02010609000101010101" pitchFamily="49" charset="-122"/>
              <a:cs typeface="经典综艺体简" panose="02010609000101010101" pitchFamily="49"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b="1" dirty="0">
                <a:solidFill>
                  <a:srgbClr val="142938"/>
                </a:solidFill>
                <a:latin typeface="Agency FB" panose="020B0503020202020204" pitchFamily="34" charset="0"/>
                <a:ea typeface="经典综艺体简" panose="02010609000101010101" pitchFamily="49" charset="-122"/>
                <a:cs typeface="经典综艺体简" panose="02010609000101010101" pitchFamily="49" charset="-122"/>
              </a:rPr>
              <a:t>志愿服务管理体系认证介绍</a:t>
            </a:r>
            <a:endParaRPr kumimoji="0" lang="zh-CN" altLang="en-US" sz="3600" b="1" i="0" u="none" strike="noStrike" kern="1200" cap="none" spc="0" normalizeH="0" baseline="0" noProof="0" dirty="0">
              <a:ln>
                <a:noFill/>
              </a:ln>
              <a:solidFill>
                <a:srgbClr val="142938"/>
              </a:solidFill>
              <a:effectLst/>
              <a:uLnTx/>
              <a:uFillTx/>
              <a:latin typeface="Agency FB" panose="020B0503020202020204" pitchFamily="34" charset="0"/>
              <a:ea typeface="经典综艺体简" panose="02010609000101010101" pitchFamily="49" charset="-122"/>
              <a:cs typeface="经典综艺体简" panose="02010609000101010101" pitchFamily="49" charset="-122"/>
            </a:endParaRPr>
          </a:p>
        </p:txBody>
      </p:sp>
      <p:sp>
        <p:nvSpPr>
          <p:cNvPr id="25" name="文本框 24"/>
          <p:cNvSpPr txBox="1"/>
          <p:nvPr/>
        </p:nvSpPr>
        <p:spPr>
          <a:xfrm>
            <a:off x="6771393" y="3840647"/>
            <a:ext cx="4393603" cy="306705"/>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公司介绍 </a:t>
            </a:r>
            <a:r>
              <a:rPr kumimoji="0" lang="en-US" altLang="zh-CN" sz="14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 </a:t>
            </a:r>
            <a:r>
              <a:rPr lang="zh-CN" altLang="en-US" sz="1400" dirty="0">
                <a:solidFill>
                  <a:prstClr val="black"/>
                </a:solidFill>
                <a:latin typeface="Century Gothic" panose="020B0502020202020204" pitchFamily="34" charset="0"/>
                <a:ea typeface="微软雅黑" panose="020B0503020204020204" charset="-122"/>
              </a:rPr>
              <a:t>志愿服务介绍 </a:t>
            </a:r>
            <a:r>
              <a:rPr kumimoji="0" lang="en-US" altLang="zh-CN" sz="14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 </a:t>
            </a:r>
            <a:r>
              <a:rPr kumimoji="0" lang="zh-CN"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软雅黑" panose="020B0503020204020204" charset="-122"/>
                <a:cs typeface="+mn-cs"/>
              </a:rPr>
              <a:t>认证流程</a:t>
            </a:r>
          </a:p>
        </p:txBody>
      </p:sp>
      <p:grpSp>
        <p:nvGrpSpPr>
          <p:cNvPr id="7" name="组合 6"/>
          <p:cNvGrpSpPr/>
          <p:nvPr/>
        </p:nvGrpSpPr>
        <p:grpSpPr>
          <a:xfrm>
            <a:off x="0" y="6629400"/>
            <a:ext cx="12192000" cy="228600"/>
            <a:chOff x="0" y="6629400"/>
            <a:chExt cx="12192000" cy="228600"/>
          </a:xfrm>
        </p:grpSpPr>
        <p:grpSp>
          <p:nvGrpSpPr>
            <p:cNvPr id="6" name="组合 5"/>
            <p:cNvGrpSpPr/>
            <p:nvPr/>
          </p:nvGrpSpPr>
          <p:grpSpPr>
            <a:xfrm>
              <a:off x="0" y="6629400"/>
              <a:ext cx="6096000" cy="228600"/>
              <a:chOff x="0" y="6629400"/>
              <a:chExt cx="6822268" cy="228600"/>
            </a:xfrm>
          </p:grpSpPr>
          <p:sp>
            <p:nvSpPr>
              <p:cNvPr id="5" name="矩形 4"/>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36" name="矩形 35"/>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37" name="矩形 36"/>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38" name="矩形 37"/>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39" name="组合 38"/>
            <p:cNvGrpSpPr/>
            <p:nvPr/>
          </p:nvGrpSpPr>
          <p:grpSpPr>
            <a:xfrm>
              <a:off x="6096000" y="6629400"/>
              <a:ext cx="6096000" cy="228600"/>
              <a:chOff x="0" y="6629400"/>
              <a:chExt cx="6822268" cy="228600"/>
            </a:xfrm>
          </p:grpSpPr>
          <p:sp>
            <p:nvSpPr>
              <p:cNvPr id="40" name="矩形 39"/>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1" name="矩形 40"/>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2" name="矩形 41"/>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3" name="矩形 42"/>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grpSp>
        <p:nvGrpSpPr>
          <p:cNvPr id="44" name="组合 43"/>
          <p:cNvGrpSpPr/>
          <p:nvPr/>
        </p:nvGrpSpPr>
        <p:grpSpPr>
          <a:xfrm>
            <a:off x="0" y="0"/>
            <a:ext cx="12192000" cy="228600"/>
            <a:chOff x="0" y="6629400"/>
            <a:chExt cx="12192000" cy="228600"/>
          </a:xfrm>
        </p:grpSpPr>
        <p:grpSp>
          <p:nvGrpSpPr>
            <p:cNvPr id="45" name="组合 44"/>
            <p:cNvGrpSpPr/>
            <p:nvPr/>
          </p:nvGrpSpPr>
          <p:grpSpPr>
            <a:xfrm>
              <a:off x="0" y="6629400"/>
              <a:ext cx="6096000" cy="228600"/>
              <a:chOff x="0" y="6629400"/>
              <a:chExt cx="6822268" cy="228600"/>
            </a:xfrm>
          </p:grpSpPr>
          <p:sp>
            <p:nvSpPr>
              <p:cNvPr id="51" name="矩形 50"/>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52" name="矩形 51"/>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53" name="矩形 52"/>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54" name="矩形 53"/>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46" name="组合 45"/>
            <p:cNvGrpSpPr/>
            <p:nvPr/>
          </p:nvGrpSpPr>
          <p:grpSpPr>
            <a:xfrm>
              <a:off x="6096000" y="6629400"/>
              <a:ext cx="6096000" cy="228600"/>
              <a:chOff x="0" y="6629400"/>
              <a:chExt cx="6822268" cy="228600"/>
            </a:xfrm>
          </p:grpSpPr>
          <p:sp>
            <p:nvSpPr>
              <p:cNvPr id="47" name="矩形 46"/>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8" name="矩形 47"/>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9" name="矩形 48"/>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50" name="矩形 49"/>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pic>
        <p:nvPicPr>
          <p:cNvPr id="2" name="图片 1"/>
          <p:cNvPicPr>
            <a:picLocks noChangeAspect="1"/>
          </p:cNvPicPr>
          <p:nvPr/>
        </p:nvPicPr>
        <p:blipFill>
          <a:blip r:embed="rId5"/>
          <a:stretch>
            <a:fillRect/>
          </a:stretch>
        </p:blipFill>
        <p:spPr>
          <a:xfrm>
            <a:off x="1676400" y="2545080"/>
            <a:ext cx="1371600" cy="1295400"/>
          </a:xfrm>
          <a:prstGeom prst="rect">
            <a:avLst/>
          </a:prstGeom>
        </p:spPr>
      </p:pic>
      <p:sp>
        <p:nvSpPr>
          <p:cNvPr id="4" name="文本框 3"/>
          <p:cNvSpPr txBox="1"/>
          <p:nvPr/>
        </p:nvSpPr>
        <p:spPr>
          <a:xfrm>
            <a:off x="8264525" y="5384165"/>
            <a:ext cx="3329305" cy="368300"/>
          </a:xfrm>
          <a:prstGeom prst="rect">
            <a:avLst/>
          </a:prstGeom>
          <a:noFill/>
        </p:spPr>
        <p:txBody>
          <a:bodyPr wrap="square" rtlCol="0">
            <a:spAutoFit/>
          </a:bodyPr>
          <a:lstStyle/>
          <a:p>
            <a:r>
              <a:rPr lang="zh-CN" altLang="en-US"/>
              <a:t>报告人：成珍苑</a:t>
            </a:r>
            <a:r>
              <a:rPr lang="en-US" altLang="zh-CN"/>
              <a:t>15360402627</a:t>
            </a: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 t="27927" r="23069" b="21840"/>
          <a:stretch>
            <a:fillRect/>
          </a:stretch>
        </p:blipFill>
        <p:spPr>
          <a:xfrm>
            <a:off x="0" y="168620"/>
            <a:ext cx="1864487" cy="1217453"/>
          </a:xfrm>
          <a:prstGeom prst="rect">
            <a:avLst/>
          </a:prstGeom>
        </p:spPr>
      </p:pic>
      <p:sp>
        <p:nvSpPr>
          <p:cNvPr id="3" name="文本框 2"/>
          <p:cNvSpPr txBox="1"/>
          <p:nvPr/>
        </p:nvSpPr>
        <p:spPr>
          <a:xfrm>
            <a:off x="448247" y="485891"/>
            <a:ext cx="627443"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08</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2076192" y="442918"/>
            <a:ext cx="551946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志愿服务</a:t>
            </a:r>
            <a:r>
              <a:rPr lang="zh-CN" altLang="en-US" sz="3200" b="1" dirty="0">
                <a:solidFill>
                  <a:prstClr val="black"/>
                </a:solidFill>
                <a:latin typeface="Arial" panose="020B0604020202020204"/>
                <a:ea typeface="微软雅黑" panose="020B0503020204020204" charset="-122"/>
              </a:rPr>
              <a:t>管理体系认证的益处</a:t>
            </a:r>
            <a:endParaRPr kumimoji="0" lang="zh-CN" altLang="en-US" sz="2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4" name="矩形 3"/>
          <p:cNvSpPr/>
          <p:nvPr/>
        </p:nvSpPr>
        <p:spPr>
          <a:xfrm>
            <a:off x="520065" y="1536700"/>
            <a:ext cx="11426825" cy="2861310"/>
          </a:xfrm>
          <a:prstGeom prst="rect">
            <a:avLst/>
          </a:prstGeom>
          <a:noFill/>
        </p:spPr>
        <p:txBody>
          <a:bodyPr wrap="square">
            <a:spAutoFit/>
          </a:bodyPr>
          <a:lstStyle/>
          <a:p>
            <a:pPr marL="342900" indent="-342900" fontAlgn="auto">
              <a:lnSpc>
                <a:spcPct val="150000"/>
              </a:lnSpc>
              <a:buClr>
                <a:srgbClr val="FFC000"/>
              </a:buClr>
              <a:buSzPct val="120000"/>
              <a:buFont typeface="Wingdings" panose="05000000000000000000" pitchFamily="2" charset="2"/>
              <a:buChar char="Ø"/>
            </a:pPr>
            <a:r>
              <a:rPr lang="zh-CN" altLang="en-US" sz="2400" dirty="0">
                <a:solidFill>
                  <a:schemeClr val="tx1"/>
                </a:solidFill>
                <a:latin typeface="微软雅黑" panose="020B0503020204020204" charset="-122"/>
                <a:ea typeface="微软雅黑" panose="020B0503020204020204" charset="-122"/>
              </a:rPr>
              <a:t>国家鼓励推行与支持；</a:t>
            </a:r>
            <a:endParaRPr lang="en-US" altLang="zh-CN" sz="2400" dirty="0">
              <a:solidFill>
                <a:schemeClr val="tx1"/>
              </a:solidFill>
              <a:latin typeface="微软雅黑" panose="020B0503020204020204" charset="-122"/>
              <a:ea typeface="微软雅黑" panose="020B0503020204020204" charset="-122"/>
            </a:endParaRPr>
          </a:p>
          <a:p>
            <a:pPr marL="342900" indent="-342900" fontAlgn="auto">
              <a:lnSpc>
                <a:spcPct val="150000"/>
              </a:lnSpc>
              <a:buClr>
                <a:srgbClr val="FFC000"/>
              </a:buClr>
              <a:buSzPct val="120000"/>
              <a:buFont typeface="Wingdings" panose="05000000000000000000" pitchFamily="2" charset="2"/>
              <a:buChar char="Ø"/>
            </a:pPr>
            <a:r>
              <a:rPr lang="zh-CN" altLang="en-US" sz="2400" dirty="0">
                <a:solidFill>
                  <a:schemeClr val="tx1"/>
                </a:solidFill>
                <a:latin typeface="微软雅黑" panose="020B0503020204020204" charset="-122"/>
                <a:ea typeface="微软雅黑" panose="020B0503020204020204" charset="-122"/>
              </a:rPr>
              <a:t>提升志愿服务组织综合管理水平，推动志愿服务健康、高效、可持续的开展；</a:t>
            </a:r>
            <a:endParaRPr lang="en-US" altLang="zh-CN" sz="2400" dirty="0">
              <a:solidFill>
                <a:schemeClr val="tx1"/>
              </a:solidFill>
              <a:latin typeface="微软雅黑" panose="020B0503020204020204" charset="-122"/>
              <a:ea typeface="微软雅黑" panose="020B0503020204020204" charset="-122"/>
            </a:endParaRPr>
          </a:p>
          <a:p>
            <a:pPr marL="342900" indent="-342900" fontAlgn="auto">
              <a:lnSpc>
                <a:spcPct val="150000"/>
              </a:lnSpc>
              <a:buClr>
                <a:srgbClr val="FFC000"/>
              </a:buClr>
              <a:buSzPct val="120000"/>
              <a:buFont typeface="Wingdings" panose="05000000000000000000" pitchFamily="2" charset="2"/>
              <a:buChar char="Ø"/>
            </a:pPr>
            <a:r>
              <a:rPr lang="zh-CN" altLang="en-US" sz="2400" dirty="0">
                <a:solidFill>
                  <a:schemeClr val="tx1"/>
                </a:solidFill>
                <a:latin typeface="微软雅黑" panose="020B0503020204020204" charset="-122"/>
                <a:ea typeface="微软雅黑" panose="020B0503020204020204" charset="-122"/>
              </a:rPr>
              <a:t>帮助志愿服务组织获取社会信任、树立形象、提高知名度、更好的整合服务资源；</a:t>
            </a:r>
            <a:endParaRPr lang="en-US" altLang="zh-CN" sz="2400" dirty="0">
              <a:solidFill>
                <a:schemeClr val="tx1"/>
              </a:solidFill>
              <a:latin typeface="微软雅黑" panose="020B0503020204020204" charset="-122"/>
              <a:ea typeface="微软雅黑" panose="020B0503020204020204" charset="-122"/>
            </a:endParaRPr>
          </a:p>
          <a:p>
            <a:pPr marL="342900" indent="-342900" fontAlgn="auto">
              <a:lnSpc>
                <a:spcPct val="150000"/>
              </a:lnSpc>
              <a:buClr>
                <a:srgbClr val="FFC000"/>
              </a:buClr>
              <a:buSzPct val="120000"/>
              <a:buFont typeface="Wingdings" panose="05000000000000000000" pitchFamily="2" charset="2"/>
              <a:buChar char="Ø"/>
            </a:pPr>
            <a:r>
              <a:rPr lang="zh-CN" altLang="en-US" sz="2400" dirty="0">
                <a:solidFill>
                  <a:schemeClr val="tx1"/>
                </a:solidFill>
                <a:latin typeface="微软雅黑" panose="020B0503020204020204" charset="-122"/>
                <a:ea typeface="微软雅黑" panose="020B0503020204020204" charset="-122"/>
              </a:rPr>
              <a:t>获得政府购买服务项目的资质证明；</a:t>
            </a:r>
            <a:endParaRPr lang="en-US" altLang="zh-CN" sz="2400" dirty="0">
              <a:solidFill>
                <a:schemeClr val="tx1"/>
              </a:solidFill>
              <a:latin typeface="微软雅黑" panose="020B0503020204020204" charset="-122"/>
              <a:ea typeface="微软雅黑" panose="020B0503020204020204" charset="-122"/>
            </a:endParaRPr>
          </a:p>
          <a:p>
            <a:pPr marL="342900" indent="-342900" fontAlgn="auto">
              <a:lnSpc>
                <a:spcPct val="150000"/>
              </a:lnSpc>
              <a:buClr>
                <a:srgbClr val="FFC000"/>
              </a:buClr>
              <a:buSzPct val="120000"/>
              <a:buFont typeface="Wingdings" panose="05000000000000000000" pitchFamily="2" charset="2"/>
              <a:buChar char="Ø"/>
            </a:pPr>
            <a:r>
              <a:rPr lang="zh-CN" altLang="en-US" sz="2400" dirty="0">
                <a:solidFill>
                  <a:schemeClr val="tx1"/>
                </a:solidFill>
                <a:latin typeface="微软雅黑" panose="020B0503020204020204" charset="-122"/>
                <a:ea typeface="微软雅黑" panose="020B0503020204020204" charset="-122"/>
              </a:rPr>
              <a:t>降低志愿服务组织运营风险，减少事故发生。</a:t>
            </a: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 t="27927" r="23069" b="21840"/>
          <a:stretch>
            <a:fillRect/>
          </a:stretch>
        </p:blipFill>
        <p:spPr>
          <a:xfrm>
            <a:off x="0" y="168620"/>
            <a:ext cx="1864487" cy="1217453"/>
          </a:xfrm>
          <a:prstGeom prst="rect">
            <a:avLst/>
          </a:prstGeom>
        </p:spPr>
      </p:pic>
      <p:sp>
        <p:nvSpPr>
          <p:cNvPr id="3" name="文本框 2"/>
          <p:cNvSpPr txBox="1"/>
          <p:nvPr/>
        </p:nvSpPr>
        <p:spPr>
          <a:xfrm>
            <a:off x="448247" y="485891"/>
            <a:ext cx="627443"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09</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1911989" y="484958"/>
            <a:ext cx="839204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网安联认证中心的志愿服务管理体系认证优势</a:t>
            </a:r>
            <a:endParaRPr kumimoji="0" lang="zh-CN" altLang="en-US" sz="2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529590" y="1386205"/>
            <a:ext cx="11449050" cy="4395470"/>
          </a:xfrm>
          <a:prstGeom prst="rect">
            <a:avLst/>
          </a:prstGeom>
          <a:noFill/>
        </p:spPr>
        <p:txBody>
          <a:bodyPr wrap="square" rtlCol="0" anchor="t">
            <a:noAutofit/>
          </a:bodyPr>
          <a:lstStyle/>
          <a:p>
            <a:pPr indent="0" fontAlgn="auto">
              <a:lnSpc>
                <a:spcPct val="150000"/>
              </a:lnSpc>
            </a:pPr>
            <a:r>
              <a:rPr lang="zh-CN" altLang="en-US" sz="2000"/>
              <a:t>我们的优势：</a:t>
            </a:r>
          </a:p>
          <a:p>
            <a:pPr marL="285750" indent="-285750" fontAlgn="auto">
              <a:lnSpc>
                <a:spcPct val="150000"/>
              </a:lnSpc>
              <a:buFont typeface="Wingdings" panose="05000000000000000000" charset="0"/>
              <a:buChar char="Ø"/>
            </a:pPr>
            <a:r>
              <a:rPr lang="zh-CN" altLang="en-US" sz="2000"/>
              <a:t>全国首家开展志愿服务管理体系认证的认证机构；</a:t>
            </a:r>
          </a:p>
          <a:p>
            <a:pPr marL="285750" indent="-285750" fontAlgn="auto">
              <a:lnSpc>
                <a:spcPct val="150000"/>
              </a:lnSpc>
              <a:buFont typeface="Wingdings" panose="05000000000000000000" charset="0"/>
              <a:buChar char="Ø"/>
            </a:pPr>
            <a:r>
              <a:rPr lang="zh-CN" altLang="en-US" sz="2000"/>
              <a:t>由全国知名志愿者组成的专家团队为认证提供技术支撑；</a:t>
            </a:r>
          </a:p>
          <a:p>
            <a:pPr marL="285750" indent="-285750" fontAlgn="auto">
              <a:lnSpc>
                <a:spcPct val="150000"/>
              </a:lnSpc>
              <a:buFont typeface="Wingdings" panose="05000000000000000000" charset="0"/>
              <a:buChar char="Ø"/>
            </a:pPr>
            <a:r>
              <a:rPr lang="zh-CN" altLang="en-US" sz="2000"/>
              <a:t>在全国甄选行业资深专家组成审核团体为志愿者组织提供专业服务；</a:t>
            </a:r>
          </a:p>
          <a:p>
            <a:pPr marL="285750" indent="-285750" fontAlgn="auto">
              <a:lnSpc>
                <a:spcPct val="150000"/>
              </a:lnSpc>
              <a:buFont typeface="Wingdings" panose="05000000000000000000" charset="0"/>
              <a:buChar char="Ø"/>
            </a:pPr>
            <a:r>
              <a:rPr lang="zh-CN" altLang="en-US" sz="2000"/>
              <a:t>志愿服务的积极参与者，对志愿服务组织管理有广泛的实践和深刻认知，能协助志愿组织提升管理水平，获得认证增值；</a:t>
            </a:r>
          </a:p>
          <a:p>
            <a:pPr marL="285750" indent="-285750" fontAlgn="auto">
              <a:lnSpc>
                <a:spcPct val="150000"/>
              </a:lnSpc>
              <a:buFont typeface="Wingdings" panose="05000000000000000000" charset="0"/>
              <a:buChar char="Ø"/>
            </a:pPr>
            <a:r>
              <a:rPr lang="zh-CN" altLang="en-US" sz="2000"/>
              <a:t>是团体标准《网络志愿服务规范》编写单位；</a:t>
            </a:r>
          </a:p>
          <a:p>
            <a:pPr marL="285750" indent="-285750" fontAlgn="auto">
              <a:lnSpc>
                <a:spcPct val="150000"/>
              </a:lnSpc>
              <a:buFont typeface="Wingdings" panose="05000000000000000000" charset="0"/>
              <a:buChar char="Ø"/>
            </a:pPr>
            <a:r>
              <a:rPr lang="zh-CN" altLang="en-US" sz="2000"/>
              <a:t>是国家标准《志愿服务组织管理规范》践行单位；</a:t>
            </a:r>
          </a:p>
          <a:p>
            <a:pPr marL="285750" indent="-285750" fontAlgn="auto">
              <a:lnSpc>
                <a:spcPct val="150000"/>
              </a:lnSpc>
              <a:buFont typeface="Wingdings" panose="05000000000000000000" charset="0"/>
              <a:buChar char="Ø"/>
            </a:pPr>
            <a:r>
              <a:rPr lang="zh-CN" altLang="en-US" sz="2000"/>
              <a:t>具有强大的志愿服务师资，能提供志愿服务管理体系相关培训及志愿服务实践指导。</a:t>
            </a: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 t="27927" r="23069" b="21840"/>
          <a:stretch>
            <a:fillRect/>
          </a:stretch>
        </p:blipFill>
        <p:spPr>
          <a:xfrm>
            <a:off x="0" y="168620"/>
            <a:ext cx="1864487" cy="1217453"/>
          </a:xfrm>
          <a:prstGeom prst="rect">
            <a:avLst/>
          </a:prstGeom>
        </p:spPr>
      </p:pic>
      <p:sp>
        <p:nvSpPr>
          <p:cNvPr id="3" name="文本框 2"/>
          <p:cNvSpPr txBox="1"/>
          <p:nvPr/>
        </p:nvSpPr>
        <p:spPr>
          <a:xfrm>
            <a:off x="448247" y="485891"/>
            <a:ext cx="627443"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10</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5" name="矩形 4"/>
          <p:cNvSpPr/>
          <p:nvPr/>
        </p:nvSpPr>
        <p:spPr>
          <a:xfrm>
            <a:off x="2286000" y="485891"/>
            <a:ext cx="6685280" cy="5835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志愿服务管理体系认证申请基本条件</a:t>
            </a:r>
            <a:endParaRPr kumimoji="0" lang="zh-CN" altLang="en-US" sz="2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19" name="矩形 18"/>
          <p:cNvSpPr/>
          <p:nvPr/>
        </p:nvSpPr>
        <p:spPr>
          <a:xfrm>
            <a:off x="1075690" y="1711325"/>
            <a:ext cx="9750425" cy="2861310"/>
          </a:xfrm>
          <a:prstGeom prst="rect">
            <a:avLst/>
          </a:prstGeom>
          <a:noFill/>
        </p:spPr>
        <p:txBody>
          <a:bodyPr wrap="square">
            <a:spAutoFit/>
          </a:bodyPr>
          <a:lstStyle/>
          <a:p>
            <a:pPr lvl="0" indent="0" algn="l" fontAlgn="auto">
              <a:lnSpc>
                <a:spcPct val="150000"/>
              </a:lnSpc>
              <a:buFont typeface="Wingdings" panose="05000000000000000000" pitchFamily="2" charset="2"/>
              <a:buNone/>
            </a:pP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申请认证的基本条件：</a:t>
            </a:r>
          </a:p>
          <a:p>
            <a:pPr lvl="0" indent="0" algn="l" fontAlgn="auto">
              <a:lnSpc>
                <a:spcPct val="150000"/>
              </a:lnSpc>
              <a:buFont typeface="Wingdings" panose="05000000000000000000" pitchFamily="2" charset="2"/>
              <a:buNone/>
            </a:pP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1</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）国家相关部门批准成立的独立法人；或</a:t>
            </a:r>
            <a:r>
              <a:rPr lang="zh-CN" altLang="zh-CN" sz="2000" dirty="0">
                <a:solidFill>
                  <a:schemeClr val="tx2"/>
                </a:solidFill>
                <a:latin typeface="微软雅黑" panose="020B0503020204020204" charset="-122"/>
                <a:ea typeface="微软雅黑" panose="020B0503020204020204" charset="-122"/>
                <a:cs typeface="微软雅黑" panose="020B0503020204020204" charset="-122"/>
              </a:rPr>
              <a:t>独立法人实体的一部分，经法人批准成立，法人实体能为申请人开展的活动承担相关的法律责任</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a:t>
            </a:r>
            <a:endParaRPr lang="zh-CN" altLang="zh-CN" sz="2000" dirty="0">
              <a:solidFill>
                <a:schemeClr val="tx2"/>
              </a:solidFill>
              <a:latin typeface="微软雅黑" panose="020B0503020204020204" charset="-122"/>
              <a:ea typeface="微软雅黑" panose="020B0503020204020204" charset="-122"/>
              <a:cs typeface="微软雅黑" panose="020B0503020204020204" charset="-122"/>
            </a:endParaRPr>
          </a:p>
          <a:p>
            <a:pPr lvl="0" indent="0" algn="l" fontAlgn="auto">
              <a:lnSpc>
                <a:spcPct val="150000"/>
              </a:lnSpc>
              <a:buFont typeface="Wingdings" panose="05000000000000000000" pitchFamily="2" charset="2"/>
              <a:buNone/>
            </a:pP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2</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）诚信组织，未在国家信用管理系统中被列为失信组织；</a:t>
            </a:r>
            <a:endParaRPr lang="en-US" altLang="zh-CN" sz="2000" dirty="0">
              <a:solidFill>
                <a:schemeClr val="tx2"/>
              </a:solidFill>
              <a:latin typeface="微软雅黑" panose="020B0503020204020204" charset="-122"/>
              <a:ea typeface="微软雅黑" panose="020B0503020204020204" charset="-122"/>
              <a:cs typeface="微软雅黑" panose="020B0503020204020204" charset="-122"/>
            </a:endParaRPr>
          </a:p>
          <a:p>
            <a:pPr lvl="0" indent="0" algn="l" fontAlgn="auto">
              <a:lnSpc>
                <a:spcPct val="150000"/>
              </a:lnSpc>
              <a:buFont typeface="Wingdings" panose="05000000000000000000" pitchFamily="2" charset="2"/>
              <a:buNone/>
            </a:pP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3</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）一年内志愿服务管理上未出现重大事故；</a:t>
            </a:r>
            <a:endParaRPr lang="en-US" altLang="zh-CN" sz="2000" dirty="0">
              <a:solidFill>
                <a:schemeClr val="tx2"/>
              </a:solidFill>
              <a:latin typeface="微软雅黑" panose="020B0503020204020204" charset="-122"/>
              <a:ea typeface="微软雅黑" panose="020B0503020204020204" charset="-122"/>
              <a:cs typeface="微软雅黑" panose="020B0503020204020204" charset="-122"/>
            </a:endParaRPr>
          </a:p>
          <a:p>
            <a:pPr lvl="0" indent="0" algn="l" fontAlgn="auto">
              <a:lnSpc>
                <a:spcPct val="150000"/>
              </a:lnSpc>
              <a:buFont typeface="Wingdings" panose="05000000000000000000" pitchFamily="2" charset="2"/>
              <a:buNone/>
            </a:pP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4</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）志愿服务管理体系有效运行三个月以上。</a:t>
            </a:r>
            <a:endParaRPr lang="zh-CN" altLang="zh-CN" sz="2000" dirty="0">
              <a:solidFill>
                <a:schemeClr val="tx2"/>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 t="27927" r="23069" b="21840"/>
          <a:stretch>
            <a:fillRect/>
          </a:stretch>
        </p:blipFill>
        <p:spPr>
          <a:xfrm>
            <a:off x="0" y="168620"/>
            <a:ext cx="1864487" cy="1217453"/>
          </a:xfrm>
          <a:prstGeom prst="rect">
            <a:avLst/>
          </a:prstGeom>
        </p:spPr>
      </p:pic>
      <p:sp>
        <p:nvSpPr>
          <p:cNvPr id="3" name="文本框 2"/>
          <p:cNvSpPr txBox="1"/>
          <p:nvPr/>
        </p:nvSpPr>
        <p:spPr>
          <a:xfrm>
            <a:off x="448247" y="485891"/>
            <a:ext cx="627443"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11</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9" name="矩形 18"/>
          <p:cNvSpPr/>
          <p:nvPr/>
        </p:nvSpPr>
        <p:spPr>
          <a:xfrm>
            <a:off x="2076192" y="442918"/>
            <a:ext cx="509145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志愿服务管理体系认证流程</a:t>
            </a:r>
            <a:endParaRPr kumimoji="0" lang="zh-CN" altLang="en-US" sz="2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1" name="Rectangle 3"/>
          <p:cNvSpPr>
            <a:spLocks noChangeArrowheads="1"/>
          </p:cNvSpPr>
          <p:nvPr/>
        </p:nvSpPr>
        <p:spPr bwMode="auto">
          <a:xfrm>
            <a:off x="1956391" y="63941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4" name="表格 23"/>
          <p:cNvGraphicFramePr>
            <a:graphicFrameLocks noGrp="1"/>
          </p:cNvGraphicFramePr>
          <p:nvPr/>
        </p:nvGraphicFramePr>
        <p:xfrm>
          <a:off x="1294903" y="1596442"/>
          <a:ext cx="9835552" cy="2054225"/>
        </p:xfrm>
        <a:graphic>
          <a:graphicData uri="http://schemas.openxmlformats.org/drawingml/2006/table">
            <a:tbl>
              <a:tblPr>
                <a:tableStyleId>{5C22544A-7EE6-4342-B048-85BDC9FD1C3A}</a:tableStyleId>
              </a:tblPr>
              <a:tblGrid>
                <a:gridCol w="2593925"/>
                <a:gridCol w="7241627"/>
              </a:tblGrid>
              <a:tr h="257810">
                <a:tc>
                  <a:txBody>
                    <a:bodyPr/>
                    <a:lstStyle/>
                    <a:p>
                      <a:pPr algn="l"/>
                      <a:r>
                        <a:rPr lang="en-US" sz="1600" kern="100">
                          <a:effectLst/>
                          <a:latin typeface="华文楷体" panose="02010600040101010101" pitchFamily="2" charset="-122"/>
                          <a:ea typeface="华文楷体" panose="02010600040101010101" pitchFamily="2" charset="-122"/>
                        </a:rPr>
                        <a:t>▘</a:t>
                      </a:r>
                      <a:r>
                        <a:rPr lang="zh-CN" sz="1600" kern="100">
                          <a:effectLst/>
                          <a:latin typeface="华文楷体" panose="02010600040101010101" pitchFamily="2" charset="-122"/>
                          <a:ea typeface="华文楷体" panose="02010600040101010101" pitchFamily="2" charset="-122"/>
                        </a:rPr>
                        <a:t>步骤</a:t>
                      </a:r>
                      <a:r>
                        <a:rPr lang="en-US" sz="1600" kern="100">
                          <a:effectLst/>
                          <a:latin typeface="华文楷体" panose="02010600040101010101" pitchFamily="2" charset="-122"/>
                          <a:ea typeface="华文楷体" panose="02010600040101010101" pitchFamily="2" charset="-122"/>
                        </a:rPr>
                        <a:t>1 – </a:t>
                      </a:r>
                      <a:r>
                        <a:rPr lang="zh-CN" sz="1600" kern="100">
                          <a:effectLst/>
                          <a:latin typeface="华文楷体" panose="02010600040101010101" pitchFamily="2" charset="-122"/>
                          <a:ea typeface="华文楷体" panose="02010600040101010101" pitchFamily="2" charset="-122"/>
                        </a:rPr>
                        <a:t>认证申请：</a:t>
                      </a:r>
                    </a:p>
                  </a:txBody>
                  <a:tcPr marL="68580" marR="68580" marT="0" marB="0" anchor="ctr"/>
                </a:tc>
                <a:tc>
                  <a:txBody>
                    <a:bodyPr/>
                    <a:lstStyle/>
                    <a:p>
                      <a:pPr algn="l"/>
                      <a:r>
                        <a:rPr lang="zh-CN" sz="1600" kern="100">
                          <a:effectLst/>
                          <a:latin typeface="华文楷体" panose="02010600040101010101" pitchFamily="2" charset="-122"/>
                          <a:ea typeface="华文楷体" panose="02010600040101010101" pitchFamily="2" charset="-122"/>
                        </a:rPr>
                        <a:t>组织按照网安联的认证申请书模版提供相关的申请资料。</a:t>
                      </a:r>
                    </a:p>
                  </a:txBody>
                  <a:tcPr marL="68580" marR="68580" marT="0" marB="0" anchor="ctr"/>
                </a:tc>
              </a:tr>
              <a:tr h="248285">
                <a:tc>
                  <a:txBody>
                    <a:bodyPr/>
                    <a:lstStyle/>
                    <a:p>
                      <a:pPr algn="l"/>
                      <a:r>
                        <a:rPr lang="en-US" sz="1600" kern="100">
                          <a:effectLst/>
                          <a:latin typeface="华文楷体" panose="02010600040101010101" pitchFamily="2" charset="-122"/>
                          <a:ea typeface="华文楷体" panose="02010600040101010101" pitchFamily="2" charset="-122"/>
                        </a:rPr>
                        <a:t>▘</a:t>
                      </a:r>
                      <a:r>
                        <a:rPr lang="zh-CN" sz="1600" kern="100">
                          <a:effectLst/>
                          <a:latin typeface="华文楷体" panose="02010600040101010101" pitchFamily="2" charset="-122"/>
                          <a:ea typeface="华文楷体" panose="02010600040101010101" pitchFamily="2" charset="-122"/>
                        </a:rPr>
                        <a:t>步骤</a:t>
                      </a:r>
                      <a:r>
                        <a:rPr lang="en-US" sz="1600" kern="100">
                          <a:effectLst/>
                          <a:latin typeface="华文楷体" panose="02010600040101010101" pitchFamily="2" charset="-122"/>
                          <a:ea typeface="华文楷体" panose="02010600040101010101" pitchFamily="2" charset="-122"/>
                        </a:rPr>
                        <a:t>2 –  </a:t>
                      </a:r>
                      <a:r>
                        <a:rPr lang="zh-CN" sz="1600" kern="100">
                          <a:effectLst/>
                          <a:latin typeface="华文楷体" panose="02010600040101010101" pitchFamily="2" charset="-122"/>
                          <a:ea typeface="华文楷体" panose="02010600040101010101" pitchFamily="2" charset="-122"/>
                        </a:rPr>
                        <a:t>申请评审：</a:t>
                      </a:r>
                    </a:p>
                  </a:txBody>
                  <a:tcPr marL="68580" marR="68580" marT="0" marB="0" anchor="ctr"/>
                </a:tc>
                <a:tc>
                  <a:txBody>
                    <a:bodyPr/>
                    <a:lstStyle/>
                    <a:p>
                      <a:pPr algn="l"/>
                      <a:r>
                        <a:rPr lang="zh-CN" sz="1600" kern="100">
                          <a:effectLst/>
                          <a:latin typeface="华文楷体" panose="02010600040101010101" pitchFamily="2" charset="-122"/>
                          <a:ea typeface="华文楷体" panose="02010600040101010101" pitchFamily="2" charset="-122"/>
                        </a:rPr>
                        <a:t>网安联对组织提交的申请书内容进行评审。</a:t>
                      </a:r>
                    </a:p>
                  </a:txBody>
                  <a:tcPr marL="68580" marR="68580" marT="0" marB="0" anchor="ctr"/>
                </a:tc>
              </a:tr>
              <a:tr h="257810">
                <a:tc>
                  <a:txBody>
                    <a:bodyPr/>
                    <a:lstStyle/>
                    <a:p>
                      <a:pPr algn="l"/>
                      <a:r>
                        <a:rPr lang="en-US" sz="1600" kern="100">
                          <a:effectLst/>
                          <a:latin typeface="华文楷体" panose="02010600040101010101" pitchFamily="2" charset="-122"/>
                          <a:ea typeface="华文楷体" panose="02010600040101010101" pitchFamily="2" charset="-122"/>
                        </a:rPr>
                        <a:t>▘</a:t>
                      </a:r>
                      <a:r>
                        <a:rPr lang="zh-CN" sz="1600" kern="100">
                          <a:effectLst/>
                          <a:latin typeface="华文楷体" panose="02010600040101010101" pitchFamily="2" charset="-122"/>
                          <a:ea typeface="华文楷体" panose="02010600040101010101" pitchFamily="2" charset="-122"/>
                        </a:rPr>
                        <a:t>步骤</a:t>
                      </a:r>
                      <a:r>
                        <a:rPr lang="en-US" sz="1600" kern="100">
                          <a:effectLst/>
                          <a:latin typeface="华文楷体" panose="02010600040101010101" pitchFamily="2" charset="-122"/>
                          <a:ea typeface="华文楷体" panose="02010600040101010101" pitchFamily="2" charset="-122"/>
                        </a:rPr>
                        <a:t>3 – </a:t>
                      </a:r>
                      <a:r>
                        <a:rPr lang="zh-CN" sz="1600" kern="100">
                          <a:effectLst/>
                          <a:latin typeface="华文楷体" panose="02010600040101010101" pitchFamily="2" charset="-122"/>
                          <a:ea typeface="华文楷体" panose="02010600040101010101" pitchFamily="2" charset="-122"/>
                        </a:rPr>
                        <a:t>签订合同：</a:t>
                      </a:r>
                    </a:p>
                  </a:txBody>
                  <a:tcPr marL="68580" marR="68580" marT="0" marB="0" anchor="ctr"/>
                </a:tc>
                <a:tc>
                  <a:txBody>
                    <a:bodyPr/>
                    <a:lstStyle/>
                    <a:p>
                      <a:pPr algn="l"/>
                      <a:r>
                        <a:rPr lang="zh-CN" sz="1600" kern="100">
                          <a:effectLst/>
                          <a:latin typeface="华文楷体" panose="02010600040101010101" pitchFamily="2" charset="-122"/>
                          <a:ea typeface="华文楷体" panose="02010600040101010101" pitchFamily="2" charset="-122"/>
                        </a:rPr>
                        <a:t>认证申请评审通过后，网安联与申请组织签订认证合同，同时策划认证审核。</a:t>
                      </a:r>
                    </a:p>
                  </a:txBody>
                  <a:tcPr marL="68580" marR="68580" marT="0" marB="0" anchor="ctr"/>
                </a:tc>
              </a:tr>
              <a:tr h="257810">
                <a:tc>
                  <a:txBody>
                    <a:bodyPr/>
                    <a:lstStyle/>
                    <a:p>
                      <a:pPr algn="l"/>
                      <a:r>
                        <a:rPr lang="en-US" sz="1600" kern="100" dirty="0">
                          <a:effectLst/>
                          <a:latin typeface="华文楷体" panose="02010600040101010101" pitchFamily="2" charset="-122"/>
                          <a:ea typeface="华文楷体" panose="02010600040101010101" pitchFamily="2" charset="-122"/>
                        </a:rPr>
                        <a:t>▘</a:t>
                      </a:r>
                      <a:r>
                        <a:rPr lang="zh-CN" sz="1600" kern="100" dirty="0">
                          <a:effectLst/>
                          <a:latin typeface="华文楷体" panose="02010600040101010101" pitchFamily="2" charset="-122"/>
                          <a:ea typeface="华文楷体" panose="02010600040101010101" pitchFamily="2" charset="-122"/>
                        </a:rPr>
                        <a:t>步骤</a:t>
                      </a:r>
                      <a:r>
                        <a:rPr lang="en-US" sz="1600" kern="100" dirty="0">
                          <a:effectLst/>
                          <a:latin typeface="华文楷体" panose="02010600040101010101" pitchFamily="2" charset="-122"/>
                          <a:ea typeface="华文楷体" panose="02010600040101010101" pitchFamily="2" charset="-122"/>
                        </a:rPr>
                        <a:t>4 – </a:t>
                      </a:r>
                      <a:r>
                        <a:rPr lang="zh-CN" sz="1600" kern="100" dirty="0">
                          <a:effectLst/>
                          <a:latin typeface="华文楷体" panose="02010600040101010101" pitchFamily="2" charset="-122"/>
                          <a:ea typeface="华文楷体" panose="02010600040101010101" pitchFamily="2" charset="-122"/>
                        </a:rPr>
                        <a:t>预审核（可选）：</a:t>
                      </a:r>
                    </a:p>
                  </a:txBody>
                  <a:tcPr marL="68580" marR="68580" marT="0" marB="0" anchor="ctr"/>
                </a:tc>
                <a:tc>
                  <a:txBody>
                    <a:bodyPr/>
                    <a:lstStyle/>
                    <a:p>
                      <a:pPr algn="l"/>
                      <a:r>
                        <a:rPr lang="zh-CN" sz="1600" kern="100" dirty="0">
                          <a:effectLst/>
                          <a:latin typeface="华文楷体" panose="02010600040101010101" pitchFamily="2" charset="-122"/>
                          <a:ea typeface="华文楷体" panose="02010600040101010101" pitchFamily="2" charset="-122"/>
                        </a:rPr>
                        <a:t>网安联提供可选择的针对准备情况与薄弱环节的</a:t>
                      </a:r>
                      <a:r>
                        <a:rPr lang="en-US" sz="1600" kern="100" dirty="0">
                          <a:effectLst/>
                          <a:latin typeface="华文楷体" panose="02010600040101010101" pitchFamily="2" charset="-122"/>
                          <a:ea typeface="华文楷体" panose="02010600040101010101" pitchFamily="2" charset="-122"/>
                        </a:rPr>
                        <a:t>“</a:t>
                      </a:r>
                      <a:r>
                        <a:rPr lang="zh-CN" sz="1600" kern="100" dirty="0">
                          <a:effectLst/>
                          <a:latin typeface="华文楷体" panose="02010600040101010101" pitchFamily="2" charset="-122"/>
                          <a:ea typeface="华文楷体" panose="02010600040101010101" pitchFamily="2" charset="-122"/>
                        </a:rPr>
                        <a:t>预审</a:t>
                      </a:r>
                      <a:r>
                        <a:rPr lang="en-US" sz="1600" kern="100" dirty="0">
                          <a:effectLst/>
                          <a:latin typeface="华文楷体" panose="02010600040101010101" pitchFamily="2" charset="-122"/>
                          <a:ea typeface="华文楷体" panose="02010600040101010101" pitchFamily="2" charset="-122"/>
                        </a:rPr>
                        <a:t>”</a:t>
                      </a:r>
                      <a:r>
                        <a:rPr lang="zh-CN" sz="1600" kern="100" dirty="0">
                          <a:effectLst/>
                          <a:latin typeface="华文楷体" panose="02010600040101010101" pitchFamily="2" charset="-122"/>
                          <a:ea typeface="华文楷体" panose="02010600040101010101" pitchFamily="2" charset="-122"/>
                        </a:rPr>
                        <a:t>服务。</a:t>
                      </a:r>
                    </a:p>
                  </a:txBody>
                  <a:tcPr marL="68580" marR="68580" marT="0" marB="0" anchor="ctr"/>
                </a:tc>
              </a:tr>
              <a:tr h="252730">
                <a:tc>
                  <a:txBody>
                    <a:bodyPr/>
                    <a:lstStyle/>
                    <a:p>
                      <a:pPr algn="l"/>
                      <a:r>
                        <a:rPr lang="en-US" sz="1600" kern="100" dirty="0">
                          <a:effectLst/>
                          <a:latin typeface="华文楷体" panose="02010600040101010101" pitchFamily="2" charset="-122"/>
                          <a:ea typeface="华文楷体" panose="02010600040101010101" pitchFamily="2" charset="-122"/>
                        </a:rPr>
                        <a:t>▘</a:t>
                      </a:r>
                      <a:r>
                        <a:rPr lang="zh-CN" sz="1600" kern="100" dirty="0">
                          <a:effectLst/>
                          <a:latin typeface="华文楷体" panose="02010600040101010101" pitchFamily="2" charset="-122"/>
                          <a:ea typeface="华文楷体" panose="02010600040101010101" pitchFamily="2" charset="-122"/>
                        </a:rPr>
                        <a:t>步骤</a:t>
                      </a:r>
                      <a:r>
                        <a:rPr lang="en-US" sz="1600" kern="100" dirty="0">
                          <a:effectLst/>
                          <a:latin typeface="华文楷体" panose="02010600040101010101" pitchFamily="2" charset="-122"/>
                          <a:ea typeface="华文楷体" panose="02010600040101010101" pitchFamily="2" charset="-122"/>
                        </a:rPr>
                        <a:t>5 – </a:t>
                      </a:r>
                      <a:r>
                        <a:rPr lang="zh-CN" sz="1600" kern="100" dirty="0">
                          <a:effectLst/>
                          <a:latin typeface="华文楷体" panose="02010600040101010101" pitchFamily="2" charset="-122"/>
                          <a:ea typeface="华文楷体" panose="02010600040101010101" pitchFamily="2" charset="-122"/>
                        </a:rPr>
                        <a:t>正审第一阶段：</a:t>
                      </a:r>
                    </a:p>
                  </a:txBody>
                  <a:tcPr marL="68580" marR="68580" marT="0" marB="0" anchor="ctr"/>
                </a:tc>
                <a:tc>
                  <a:txBody>
                    <a:bodyPr/>
                    <a:lstStyle/>
                    <a:p>
                      <a:pPr algn="l"/>
                      <a:r>
                        <a:rPr lang="zh-CN" sz="1600" kern="100">
                          <a:effectLst/>
                          <a:latin typeface="华文楷体" panose="02010600040101010101" pitchFamily="2" charset="-122"/>
                          <a:ea typeface="华文楷体" panose="02010600040101010101" pitchFamily="2" charset="-122"/>
                        </a:rPr>
                        <a:t>对组织建立的文件化体系及其他重要体系进行评估，提出不符合项。</a:t>
                      </a:r>
                    </a:p>
                  </a:txBody>
                  <a:tcPr marL="68580" marR="68580" marT="0" marB="0" anchor="ctr"/>
                </a:tc>
              </a:tr>
              <a:tr h="264795">
                <a:tc>
                  <a:txBody>
                    <a:bodyPr/>
                    <a:lstStyle/>
                    <a:p>
                      <a:pPr algn="l"/>
                      <a:r>
                        <a:rPr lang="en-US" sz="1600" kern="100" dirty="0">
                          <a:effectLst/>
                          <a:latin typeface="华文楷体" panose="02010600040101010101" pitchFamily="2" charset="-122"/>
                          <a:ea typeface="华文楷体" panose="02010600040101010101" pitchFamily="2" charset="-122"/>
                        </a:rPr>
                        <a:t>▘</a:t>
                      </a:r>
                      <a:r>
                        <a:rPr lang="zh-CN" sz="1600" kern="100" dirty="0">
                          <a:effectLst/>
                          <a:latin typeface="华文楷体" panose="02010600040101010101" pitchFamily="2" charset="-122"/>
                          <a:ea typeface="华文楷体" panose="02010600040101010101" pitchFamily="2" charset="-122"/>
                        </a:rPr>
                        <a:t>步骤</a:t>
                      </a:r>
                      <a:r>
                        <a:rPr lang="en-US" sz="1600" kern="100" dirty="0">
                          <a:effectLst/>
                          <a:latin typeface="华文楷体" panose="02010600040101010101" pitchFamily="2" charset="-122"/>
                          <a:ea typeface="华文楷体" panose="02010600040101010101" pitchFamily="2" charset="-122"/>
                        </a:rPr>
                        <a:t>6 – </a:t>
                      </a:r>
                      <a:r>
                        <a:rPr lang="zh-CN" sz="1600" kern="100" dirty="0">
                          <a:effectLst/>
                          <a:latin typeface="华文楷体" panose="02010600040101010101" pitchFamily="2" charset="-122"/>
                          <a:ea typeface="华文楷体" panose="02010600040101010101" pitchFamily="2" charset="-122"/>
                        </a:rPr>
                        <a:t>正审第二阶段：</a:t>
                      </a:r>
                    </a:p>
                  </a:txBody>
                  <a:tcPr marL="68580" marR="68580" marT="0" marB="0" anchor="ctr"/>
                </a:tc>
                <a:tc>
                  <a:txBody>
                    <a:bodyPr/>
                    <a:lstStyle/>
                    <a:p>
                      <a:pPr algn="l"/>
                      <a:r>
                        <a:rPr lang="zh-CN" sz="1600" kern="100" dirty="0">
                          <a:effectLst/>
                          <a:latin typeface="华文楷体" panose="02010600040101010101" pitchFamily="2" charset="-122"/>
                          <a:ea typeface="华文楷体" panose="02010600040101010101" pitchFamily="2" charset="-122"/>
                        </a:rPr>
                        <a:t>现场审核，提出审核发现，审核合格后会签发证书。</a:t>
                      </a:r>
                    </a:p>
                  </a:txBody>
                  <a:tcPr marL="68580" marR="68580" marT="0" marB="0" anchor="ctr"/>
                </a:tc>
              </a:tr>
              <a:tr h="260350">
                <a:tc>
                  <a:txBody>
                    <a:bodyPr/>
                    <a:lstStyle/>
                    <a:p>
                      <a:pPr algn="l"/>
                      <a:r>
                        <a:rPr lang="en-US" sz="1600" kern="100" dirty="0">
                          <a:effectLst/>
                          <a:latin typeface="华文楷体" panose="02010600040101010101" pitchFamily="2" charset="-122"/>
                          <a:ea typeface="华文楷体" panose="02010600040101010101" pitchFamily="2" charset="-122"/>
                        </a:rPr>
                        <a:t>▘</a:t>
                      </a:r>
                      <a:r>
                        <a:rPr lang="zh-CN" sz="1600" kern="100" dirty="0">
                          <a:effectLst/>
                          <a:latin typeface="华文楷体" panose="02010600040101010101" pitchFamily="2" charset="-122"/>
                          <a:ea typeface="华文楷体" panose="02010600040101010101" pitchFamily="2" charset="-122"/>
                        </a:rPr>
                        <a:t>步骤</a:t>
                      </a:r>
                      <a:r>
                        <a:rPr lang="en-US" sz="1600" kern="100" dirty="0">
                          <a:effectLst/>
                          <a:latin typeface="华文楷体" panose="02010600040101010101" pitchFamily="2" charset="-122"/>
                          <a:ea typeface="华文楷体" panose="02010600040101010101" pitchFamily="2" charset="-122"/>
                        </a:rPr>
                        <a:t>7 – </a:t>
                      </a:r>
                      <a:r>
                        <a:rPr lang="zh-CN" sz="1600" kern="100" dirty="0">
                          <a:effectLst/>
                          <a:latin typeface="华文楷体" panose="02010600040101010101" pitchFamily="2" charset="-122"/>
                          <a:ea typeface="华文楷体" panose="02010600040101010101" pitchFamily="2" charset="-122"/>
                        </a:rPr>
                        <a:t>监督审核：</a:t>
                      </a:r>
                    </a:p>
                  </a:txBody>
                  <a:tcPr marL="68580" marR="68580" marT="0" marB="0" anchor="ctr"/>
                </a:tc>
                <a:tc>
                  <a:txBody>
                    <a:bodyPr/>
                    <a:lstStyle/>
                    <a:p>
                      <a:pPr algn="l"/>
                      <a:r>
                        <a:rPr lang="zh-CN" sz="1600" kern="100" dirty="0">
                          <a:effectLst/>
                          <a:latin typeface="华文楷体" panose="02010600040101010101" pitchFamily="2" charset="-122"/>
                          <a:ea typeface="华文楷体" panose="02010600040101010101" pitchFamily="2" charset="-122"/>
                        </a:rPr>
                        <a:t>根据合同，每半年或一年对体系和整改计划的实施进行监督审核。</a:t>
                      </a:r>
                    </a:p>
                  </a:txBody>
                  <a:tcPr marL="68580" marR="68580" marT="0" marB="0" anchor="ctr"/>
                </a:tc>
              </a:tr>
              <a:tr h="254635">
                <a:tc>
                  <a:txBody>
                    <a:bodyPr/>
                    <a:lstStyle/>
                    <a:p>
                      <a:pPr algn="l"/>
                      <a:r>
                        <a:rPr lang="en-US" sz="1600" kern="100" dirty="0">
                          <a:effectLst/>
                          <a:latin typeface="华文楷体" panose="02010600040101010101" pitchFamily="2" charset="-122"/>
                          <a:ea typeface="华文楷体" panose="02010600040101010101" pitchFamily="2" charset="-122"/>
                        </a:rPr>
                        <a:t>▘</a:t>
                      </a:r>
                      <a:r>
                        <a:rPr lang="zh-CN" sz="1600" kern="100" dirty="0">
                          <a:effectLst/>
                          <a:latin typeface="华文楷体" panose="02010600040101010101" pitchFamily="2" charset="-122"/>
                          <a:ea typeface="华文楷体" panose="02010600040101010101" pitchFamily="2" charset="-122"/>
                        </a:rPr>
                        <a:t>步骤</a:t>
                      </a:r>
                      <a:r>
                        <a:rPr lang="en-US" sz="1600" kern="100" dirty="0">
                          <a:effectLst/>
                          <a:latin typeface="华文楷体" panose="02010600040101010101" pitchFamily="2" charset="-122"/>
                          <a:ea typeface="华文楷体" panose="02010600040101010101" pitchFamily="2" charset="-122"/>
                        </a:rPr>
                        <a:t>8 – </a:t>
                      </a:r>
                      <a:r>
                        <a:rPr lang="zh-CN" sz="1600" kern="100" dirty="0">
                          <a:effectLst/>
                          <a:latin typeface="华文楷体" panose="02010600040101010101" pitchFamily="2" charset="-122"/>
                          <a:ea typeface="华文楷体" panose="02010600040101010101" pitchFamily="2" charset="-122"/>
                        </a:rPr>
                        <a:t>再认证：</a:t>
                      </a:r>
                    </a:p>
                  </a:txBody>
                  <a:tcPr marL="68580" marR="68580" marT="0" marB="0" anchor="ctr"/>
                </a:tc>
                <a:tc>
                  <a:txBody>
                    <a:bodyPr/>
                    <a:lstStyle/>
                    <a:p>
                      <a:pPr algn="l"/>
                      <a:r>
                        <a:rPr lang="zh-CN" sz="1600" kern="100" dirty="0">
                          <a:effectLst/>
                          <a:latin typeface="华文楷体" panose="02010600040101010101" pitchFamily="2" charset="-122"/>
                          <a:ea typeface="华文楷体" panose="02010600040101010101" pitchFamily="2" charset="-122"/>
                        </a:rPr>
                        <a:t>证书签发</a:t>
                      </a:r>
                      <a:r>
                        <a:rPr lang="en-US" sz="1600" kern="100" dirty="0">
                          <a:effectLst/>
                          <a:latin typeface="华文楷体" panose="02010600040101010101" pitchFamily="2" charset="-122"/>
                          <a:ea typeface="华文楷体" panose="02010600040101010101" pitchFamily="2" charset="-122"/>
                        </a:rPr>
                        <a:t>3</a:t>
                      </a:r>
                      <a:r>
                        <a:rPr lang="zh-CN" sz="1600" kern="100" dirty="0">
                          <a:effectLst/>
                          <a:latin typeface="华文楷体" panose="02010600040101010101" pitchFamily="2" charset="-122"/>
                          <a:ea typeface="华文楷体" panose="02010600040101010101" pitchFamily="2" charset="-122"/>
                        </a:rPr>
                        <a:t>年期满后，实施再认证审核。</a:t>
                      </a:r>
                    </a:p>
                  </a:txBody>
                  <a:tcPr marL="68580" marR="68580" marT="0" marB="0" anchor="ctr"/>
                </a:tc>
              </a:tr>
            </a:tbl>
          </a:graphicData>
        </a:graphic>
      </p:graphicFrame>
      <p:pic>
        <p:nvPicPr>
          <p:cNvPr id="25" name="图片 24"/>
          <p:cNvPicPr/>
          <p:nvPr/>
        </p:nvPicPr>
        <p:blipFill rotWithShape="1">
          <a:blip r:embed="rId4">
            <a:extLst>
              <a:ext uri="{28A0092B-C50C-407E-A947-70E740481C1C}">
                <a14:useLocalDpi xmlns:a14="http://schemas.microsoft.com/office/drawing/2010/main" val="0"/>
              </a:ext>
            </a:extLst>
          </a:blip>
          <a:srcRect t="5883" b="7835"/>
          <a:stretch>
            <a:fillRect/>
          </a:stretch>
        </p:blipFill>
        <p:spPr>
          <a:xfrm>
            <a:off x="1294903" y="4149500"/>
            <a:ext cx="9835551" cy="2312519"/>
          </a:xfrm>
          <a:prstGeom prst="rect">
            <a:avLst/>
          </a:prstGeom>
        </p:spPr>
      </p:pic>
      <p:sp>
        <p:nvSpPr>
          <p:cNvPr id="26" name="文本框 25"/>
          <p:cNvSpPr txBox="1"/>
          <p:nvPr/>
        </p:nvSpPr>
        <p:spPr>
          <a:xfrm>
            <a:off x="600158" y="3723991"/>
            <a:ext cx="5347633" cy="400110"/>
          </a:xfrm>
          <a:prstGeom prst="rect">
            <a:avLst/>
          </a:prstGeom>
          <a:noFill/>
        </p:spPr>
        <p:txBody>
          <a:bodyPr wrap="square" rtlCol="0">
            <a:spAutoFit/>
          </a:bodyPr>
          <a:lstStyle/>
          <a:p>
            <a:pPr lvl="0"/>
            <a:r>
              <a:rPr lang="zh-CN" altLang="en-US" sz="2000" b="1" dirty="0">
                <a:latin typeface="Heiti SC Medium" pitchFamily="2" charset="-128"/>
                <a:ea typeface="Heiti SC Medium" pitchFamily="2" charset="-128"/>
              </a:rPr>
              <a:t>二、认证流程图示：</a:t>
            </a:r>
            <a:endParaRPr lang="zh-CN" altLang="zh-CN" sz="2000" b="1" dirty="0">
              <a:latin typeface="Heiti SC Medium" pitchFamily="2" charset="-128"/>
              <a:ea typeface="Heiti SC Medium" pitchFamily="2" charset="-128"/>
            </a:endParaRPr>
          </a:p>
        </p:txBody>
      </p:sp>
      <p:sp>
        <p:nvSpPr>
          <p:cNvPr id="27" name="文本框 26"/>
          <p:cNvSpPr txBox="1"/>
          <p:nvPr/>
        </p:nvSpPr>
        <p:spPr>
          <a:xfrm>
            <a:off x="664284" y="1134252"/>
            <a:ext cx="5347633" cy="400110"/>
          </a:xfrm>
          <a:prstGeom prst="rect">
            <a:avLst/>
          </a:prstGeom>
          <a:noFill/>
        </p:spPr>
        <p:txBody>
          <a:bodyPr wrap="square" rtlCol="0">
            <a:spAutoFit/>
          </a:bodyPr>
          <a:lstStyle/>
          <a:p>
            <a:pPr lvl="0"/>
            <a:r>
              <a:rPr lang="zh-CN" altLang="en-US" sz="2000" b="1" dirty="0">
                <a:latin typeface="Heiti SC Medium" pitchFamily="2" charset="-128"/>
                <a:ea typeface="Heiti SC Medium" pitchFamily="2" charset="-128"/>
              </a:rPr>
              <a:t>一、认证流程：</a:t>
            </a:r>
            <a:endParaRPr lang="zh-CN" altLang="zh-CN" sz="2000" b="1" dirty="0">
              <a:latin typeface="Heiti SC Medium" pitchFamily="2" charset="-128"/>
              <a:ea typeface="Heiti SC Medium" pitchFamily="2"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 t="27927" r="23069" b="21840"/>
          <a:stretch>
            <a:fillRect/>
          </a:stretch>
        </p:blipFill>
        <p:spPr>
          <a:xfrm>
            <a:off x="0" y="168620"/>
            <a:ext cx="1864487" cy="1217453"/>
          </a:xfrm>
          <a:prstGeom prst="rect">
            <a:avLst/>
          </a:prstGeom>
        </p:spPr>
      </p:pic>
      <p:sp>
        <p:nvSpPr>
          <p:cNvPr id="3" name="文本框 2"/>
          <p:cNvSpPr txBox="1"/>
          <p:nvPr/>
        </p:nvSpPr>
        <p:spPr>
          <a:xfrm>
            <a:off x="448247" y="485891"/>
            <a:ext cx="627443"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12</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4" name="矩形 3"/>
          <p:cNvSpPr/>
          <p:nvPr/>
        </p:nvSpPr>
        <p:spPr>
          <a:xfrm>
            <a:off x="2076192" y="442918"/>
            <a:ext cx="527420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如何申请志愿服务管理体系</a:t>
            </a:r>
            <a:endParaRPr kumimoji="0" lang="zh-CN" altLang="en-US" sz="2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17" name="图片 16"/>
          <p:cNvPicPr>
            <a:picLocks noChangeAspect="1"/>
          </p:cNvPicPr>
          <p:nvPr/>
        </p:nvPicPr>
        <p:blipFill rotWithShape="1">
          <a:blip r:embed="rId4"/>
          <a:srcRect r="51574"/>
          <a:stretch>
            <a:fillRect/>
          </a:stretch>
        </p:blipFill>
        <p:spPr>
          <a:xfrm>
            <a:off x="3424845" y="1743446"/>
            <a:ext cx="3380435" cy="4656176"/>
          </a:xfrm>
          <a:prstGeom prst="rect">
            <a:avLst/>
          </a:prstGeom>
          <a:ln>
            <a:solidFill>
              <a:srgbClr val="FF0000"/>
            </a:solidFill>
          </a:ln>
        </p:spPr>
      </p:pic>
      <p:pic>
        <p:nvPicPr>
          <p:cNvPr id="54" name="图片 53"/>
          <p:cNvPicPr>
            <a:picLocks noChangeAspect="1"/>
          </p:cNvPicPr>
          <p:nvPr/>
        </p:nvPicPr>
        <p:blipFill>
          <a:blip r:embed="rId5"/>
          <a:stretch>
            <a:fillRect/>
          </a:stretch>
        </p:blipFill>
        <p:spPr>
          <a:xfrm>
            <a:off x="7284720" y="1743030"/>
            <a:ext cx="3474643" cy="4656177"/>
          </a:xfrm>
          <a:prstGeom prst="rect">
            <a:avLst/>
          </a:prstGeom>
          <a:ln>
            <a:solidFill>
              <a:srgbClr val="FF0000"/>
            </a:solidFill>
          </a:ln>
        </p:spPr>
      </p:pic>
      <p:sp>
        <p:nvSpPr>
          <p:cNvPr id="55" name="文本框 54"/>
          <p:cNvSpPr txBox="1"/>
          <p:nvPr/>
        </p:nvSpPr>
        <p:spPr>
          <a:xfrm>
            <a:off x="301273" y="1313613"/>
            <a:ext cx="5347633" cy="400110"/>
          </a:xfrm>
          <a:prstGeom prst="rect">
            <a:avLst/>
          </a:prstGeom>
          <a:noFill/>
        </p:spPr>
        <p:txBody>
          <a:bodyPr wrap="square" rtlCol="0">
            <a:spAutoFit/>
          </a:bodyPr>
          <a:lstStyle/>
          <a:p>
            <a:pPr lvl="0"/>
            <a:r>
              <a:rPr lang="zh-CN" altLang="en-US" sz="2000" b="1" dirty="0">
                <a:latin typeface="Heiti SC Medium" pitchFamily="2" charset="-128"/>
                <a:ea typeface="Heiti SC Medium" pitchFamily="2" charset="-128"/>
              </a:rPr>
              <a:t>一、填写管理体系认证申请书</a:t>
            </a:r>
            <a:endParaRPr lang="zh-CN" altLang="zh-CN" sz="2000" b="1" dirty="0">
              <a:latin typeface="Heiti SC Medium" pitchFamily="2" charset="-128"/>
              <a:ea typeface="Heiti SC Medium" pitchFamily="2"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 t="27927" r="23069" b="21840"/>
          <a:stretch>
            <a:fillRect/>
          </a:stretch>
        </p:blipFill>
        <p:spPr>
          <a:xfrm>
            <a:off x="0" y="168620"/>
            <a:ext cx="1864487" cy="1217453"/>
          </a:xfrm>
          <a:prstGeom prst="rect">
            <a:avLst/>
          </a:prstGeom>
        </p:spPr>
      </p:pic>
      <p:sp>
        <p:nvSpPr>
          <p:cNvPr id="3" name="文本框 2"/>
          <p:cNvSpPr txBox="1"/>
          <p:nvPr/>
        </p:nvSpPr>
        <p:spPr>
          <a:xfrm>
            <a:off x="448247" y="485891"/>
            <a:ext cx="627443"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13</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4" name="矩形 3"/>
          <p:cNvSpPr/>
          <p:nvPr/>
        </p:nvSpPr>
        <p:spPr>
          <a:xfrm>
            <a:off x="2076192" y="442918"/>
            <a:ext cx="527420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如何申请志愿服务管理体系</a:t>
            </a:r>
            <a:endParaRPr kumimoji="0" lang="zh-CN" altLang="en-US" sz="2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57" name="文本框 56"/>
          <p:cNvSpPr txBox="1"/>
          <p:nvPr/>
        </p:nvSpPr>
        <p:spPr>
          <a:xfrm>
            <a:off x="6608445" y="1600155"/>
            <a:ext cx="3926072" cy="4354195"/>
          </a:xfrm>
          <a:prstGeom prst="rect">
            <a:avLst/>
          </a:prstGeom>
          <a:noFill/>
          <a:ln>
            <a:solidFill>
              <a:srgbClr val="FF0000"/>
            </a:solidFill>
          </a:ln>
        </p:spPr>
        <p:txBody>
          <a:bodyPr wrap="square">
            <a:spAutoFit/>
          </a:bodyPr>
          <a:lstStyle/>
          <a:p>
            <a:pPr marL="342900" indent="-342900" fontAlgn="auto">
              <a:lnSpc>
                <a:spcPct val="120000"/>
              </a:lnSpc>
              <a:buFont typeface="+mj-lt"/>
              <a:buAutoNum type="arabicPeriod"/>
            </a:pPr>
            <a:r>
              <a:rPr lang="zh-CN" altLang="en-US" dirty="0">
                <a:solidFill>
                  <a:srgbClr val="002060"/>
                </a:solidFill>
              </a:rPr>
              <a:t>独立法人资格证明或独立法人成立的实体单位证明；</a:t>
            </a:r>
          </a:p>
          <a:p>
            <a:pPr marL="342900" indent="-342900" fontAlgn="auto">
              <a:lnSpc>
                <a:spcPct val="120000"/>
              </a:lnSpc>
              <a:buFont typeface="Wingdings" panose="05000000000000000000" pitchFamily="2" charset="2"/>
              <a:buAutoNum type="arabicPeriod"/>
            </a:pPr>
            <a:r>
              <a:rPr lang="zh-CN" altLang="en-US" dirty="0">
                <a:solidFill>
                  <a:srgbClr val="002060"/>
                </a:solidFill>
              </a:rPr>
              <a:t>固定办公场所的证明材料；</a:t>
            </a:r>
          </a:p>
          <a:p>
            <a:pPr marL="342900" indent="-342900" fontAlgn="auto">
              <a:lnSpc>
                <a:spcPct val="120000"/>
              </a:lnSpc>
              <a:buFont typeface="Wingdings" panose="05000000000000000000" pitchFamily="2" charset="2"/>
              <a:buAutoNum type="arabicPeriod"/>
            </a:pPr>
            <a:r>
              <a:rPr lang="zh-CN" altLang="en-US" dirty="0">
                <a:solidFill>
                  <a:srgbClr val="002060"/>
                </a:solidFill>
              </a:rPr>
              <a:t>志愿服务组织机构材料；</a:t>
            </a:r>
          </a:p>
          <a:p>
            <a:pPr marL="342900" indent="-342900" fontAlgn="auto">
              <a:lnSpc>
                <a:spcPct val="120000"/>
              </a:lnSpc>
              <a:buFont typeface="Wingdings" panose="05000000000000000000" pitchFamily="2" charset="2"/>
              <a:buAutoNum type="arabicPeriod"/>
            </a:pPr>
            <a:r>
              <a:rPr lang="zh-CN" altLang="en-US" dirty="0">
                <a:solidFill>
                  <a:srgbClr val="002060"/>
                </a:solidFill>
              </a:rPr>
              <a:t>人员管理制度和培训制度材料；</a:t>
            </a:r>
          </a:p>
          <a:p>
            <a:pPr marL="342900" indent="-342900" fontAlgn="auto">
              <a:lnSpc>
                <a:spcPct val="120000"/>
              </a:lnSpc>
              <a:buFont typeface="Wingdings" panose="05000000000000000000" pitchFamily="2" charset="2"/>
              <a:buAutoNum type="arabicPeriod"/>
            </a:pPr>
            <a:r>
              <a:rPr lang="zh-CN" altLang="en-US" dirty="0">
                <a:solidFill>
                  <a:srgbClr val="002060"/>
                </a:solidFill>
              </a:rPr>
              <a:t>文件记录管理制度文档材料；</a:t>
            </a:r>
          </a:p>
          <a:p>
            <a:pPr marL="342900" indent="-342900" fontAlgn="auto">
              <a:lnSpc>
                <a:spcPct val="120000"/>
              </a:lnSpc>
              <a:buFont typeface="Wingdings" panose="05000000000000000000" pitchFamily="2" charset="2"/>
              <a:buAutoNum type="arabicPeriod"/>
            </a:pPr>
            <a:r>
              <a:rPr lang="zh-CN" altLang="en-US" dirty="0">
                <a:solidFill>
                  <a:srgbClr val="002060"/>
                </a:solidFill>
              </a:rPr>
              <a:t>志愿服务管理制度文档材料；</a:t>
            </a:r>
          </a:p>
          <a:p>
            <a:pPr marL="342900" indent="-342900" fontAlgn="auto">
              <a:lnSpc>
                <a:spcPct val="120000"/>
              </a:lnSpc>
              <a:buFont typeface="Wingdings" panose="05000000000000000000" pitchFamily="2" charset="2"/>
              <a:buAutoNum type="arabicPeriod"/>
            </a:pPr>
            <a:r>
              <a:rPr lang="zh-CN" altLang="en-US" dirty="0">
                <a:solidFill>
                  <a:srgbClr val="002060"/>
                </a:solidFill>
              </a:rPr>
              <a:t>志愿服务项目管理制度文档材料；</a:t>
            </a:r>
          </a:p>
          <a:p>
            <a:pPr marL="342900" indent="-342900" fontAlgn="auto">
              <a:lnSpc>
                <a:spcPct val="120000"/>
              </a:lnSpc>
              <a:buFont typeface="Wingdings" panose="05000000000000000000" pitchFamily="2" charset="2"/>
              <a:buAutoNum type="arabicPeriod"/>
            </a:pPr>
            <a:r>
              <a:rPr lang="zh-CN" altLang="en-US" dirty="0">
                <a:solidFill>
                  <a:srgbClr val="002060"/>
                </a:solidFill>
              </a:rPr>
              <a:t>风险和质量控制文档材料；</a:t>
            </a:r>
          </a:p>
          <a:p>
            <a:pPr marL="342900" indent="-342900" fontAlgn="auto">
              <a:lnSpc>
                <a:spcPct val="120000"/>
              </a:lnSpc>
              <a:buFont typeface="Wingdings" panose="05000000000000000000" pitchFamily="2" charset="2"/>
              <a:buAutoNum type="arabicPeriod"/>
            </a:pPr>
            <a:r>
              <a:rPr lang="zh-CN" altLang="en-US" dirty="0">
                <a:solidFill>
                  <a:srgbClr val="002060"/>
                </a:solidFill>
              </a:rPr>
              <a:t>志愿服务项目开展的证明材料；</a:t>
            </a:r>
          </a:p>
          <a:p>
            <a:pPr indent="0" fontAlgn="auto">
              <a:lnSpc>
                <a:spcPct val="120000"/>
              </a:lnSpc>
              <a:buFont typeface="Wingdings" panose="05000000000000000000" pitchFamily="2" charset="2"/>
              <a:buNone/>
            </a:pPr>
            <a:r>
              <a:rPr lang="en-US" altLang="zh-CN" dirty="0">
                <a:solidFill>
                  <a:srgbClr val="002060"/>
                </a:solidFill>
              </a:rPr>
              <a:t>10.</a:t>
            </a:r>
            <a:r>
              <a:rPr lang="zh-CN" altLang="en-US" dirty="0">
                <a:solidFill>
                  <a:srgbClr val="002060"/>
                </a:solidFill>
              </a:rPr>
              <a:t>内部评价和持续改进的证明材料；</a:t>
            </a:r>
          </a:p>
          <a:p>
            <a:pPr indent="0" fontAlgn="auto">
              <a:lnSpc>
                <a:spcPct val="120000"/>
              </a:lnSpc>
              <a:buFont typeface="Wingdings" panose="05000000000000000000" pitchFamily="2" charset="2"/>
              <a:buNone/>
            </a:pPr>
            <a:r>
              <a:rPr lang="en-US" altLang="zh-CN" dirty="0">
                <a:solidFill>
                  <a:srgbClr val="002060"/>
                </a:solidFill>
              </a:rPr>
              <a:t>11.</a:t>
            </a:r>
            <a:r>
              <a:rPr lang="zh-CN" altLang="en-US" dirty="0">
                <a:solidFill>
                  <a:srgbClr val="002060"/>
                </a:solidFill>
              </a:rPr>
              <a:t>其他证明材料。</a:t>
            </a:r>
            <a:endParaRPr lang="en-US" altLang="zh-CN" dirty="0">
              <a:solidFill>
                <a:srgbClr val="002060"/>
              </a:solidFill>
            </a:endParaRPr>
          </a:p>
          <a:p>
            <a:pPr indent="0">
              <a:buFont typeface="Wingdings" panose="05000000000000000000" pitchFamily="2" charset="2"/>
              <a:buNone/>
            </a:pPr>
            <a:endParaRPr lang="en-US" altLang="zh-CN" dirty="0">
              <a:solidFill>
                <a:srgbClr val="002060"/>
              </a:solidFill>
            </a:endParaRPr>
          </a:p>
        </p:txBody>
      </p:sp>
      <p:sp>
        <p:nvSpPr>
          <p:cNvPr id="58" name="文本框 57"/>
          <p:cNvSpPr txBox="1"/>
          <p:nvPr/>
        </p:nvSpPr>
        <p:spPr>
          <a:xfrm>
            <a:off x="548640" y="1600251"/>
            <a:ext cx="3474643" cy="400110"/>
          </a:xfrm>
          <a:prstGeom prst="rect">
            <a:avLst/>
          </a:prstGeom>
          <a:noFill/>
        </p:spPr>
        <p:txBody>
          <a:bodyPr wrap="square" rtlCol="0">
            <a:spAutoFit/>
          </a:bodyPr>
          <a:lstStyle/>
          <a:p>
            <a:pPr lvl="0"/>
            <a:r>
              <a:rPr lang="zh-CN" altLang="en-US" sz="2000" b="1" dirty="0">
                <a:latin typeface="Heiti SC Medium" pitchFamily="2" charset="-128"/>
                <a:ea typeface="Heiti SC Medium" pitchFamily="2" charset="-128"/>
              </a:rPr>
              <a:t>二、提供如下资料</a:t>
            </a:r>
            <a:endParaRPr lang="zh-CN" altLang="zh-CN" sz="2000" b="1" dirty="0">
              <a:latin typeface="Heiti SC Medium" pitchFamily="2" charset="-128"/>
              <a:ea typeface="Heiti SC Medium" pitchFamily="2" charset="-128"/>
            </a:endParaRPr>
          </a:p>
        </p:txBody>
      </p:sp>
      <p:sp>
        <p:nvSpPr>
          <p:cNvPr id="5" name="文本框 4"/>
          <p:cNvSpPr txBox="1"/>
          <p:nvPr/>
        </p:nvSpPr>
        <p:spPr>
          <a:xfrm>
            <a:off x="339090" y="2230120"/>
            <a:ext cx="5984875" cy="1014730"/>
          </a:xfrm>
          <a:prstGeom prst="rect">
            <a:avLst/>
          </a:prstGeom>
          <a:noFill/>
        </p:spPr>
        <p:txBody>
          <a:bodyPr wrap="square" rtlCol="0" anchor="t">
            <a:spAutoFit/>
          </a:bodyPr>
          <a:lstStyle/>
          <a:p>
            <a:pPr indent="0" fontAlgn="auto">
              <a:lnSpc>
                <a:spcPct val="150000"/>
              </a:lnSpc>
            </a:pPr>
            <a:r>
              <a:rPr lang="zh-CN" altLang="en-US" sz="2000"/>
              <a:t>依据《志愿服务组织自评估表》准备相关的证明材料</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 t="27927" r="23069" b="21840"/>
          <a:stretch>
            <a:fillRect/>
          </a:stretch>
        </p:blipFill>
        <p:spPr>
          <a:xfrm>
            <a:off x="0" y="168620"/>
            <a:ext cx="1864487" cy="1217453"/>
          </a:xfrm>
          <a:prstGeom prst="rect">
            <a:avLst/>
          </a:prstGeom>
        </p:spPr>
      </p:pic>
      <p:sp>
        <p:nvSpPr>
          <p:cNvPr id="3" name="文本框 2"/>
          <p:cNvSpPr txBox="1"/>
          <p:nvPr/>
        </p:nvSpPr>
        <p:spPr>
          <a:xfrm>
            <a:off x="448247" y="485891"/>
            <a:ext cx="627443"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15</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4" name="矩形 3"/>
          <p:cNvSpPr/>
          <p:nvPr/>
        </p:nvSpPr>
        <p:spPr>
          <a:xfrm>
            <a:off x="2075815" y="485775"/>
            <a:ext cx="760349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志愿服务管理体系认证试点期间政策</a:t>
            </a:r>
          </a:p>
        </p:txBody>
      </p:sp>
      <p:sp>
        <p:nvSpPr>
          <p:cNvPr id="5" name="文本框 4"/>
          <p:cNvSpPr txBox="1"/>
          <p:nvPr/>
        </p:nvSpPr>
        <p:spPr>
          <a:xfrm>
            <a:off x="1356995" y="1572260"/>
            <a:ext cx="3872230" cy="368300"/>
          </a:xfrm>
          <a:prstGeom prst="rect">
            <a:avLst/>
          </a:prstGeom>
          <a:noFill/>
        </p:spPr>
        <p:txBody>
          <a:bodyPr wrap="square" rtlCol="0">
            <a:spAutoFit/>
          </a:bodyPr>
          <a:lstStyle/>
          <a:p>
            <a:r>
              <a:rPr lang="zh-CN" altLang="en-US"/>
              <a:t>一：试点时间：</a:t>
            </a:r>
            <a:r>
              <a:rPr lang="en-US" altLang="zh-CN"/>
              <a:t>6</a:t>
            </a:r>
            <a:r>
              <a:rPr lang="zh-CN" altLang="en-US"/>
              <a:t>个月</a:t>
            </a:r>
          </a:p>
        </p:txBody>
      </p:sp>
      <p:sp>
        <p:nvSpPr>
          <p:cNvPr id="17" name="文本框 16"/>
          <p:cNvSpPr txBox="1"/>
          <p:nvPr/>
        </p:nvSpPr>
        <p:spPr>
          <a:xfrm>
            <a:off x="1416685" y="2209800"/>
            <a:ext cx="9763760" cy="755650"/>
          </a:xfrm>
          <a:prstGeom prst="rect">
            <a:avLst/>
          </a:prstGeom>
          <a:noFill/>
        </p:spPr>
        <p:txBody>
          <a:bodyPr wrap="square" rtlCol="0">
            <a:spAutoFit/>
          </a:bodyPr>
          <a:lstStyle/>
          <a:p>
            <a:pPr indent="0" fontAlgn="auto">
              <a:lnSpc>
                <a:spcPct val="120000"/>
              </a:lnSpc>
            </a:pPr>
            <a:r>
              <a:rPr lang="zh-CN" altLang="en-US"/>
              <a:t>二：优惠政策：第</a:t>
            </a:r>
            <a:r>
              <a:rPr lang="en-US" altLang="zh-CN"/>
              <a:t>1-2</a:t>
            </a:r>
            <a:r>
              <a:rPr lang="zh-CN" altLang="en-US"/>
              <a:t>个月50%，第</a:t>
            </a:r>
            <a:r>
              <a:rPr lang="en-US" altLang="zh-CN"/>
              <a:t>3</a:t>
            </a:r>
            <a:r>
              <a:rPr lang="zh-CN" altLang="en-US"/>
              <a:t>个月60%，第</a:t>
            </a:r>
            <a:r>
              <a:rPr lang="en-US" altLang="zh-CN"/>
              <a:t>4</a:t>
            </a:r>
            <a:r>
              <a:rPr lang="zh-CN" altLang="en-US"/>
              <a:t>个月70%，第</a:t>
            </a:r>
            <a:r>
              <a:rPr lang="en-US" altLang="zh-CN"/>
              <a:t>5</a:t>
            </a:r>
            <a:r>
              <a:rPr lang="zh-CN" altLang="en-US"/>
              <a:t>个月80%，第</a:t>
            </a:r>
            <a:r>
              <a:rPr lang="en-US" altLang="zh-CN"/>
              <a:t>6</a:t>
            </a:r>
            <a:r>
              <a:rPr lang="zh-CN" altLang="en-US"/>
              <a:t>个月90%，第</a:t>
            </a:r>
            <a:r>
              <a:rPr lang="en-US" altLang="zh-CN"/>
              <a:t>7</a:t>
            </a:r>
            <a:r>
              <a:rPr lang="zh-CN" altLang="en-US"/>
              <a:t>个月开始正常收费，以提交申请，签订合同为准。</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等腰三角形 54"/>
          <p:cNvSpPr/>
          <p:nvPr/>
        </p:nvSpPr>
        <p:spPr>
          <a:xfrm rot="10800000">
            <a:off x="5445661" y="-3329"/>
            <a:ext cx="1300678" cy="571808"/>
          </a:xfrm>
          <a:prstGeom prst="triangle">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 name="图片 2"/>
          <p:cNvPicPr>
            <a:picLocks noChangeAspect="1"/>
          </p:cNvPicPr>
          <p:nvPr/>
        </p:nvPicPr>
        <p:blipFill rotWithShape="1">
          <a:blip r:embed="rId3" cstate="screen"/>
          <a:srcRect t="27927" r="31184" b="21840"/>
          <a:stretch>
            <a:fillRect/>
          </a:stretch>
        </p:blipFill>
        <p:spPr>
          <a:xfrm>
            <a:off x="373599" y="1637140"/>
            <a:ext cx="4393603" cy="3207201"/>
          </a:xfrm>
          <a:prstGeom prst="rect">
            <a:avLst/>
          </a:prstGeom>
        </p:spPr>
      </p:pic>
      <p:sp>
        <p:nvSpPr>
          <p:cNvPr id="24" name="文本框 23"/>
          <p:cNvSpPr txBox="1"/>
          <p:nvPr/>
        </p:nvSpPr>
        <p:spPr>
          <a:xfrm>
            <a:off x="5189052" y="2640538"/>
            <a:ext cx="6384614" cy="1200329"/>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142938"/>
                </a:solidFill>
                <a:effectLst/>
                <a:uLnTx/>
                <a:uFillTx/>
                <a:latin typeface="Agency FB" panose="020B0503020202020204" pitchFamily="34" charset="0"/>
                <a:ea typeface="经典综艺体简" panose="02010609000101010101" pitchFamily="49" charset="-122"/>
                <a:cs typeface="经典综艺体简" panose="02010609000101010101" pitchFamily="49" charset="-122"/>
              </a:rPr>
              <a:t>THANK   YOU</a:t>
            </a:r>
            <a:endParaRPr kumimoji="0" lang="zh-CN" altLang="en-US" sz="4800" b="1" i="0" u="none" strike="noStrike" kern="1200" cap="none" spc="0" normalizeH="0" baseline="0" noProof="0" dirty="0">
              <a:ln>
                <a:noFill/>
              </a:ln>
              <a:solidFill>
                <a:srgbClr val="142938"/>
              </a:solidFill>
              <a:effectLst/>
              <a:uLnTx/>
              <a:uFillTx/>
              <a:latin typeface="经典综艺体简" panose="02010609000101010101" pitchFamily="49" charset="-122"/>
              <a:ea typeface="经典综艺体简" panose="02010609000101010101" pitchFamily="49" charset="-122"/>
              <a:cs typeface="经典综艺体简" panose="02010609000101010101" pitchFamily="49" charset="-122"/>
            </a:endParaRPr>
          </a:p>
        </p:txBody>
      </p:sp>
      <p:grpSp>
        <p:nvGrpSpPr>
          <p:cNvPr id="7" name="组合 6"/>
          <p:cNvGrpSpPr/>
          <p:nvPr/>
        </p:nvGrpSpPr>
        <p:grpSpPr>
          <a:xfrm>
            <a:off x="0" y="6629400"/>
            <a:ext cx="12192000" cy="228600"/>
            <a:chOff x="0" y="6629400"/>
            <a:chExt cx="12192000" cy="228600"/>
          </a:xfrm>
        </p:grpSpPr>
        <p:grpSp>
          <p:nvGrpSpPr>
            <p:cNvPr id="6" name="组合 5"/>
            <p:cNvGrpSpPr/>
            <p:nvPr/>
          </p:nvGrpSpPr>
          <p:grpSpPr>
            <a:xfrm>
              <a:off x="0" y="6629400"/>
              <a:ext cx="6096000" cy="228600"/>
              <a:chOff x="0" y="6629400"/>
              <a:chExt cx="6822268" cy="228600"/>
            </a:xfrm>
          </p:grpSpPr>
          <p:sp>
            <p:nvSpPr>
              <p:cNvPr id="5" name="矩形 4"/>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36" name="矩形 35"/>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37" name="矩形 36"/>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38" name="矩形 37"/>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39" name="组合 38"/>
            <p:cNvGrpSpPr/>
            <p:nvPr/>
          </p:nvGrpSpPr>
          <p:grpSpPr>
            <a:xfrm>
              <a:off x="6096000" y="6629400"/>
              <a:ext cx="6096000" cy="228600"/>
              <a:chOff x="0" y="6629400"/>
              <a:chExt cx="6822268" cy="228600"/>
            </a:xfrm>
          </p:grpSpPr>
          <p:sp>
            <p:nvSpPr>
              <p:cNvPr id="40" name="矩形 39"/>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1" name="矩形 40"/>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2" name="矩形 41"/>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43" name="矩形 42"/>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56" name="等腰三角形 55"/>
          <p:cNvSpPr/>
          <p:nvPr/>
        </p:nvSpPr>
        <p:spPr>
          <a:xfrm rot="10800000">
            <a:off x="5558083" y="-3328"/>
            <a:ext cx="1070656" cy="470687"/>
          </a:xfrm>
          <a:prstGeom prst="triangle">
            <a:avLst/>
          </a:prstGeom>
          <a:solidFill>
            <a:srgbClr val="0E5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pic>
        <p:nvPicPr>
          <p:cNvPr id="2" name="图片 1"/>
          <p:cNvPicPr>
            <a:picLocks noChangeAspect="1"/>
          </p:cNvPicPr>
          <p:nvPr/>
        </p:nvPicPr>
        <p:blipFill>
          <a:blip r:embed="rId4"/>
          <a:stretch>
            <a:fillRect/>
          </a:stretch>
        </p:blipFill>
        <p:spPr>
          <a:xfrm>
            <a:off x="1676400" y="2545080"/>
            <a:ext cx="1371600" cy="12954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文本框 17"/>
          <p:cNvSpPr txBox="1"/>
          <p:nvPr/>
        </p:nvSpPr>
        <p:spPr>
          <a:xfrm>
            <a:off x="1864360" y="246380"/>
            <a:ext cx="55288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Aharoni" panose="02010803020104030203" pitchFamily="2" charset="-79"/>
              </a:rPr>
              <a:t>   </a:t>
            </a:r>
            <a:r>
              <a:rPr kumimoji="0" lang="zh-CN" altLang="en-US" sz="36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Aharoni" panose="02010803020104030203" pitchFamily="2" charset="-79"/>
              </a:rPr>
              <a:t>网安联认证中心简介</a:t>
            </a:r>
          </a:p>
        </p:txBody>
      </p:sp>
      <p:sp>
        <p:nvSpPr>
          <p:cNvPr id="113" name="矩形 30"/>
          <p:cNvSpPr>
            <a:spLocks noChangeArrowheads="1"/>
          </p:cNvSpPr>
          <p:nvPr/>
        </p:nvSpPr>
        <p:spPr bwMode="auto">
          <a:xfrm>
            <a:off x="529525" y="2399855"/>
            <a:ext cx="4104203" cy="457835"/>
          </a:xfrm>
          <a:prstGeom prst="rect">
            <a:avLst/>
          </a:prstGeom>
          <a:noFill/>
          <a:ln w="9525">
            <a:noFill/>
            <a:miter lim="800000"/>
          </a:ln>
        </p:spPr>
        <p:txBody>
          <a:bodyPr wrap="square" lIns="138607" tIns="69304" rIns="138607" bIns="69304">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n"/>
              <a:defRPr/>
            </a:pPr>
            <a:r>
              <a:rPr kumimoji="0" 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2020</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年</a:t>
            </a:r>
            <a:r>
              <a:rPr kumimoji="0" lang="en-US" altLang="zh-CN"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6</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月注册成立</a:t>
            </a:r>
          </a:p>
        </p:txBody>
      </p:sp>
      <p:grpSp>
        <p:nvGrpSpPr>
          <p:cNvPr id="114" name="组合 113"/>
          <p:cNvGrpSpPr/>
          <p:nvPr/>
        </p:nvGrpSpPr>
        <p:grpSpPr>
          <a:xfrm>
            <a:off x="577304" y="1555734"/>
            <a:ext cx="4485463" cy="580660"/>
            <a:chOff x="1153765" y="1386937"/>
            <a:chExt cx="2495116" cy="423075"/>
          </a:xfrm>
        </p:grpSpPr>
        <p:cxnSp>
          <p:nvCxnSpPr>
            <p:cNvPr id="115" name="Straight Connector 38"/>
            <p:cNvCxnSpPr/>
            <p:nvPr/>
          </p:nvCxnSpPr>
          <p:spPr bwMode="auto">
            <a:xfrm flipV="1">
              <a:off x="1190045" y="1810010"/>
              <a:ext cx="2034652" cy="2"/>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9" name="TextBox 135"/>
            <p:cNvSpPr txBox="1"/>
            <p:nvPr/>
          </p:nvSpPr>
          <p:spPr>
            <a:xfrm>
              <a:off x="1153765" y="1386937"/>
              <a:ext cx="2495116" cy="335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公司简介</a:t>
              </a:r>
            </a:p>
          </p:txBody>
        </p:sp>
      </p:grpSp>
      <p:sp>
        <p:nvSpPr>
          <p:cNvPr id="127" name="矩形 30"/>
          <p:cNvSpPr>
            <a:spLocks noChangeArrowheads="1"/>
          </p:cNvSpPr>
          <p:nvPr/>
        </p:nvSpPr>
        <p:spPr bwMode="auto">
          <a:xfrm>
            <a:off x="529525" y="3054895"/>
            <a:ext cx="4104203" cy="777875"/>
          </a:xfrm>
          <a:prstGeom prst="rect">
            <a:avLst/>
          </a:prstGeom>
          <a:noFill/>
          <a:ln w="9525">
            <a:noFill/>
            <a:miter lim="800000"/>
          </a:ln>
        </p:spPr>
        <p:txBody>
          <a:bodyPr wrap="square" lIns="138607" tIns="69304" rIns="138607" bIns="69304">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n"/>
              <a:defRPr/>
            </a:pPr>
            <a:r>
              <a:rPr kumimoji="0" lang="en-US" altLang="zh-CN"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2021</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年</a:t>
            </a:r>
            <a:r>
              <a:rPr kumimoji="0" lang="en-US" altLang="zh-CN"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月获得国家认证认可监督委员会批准可以开展认证工作</a:t>
            </a:r>
          </a:p>
        </p:txBody>
      </p:sp>
      <p:sp>
        <p:nvSpPr>
          <p:cNvPr id="128" name="矩形 30"/>
          <p:cNvSpPr>
            <a:spLocks noChangeArrowheads="1"/>
          </p:cNvSpPr>
          <p:nvPr/>
        </p:nvSpPr>
        <p:spPr bwMode="auto">
          <a:xfrm>
            <a:off x="515614" y="3933817"/>
            <a:ext cx="4104203" cy="777875"/>
          </a:xfrm>
          <a:prstGeom prst="rect">
            <a:avLst/>
          </a:prstGeom>
          <a:noFill/>
          <a:ln w="9525">
            <a:noFill/>
            <a:miter lim="800000"/>
          </a:ln>
        </p:spPr>
        <p:txBody>
          <a:bodyPr wrap="square" lIns="138607" tIns="69304" rIns="138607" bIns="69304">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n"/>
              <a:defRPr/>
            </a:pP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使命：为世界建设更美好、更安全的网络空间贡献力量</a:t>
            </a:r>
          </a:p>
        </p:txBody>
      </p:sp>
      <p:sp>
        <p:nvSpPr>
          <p:cNvPr id="21" name="矩形 30"/>
          <p:cNvSpPr>
            <a:spLocks noChangeArrowheads="1"/>
          </p:cNvSpPr>
          <p:nvPr/>
        </p:nvSpPr>
        <p:spPr bwMode="auto">
          <a:xfrm>
            <a:off x="490092" y="4873379"/>
            <a:ext cx="4104203" cy="428887"/>
          </a:xfrm>
          <a:prstGeom prst="rect">
            <a:avLst/>
          </a:prstGeom>
          <a:noFill/>
          <a:ln w="9525">
            <a:noFill/>
            <a:miter lim="800000"/>
          </a:ln>
        </p:spPr>
        <p:txBody>
          <a:bodyPr wrap="square" lIns="138607" tIns="69304" rIns="138607" bIns="69304">
            <a:spAutoFit/>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n"/>
              <a:defRPr/>
            </a:pP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业务聚焦网络安全</a:t>
            </a:r>
          </a:p>
        </p:txBody>
      </p:sp>
      <p:pic>
        <p:nvPicPr>
          <p:cNvPr id="22" name="图片 21"/>
          <p:cNvPicPr>
            <a:picLocks noChangeAspect="1"/>
          </p:cNvPicPr>
          <p:nvPr/>
        </p:nvPicPr>
        <p:blipFill rotWithShape="1">
          <a:blip r:embed="rId3" cstate="screen"/>
          <a:srcRect l="1" t="27927" r="23069" b="21840"/>
          <a:stretch>
            <a:fillRect/>
          </a:stretch>
        </p:blipFill>
        <p:spPr>
          <a:xfrm>
            <a:off x="0" y="21300"/>
            <a:ext cx="1864487" cy="1217453"/>
          </a:xfrm>
          <a:prstGeom prst="rect">
            <a:avLst/>
          </a:prstGeom>
        </p:spPr>
      </p:pic>
      <p:sp>
        <p:nvSpPr>
          <p:cNvPr id="23" name="文本框 22"/>
          <p:cNvSpPr txBox="1"/>
          <p:nvPr/>
        </p:nvSpPr>
        <p:spPr>
          <a:xfrm>
            <a:off x="448247" y="368416"/>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01</a:t>
            </a:r>
          </a:p>
        </p:txBody>
      </p:sp>
      <p:pic>
        <p:nvPicPr>
          <p:cNvPr id="3" name="图片 2"/>
          <p:cNvPicPr>
            <a:picLocks noChangeAspect="1"/>
          </p:cNvPicPr>
          <p:nvPr/>
        </p:nvPicPr>
        <p:blipFill>
          <a:blip r:embed="rId4"/>
          <a:stretch>
            <a:fillRect/>
          </a:stretch>
        </p:blipFill>
        <p:spPr>
          <a:xfrm>
            <a:off x="6711315" y="970915"/>
            <a:ext cx="4323080" cy="5213350"/>
          </a:xfrm>
          <a:prstGeom prst="rect">
            <a:avLst/>
          </a:prstGeom>
          <a:ln>
            <a:solidFill>
              <a:srgbClr val="FF0000"/>
            </a:solidFill>
          </a:ln>
        </p:spPr>
      </p:pic>
      <p:sp>
        <p:nvSpPr>
          <p:cNvPr id="4" name="矩形 30"/>
          <p:cNvSpPr>
            <a:spLocks noChangeArrowheads="1"/>
          </p:cNvSpPr>
          <p:nvPr/>
        </p:nvSpPr>
        <p:spPr bwMode="auto">
          <a:xfrm>
            <a:off x="486375" y="5482704"/>
            <a:ext cx="4104203" cy="748974"/>
          </a:xfrm>
          <a:prstGeom prst="rect">
            <a:avLst/>
          </a:prstGeom>
          <a:noFill/>
          <a:ln w="9525">
            <a:noFill/>
            <a:miter lim="800000"/>
          </a:ln>
        </p:spPr>
        <p:txBody>
          <a:bodyPr wrap="square" lIns="138607" tIns="69304" rIns="138607" bIns="69304">
            <a:spAutoFit/>
          </a:bodyPr>
          <a:lstStyle/>
          <a:p>
            <a:pPr marL="285750" lvl="0" indent="-285750" defTabSz="914400">
              <a:lnSpc>
                <a:spcPct val="130000"/>
              </a:lnSpc>
              <a:buFont typeface="Wingdings" panose="05000000000000000000" pitchFamily="2" charset="2"/>
              <a:buChar char="n"/>
              <a:defRPr/>
            </a:pPr>
            <a:r>
              <a:rPr lang="zh-CN" altLang="en-US" sz="1600" b="1" dirty="0">
                <a:solidFill>
                  <a:prstClr val="black">
                    <a:lumMod val="65000"/>
                    <a:lumOff val="35000"/>
                  </a:prstClr>
                </a:solidFill>
                <a:latin typeface="微软雅黑" panose="020B0503020204020204" charset="-122"/>
                <a:ea typeface="微软雅黑" panose="020B0503020204020204" charset="-122"/>
              </a:rPr>
              <a:t>认证资质包括服务</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认证、管理体系认证、产品认证</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randombar(horizontal)">
                                      <p:cBhvr>
                                        <p:cTn id="13" dur="500"/>
                                        <p:tgtEl>
                                          <p:spTgt spid="114"/>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113"/>
                                        </p:tgtEl>
                                        <p:attrNameLst>
                                          <p:attrName>style.visibility</p:attrName>
                                        </p:attrNameLst>
                                      </p:cBhvr>
                                      <p:to>
                                        <p:strVal val="visible"/>
                                      </p:to>
                                    </p:set>
                                    <p:anim calcmode="lin" valueType="num">
                                      <p:cBhvr additive="base">
                                        <p:cTn id="17" dur="1000"/>
                                        <p:tgtEl>
                                          <p:spTgt spid="113"/>
                                        </p:tgtEl>
                                        <p:attrNameLst>
                                          <p:attrName>ppt_y</p:attrName>
                                        </p:attrNameLst>
                                      </p:cBhvr>
                                      <p:tavLst>
                                        <p:tav tm="0">
                                          <p:val>
                                            <p:strVal val="#ppt_y-#ppt_h*1.125000"/>
                                          </p:val>
                                        </p:tav>
                                        <p:tav tm="100000">
                                          <p:val>
                                            <p:strVal val="#ppt_y"/>
                                          </p:val>
                                        </p:tav>
                                      </p:tavLst>
                                    </p:anim>
                                    <p:animEffect transition="in" filter="wipe(down)">
                                      <p:cBhvr>
                                        <p:cTn id="18" dur="1000"/>
                                        <p:tgtEl>
                                          <p:spTgt spid="113"/>
                                        </p:tgtEl>
                                      </p:cBhvr>
                                    </p:animEffect>
                                  </p:childTnLst>
                                </p:cTn>
                              </p:par>
                            </p:childTnLst>
                          </p:cTn>
                        </p:par>
                        <p:par>
                          <p:cTn id="19" fill="hold">
                            <p:stCondLst>
                              <p:cond delay="2000"/>
                            </p:stCondLst>
                            <p:childTnLst>
                              <p:par>
                                <p:cTn id="20" presetID="12" presetClass="entr" presetSubtype="1"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 calcmode="lin" valueType="num">
                                      <p:cBhvr additive="base">
                                        <p:cTn id="22" dur="1000"/>
                                        <p:tgtEl>
                                          <p:spTgt spid="127"/>
                                        </p:tgtEl>
                                        <p:attrNameLst>
                                          <p:attrName>ppt_y</p:attrName>
                                        </p:attrNameLst>
                                      </p:cBhvr>
                                      <p:tavLst>
                                        <p:tav tm="0">
                                          <p:val>
                                            <p:strVal val="#ppt_y-#ppt_h*1.125000"/>
                                          </p:val>
                                        </p:tav>
                                        <p:tav tm="100000">
                                          <p:val>
                                            <p:strVal val="#ppt_y"/>
                                          </p:val>
                                        </p:tav>
                                      </p:tavLst>
                                    </p:anim>
                                    <p:animEffect transition="in" filter="wipe(down)">
                                      <p:cBhvr>
                                        <p:cTn id="23" dur="1000"/>
                                        <p:tgtEl>
                                          <p:spTgt spid="127"/>
                                        </p:tgtEl>
                                      </p:cBhvr>
                                    </p:animEffect>
                                  </p:childTnLst>
                                </p:cTn>
                              </p:par>
                            </p:childTnLst>
                          </p:cTn>
                        </p:par>
                        <p:par>
                          <p:cTn id="24" fill="hold">
                            <p:stCondLst>
                              <p:cond delay="3000"/>
                            </p:stCondLst>
                            <p:childTnLst>
                              <p:par>
                                <p:cTn id="25" presetID="12" presetClass="entr" presetSubtype="1" fill="hold" grpId="0" nodeType="afterEffect">
                                  <p:stCondLst>
                                    <p:cond delay="0"/>
                                  </p:stCondLst>
                                  <p:childTnLst>
                                    <p:set>
                                      <p:cBhvr>
                                        <p:cTn id="26" dur="1" fill="hold">
                                          <p:stCondLst>
                                            <p:cond delay="0"/>
                                          </p:stCondLst>
                                        </p:cTn>
                                        <p:tgtEl>
                                          <p:spTgt spid="128"/>
                                        </p:tgtEl>
                                        <p:attrNameLst>
                                          <p:attrName>style.visibility</p:attrName>
                                        </p:attrNameLst>
                                      </p:cBhvr>
                                      <p:to>
                                        <p:strVal val="visible"/>
                                      </p:to>
                                    </p:set>
                                    <p:anim calcmode="lin" valueType="num">
                                      <p:cBhvr additive="base">
                                        <p:cTn id="27" dur="1000"/>
                                        <p:tgtEl>
                                          <p:spTgt spid="128"/>
                                        </p:tgtEl>
                                        <p:attrNameLst>
                                          <p:attrName>ppt_y</p:attrName>
                                        </p:attrNameLst>
                                      </p:cBhvr>
                                      <p:tavLst>
                                        <p:tav tm="0">
                                          <p:val>
                                            <p:strVal val="#ppt_y-#ppt_h*1.125000"/>
                                          </p:val>
                                        </p:tav>
                                        <p:tav tm="100000">
                                          <p:val>
                                            <p:strVal val="#ppt_y"/>
                                          </p:val>
                                        </p:tav>
                                      </p:tavLst>
                                    </p:anim>
                                    <p:animEffect transition="in" filter="wipe(down)">
                                      <p:cBhvr>
                                        <p:cTn id="28" dur="1000"/>
                                        <p:tgtEl>
                                          <p:spTgt spid="128"/>
                                        </p:tgtEl>
                                      </p:cBhvr>
                                    </p:animEffect>
                                  </p:childTnLst>
                                </p:cTn>
                              </p:par>
                            </p:childTnLst>
                          </p:cTn>
                        </p:par>
                        <p:par>
                          <p:cTn id="29" fill="hold">
                            <p:stCondLst>
                              <p:cond delay="4000"/>
                            </p:stCondLst>
                            <p:childTnLst>
                              <p:par>
                                <p:cTn id="30" presetID="12" presetClass="entr" presetSubtype="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p:tgtEl>
                                          <p:spTgt spid="21"/>
                                        </p:tgtEl>
                                        <p:attrNameLst>
                                          <p:attrName>ppt_y</p:attrName>
                                        </p:attrNameLst>
                                      </p:cBhvr>
                                      <p:tavLst>
                                        <p:tav tm="0">
                                          <p:val>
                                            <p:strVal val="#ppt_y-#ppt_h*1.125000"/>
                                          </p:val>
                                        </p:tav>
                                        <p:tav tm="100000">
                                          <p:val>
                                            <p:strVal val="#ppt_y"/>
                                          </p:val>
                                        </p:tav>
                                      </p:tavLst>
                                    </p:anim>
                                    <p:animEffect transition="in" filter="wipe(down)">
                                      <p:cBhvr>
                                        <p:cTn id="33" dur="1000"/>
                                        <p:tgtEl>
                                          <p:spTgt spid="21"/>
                                        </p:tgtEl>
                                      </p:cBhvr>
                                    </p:animEffect>
                                  </p:childTnLst>
                                </p:cTn>
                              </p:par>
                            </p:childTnLst>
                          </p:cTn>
                        </p:par>
                        <p:par>
                          <p:cTn id="34" fill="hold">
                            <p:stCondLst>
                              <p:cond delay="5000"/>
                            </p:stCondLst>
                            <p:childTnLst>
                              <p:par>
                                <p:cTn id="35" presetID="12" presetClass="entr" presetSubtype="1"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1000"/>
                                        <p:tgtEl>
                                          <p:spTgt spid="4"/>
                                        </p:tgtEl>
                                        <p:attrNameLst>
                                          <p:attrName>ppt_y</p:attrName>
                                        </p:attrNameLst>
                                      </p:cBhvr>
                                      <p:tavLst>
                                        <p:tav tm="0">
                                          <p:val>
                                            <p:strVal val="#ppt_y-#ppt_h*1.125000"/>
                                          </p:val>
                                        </p:tav>
                                        <p:tav tm="100000">
                                          <p:val>
                                            <p:strVal val="#ppt_y"/>
                                          </p:val>
                                        </p:tav>
                                      </p:tavLst>
                                    </p:anim>
                                    <p:animEffect transition="in" filter="wipe(down)">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3" grpId="0"/>
      <p:bldP spid="127" grpId="0"/>
      <p:bldP spid="128" grpId="0"/>
      <p:bldP spid="21"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 t="27927" r="23069" b="21840"/>
          <a:stretch>
            <a:fillRect/>
          </a:stretch>
        </p:blipFill>
        <p:spPr>
          <a:xfrm>
            <a:off x="0" y="168620"/>
            <a:ext cx="1864487" cy="1217453"/>
          </a:xfrm>
          <a:prstGeom prst="rect">
            <a:avLst/>
          </a:prstGeom>
        </p:spPr>
      </p:pic>
      <p:sp>
        <p:nvSpPr>
          <p:cNvPr id="3" name="文本框 2"/>
          <p:cNvSpPr txBox="1"/>
          <p:nvPr/>
        </p:nvSpPr>
        <p:spPr>
          <a:xfrm>
            <a:off x="44824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02</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2254835" y="485851"/>
            <a:ext cx="2621280" cy="5835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四大核心业务</a:t>
            </a:r>
          </a:p>
        </p:txBody>
      </p:sp>
      <p:grpSp>
        <p:nvGrpSpPr>
          <p:cNvPr id="17" name="组合 16"/>
          <p:cNvGrpSpPr/>
          <p:nvPr/>
        </p:nvGrpSpPr>
        <p:grpSpPr>
          <a:xfrm>
            <a:off x="538073" y="1633636"/>
            <a:ext cx="2824206" cy="1840548"/>
            <a:chOff x="7109327" y="3179834"/>
            <a:chExt cx="1923123" cy="1840548"/>
          </a:xfrm>
        </p:grpSpPr>
        <p:sp>
          <p:nvSpPr>
            <p:cNvPr id="19" name="文本框 18"/>
            <p:cNvSpPr txBox="1"/>
            <p:nvPr/>
          </p:nvSpPr>
          <p:spPr>
            <a:xfrm>
              <a:off x="7109327" y="3179834"/>
              <a:ext cx="1923123" cy="37846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115686"/>
                  </a:solidFill>
                  <a:effectLst/>
                  <a:uLnTx/>
                  <a:uFillTx/>
                  <a:latin typeface="微软雅黑" panose="020B0503020204020204" charset="-122"/>
                  <a:ea typeface="微软雅黑" panose="020B0503020204020204" charset="-122"/>
                  <a:cs typeface="+mn-cs"/>
                </a:rPr>
                <a:t>认证服务</a:t>
              </a:r>
            </a:p>
          </p:txBody>
        </p:sp>
        <p:sp>
          <p:nvSpPr>
            <p:cNvPr id="20" name="文本框 19"/>
            <p:cNvSpPr txBox="1"/>
            <p:nvPr/>
          </p:nvSpPr>
          <p:spPr>
            <a:xfrm>
              <a:off x="7115826" y="3543054"/>
              <a:ext cx="1882545" cy="1477328"/>
            </a:xfrm>
            <a:prstGeom prst="rect">
              <a:avLst/>
            </a:prstGeom>
            <a:noFill/>
          </p:spPr>
          <p:txBody>
            <a:bodyPr wrap="square" rtlCol="0">
              <a:spAutoFit/>
            </a:bodyPr>
            <a:lstStyle/>
            <a:p>
              <a:pPr lvl="0"/>
              <a:r>
                <a:rPr lang="zh-CN" altLang="zh-CN" dirty="0">
                  <a:solidFill>
                    <a:prstClr val="black"/>
                  </a:solidFill>
                  <a:latin typeface="华文楷体" panose="02010600040101010101" pitchFamily="2" charset="-122"/>
                  <a:ea typeface="华文楷体" panose="02010600040101010101" pitchFamily="2" charset="-122"/>
                </a:rPr>
                <a:t>网络空间安全服务资质认证、信息技术服务资质认证、</a:t>
              </a:r>
              <a:r>
                <a:rPr lang="zh-CN" altLang="en-US" dirty="0">
                  <a:solidFill>
                    <a:prstClr val="black"/>
                  </a:solidFill>
                  <a:latin typeface="华文楷体" panose="02010600040101010101" pitchFamily="2" charset="-122"/>
                  <a:ea typeface="华文楷体" panose="02010600040101010101" pitchFamily="2" charset="-122"/>
                </a:rPr>
                <a:t>信息安全服务资质认证</a:t>
              </a:r>
              <a:r>
                <a:rPr lang="zh-CN" altLang="zh-CN" dirty="0">
                  <a:solidFill>
                    <a:prstClr val="black"/>
                  </a:solidFill>
                  <a:latin typeface="华文楷体" panose="02010600040101010101" pitchFamily="2" charset="-122"/>
                  <a:ea typeface="华文楷体" panose="02010600040101010101" pitchFamily="2" charset="-122"/>
                </a:rPr>
                <a:t>、管理体系认证、产品认证 </a:t>
              </a:r>
              <a:endParaRPr lang="zh-CN" altLang="en-US" dirty="0">
                <a:solidFill>
                  <a:prstClr val="black"/>
                </a:solidFill>
                <a:latin typeface="华文楷体" panose="02010600040101010101" pitchFamily="2" charset="-122"/>
                <a:ea typeface="华文楷体" panose="02010600040101010101" pitchFamily="2" charset="-122"/>
              </a:endParaRPr>
            </a:p>
          </p:txBody>
        </p:sp>
      </p:grpSp>
      <p:sp>
        <p:nvSpPr>
          <p:cNvPr id="21" name="任意多边形 22"/>
          <p:cNvSpPr/>
          <p:nvPr/>
        </p:nvSpPr>
        <p:spPr>
          <a:xfrm>
            <a:off x="4483280" y="3000465"/>
            <a:ext cx="886189"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rgbClr val="554C51"/>
          </a:solidFill>
          <a:ln w="349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任意多边形 23"/>
          <p:cNvSpPr/>
          <p:nvPr/>
        </p:nvSpPr>
        <p:spPr>
          <a:xfrm flipH="1">
            <a:off x="6894968" y="3000465"/>
            <a:ext cx="886189"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任意多边形 26"/>
          <p:cNvSpPr/>
          <p:nvPr/>
        </p:nvSpPr>
        <p:spPr>
          <a:xfrm rot="5400000">
            <a:off x="5652907" y="1793625"/>
            <a:ext cx="886189"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任意多边形 27"/>
          <p:cNvSpPr/>
          <p:nvPr/>
        </p:nvSpPr>
        <p:spPr>
          <a:xfrm rot="5400000" flipH="1">
            <a:off x="5652907" y="4205312"/>
            <a:ext cx="886189"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任意多边形 21"/>
          <p:cNvSpPr/>
          <p:nvPr/>
        </p:nvSpPr>
        <p:spPr>
          <a:xfrm>
            <a:off x="4296969" y="1579703"/>
            <a:ext cx="3679343" cy="3697415"/>
          </a:xfrm>
          <a:custGeom>
            <a:avLst/>
            <a:gdLst>
              <a:gd name="connsiteX0" fmla="*/ 2228564 w 3679342"/>
              <a:gd name="connsiteY0" fmla="*/ 0 h 3697415"/>
              <a:gd name="connsiteX1" fmla="*/ 2401628 w 3679342"/>
              <a:gd name="connsiteY1" fmla="*/ 44499 h 3697415"/>
              <a:gd name="connsiteX2" fmla="*/ 3672815 w 3679342"/>
              <a:gd name="connsiteY2" fmla="*/ 1388354 h 3697415"/>
              <a:gd name="connsiteX3" fmla="*/ 3679342 w 3679342"/>
              <a:gd name="connsiteY3" fmla="*/ 1419767 h 3697415"/>
              <a:gd name="connsiteX4" fmla="*/ 3033290 w 3679342"/>
              <a:gd name="connsiteY4" fmla="*/ 1419767 h 3697415"/>
              <a:gd name="connsiteX5" fmla="*/ 2603758 w 3679342"/>
              <a:gd name="connsiteY5" fmla="*/ 1849299 h 3697415"/>
              <a:gd name="connsiteX6" fmla="*/ 3033290 w 3679342"/>
              <a:gd name="connsiteY6" fmla="*/ 2278831 h 3697415"/>
              <a:gd name="connsiteX7" fmla="*/ 3678521 w 3679342"/>
              <a:gd name="connsiteY7" fmla="*/ 2278831 h 3697415"/>
              <a:gd name="connsiteX8" fmla="*/ 3644471 w 3679342"/>
              <a:gd name="connsiteY8" fmla="*/ 2411256 h 3697415"/>
              <a:gd name="connsiteX9" fmla="*/ 2300617 w 3679342"/>
              <a:gd name="connsiteY9" fmla="*/ 3682443 h 3697415"/>
              <a:gd name="connsiteX10" fmla="*/ 2228564 w 3679342"/>
              <a:gd name="connsiteY10" fmla="*/ 3697415 h 3697415"/>
              <a:gd name="connsiteX11" fmla="*/ 2228564 w 3679342"/>
              <a:gd name="connsiteY11" fmla="*/ 3083558 h 3697415"/>
              <a:gd name="connsiteX12" fmla="*/ 1799032 w 3679342"/>
              <a:gd name="connsiteY12" fmla="*/ 2654026 h 3697415"/>
              <a:gd name="connsiteX13" fmla="*/ 1369500 w 3679342"/>
              <a:gd name="connsiteY13" fmla="*/ 3083558 h 3697415"/>
              <a:gd name="connsiteX14" fmla="*/ 1369500 w 3679342"/>
              <a:gd name="connsiteY14" fmla="*/ 3679731 h 3697415"/>
              <a:gd name="connsiteX15" fmla="*/ 1233570 w 3679342"/>
              <a:gd name="connsiteY15" fmla="*/ 3639768 h 3697415"/>
              <a:gd name="connsiteX16" fmla="*/ 34871 w 3679342"/>
              <a:gd name="connsiteY16" fmla="*/ 2411256 h 3697415"/>
              <a:gd name="connsiteX17" fmla="*/ 821 w 3679342"/>
              <a:gd name="connsiteY17" fmla="*/ 2278831 h 3697415"/>
              <a:gd name="connsiteX18" fmla="*/ 564773 w 3679342"/>
              <a:gd name="connsiteY18" fmla="*/ 2278831 h 3697415"/>
              <a:gd name="connsiteX19" fmla="*/ 994305 w 3679342"/>
              <a:gd name="connsiteY19" fmla="*/ 1849299 h 3697415"/>
              <a:gd name="connsiteX20" fmla="*/ 564773 w 3679342"/>
              <a:gd name="connsiteY20" fmla="*/ 1419767 h 3697415"/>
              <a:gd name="connsiteX21" fmla="*/ 0 w 3679342"/>
              <a:gd name="connsiteY21" fmla="*/ 1419767 h 3697415"/>
              <a:gd name="connsiteX22" fmla="*/ 6527 w 3679342"/>
              <a:gd name="connsiteY22" fmla="*/ 1388354 h 3697415"/>
              <a:gd name="connsiteX23" fmla="*/ 1277714 w 3679342"/>
              <a:gd name="connsiteY23" fmla="*/ 44499 h 3697415"/>
              <a:gd name="connsiteX24" fmla="*/ 1369500 w 3679342"/>
              <a:gd name="connsiteY24" fmla="*/ 20898 h 3697415"/>
              <a:gd name="connsiteX25" fmla="*/ 1369500 w 3679342"/>
              <a:gd name="connsiteY25" fmla="*/ 615041 h 3697415"/>
              <a:gd name="connsiteX26" fmla="*/ 1799032 w 3679342"/>
              <a:gd name="connsiteY26" fmla="*/ 1044573 h 3697415"/>
              <a:gd name="connsiteX27" fmla="*/ 2228564 w 3679342"/>
              <a:gd name="connsiteY27" fmla="*/ 615041 h 36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79342" h="3697415">
                <a:moveTo>
                  <a:pt x="2228564" y="0"/>
                </a:moveTo>
                <a:lnTo>
                  <a:pt x="2401628" y="44499"/>
                </a:lnTo>
                <a:cubicBezTo>
                  <a:pt x="3026654" y="238902"/>
                  <a:pt x="3512570" y="749041"/>
                  <a:pt x="3672815" y="1388354"/>
                </a:cubicBezTo>
                <a:lnTo>
                  <a:pt x="3679342" y="1419767"/>
                </a:lnTo>
                <a:lnTo>
                  <a:pt x="3033290" y="1419767"/>
                </a:lnTo>
                <a:cubicBezTo>
                  <a:pt x="2796066" y="1419767"/>
                  <a:pt x="2603758" y="1612075"/>
                  <a:pt x="2603758" y="1849299"/>
                </a:cubicBezTo>
                <a:cubicBezTo>
                  <a:pt x="2603758" y="2086523"/>
                  <a:pt x="2796066" y="2278831"/>
                  <a:pt x="3033290" y="2278831"/>
                </a:cubicBezTo>
                <a:lnTo>
                  <a:pt x="3678521" y="2278831"/>
                </a:lnTo>
                <a:lnTo>
                  <a:pt x="3644471" y="2411256"/>
                </a:lnTo>
                <a:cubicBezTo>
                  <a:pt x="3450068" y="3036282"/>
                  <a:pt x="2939929" y="3522198"/>
                  <a:pt x="2300617" y="3682443"/>
                </a:cubicBezTo>
                <a:lnTo>
                  <a:pt x="2228564" y="3697415"/>
                </a:lnTo>
                <a:lnTo>
                  <a:pt x="2228564" y="3083558"/>
                </a:lnTo>
                <a:cubicBezTo>
                  <a:pt x="2228564" y="2846334"/>
                  <a:pt x="2036256" y="2654026"/>
                  <a:pt x="1799032" y="2654026"/>
                </a:cubicBezTo>
                <a:cubicBezTo>
                  <a:pt x="1561808" y="2654026"/>
                  <a:pt x="1369500" y="2846334"/>
                  <a:pt x="1369500" y="3083558"/>
                </a:cubicBezTo>
                <a:lnTo>
                  <a:pt x="1369500" y="3679731"/>
                </a:lnTo>
                <a:lnTo>
                  <a:pt x="1233570" y="3639768"/>
                </a:lnTo>
                <a:cubicBezTo>
                  <a:pt x="662798" y="3446619"/>
                  <a:pt x="214320" y="2988203"/>
                  <a:pt x="34871" y="2411256"/>
                </a:cubicBezTo>
                <a:lnTo>
                  <a:pt x="821" y="2278831"/>
                </a:lnTo>
                <a:lnTo>
                  <a:pt x="564773" y="2278831"/>
                </a:lnTo>
                <a:cubicBezTo>
                  <a:pt x="801997" y="2278831"/>
                  <a:pt x="994305" y="2086523"/>
                  <a:pt x="994305" y="1849299"/>
                </a:cubicBezTo>
                <a:cubicBezTo>
                  <a:pt x="994305" y="1612075"/>
                  <a:pt x="801997" y="1419767"/>
                  <a:pt x="564773" y="1419767"/>
                </a:cubicBezTo>
                <a:lnTo>
                  <a:pt x="0" y="1419767"/>
                </a:lnTo>
                <a:lnTo>
                  <a:pt x="6527" y="1388354"/>
                </a:lnTo>
                <a:cubicBezTo>
                  <a:pt x="166772" y="749041"/>
                  <a:pt x="652689" y="238902"/>
                  <a:pt x="1277714" y="44499"/>
                </a:cubicBezTo>
                <a:lnTo>
                  <a:pt x="1369500" y="20898"/>
                </a:lnTo>
                <a:lnTo>
                  <a:pt x="1369500" y="615041"/>
                </a:lnTo>
                <a:cubicBezTo>
                  <a:pt x="1369500" y="852265"/>
                  <a:pt x="1561808" y="1044573"/>
                  <a:pt x="1799032" y="1044573"/>
                </a:cubicBezTo>
                <a:cubicBezTo>
                  <a:pt x="2036256" y="1044573"/>
                  <a:pt x="2228564" y="852265"/>
                  <a:pt x="2228564" y="615041"/>
                </a:cubicBezTo>
                <a:close/>
              </a:path>
            </a:pathLst>
          </a:custGeom>
          <a:gradFill flip="none" rotWithShape="1">
            <a:gsLst>
              <a:gs pos="0">
                <a:schemeClr val="bg1">
                  <a:lumMod val="84000"/>
                </a:schemeClr>
              </a:gs>
              <a:gs pos="100000">
                <a:schemeClr val="bg1">
                  <a:lumMod val="93000"/>
                </a:schemeClr>
              </a:gs>
            </a:gsLst>
            <a:lin ang="2700000" scaled="1"/>
            <a:tileRect/>
          </a:gradFill>
          <a:ln>
            <a:noFill/>
          </a:ln>
          <a:effectLst>
            <a:outerShdw blurRad="203200" dist="127000" dir="2700000" algn="tl" rotWithShape="0">
              <a:prstClr val="black">
                <a:alpha val="40000"/>
              </a:prstClr>
            </a:outerShdw>
          </a:effectLst>
          <a:scene3d>
            <a:camera prst="orthographicFront"/>
            <a:lightRig rig="threePt" dir="t"/>
          </a:scene3d>
          <a:sp3d>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5469891" y="2802891"/>
            <a:ext cx="1252220" cy="1252220"/>
          </a:xfrm>
          <a:prstGeom prst="ellipse">
            <a:avLst/>
          </a:prstGeom>
          <a:gradFill>
            <a:gsLst>
              <a:gs pos="0">
                <a:schemeClr val="bg1">
                  <a:lumMod val="72000"/>
                </a:schemeClr>
              </a:gs>
              <a:gs pos="100000">
                <a:schemeClr val="bg1">
                  <a:lumMod val="94000"/>
                  <a:lumOff val="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文本框 26"/>
          <p:cNvSpPr txBox="1"/>
          <p:nvPr/>
        </p:nvSpPr>
        <p:spPr>
          <a:xfrm>
            <a:off x="5770456" y="1929686"/>
            <a:ext cx="651088" cy="523220"/>
          </a:xfrm>
          <a:prstGeom prst="rect">
            <a:avLst/>
          </a:prstGeom>
          <a:noFill/>
        </p:spPr>
        <p:txBody>
          <a:bodyPr wrap="square" lIns="91440" tIns="45720" rIns="91440" bIns="45720"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01</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28" name="文本框 27"/>
          <p:cNvSpPr txBox="1"/>
          <p:nvPr/>
        </p:nvSpPr>
        <p:spPr>
          <a:xfrm>
            <a:off x="5770456" y="4373235"/>
            <a:ext cx="651088" cy="523220"/>
          </a:xfrm>
          <a:prstGeom prst="rect">
            <a:avLst/>
          </a:prstGeom>
          <a:noFill/>
        </p:spPr>
        <p:txBody>
          <a:bodyPr wrap="square" lIns="91440" tIns="45720" rIns="91440" bIns="45720"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03</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29" name="文本框 28"/>
          <p:cNvSpPr txBox="1"/>
          <p:nvPr/>
        </p:nvSpPr>
        <p:spPr>
          <a:xfrm>
            <a:off x="7086108" y="3166799"/>
            <a:ext cx="651088" cy="523220"/>
          </a:xfrm>
          <a:prstGeom prst="rect">
            <a:avLst/>
          </a:prstGeom>
          <a:noFill/>
        </p:spPr>
        <p:txBody>
          <a:bodyPr wrap="square" lIns="91440" tIns="45720" rIns="91440" bIns="45720"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02</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30" name="文本框 29"/>
          <p:cNvSpPr txBox="1"/>
          <p:nvPr/>
        </p:nvSpPr>
        <p:spPr>
          <a:xfrm>
            <a:off x="4545187" y="3166799"/>
            <a:ext cx="651088" cy="523220"/>
          </a:xfrm>
          <a:prstGeom prst="rect">
            <a:avLst/>
          </a:prstGeom>
          <a:noFill/>
        </p:spPr>
        <p:txBody>
          <a:bodyPr wrap="square" lIns="91440" tIns="45720" rIns="91440" bIns="45720"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rPr>
              <a:t>04</a:t>
            </a:r>
            <a:endParaRPr kumimoji="0" lang="zh-CN" altLang="en-US" sz="2800" b="0" i="0" u="none" strike="noStrike" kern="1200" cap="none" spc="0" normalizeH="0" baseline="0" noProof="0" dirty="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31" name="文本框 30"/>
          <p:cNvSpPr txBox="1"/>
          <p:nvPr/>
        </p:nvSpPr>
        <p:spPr>
          <a:xfrm>
            <a:off x="5570220" y="2998565"/>
            <a:ext cx="1051560" cy="830997"/>
          </a:xfrm>
          <a:prstGeom prst="rect">
            <a:avLst/>
          </a:prstGeom>
          <a:noFill/>
        </p:spPr>
        <p:txBody>
          <a:bodyPr wrap="square" lIns="91440" tIns="45720" rIns="91440" bIns="45720"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lumMod val="65000"/>
                    <a:lumOff val="35000"/>
                  </a:prstClr>
                </a:solidFill>
                <a:effectLst/>
                <a:uLnTx/>
                <a:uFillTx/>
                <a:latin typeface="LiHei Pro" panose="020B0500000000000000" pitchFamily="34" charset="-122"/>
                <a:ea typeface="LiHei Pro" panose="020B0500000000000000" pitchFamily="34" charset="-122"/>
                <a:cs typeface="+mn-cs"/>
              </a:rPr>
              <a:t>TEXT HERE</a:t>
            </a:r>
            <a:endParaRPr kumimoji="0" lang="zh-CN" altLang="en-US" sz="2400" b="0" i="0" u="none" strike="noStrike" kern="1200" cap="none" spc="0" normalizeH="0" baseline="0" noProof="0" dirty="0">
              <a:ln>
                <a:noFill/>
              </a:ln>
              <a:solidFill>
                <a:prstClr val="black">
                  <a:lumMod val="65000"/>
                  <a:lumOff val="35000"/>
                </a:prstClr>
              </a:solidFill>
              <a:effectLst/>
              <a:uLnTx/>
              <a:uFillTx/>
              <a:latin typeface="LiHei Pro" panose="020B0500000000000000" pitchFamily="34" charset="-122"/>
              <a:ea typeface="LiHei Pro" panose="020B0500000000000000" pitchFamily="34" charset="-122"/>
              <a:cs typeface="+mn-cs"/>
            </a:endParaRPr>
          </a:p>
        </p:txBody>
      </p:sp>
      <p:grpSp>
        <p:nvGrpSpPr>
          <p:cNvPr id="32" name="组合 31"/>
          <p:cNvGrpSpPr/>
          <p:nvPr/>
        </p:nvGrpSpPr>
        <p:grpSpPr>
          <a:xfrm>
            <a:off x="6927859" y="2160369"/>
            <a:ext cx="393685" cy="479865"/>
            <a:chOff x="3683997" y="856343"/>
            <a:chExt cx="576394" cy="702571"/>
          </a:xfrm>
          <a:solidFill>
            <a:srgbClr val="FCC540"/>
          </a:solidFill>
        </p:grpSpPr>
        <p:sp>
          <p:nvSpPr>
            <p:cNvPr id="33"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4887536" y="2186347"/>
            <a:ext cx="461131" cy="427907"/>
            <a:chOff x="7903081" y="894379"/>
            <a:chExt cx="675141" cy="626498"/>
          </a:xfrm>
          <a:solidFill>
            <a:srgbClr val="0E5788"/>
          </a:solidFill>
        </p:grpSpPr>
        <p:sp>
          <p:nvSpPr>
            <p:cNvPr id="36"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6880522" y="4192369"/>
            <a:ext cx="488359" cy="479865"/>
            <a:chOff x="5037571" y="856343"/>
            <a:chExt cx="715006" cy="702571"/>
          </a:xfrm>
          <a:solidFill>
            <a:srgbClr val="35D1F1"/>
          </a:solidFill>
        </p:grpSpPr>
        <p:sp>
          <p:nvSpPr>
            <p:cNvPr id="40"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43" name="组合 42"/>
          <p:cNvGrpSpPr/>
          <p:nvPr/>
        </p:nvGrpSpPr>
        <p:grpSpPr>
          <a:xfrm>
            <a:off x="4875921" y="4203608"/>
            <a:ext cx="484361" cy="457384"/>
            <a:chOff x="6460269" y="872801"/>
            <a:chExt cx="709154" cy="669655"/>
          </a:xfrm>
          <a:solidFill>
            <a:srgbClr val="554C51"/>
          </a:solidFill>
        </p:grpSpPr>
        <p:sp>
          <p:nvSpPr>
            <p:cNvPr id="44"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46" name="组合 45"/>
          <p:cNvGrpSpPr/>
          <p:nvPr/>
        </p:nvGrpSpPr>
        <p:grpSpPr>
          <a:xfrm>
            <a:off x="3258821" y="2023170"/>
            <a:ext cx="1621155" cy="740064"/>
            <a:chOff x="3169920" y="2040315"/>
            <a:chExt cx="1621155" cy="740064"/>
          </a:xfrm>
        </p:grpSpPr>
        <p:sp>
          <p:nvSpPr>
            <p:cNvPr id="47" name="椭圆 46"/>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48" name="直接连接符 47"/>
            <p:cNvCxnSpPr>
              <a:stCxn id="47"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461586" y="3909915"/>
            <a:ext cx="3347039" cy="1872933"/>
            <a:chOff x="7109327" y="3179834"/>
            <a:chExt cx="1923123" cy="1872933"/>
          </a:xfrm>
        </p:grpSpPr>
        <p:sp>
          <p:nvSpPr>
            <p:cNvPr id="51" name="文本框 50"/>
            <p:cNvSpPr txBox="1"/>
            <p:nvPr/>
          </p:nvSpPr>
          <p:spPr>
            <a:xfrm>
              <a:off x="7109327" y="3179834"/>
              <a:ext cx="1923123" cy="37846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7030A0"/>
                  </a:solidFill>
                  <a:effectLst/>
                  <a:uLnTx/>
                  <a:uFillTx/>
                  <a:latin typeface="微软雅黑" panose="020B0503020204020204" charset="-122"/>
                  <a:ea typeface="微软雅黑" panose="020B0503020204020204" charset="-122"/>
                  <a:cs typeface="+mn-cs"/>
                </a:rPr>
                <a:t>科研</a:t>
              </a:r>
            </a:p>
          </p:txBody>
        </p:sp>
        <p:sp>
          <p:nvSpPr>
            <p:cNvPr id="52" name="文本框 51"/>
            <p:cNvSpPr txBox="1"/>
            <p:nvPr/>
          </p:nvSpPr>
          <p:spPr>
            <a:xfrm>
              <a:off x="7114975" y="3575439"/>
              <a:ext cx="1564388" cy="1477328"/>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defRPr kumimoji="0" b="0" i="0" u="none" strike="noStrike" cap="none" spc="0" normalizeH="0" baseline="0">
                  <a:ln>
                    <a:noFill/>
                  </a:ln>
                  <a:solidFill>
                    <a:prstClr val="black"/>
                  </a:solidFill>
                  <a:effectLst/>
                  <a:uLnTx/>
                  <a:uFillTx/>
                  <a:latin typeface="Kaiti SC" panose="02010600040101010101" pitchFamily="2" charset="-122"/>
                  <a:ea typeface="Kaiti SC" panose="02010600040101010101" pitchFamily="2" charset="-122"/>
                </a:defRPr>
              </a:lvl1pPr>
            </a:lstStyle>
            <a:p>
              <a:r>
                <a:rPr lang="zh-CN" altLang="zh-CN" dirty="0">
                  <a:latin typeface="华文楷体" panose="02010600040101010101" pitchFamily="2" charset="-122"/>
                  <a:ea typeface="华文楷体" panose="02010600040101010101" pitchFamily="2" charset="-122"/>
                </a:rPr>
                <a:t>信息技术应用创新适配测试技术、关键信息基础设施保护技术、个人信息安全保护测试技术方面的研究 </a:t>
              </a:r>
              <a:endParaRPr lang="zh-CN" altLang="en-US" dirty="0">
                <a:latin typeface="华文楷体" panose="02010600040101010101" pitchFamily="2" charset="-122"/>
                <a:ea typeface="华文楷体" panose="02010600040101010101" pitchFamily="2" charset="-122"/>
              </a:endParaRPr>
            </a:p>
          </p:txBody>
        </p:sp>
      </p:grpSp>
      <p:grpSp>
        <p:nvGrpSpPr>
          <p:cNvPr id="53" name="组合 52"/>
          <p:cNvGrpSpPr/>
          <p:nvPr/>
        </p:nvGrpSpPr>
        <p:grpSpPr>
          <a:xfrm>
            <a:off x="3220721" y="4023115"/>
            <a:ext cx="1621155" cy="740064"/>
            <a:chOff x="3169920" y="2040315"/>
            <a:chExt cx="1621155" cy="740064"/>
          </a:xfrm>
        </p:grpSpPr>
        <p:sp>
          <p:nvSpPr>
            <p:cNvPr id="54" name="椭圆 53"/>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55" name="直接连接符 54"/>
            <p:cNvCxnSpPr>
              <a:stCxn id="54"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flipH="1">
            <a:off x="7390701" y="2040315"/>
            <a:ext cx="1408242" cy="740064"/>
            <a:chOff x="3169920" y="2040315"/>
            <a:chExt cx="1621155" cy="740064"/>
          </a:xfrm>
        </p:grpSpPr>
        <p:sp>
          <p:nvSpPr>
            <p:cNvPr id="58" name="椭圆 57"/>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59" name="直接连接符 58"/>
            <p:cNvCxnSpPr>
              <a:stCxn id="58"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flipH="1">
            <a:off x="7390701" y="4023115"/>
            <a:ext cx="1408226" cy="740064"/>
            <a:chOff x="3169920" y="2040315"/>
            <a:chExt cx="1621155" cy="740064"/>
          </a:xfrm>
        </p:grpSpPr>
        <p:sp>
          <p:nvSpPr>
            <p:cNvPr id="62" name="椭圆 61"/>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63" name="直接连接符 62"/>
            <p:cNvCxnSpPr>
              <a:stCxn id="62"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9103357" y="1656093"/>
            <a:ext cx="3088643" cy="1856984"/>
            <a:chOff x="7124779" y="3140141"/>
            <a:chExt cx="1924565" cy="1856984"/>
          </a:xfrm>
        </p:grpSpPr>
        <p:sp>
          <p:nvSpPr>
            <p:cNvPr id="66" name="文本框 65"/>
            <p:cNvSpPr txBox="1"/>
            <p:nvPr/>
          </p:nvSpPr>
          <p:spPr>
            <a:xfrm>
              <a:off x="7126221" y="3140141"/>
              <a:ext cx="1923123" cy="37846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FCC540"/>
                  </a:solidFill>
                  <a:effectLst/>
                  <a:uLnTx/>
                  <a:uFillTx/>
                  <a:latin typeface="微软雅黑" panose="020B0503020204020204" charset="-122"/>
                  <a:ea typeface="微软雅黑" panose="020B0503020204020204" charset="-122"/>
                  <a:cs typeface="+mn-cs"/>
                </a:rPr>
                <a:t>培训和人员认证</a:t>
              </a:r>
            </a:p>
          </p:txBody>
        </p:sp>
        <p:sp>
          <p:nvSpPr>
            <p:cNvPr id="67" name="文本框 66"/>
            <p:cNvSpPr txBox="1"/>
            <p:nvPr/>
          </p:nvSpPr>
          <p:spPr>
            <a:xfrm>
              <a:off x="7124779" y="3519797"/>
              <a:ext cx="1923121" cy="1477328"/>
            </a:xfrm>
            <a:prstGeom prst="rect">
              <a:avLst/>
            </a:prstGeom>
            <a:noFill/>
          </p:spPr>
          <p:txBody>
            <a:bodyPr wrap="square" rtlCol="0">
              <a:spAutoFit/>
            </a:bodyPr>
            <a:lstStyle/>
            <a:p>
              <a:pPr lvl="0" defTabSz="914400">
                <a:defRPr/>
              </a:pPr>
              <a:r>
                <a:rPr lang="zh-CN" altLang="zh-CN" dirty="0">
                  <a:solidFill>
                    <a:prstClr val="black"/>
                  </a:solidFill>
                  <a:latin typeface="华文楷体" panose="02010600040101010101" pitchFamily="2" charset="-122"/>
                  <a:ea typeface="华文楷体" panose="02010600040101010101" pitchFamily="2" charset="-122"/>
                </a:rPr>
                <a:t>网络空间安全专业人员培训</a:t>
              </a:r>
              <a:r>
                <a:rPr lang="zh-CN" altLang="en-US" dirty="0">
                  <a:solidFill>
                    <a:prstClr val="black"/>
                  </a:solidFill>
                  <a:latin typeface="华文楷体" panose="02010600040101010101" pitchFamily="2" charset="-122"/>
                  <a:ea typeface="华文楷体" panose="02010600040101010101" pitchFamily="2" charset="-122"/>
                </a:rPr>
                <a:t>；等保、</a:t>
              </a:r>
              <a:r>
                <a:rPr lang="zh-CN" altLang="zh-CN" dirty="0">
                  <a:solidFill>
                    <a:prstClr val="black"/>
                  </a:solidFill>
                  <a:latin typeface="华文楷体" panose="02010600040101010101" pitchFamily="2" charset="-122"/>
                  <a:ea typeface="华文楷体" panose="02010600040101010101" pitchFamily="2" charset="-122"/>
                </a:rPr>
                <a:t>信创</a:t>
              </a:r>
              <a:r>
                <a:rPr lang="zh-CN" altLang="en-US" dirty="0">
                  <a:solidFill>
                    <a:prstClr val="black"/>
                  </a:solidFill>
                  <a:latin typeface="华文楷体" panose="02010600040101010101" pitchFamily="2" charset="-122"/>
                  <a:ea typeface="华文楷体" panose="02010600040101010101" pitchFamily="2" charset="-122"/>
                </a:rPr>
                <a:t>、</a:t>
              </a:r>
              <a:r>
                <a:rPr lang="zh-CN" altLang="zh-CN" dirty="0">
                  <a:solidFill>
                    <a:prstClr val="black"/>
                  </a:solidFill>
                  <a:latin typeface="华文楷体" panose="02010600040101010101" pitchFamily="2" charset="-122"/>
                  <a:ea typeface="华文楷体" panose="02010600040101010101" pitchFamily="2" charset="-122"/>
                </a:rPr>
                <a:t>关保专业人员培训</a:t>
              </a:r>
              <a:r>
                <a:rPr lang="zh-CN" altLang="en-US" dirty="0">
                  <a:solidFill>
                    <a:prstClr val="black"/>
                  </a:solidFill>
                  <a:latin typeface="华文楷体" panose="02010600040101010101" pitchFamily="2" charset="-122"/>
                  <a:ea typeface="华文楷体" panose="02010600040101010101" pitchFamily="2" charset="-122"/>
                </a:rPr>
                <a:t>；</a:t>
              </a:r>
              <a:r>
                <a:rPr lang="zh-CN" altLang="zh-CN" dirty="0">
                  <a:solidFill>
                    <a:prstClr val="black"/>
                  </a:solidFill>
                  <a:latin typeface="华文楷体" panose="02010600040101010101" pitchFamily="2" charset="-122"/>
                  <a:ea typeface="华文楷体" panose="02010600040101010101" pitchFamily="2" charset="-122"/>
                </a:rPr>
                <a:t>网络空间安全继续教育培训</a:t>
              </a:r>
              <a:r>
                <a:rPr lang="zh-CN" altLang="en-US" dirty="0">
                  <a:solidFill>
                    <a:prstClr val="black"/>
                  </a:solidFill>
                  <a:latin typeface="华文楷体" panose="02010600040101010101" pitchFamily="2" charset="-122"/>
                  <a:ea typeface="华文楷体" panose="02010600040101010101" pitchFamily="2" charset="-122"/>
                </a:rPr>
                <a:t>；</a:t>
              </a:r>
              <a:r>
                <a:rPr lang="zh-CN" altLang="zh-CN" dirty="0">
                  <a:solidFill>
                    <a:prstClr val="black"/>
                  </a:solidFill>
                  <a:latin typeface="华文楷体" panose="02010600040101010101" pitchFamily="2" charset="-122"/>
                  <a:ea typeface="华文楷体" panose="02010600040101010101" pitchFamily="2" charset="-122"/>
                </a:rPr>
                <a:t>管理体系内审员培训</a:t>
              </a:r>
              <a:r>
                <a:rPr lang="zh-CN" altLang="en-US" dirty="0">
                  <a:solidFill>
                    <a:prstClr val="black"/>
                  </a:solidFill>
                  <a:latin typeface="华文楷体" panose="02010600040101010101" pitchFamily="2" charset="-122"/>
                  <a:ea typeface="华文楷体" panose="02010600040101010101" pitchFamily="2" charset="-122"/>
                </a:rPr>
                <a:t>；</a:t>
              </a:r>
              <a:r>
                <a:rPr lang="zh-CN" altLang="zh-CN" dirty="0">
                  <a:solidFill>
                    <a:prstClr val="black"/>
                  </a:solidFill>
                  <a:latin typeface="华文楷体" panose="02010600040101010101" pitchFamily="2" charset="-122"/>
                  <a:ea typeface="华文楷体" panose="02010600040101010101" pitchFamily="2" charset="-122"/>
                </a:rPr>
                <a:t>认证知识培训等 </a:t>
              </a:r>
              <a:endParaRPr lang="zh-CN" altLang="en-US" dirty="0">
                <a:solidFill>
                  <a:prstClr val="black"/>
                </a:solidFill>
                <a:latin typeface="华文楷体" panose="02010600040101010101" pitchFamily="2" charset="-122"/>
                <a:ea typeface="华文楷体" panose="02010600040101010101" pitchFamily="2" charset="-122"/>
              </a:endParaRPr>
            </a:p>
          </p:txBody>
        </p:sp>
      </p:grpSp>
      <p:grpSp>
        <p:nvGrpSpPr>
          <p:cNvPr id="68" name="组合 67"/>
          <p:cNvGrpSpPr/>
          <p:nvPr/>
        </p:nvGrpSpPr>
        <p:grpSpPr>
          <a:xfrm>
            <a:off x="9081463" y="4076785"/>
            <a:ext cx="2942364" cy="2410743"/>
            <a:chOff x="7109327" y="3179834"/>
            <a:chExt cx="2007151" cy="2410743"/>
          </a:xfrm>
        </p:grpSpPr>
        <p:sp>
          <p:nvSpPr>
            <p:cNvPr id="69" name="文本框 68"/>
            <p:cNvSpPr txBox="1"/>
            <p:nvPr/>
          </p:nvSpPr>
          <p:spPr>
            <a:xfrm>
              <a:off x="7109327" y="3179834"/>
              <a:ext cx="1923123" cy="37846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35D1F1"/>
                  </a:solidFill>
                  <a:effectLst/>
                  <a:uLnTx/>
                  <a:uFillTx/>
                  <a:latin typeface="微软雅黑" panose="020B0503020204020204" charset="-122"/>
                  <a:ea typeface="微软雅黑" panose="020B0503020204020204" charset="-122"/>
                  <a:cs typeface="+mn-cs"/>
                </a:rPr>
                <a:t>标准制定</a:t>
              </a:r>
            </a:p>
          </p:txBody>
        </p:sp>
        <p:sp>
          <p:nvSpPr>
            <p:cNvPr id="70" name="文本框 69"/>
            <p:cNvSpPr txBox="1"/>
            <p:nvPr/>
          </p:nvSpPr>
          <p:spPr>
            <a:xfrm>
              <a:off x="7124261" y="3559252"/>
              <a:ext cx="1992217" cy="2031325"/>
            </a:xfrm>
            <a:prstGeom prst="rect">
              <a:avLst/>
            </a:prstGeom>
            <a:noFill/>
          </p:spPr>
          <p:txBody>
            <a:bodyPr wrap="square" rtlCol="0">
              <a:spAutoFit/>
            </a:bodyPr>
            <a:lstStyle/>
            <a:p>
              <a:pPr defTabSz="914400">
                <a:defRPr/>
              </a:pPr>
              <a:r>
                <a:rPr lang="zh-CN" altLang="zh-CN" dirty="0">
                  <a:solidFill>
                    <a:prstClr val="black"/>
                  </a:solidFill>
                  <a:latin typeface="华文楷体" panose="02010600040101010101" pitchFamily="2" charset="-122"/>
                  <a:ea typeface="华文楷体" panose="02010600040101010101" pitchFamily="2" charset="-122"/>
                </a:rPr>
                <a:t>聚焦网络空间安全和信息安全，公司主导和参与了多项网络空间安全方面的标准制修订工作，并经过深入研究和实践，协助企业优化管理和提升技术服务水平 </a:t>
              </a:r>
              <a:endParaRPr lang="zh-CN" altLang="en-US" dirty="0">
                <a:solidFill>
                  <a:prstClr val="black"/>
                </a:solidFill>
                <a:latin typeface="华文楷体" panose="02010600040101010101" pitchFamily="2" charset="-122"/>
                <a:ea typeface="华文楷体" panose="02010600040101010101" pitchFamily="2"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1000" fill="hold"/>
                                        <p:tgtEl>
                                          <p:spTgt spid="3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1000"/>
                                        <p:tgtEl>
                                          <p:spTgt spid="43"/>
                                        </p:tgtEl>
                                      </p:cBhvr>
                                    </p:animEffect>
                                    <p:anim calcmode="lin" valueType="num">
                                      <p:cBhvr>
                                        <p:cTn id="83" dur="1000" fill="hold"/>
                                        <p:tgtEl>
                                          <p:spTgt spid="43"/>
                                        </p:tgtEl>
                                        <p:attrNameLst>
                                          <p:attrName>ppt_x</p:attrName>
                                        </p:attrNameLst>
                                      </p:cBhvr>
                                      <p:tavLst>
                                        <p:tav tm="0">
                                          <p:val>
                                            <p:strVal val="#ppt_x"/>
                                          </p:val>
                                        </p:tav>
                                        <p:tav tm="100000">
                                          <p:val>
                                            <p:strVal val="#ppt_x"/>
                                          </p:val>
                                        </p:tav>
                                      </p:tavLst>
                                    </p:anim>
                                    <p:anim calcmode="lin" valueType="num">
                                      <p:cBhvr>
                                        <p:cTn id="84" dur="1000" fill="hold"/>
                                        <p:tgtEl>
                                          <p:spTgt spid="4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1000"/>
                                        <p:tgtEl>
                                          <p:spTgt spid="46"/>
                                        </p:tgtEl>
                                      </p:cBhvr>
                                    </p:animEffect>
                                    <p:anim calcmode="lin" valueType="num">
                                      <p:cBhvr>
                                        <p:cTn id="88" dur="1000" fill="hold"/>
                                        <p:tgtEl>
                                          <p:spTgt spid="46"/>
                                        </p:tgtEl>
                                        <p:attrNameLst>
                                          <p:attrName>ppt_x</p:attrName>
                                        </p:attrNameLst>
                                      </p:cBhvr>
                                      <p:tavLst>
                                        <p:tav tm="0">
                                          <p:val>
                                            <p:strVal val="#ppt_x"/>
                                          </p:val>
                                        </p:tav>
                                        <p:tav tm="100000">
                                          <p:val>
                                            <p:strVal val="#ppt_x"/>
                                          </p:val>
                                        </p:tav>
                                      </p:tavLst>
                                    </p:anim>
                                    <p:anim calcmode="lin" valueType="num">
                                      <p:cBhvr>
                                        <p:cTn id="89" dur="1000" fill="hold"/>
                                        <p:tgtEl>
                                          <p:spTgt spid="46"/>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1000"/>
                                        <p:tgtEl>
                                          <p:spTgt spid="50"/>
                                        </p:tgtEl>
                                      </p:cBhvr>
                                    </p:animEffect>
                                    <p:anim calcmode="lin" valueType="num">
                                      <p:cBhvr>
                                        <p:cTn id="93" dur="1000" fill="hold"/>
                                        <p:tgtEl>
                                          <p:spTgt spid="50"/>
                                        </p:tgtEl>
                                        <p:attrNameLst>
                                          <p:attrName>ppt_x</p:attrName>
                                        </p:attrNameLst>
                                      </p:cBhvr>
                                      <p:tavLst>
                                        <p:tav tm="0">
                                          <p:val>
                                            <p:strVal val="#ppt_x"/>
                                          </p:val>
                                        </p:tav>
                                        <p:tav tm="100000">
                                          <p:val>
                                            <p:strVal val="#ppt_x"/>
                                          </p:val>
                                        </p:tav>
                                      </p:tavLst>
                                    </p:anim>
                                    <p:anim calcmode="lin" valueType="num">
                                      <p:cBhvr>
                                        <p:cTn id="94" dur="1000" fill="hold"/>
                                        <p:tgtEl>
                                          <p:spTgt spid="50"/>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1000"/>
                                        <p:tgtEl>
                                          <p:spTgt spid="53"/>
                                        </p:tgtEl>
                                      </p:cBhvr>
                                    </p:animEffect>
                                    <p:anim calcmode="lin" valueType="num">
                                      <p:cBhvr>
                                        <p:cTn id="98" dur="1000" fill="hold"/>
                                        <p:tgtEl>
                                          <p:spTgt spid="53"/>
                                        </p:tgtEl>
                                        <p:attrNameLst>
                                          <p:attrName>ppt_x</p:attrName>
                                        </p:attrNameLst>
                                      </p:cBhvr>
                                      <p:tavLst>
                                        <p:tav tm="0">
                                          <p:val>
                                            <p:strVal val="#ppt_x"/>
                                          </p:val>
                                        </p:tav>
                                        <p:tav tm="100000">
                                          <p:val>
                                            <p:strVal val="#ppt_x"/>
                                          </p:val>
                                        </p:tav>
                                      </p:tavLst>
                                    </p:anim>
                                    <p:anim calcmode="lin" valueType="num">
                                      <p:cBhvr>
                                        <p:cTn id="99" dur="1000" fill="hold"/>
                                        <p:tgtEl>
                                          <p:spTgt spid="53"/>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1000"/>
                                        <p:tgtEl>
                                          <p:spTgt spid="57"/>
                                        </p:tgtEl>
                                      </p:cBhvr>
                                    </p:animEffect>
                                    <p:anim calcmode="lin" valueType="num">
                                      <p:cBhvr>
                                        <p:cTn id="103" dur="1000" fill="hold"/>
                                        <p:tgtEl>
                                          <p:spTgt spid="57"/>
                                        </p:tgtEl>
                                        <p:attrNameLst>
                                          <p:attrName>ppt_x</p:attrName>
                                        </p:attrNameLst>
                                      </p:cBhvr>
                                      <p:tavLst>
                                        <p:tav tm="0">
                                          <p:val>
                                            <p:strVal val="#ppt_x"/>
                                          </p:val>
                                        </p:tav>
                                        <p:tav tm="100000">
                                          <p:val>
                                            <p:strVal val="#ppt_x"/>
                                          </p:val>
                                        </p:tav>
                                      </p:tavLst>
                                    </p:anim>
                                    <p:anim calcmode="lin" valueType="num">
                                      <p:cBhvr>
                                        <p:cTn id="104" dur="1000" fill="hold"/>
                                        <p:tgtEl>
                                          <p:spTgt spid="57"/>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fade">
                                      <p:cBhvr>
                                        <p:cTn id="107" dur="1000"/>
                                        <p:tgtEl>
                                          <p:spTgt spid="61"/>
                                        </p:tgtEl>
                                      </p:cBhvr>
                                    </p:animEffect>
                                    <p:anim calcmode="lin" valueType="num">
                                      <p:cBhvr>
                                        <p:cTn id="108" dur="1000" fill="hold"/>
                                        <p:tgtEl>
                                          <p:spTgt spid="61"/>
                                        </p:tgtEl>
                                        <p:attrNameLst>
                                          <p:attrName>ppt_x</p:attrName>
                                        </p:attrNameLst>
                                      </p:cBhvr>
                                      <p:tavLst>
                                        <p:tav tm="0">
                                          <p:val>
                                            <p:strVal val="#ppt_x"/>
                                          </p:val>
                                        </p:tav>
                                        <p:tav tm="100000">
                                          <p:val>
                                            <p:strVal val="#ppt_x"/>
                                          </p:val>
                                        </p:tav>
                                      </p:tavLst>
                                    </p:anim>
                                    <p:anim calcmode="lin" valueType="num">
                                      <p:cBhvr>
                                        <p:cTn id="109" dur="1000" fill="hold"/>
                                        <p:tgtEl>
                                          <p:spTgt spid="61"/>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fade">
                                      <p:cBhvr>
                                        <p:cTn id="117" dur="1000"/>
                                        <p:tgtEl>
                                          <p:spTgt spid="68"/>
                                        </p:tgtEl>
                                      </p:cBhvr>
                                    </p:animEffect>
                                    <p:anim calcmode="lin" valueType="num">
                                      <p:cBhvr>
                                        <p:cTn id="118" dur="1000" fill="hold"/>
                                        <p:tgtEl>
                                          <p:spTgt spid="68"/>
                                        </p:tgtEl>
                                        <p:attrNameLst>
                                          <p:attrName>ppt_x</p:attrName>
                                        </p:attrNameLst>
                                      </p:cBhvr>
                                      <p:tavLst>
                                        <p:tav tm="0">
                                          <p:val>
                                            <p:strVal val="#ppt_x"/>
                                          </p:val>
                                        </p:tav>
                                        <p:tav tm="100000">
                                          <p:val>
                                            <p:strVal val="#ppt_x"/>
                                          </p:val>
                                        </p:tav>
                                      </p:tavLst>
                                    </p:anim>
                                    <p:anim calcmode="lin" valueType="num">
                                      <p:cBhvr>
                                        <p:cTn id="11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p:bldP spid="28"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 t="27927" r="23069" b="21840"/>
          <a:stretch>
            <a:fillRect/>
          </a:stretch>
        </p:blipFill>
        <p:spPr>
          <a:xfrm>
            <a:off x="0" y="168620"/>
            <a:ext cx="1864487" cy="1217453"/>
          </a:xfrm>
          <a:prstGeom prst="rect">
            <a:avLst/>
          </a:prstGeom>
        </p:spPr>
      </p:pic>
      <p:sp>
        <p:nvSpPr>
          <p:cNvPr id="3" name="文本框 2"/>
          <p:cNvSpPr txBox="1"/>
          <p:nvPr/>
        </p:nvSpPr>
        <p:spPr>
          <a:xfrm>
            <a:off x="448247" y="485891"/>
            <a:ext cx="627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03</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2115715" y="357350"/>
            <a:ext cx="409551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dirty="0">
                <a:solidFill>
                  <a:prstClr val="black"/>
                </a:solidFill>
                <a:latin typeface="Arial" panose="020B0604020202020204"/>
                <a:ea typeface="微软雅黑" panose="020B0503020204020204" charset="-122"/>
              </a:rPr>
              <a:t>我 们 的 优 势</a:t>
            </a:r>
          </a:p>
        </p:txBody>
      </p:sp>
      <p:sp>
        <p:nvSpPr>
          <p:cNvPr id="20" name="矩形 19"/>
          <p:cNvSpPr/>
          <p:nvPr/>
        </p:nvSpPr>
        <p:spPr>
          <a:xfrm>
            <a:off x="1318982" y="1616744"/>
            <a:ext cx="4278930" cy="1754326"/>
          </a:xfrm>
          <a:prstGeom prst="rect">
            <a:avLst/>
          </a:prstGeom>
          <a:ln>
            <a:solidFill>
              <a:srgbClr val="7030A0"/>
            </a:solidFill>
          </a:ln>
        </p:spPr>
        <p:txBody>
          <a:bodyPr wrap="square">
            <a:spAutoFit/>
          </a:bodyPr>
          <a:lstStyle/>
          <a:p>
            <a:pPr marL="285750" indent="-285750">
              <a:buFont typeface="Wingdings" panose="05000000000000000000" pitchFamily="2" charset="2"/>
              <a:buChar char="n"/>
            </a:pPr>
            <a:r>
              <a:rPr lang="zh-CN" altLang="zh-CN" b="1" kern="100" dirty="0">
                <a:solidFill>
                  <a:srgbClr val="FF0000"/>
                </a:solidFill>
                <a:latin typeface="黑体" panose="02010609060101010101" pitchFamily="49" charset="-122"/>
                <a:ea typeface="黑体" panose="02010609060101010101" pitchFamily="49" charset="-122"/>
              </a:rPr>
              <a:t>数百名</a:t>
            </a:r>
            <a:r>
              <a:rPr lang="zh-CN" altLang="zh-CN" b="1" kern="100" dirty="0">
                <a:solidFill>
                  <a:srgbClr val="FF0000"/>
                </a:solidFill>
                <a:latin typeface="黑体" panose="02010609060101010101" pitchFamily="49" charset="-122"/>
                <a:ea typeface="黑体" panose="02010609060101010101" pitchFamily="49" charset="-122"/>
                <a:cs typeface="仿宋" panose="02010609060101010101" pitchFamily="49" charset="-122"/>
              </a:rPr>
              <a:t>技术专家  </a:t>
            </a:r>
            <a:r>
              <a:rPr lang="zh-CN" altLang="zh-CN" kern="100" dirty="0">
                <a:latin typeface="华文楷体" panose="02010600040101010101" pitchFamily="2" charset="-122"/>
                <a:ea typeface="华文楷体" panose="02010600040101010101" pitchFamily="2" charset="-122"/>
                <a:cs typeface="仿宋" panose="02010609060101010101" pitchFamily="49" charset="-122"/>
              </a:rPr>
              <a:t>依托全国网络空间安全联盟，公司拥有由中国工程院院士、知名专家学者和全国网络空间标准化技术委员会工作组核心专家组成的技术团队，为工作提供了强大的技术和服务支撑</a:t>
            </a:r>
            <a:r>
              <a:rPr lang="zh-CN" altLang="zh-CN" dirty="0">
                <a:latin typeface="华文楷体" panose="02010600040101010101" pitchFamily="2" charset="-122"/>
                <a:ea typeface="华文楷体" panose="02010600040101010101" pitchFamily="2" charset="-122"/>
              </a:rPr>
              <a:t> </a:t>
            </a:r>
            <a:endParaRPr lang="zh-CN" altLang="en-US" dirty="0">
              <a:latin typeface="华文楷体" panose="02010600040101010101" pitchFamily="2" charset="-122"/>
              <a:ea typeface="华文楷体" panose="02010600040101010101" pitchFamily="2" charset="-122"/>
            </a:endParaRPr>
          </a:p>
        </p:txBody>
      </p:sp>
      <p:sp>
        <p:nvSpPr>
          <p:cNvPr id="21" name="矩形 20"/>
          <p:cNvSpPr/>
          <p:nvPr/>
        </p:nvSpPr>
        <p:spPr>
          <a:xfrm>
            <a:off x="1318983" y="3877128"/>
            <a:ext cx="4163702" cy="2030095"/>
          </a:xfrm>
          <a:prstGeom prst="rect">
            <a:avLst/>
          </a:prstGeom>
          <a:ln>
            <a:solidFill>
              <a:srgbClr val="7030A0"/>
            </a:solidFill>
          </a:ln>
        </p:spPr>
        <p:txBody>
          <a:bodyPr wrap="square">
            <a:spAutoFit/>
          </a:bodyPr>
          <a:lstStyle/>
          <a:p>
            <a:pPr marL="342900" lvl="0" indent="-342900" algn="just">
              <a:spcAft>
                <a:spcPts val="0"/>
              </a:spcAft>
              <a:buClr>
                <a:srgbClr val="FF0000"/>
              </a:buClr>
              <a:buFont typeface="Wingdings" panose="05000000000000000000" pitchFamily="2" charset="2"/>
              <a:buChar char=""/>
            </a:pPr>
            <a:r>
              <a:rPr lang="zh-CN" altLang="zh-CN" b="1" kern="100" dirty="0">
                <a:solidFill>
                  <a:srgbClr val="FF0000"/>
                </a:solidFill>
                <a:latin typeface="黑体" panose="02010609060101010101" pitchFamily="49" charset="-122"/>
                <a:ea typeface="黑体" panose="02010609060101010101" pitchFamily="49" charset="-122"/>
              </a:rPr>
              <a:t>与业内领先企事业机构合作 </a:t>
            </a:r>
            <a:r>
              <a:rPr lang="zh-CN" altLang="zh-CN" kern="100" dirty="0">
                <a:latin typeface="华文楷体" panose="02010600040101010101" pitchFamily="2" charset="-122"/>
                <a:ea typeface="华文楷体" panose="02010600040101010101" pitchFamily="2" charset="-122"/>
              </a:rPr>
              <a:t>公司在全国范围内与网络空间安全、信息安全方面领先的国内外企业保持密切的合作交流，如组织论坛和技术竞赛、参与标准制修订等，紧跟时代发展，持续增强技术力量</a:t>
            </a:r>
            <a:endParaRPr lang="en-US" altLang="zh-CN" kern="100" dirty="0">
              <a:latin typeface="华文楷体" panose="02010600040101010101" pitchFamily="2" charset="-122"/>
              <a:ea typeface="华文楷体" panose="02010600040101010101" pitchFamily="2" charset="-122"/>
            </a:endParaRPr>
          </a:p>
          <a:p>
            <a:pPr lvl="0" algn="just">
              <a:spcAft>
                <a:spcPts val="0"/>
              </a:spcAft>
              <a:buClr>
                <a:srgbClr val="FF0000"/>
              </a:buClr>
            </a:pPr>
            <a:endParaRPr lang="zh-CN" altLang="zh-CN" kern="100" dirty="0">
              <a:latin typeface="华文楷体" panose="02010600040101010101" pitchFamily="2" charset="-122"/>
              <a:ea typeface="华文楷体" panose="02010600040101010101" pitchFamily="2" charset="-122"/>
            </a:endParaRPr>
          </a:p>
        </p:txBody>
      </p:sp>
      <p:sp>
        <p:nvSpPr>
          <p:cNvPr id="22" name="矩形 21"/>
          <p:cNvSpPr/>
          <p:nvPr/>
        </p:nvSpPr>
        <p:spPr>
          <a:xfrm>
            <a:off x="6050900" y="1616744"/>
            <a:ext cx="4278930" cy="1754326"/>
          </a:xfrm>
          <a:prstGeom prst="rect">
            <a:avLst/>
          </a:prstGeom>
          <a:ln>
            <a:solidFill>
              <a:srgbClr val="7030A0"/>
            </a:solidFill>
          </a:ln>
        </p:spPr>
        <p:txBody>
          <a:bodyPr wrap="square">
            <a:spAutoFit/>
          </a:bodyPr>
          <a:lstStyle/>
          <a:p>
            <a:pPr marL="342900" lvl="0" indent="-342900">
              <a:buClr>
                <a:srgbClr val="FF0000"/>
              </a:buClr>
              <a:buFont typeface="Wingdings" panose="05000000000000000000" pitchFamily="2" charset="2"/>
              <a:buChar char=""/>
            </a:pPr>
            <a:r>
              <a:rPr lang="zh-CN" altLang="zh-CN" b="1" kern="100" dirty="0">
                <a:solidFill>
                  <a:srgbClr val="FF0000"/>
                </a:solidFill>
                <a:latin typeface="黑体" panose="02010609060101010101" pitchFamily="49" charset="-122"/>
                <a:ea typeface="黑体" panose="02010609060101010101" pitchFamily="49" charset="-122"/>
              </a:rPr>
              <a:t>优秀的审核团队 </a:t>
            </a:r>
            <a:r>
              <a:rPr lang="zh-CN" altLang="zh-CN" kern="100" dirty="0">
                <a:latin typeface="华文楷体" panose="02010600040101010101" pitchFamily="2" charset="-122"/>
                <a:ea typeface="华文楷体" panose="02010600040101010101" pitchFamily="2" charset="-122"/>
              </a:rPr>
              <a:t>公司根据专业技术知识和职业操守甄选审核专家，众多受过严格培训和拥有丰富经验的审核员和讲师团队为客户提供专业服务</a:t>
            </a:r>
            <a:endParaRPr lang="en-US" altLang="zh-CN" kern="100" dirty="0">
              <a:latin typeface="华文楷体" panose="02010600040101010101" pitchFamily="2" charset="-122"/>
              <a:ea typeface="华文楷体" panose="02010600040101010101" pitchFamily="2" charset="-122"/>
            </a:endParaRPr>
          </a:p>
          <a:p>
            <a:pPr marL="342900" lvl="0" indent="-342900">
              <a:buClr>
                <a:srgbClr val="FF0000"/>
              </a:buClr>
              <a:buFont typeface="Wingdings" panose="05000000000000000000" pitchFamily="2" charset="2"/>
              <a:buChar char=""/>
            </a:pPr>
            <a:endParaRPr lang="en-US" altLang="zh-CN" kern="100" dirty="0">
              <a:latin typeface="华文楷体" panose="02010600040101010101" pitchFamily="2" charset="-122"/>
              <a:ea typeface="华文楷体" panose="02010600040101010101" pitchFamily="2" charset="-122"/>
            </a:endParaRPr>
          </a:p>
          <a:p>
            <a:pPr lvl="0">
              <a:buClr>
                <a:srgbClr val="FF0000"/>
              </a:buClr>
            </a:pPr>
            <a:endParaRPr lang="zh-CN" altLang="zh-CN" kern="100" dirty="0">
              <a:latin typeface="华文楷体" panose="02010600040101010101" pitchFamily="2" charset="-122"/>
              <a:ea typeface="华文楷体" panose="02010600040101010101" pitchFamily="2" charset="-122"/>
            </a:endParaRPr>
          </a:p>
        </p:txBody>
      </p:sp>
      <p:sp>
        <p:nvSpPr>
          <p:cNvPr id="24" name="矩形 23"/>
          <p:cNvSpPr/>
          <p:nvPr/>
        </p:nvSpPr>
        <p:spPr>
          <a:xfrm>
            <a:off x="6050899" y="3877127"/>
            <a:ext cx="4278929" cy="2031325"/>
          </a:xfrm>
          <a:prstGeom prst="rect">
            <a:avLst/>
          </a:prstGeom>
          <a:ln>
            <a:solidFill>
              <a:srgbClr val="7030A0"/>
            </a:solidFill>
          </a:ln>
        </p:spPr>
        <p:txBody>
          <a:bodyPr wrap="square">
            <a:spAutoFit/>
          </a:bodyPr>
          <a:lstStyle/>
          <a:p>
            <a:pPr marL="285750" indent="-285750">
              <a:buFont typeface="Wingdings" panose="05000000000000000000" pitchFamily="2" charset="2"/>
              <a:buChar char="n"/>
            </a:pPr>
            <a:r>
              <a:rPr lang="zh-CN" altLang="zh-CN" b="1" kern="100" dirty="0">
                <a:solidFill>
                  <a:srgbClr val="FF0000"/>
                </a:solidFill>
                <a:latin typeface="黑体" panose="02010609060101010101" pitchFamily="49" charset="-122"/>
                <a:ea typeface="黑体" panose="02010609060101010101" pitchFamily="49" charset="-122"/>
              </a:rPr>
              <a:t>主导和参与国内多项国家标准、行业标准、团体标准、地方标准的制定 </a:t>
            </a:r>
            <a:r>
              <a:rPr lang="zh-CN" altLang="zh-CN" kern="100" dirty="0">
                <a:latin typeface="华文楷体" panose="02010600040101010101" pitchFamily="2" charset="-122"/>
                <a:ea typeface="华文楷体" panose="02010600040101010101" pitchFamily="2" charset="-122"/>
              </a:rPr>
              <a:t>聚焦网络空间安全和信息安全，公司主导和参与了多项网络空间安全方面的标准制修订工作，并经过深入研究和实践，协助企业优化管理和提升技术服务水平</a:t>
            </a:r>
            <a:endParaRPr lang="zh-CN" altLang="en-US" kern="100" dirty="0">
              <a:latin typeface="华文楷体" panose="02010600040101010101" pitchFamily="2" charset="-122"/>
              <a:ea typeface="华文楷体" panose="02010600040101010101" pitchFamily="2" charset="-122"/>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pic>
        <p:nvPicPr>
          <p:cNvPr id="29" name="图片 28"/>
          <p:cNvPicPr>
            <a:picLocks noChangeAspect="1"/>
          </p:cNvPicPr>
          <p:nvPr/>
        </p:nvPicPr>
        <p:blipFill rotWithShape="1">
          <a:blip r:embed="rId3" cstate="screen"/>
          <a:srcRect l="1" t="27927" r="23069" b="21840"/>
          <a:stretch>
            <a:fillRect/>
          </a:stretch>
        </p:blipFill>
        <p:spPr>
          <a:xfrm>
            <a:off x="0" y="137505"/>
            <a:ext cx="1864487" cy="1217453"/>
          </a:xfrm>
          <a:prstGeom prst="rect">
            <a:avLst/>
          </a:prstGeom>
        </p:spPr>
      </p:pic>
      <p:sp>
        <p:nvSpPr>
          <p:cNvPr id="30" name="文本框 29"/>
          <p:cNvSpPr txBox="1"/>
          <p:nvPr/>
        </p:nvSpPr>
        <p:spPr>
          <a:xfrm>
            <a:off x="408877" y="485891"/>
            <a:ext cx="627443"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04</a:t>
            </a:r>
          </a:p>
        </p:txBody>
      </p:sp>
      <p:sp>
        <p:nvSpPr>
          <p:cNvPr id="26" name="文本框 25"/>
          <p:cNvSpPr txBox="1"/>
          <p:nvPr/>
        </p:nvSpPr>
        <p:spPr>
          <a:xfrm>
            <a:off x="6422390" y="347980"/>
            <a:ext cx="5036185" cy="447675"/>
          </a:xfrm>
          <a:prstGeom prst="rect">
            <a:avLst/>
          </a:prstGeom>
          <a:noFill/>
        </p:spPr>
        <p:txBody>
          <a:bodyPr wrap="square" rtlCol="0" anchor="t">
            <a:spAutoFit/>
          </a:bodyPr>
          <a:lstStyle/>
          <a:p>
            <a:pPr marR="0" lvl="0" indent="0" algn="l" defTabSz="914400" rtl="0" eaLnBrk="1" fontAlgn="auto" latinLnBrk="0" hangingPunct="1">
              <a:lnSpc>
                <a:spcPct val="130000"/>
              </a:lnSpc>
              <a:spcBef>
                <a:spcPts val="0"/>
              </a:spcBef>
              <a:spcAft>
                <a:spcPts val="0"/>
              </a:spcAft>
              <a:buClrTx/>
              <a:buSzTx/>
              <a:buFont typeface="Wingdings" panose="05000000000000000000" pitchFamily="2" charset="2"/>
              <a:buNone/>
              <a:defRPr/>
            </a:pPr>
            <a:r>
              <a:rPr lang="zh-CN" altLang="en-US" noProof="0" dirty="0">
                <a:ln>
                  <a:noFill/>
                </a:ln>
                <a:solidFill>
                  <a:prstClr val="black">
                    <a:lumMod val="65000"/>
                    <a:lumOff val="35000"/>
                  </a:prstClr>
                </a:solidFill>
                <a:effectLst/>
                <a:uLnTx/>
                <a:uFillTx/>
                <a:latin typeface="微软雅黑" panose="020B0503020204020204" charset="-122"/>
                <a:ea typeface="微软雅黑" panose="020B0503020204020204" charset="-122"/>
                <a:sym typeface="+mn-ea"/>
              </a:rPr>
              <a:t>国家平台可查询，国内均承认其权威性</a:t>
            </a:r>
            <a:endParaRPr lang="zh-CN" altLang="en-US" dirty="0"/>
          </a:p>
        </p:txBody>
      </p:sp>
      <p:sp>
        <p:nvSpPr>
          <p:cNvPr id="20" name="文本框 19"/>
          <p:cNvSpPr txBox="1"/>
          <p:nvPr/>
        </p:nvSpPr>
        <p:spPr>
          <a:xfrm>
            <a:off x="408940" y="5691505"/>
            <a:ext cx="11332845" cy="447675"/>
          </a:xfrm>
          <a:prstGeom prst="rect">
            <a:avLst/>
          </a:prstGeom>
          <a:noFill/>
        </p:spPr>
        <p:txBody>
          <a:bodyPr wrap="square" rtlCol="0" anchor="t">
            <a:spAutoFit/>
          </a:bodyPr>
          <a:lstStyle/>
          <a:p>
            <a:pPr marR="0" lvl="0" indent="0" algn="l" defTabSz="914400" rtl="0" eaLnBrk="1" fontAlgn="auto" latinLnBrk="0" hangingPunct="1">
              <a:lnSpc>
                <a:spcPct val="130000"/>
              </a:lnSpc>
              <a:spcBef>
                <a:spcPts val="0"/>
              </a:spcBef>
              <a:spcAft>
                <a:spcPts val="0"/>
              </a:spcAft>
              <a:buClrTx/>
              <a:buSzTx/>
              <a:buFont typeface="Wingdings" panose="05000000000000000000" pitchFamily="2" charset="2"/>
              <a:buNone/>
              <a:defRPr/>
            </a:pPr>
            <a:r>
              <a:rPr lang="zh-CN" altLang="en-US" noProof="0" dirty="0">
                <a:ln>
                  <a:noFill/>
                </a:ln>
                <a:solidFill>
                  <a:prstClr val="black">
                    <a:lumMod val="65000"/>
                    <a:lumOff val="35000"/>
                  </a:prstClr>
                </a:solidFill>
                <a:effectLst/>
                <a:uLnTx/>
                <a:uFillTx/>
                <a:latin typeface="微软雅黑" panose="020B0503020204020204" charset="-122"/>
                <a:ea typeface="微软雅黑" panose="020B0503020204020204" charset="-122"/>
                <a:sym typeface="+mn-ea"/>
              </a:rPr>
              <a:t>网安联认证中心的网络空间安全服务资质证书已经成为网络安全服务招投标重要采信依据。</a:t>
            </a:r>
            <a:endParaRPr lang="zh-CN" altLang="en-US" dirty="0"/>
          </a:p>
        </p:txBody>
      </p:sp>
      <p:sp>
        <p:nvSpPr>
          <p:cNvPr id="3" name="矩形 2"/>
          <p:cNvSpPr/>
          <p:nvPr/>
        </p:nvSpPr>
        <p:spPr>
          <a:xfrm>
            <a:off x="1524000" y="348056"/>
            <a:ext cx="4472940" cy="5181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网络空间安全服务资质认证</a:t>
            </a:r>
          </a:p>
        </p:txBody>
      </p:sp>
      <p:pic>
        <p:nvPicPr>
          <p:cNvPr id="4" name="图片 3"/>
          <p:cNvPicPr>
            <a:picLocks noChangeAspect="1"/>
          </p:cNvPicPr>
          <p:nvPr/>
        </p:nvPicPr>
        <p:blipFill>
          <a:blip r:embed="rId4"/>
          <a:stretch>
            <a:fillRect/>
          </a:stretch>
        </p:blipFill>
        <p:spPr>
          <a:xfrm>
            <a:off x="1945005" y="1034415"/>
            <a:ext cx="8028305" cy="4500245"/>
          </a:xfrm>
          <a:prstGeom prst="rect">
            <a:avLst/>
          </a:prstGeom>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 t="27927" r="23069" b="21840"/>
          <a:stretch>
            <a:fillRect/>
          </a:stretch>
        </p:blipFill>
        <p:spPr>
          <a:xfrm>
            <a:off x="0" y="168620"/>
            <a:ext cx="1864487" cy="1217453"/>
          </a:xfrm>
          <a:prstGeom prst="rect">
            <a:avLst/>
          </a:prstGeom>
        </p:spPr>
      </p:pic>
      <p:sp>
        <p:nvSpPr>
          <p:cNvPr id="3" name="文本框 2"/>
          <p:cNvSpPr txBox="1"/>
          <p:nvPr/>
        </p:nvSpPr>
        <p:spPr>
          <a:xfrm>
            <a:off x="448247" y="485891"/>
            <a:ext cx="627443"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05</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2076192" y="442918"/>
            <a:ext cx="274305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志愿服务简介</a:t>
            </a:r>
            <a:endParaRPr kumimoji="0" lang="zh-CN" altLang="en-US" sz="2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5" name="矩形 4"/>
          <p:cNvSpPr/>
          <p:nvPr/>
        </p:nvSpPr>
        <p:spPr>
          <a:xfrm>
            <a:off x="932243" y="5613737"/>
            <a:ext cx="9959651" cy="923330"/>
          </a:xfrm>
          <a:prstGeom prst="rect">
            <a:avLst/>
          </a:prstGeom>
        </p:spPr>
        <p:txBody>
          <a:bodyPr wrap="square">
            <a:spAutoFit/>
          </a:bodyPr>
          <a:lstStyle/>
          <a:p>
            <a:endParaRPr lang="en-US" altLang="zh-CN" dirty="0"/>
          </a:p>
          <a:p>
            <a:endParaRPr lang="en-US" altLang="zh-CN" b="1" dirty="0">
              <a:solidFill>
                <a:srgbClr val="333333"/>
              </a:solidFill>
              <a:latin typeface="PingFang SC" panose="020B0400000000000000" pitchFamily="34" charset="-122"/>
              <a:ea typeface="PingFang SC" panose="020B0400000000000000" pitchFamily="34" charset="-122"/>
            </a:endParaRPr>
          </a:p>
          <a:p>
            <a:endParaRPr lang="en-US" altLang="zh-CN" kern="1800" dirty="0">
              <a:solidFill>
                <a:srgbClr val="333333"/>
              </a:solidFill>
              <a:latin typeface="宋体" panose="02010600030101010101" pitchFamily="2" charset="-122"/>
              <a:cs typeface="宋体" panose="02010600030101010101" pitchFamily="2" charset="-122"/>
            </a:endParaRPr>
          </a:p>
        </p:txBody>
      </p:sp>
      <p:sp>
        <p:nvSpPr>
          <p:cNvPr id="20" name="矩形 19"/>
          <p:cNvSpPr/>
          <p:nvPr/>
        </p:nvSpPr>
        <p:spPr>
          <a:xfrm>
            <a:off x="2516558" y="1746042"/>
            <a:ext cx="8682883" cy="829945"/>
          </a:xfrm>
          <a:prstGeom prst="rect">
            <a:avLst/>
          </a:prstGeom>
          <a:solidFill>
            <a:schemeClr val="accent6">
              <a:lumMod val="75000"/>
            </a:schemeClr>
          </a:solidFill>
        </p:spPr>
        <p:txBody>
          <a:bodyPr wrap="square">
            <a:spAutoFit/>
          </a:bodyPr>
          <a:lstStyle/>
          <a:p>
            <a:pPr indent="0" fontAlgn="auto">
              <a:lnSpc>
                <a:spcPct val="120000"/>
              </a:lnSpc>
            </a:pPr>
            <a:r>
              <a:rPr lang="zh-CN" altLang="zh-CN" sz="2000" dirty="0">
                <a:solidFill>
                  <a:schemeClr val="bg1"/>
                </a:solidFill>
                <a:ea typeface="PingFang SC" panose="020B0400000000000000" pitchFamily="34" charset="-122"/>
              </a:rPr>
              <a:t>是指任何人志愿贡献个人的时间及精力，在不为任何物质报酬的情况下，为改善社会，促进社会进步而提供的服务。</a:t>
            </a:r>
          </a:p>
        </p:txBody>
      </p:sp>
      <p:sp>
        <p:nvSpPr>
          <p:cNvPr id="22" name="矩形 21"/>
          <p:cNvSpPr/>
          <p:nvPr/>
        </p:nvSpPr>
        <p:spPr>
          <a:xfrm>
            <a:off x="2580809" y="4510878"/>
            <a:ext cx="8697953" cy="1568450"/>
          </a:xfrm>
          <a:prstGeom prst="rect">
            <a:avLst/>
          </a:prstGeom>
          <a:solidFill>
            <a:srgbClr val="005D7F"/>
          </a:solidFill>
        </p:spPr>
        <p:txBody>
          <a:bodyPr wrap="square">
            <a:spAutoFit/>
          </a:bodyPr>
          <a:lstStyle/>
          <a:p>
            <a:pPr indent="0" fontAlgn="auto">
              <a:lnSpc>
                <a:spcPct val="120000"/>
              </a:lnSpc>
            </a:pPr>
            <a:r>
              <a:rPr lang="zh-CN" altLang="en-US" sz="2000" dirty="0">
                <a:solidFill>
                  <a:schemeClr val="bg1"/>
                </a:solidFill>
                <a:latin typeface="PingFang SC" panose="020B0400000000000000" pitchFamily="34" charset="-122"/>
                <a:ea typeface="PingFang SC" panose="020B0400000000000000" pitchFamily="34" charset="-122"/>
              </a:rPr>
              <a:t>是志愿服务主要的提供主体，是志愿服务的中坚力量。充分发挥志愿服务组织的桥梁纽带作用、资源汇集作用，通过志愿服务组织汇聚志愿资源，为他⼈和社会提供服务，服务会更有序、更长效，志愿服务的组织化将推动志愿服务健康持续深⼊开展。</a:t>
            </a:r>
          </a:p>
        </p:txBody>
      </p:sp>
      <p:sp>
        <p:nvSpPr>
          <p:cNvPr id="4" name="矩形 3"/>
          <p:cNvSpPr/>
          <p:nvPr/>
        </p:nvSpPr>
        <p:spPr>
          <a:xfrm>
            <a:off x="2542708" y="3130960"/>
            <a:ext cx="8682883" cy="829945"/>
          </a:xfrm>
          <a:prstGeom prst="rect">
            <a:avLst/>
          </a:prstGeom>
          <a:solidFill>
            <a:srgbClr val="7030A0"/>
          </a:solidFill>
        </p:spPr>
        <p:txBody>
          <a:bodyPr wrap="square">
            <a:spAutoFit/>
          </a:bodyPr>
          <a:lstStyle/>
          <a:p>
            <a:pPr indent="0" fontAlgn="auto">
              <a:lnSpc>
                <a:spcPct val="120000"/>
              </a:lnSpc>
            </a:pPr>
            <a:r>
              <a:rPr lang="zh-CN" altLang="en-US" sz="2000" dirty="0">
                <a:solidFill>
                  <a:schemeClr val="bg1"/>
                </a:solidFill>
                <a:ea typeface="PingFang SC" panose="020B0400000000000000" pitchFamily="34" charset="-122"/>
              </a:rPr>
              <a:t>是指依法成立，以开展志愿服务为宗旨的非营利性组织。志愿服务组织可以采取社会团体、社会服务机构、基金会等组织形式</a:t>
            </a:r>
            <a:r>
              <a:rPr lang="zh-CN" altLang="zh-CN" sz="2000" dirty="0">
                <a:solidFill>
                  <a:schemeClr val="bg1"/>
                </a:solidFill>
                <a:ea typeface="PingFang SC" panose="020B0400000000000000" pitchFamily="34" charset="-122"/>
              </a:rPr>
              <a:t>。</a:t>
            </a:r>
          </a:p>
        </p:txBody>
      </p:sp>
      <p:sp>
        <p:nvSpPr>
          <p:cNvPr id="19" name="文本框 18"/>
          <p:cNvSpPr txBox="1"/>
          <p:nvPr/>
        </p:nvSpPr>
        <p:spPr>
          <a:xfrm>
            <a:off x="961622" y="1719459"/>
            <a:ext cx="1124756" cy="977265"/>
          </a:xfrm>
          <a:prstGeom prst="rect">
            <a:avLst/>
          </a:prstGeom>
          <a:solidFill>
            <a:schemeClr val="accent6">
              <a:lumMod val="75000"/>
            </a:schemeClr>
          </a:solidFill>
        </p:spPr>
        <p:txBody>
          <a:bodyPr wrap="square">
            <a:spAutoFit/>
          </a:bodyPr>
          <a:lstStyle>
            <a:defPPr>
              <a:defRPr lang="en-US"/>
            </a:defPPr>
            <a:lvl1pPr>
              <a:defRPr sz="2000">
                <a:solidFill>
                  <a:schemeClr val="bg1"/>
                </a:solidFill>
                <a:ea typeface="PingFang SC" panose="020B0400000000000000" pitchFamily="34" charset="-122"/>
              </a:defRPr>
            </a:lvl1pPr>
          </a:lstStyle>
          <a:p>
            <a:pPr indent="0" fontAlgn="auto">
              <a:lnSpc>
                <a:spcPct val="120000"/>
              </a:lnSpc>
            </a:pPr>
            <a:r>
              <a:rPr lang="zh-CN" altLang="en-US" sz="2400" b="1" dirty="0"/>
              <a:t>志 愿服 务</a:t>
            </a:r>
          </a:p>
        </p:txBody>
      </p:sp>
      <p:sp>
        <p:nvSpPr>
          <p:cNvPr id="23" name="文本框 22"/>
          <p:cNvSpPr txBox="1"/>
          <p:nvPr/>
        </p:nvSpPr>
        <p:spPr>
          <a:xfrm>
            <a:off x="961622" y="3143743"/>
            <a:ext cx="1154554" cy="977265"/>
          </a:xfrm>
          <a:prstGeom prst="rect">
            <a:avLst/>
          </a:prstGeom>
          <a:solidFill>
            <a:srgbClr val="7030A0"/>
          </a:solidFill>
        </p:spPr>
        <p:txBody>
          <a:bodyPr wrap="square">
            <a:spAutoFit/>
          </a:bodyPr>
          <a:lstStyle>
            <a:defPPr>
              <a:defRPr lang="en-US"/>
            </a:defPPr>
            <a:lvl1pPr>
              <a:defRPr sz="2000">
                <a:solidFill>
                  <a:schemeClr val="bg1"/>
                </a:solidFill>
                <a:ea typeface="PingFang SC" panose="020B0400000000000000" pitchFamily="34" charset="-122"/>
              </a:defRPr>
            </a:lvl1pPr>
          </a:lstStyle>
          <a:p>
            <a:pPr indent="0" fontAlgn="auto">
              <a:lnSpc>
                <a:spcPct val="120000"/>
              </a:lnSpc>
            </a:pPr>
            <a:r>
              <a:rPr lang="zh-CN" altLang="en-US" sz="2400" b="1" dirty="0"/>
              <a:t>志愿服务组织</a:t>
            </a:r>
          </a:p>
        </p:txBody>
      </p:sp>
      <p:sp>
        <p:nvSpPr>
          <p:cNvPr id="25" name="文本框 24"/>
          <p:cNvSpPr txBox="1"/>
          <p:nvPr/>
        </p:nvSpPr>
        <p:spPr>
          <a:xfrm>
            <a:off x="931824" y="4598074"/>
            <a:ext cx="1154554" cy="1420495"/>
          </a:xfrm>
          <a:prstGeom prst="rect">
            <a:avLst/>
          </a:prstGeom>
          <a:solidFill>
            <a:srgbClr val="005D7F"/>
          </a:solidFill>
        </p:spPr>
        <p:txBody>
          <a:bodyPr wrap="square">
            <a:spAutoFit/>
          </a:bodyPr>
          <a:lstStyle>
            <a:defPPr>
              <a:defRPr lang="en-US"/>
            </a:defPPr>
            <a:lvl1pPr>
              <a:defRPr sz="2000">
                <a:solidFill>
                  <a:schemeClr val="bg1"/>
                </a:solidFill>
                <a:latin typeface="PingFang SC" panose="020B0400000000000000" pitchFamily="34" charset="-122"/>
                <a:ea typeface="PingFang SC" panose="020B0400000000000000" pitchFamily="34" charset="-122"/>
              </a:defRPr>
            </a:lvl1pPr>
          </a:lstStyle>
          <a:p>
            <a:pPr indent="0" fontAlgn="auto">
              <a:lnSpc>
                <a:spcPct val="120000"/>
              </a:lnSpc>
            </a:pPr>
            <a:r>
              <a:rPr lang="zh-CN" altLang="en-US" sz="2400" b="1" dirty="0">
                <a:latin typeface="+mn-lt"/>
              </a:rPr>
              <a:t>志愿服务组织的作用</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 t="27927" r="23069" b="21840"/>
          <a:stretch>
            <a:fillRect/>
          </a:stretch>
        </p:blipFill>
        <p:spPr>
          <a:xfrm>
            <a:off x="0" y="168620"/>
            <a:ext cx="1864487" cy="1217453"/>
          </a:xfrm>
          <a:prstGeom prst="rect">
            <a:avLst/>
          </a:prstGeom>
        </p:spPr>
      </p:pic>
      <p:sp>
        <p:nvSpPr>
          <p:cNvPr id="3" name="文本框 2"/>
          <p:cNvSpPr txBox="1"/>
          <p:nvPr/>
        </p:nvSpPr>
        <p:spPr>
          <a:xfrm>
            <a:off x="448247" y="485891"/>
            <a:ext cx="627443"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06</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2076192" y="442918"/>
            <a:ext cx="428835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志愿服务</a:t>
            </a:r>
            <a:r>
              <a:rPr lang="zh-CN" altLang="en-US" sz="3200" b="1" dirty="0">
                <a:solidFill>
                  <a:prstClr val="black"/>
                </a:solidFill>
                <a:latin typeface="Arial" panose="020B0604020202020204"/>
                <a:ea typeface="微软雅黑" panose="020B0503020204020204" charset="-122"/>
              </a:rPr>
              <a:t>的规范化管理</a:t>
            </a:r>
            <a:endParaRPr kumimoji="0" lang="zh-CN" altLang="en-US" sz="2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2" name="矩形 21"/>
          <p:cNvSpPr/>
          <p:nvPr/>
        </p:nvSpPr>
        <p:spPr>
          <a:xfrm>
            <a:off x="1128130" y="1385897"/>
            <a:ext cx="9539870" cy="4154170"/>
          </a:xfrm>
          <a:prstGeom prst="rect">
            <a:avLst/>
          </a:prstGeom>
          <a:noFill/>
        </p:spPr>
        <p:txBody>
          <a:bodyPr wrap="square">
            <a:spAutoFit/>
          </a:bodyPr>
          <a:lstStyle/>
          <a:p>
            <a:pPr marL="342900" indent="-342900" fontAlgn="auto">
              <a:lnSpc>
                <a:spcPct val="120000"/>
              </a:lnSpc>
              <a:buClr>
                <a:srgbClr val="FFC000"/>
              </a:buClr>
              <a:buSzPct val="120000"/>
              <a:buFont typeface="Wingdings" panose="05000000000000000000" pitchFamily="2" charset="2"/>
              <a:buChar char="Ø"/>
            </a:pP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2017</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年</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8</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月，中华人民共和国国务院颁布</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志愿服务条例</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，以法律法规形式规范志愿服务组织运营，促进志愿服务健康、持续发展。</a:t>
            </a:r>
            <a:endParaRPr lang="en-US" altLang="zh-CN" sz="2000" dirty="0">
              <a:solidFill>
                <a:schemeClr val="tx2"/>
              </a:solidFill>
              <a:latin typeface="微软雅黑" panose="020B0503020204020204" charset="-122"/>
              <a:ea typeface="微软雅黑" panose="020B0503020204020204" charset="-122"/>
              <a:cs typeface="微软雅黑" panose="020B0503020204020204" charset="-122"/>
            </a:endParaRPr>
          </a:p>
          <a:p>
            <a:pPr fontAlgn="auto">
              <a:lnSpc>
                <a:spcPct val="120000"/>
              </a:lnSpc>
              <a:buClr>
                <a:srgbClr val="FFC000"/>
              </a:buClr>
              <a:buSzPct val="120000"/>
            </a:pP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      </a:t>
            </a:r>
          </a:p>
          <a:p>
            <a:pPr marL="342900" indent="-342900" fontAlgn="auto">
              <a:lnSpc>
                <a:spcPct val="120000"/>
              </a:lnSpc>
              <a:buClr>
                <a:srgbClr val="FFC000"/>
              </a:buClr>
              <a:buSzPct val="120000"/>
              <a:buFont typeface="Wingdings" panose="05000000000000000000" pitchFamily="2" charset="2"/>
              <a:buChar char="Ø"/>
            </a:pP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     2021</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年</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5</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月，中华人民共和国民政部牵头制定了</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GB/T40143-2021 《</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志愿服务组织基本规范</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，明确了志愿服务组织的具体管理要求，旨在规范志愿服务，提高志愿服务⽔平，解决志愿服务组织存在的管理不规范、⼈员素质参差不齐、服务标准不统⼀等问题，推动志愿服务健康持续深⼊开展。</a:t>
            </a:r>
            <a:endParaRPr lang="en-US" altLang="zh-CN" sz="2000" dirty="0">
              <a:solidFill>
                <a:schemeClr val="tx2"/>
              </a:solidFill>
              <a:latin typeface="微软雅黑" panose="020B0503020204020204" charset="-122"/>
              <a:ea typeface="微软雅黑" panose="020B0503020204020204" charset="-122"/>
              <a:cs typeface="微软雅黑" panose="020B0503020204020204" charset="-122"/>
            </a:endParaRPr>
          </a:p>
          <a:p>
            <a:pPr marL="342900" indent="-342900" fontAlgn="auto">
              <a:lnSpc>
                <a:spcPct val="120000"/>
              </a:lnSpc>
              <a:buClr>
                <a:srgbClr val="FFC000"/>
              </a:buClr>
              <a:buSzPct val="120000"/>
              <a:buFont typeface="Wingdings" panose="05000000000000000000" pitchFamily="2" charset="2"/>
              <a:buChar char="Ø"/>
            </a:pPr>
            <a:endParaRPr lang="en-US" altLang="zh-CN" sz="2000" dirty="0">
              <a:solidFill>
                <a:schemeClr val="tx2"/>
              </a:solidFill>
              <a:latin typeface="微软雅黑" panose="020B0503020204020204" charset="-122"/>
              <a:ea typeface="微软雅黑" panose="020B0503020204020204" charset="-122"/>
              <a:cs typeface="微软雅黑" panose="020B0503020204020204" charset="-122"/>
            </a:endParaRPr>
          </a:p>
          <a:p>
            <a:pPr marL="342900" indent="-342900" fontAlgn="auto">
              <a:lnSpc>
                <a:spcPct val="120000"/>
              </a:lnSpc>
              <a:buClr>
                <a:srgbClr val="FFC000"/>
              </a:buClr>
              <a:buSzPct val="120000"/>
              <a:buFont typeface="Wingdings" panose="05000000000000000000" pitchFamily="2" charset="2"/>
              <a:buChar char="Ø"/>
            </a:pP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       2022</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年</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12</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月，网安联认证中心依托自身资源优势，推出志愿服务管理体系认证，旨在落实法律法规和国家标准对志愿服务组织的管理要求，促进志愿服务组织管理水平和服务能力的提升，提高志愿服务水平。</a:t>
            </a: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 t="27927" r="23069" b="21840"/>
          <a:stretch>
            <a:fillRect/>
          </a:stretch>
        </p:blipFill>
        <p:spPr>
          <a:xfrm>
            <a:off x="0" y="168620"/>
            <a:ext cx="1864487" cy="1217453"/>
          </a:xfrm>
          <a:prstGeom prst="rect">
            <a:avLst/>
          </a:prstGeom>
        </p:spPr>
      </p:pic>
      <p:sp>
        <p:nvSpPr>
          <p:cNvPr id="3" name="文本框 2"/>
          <p:cNvSpPr txBox="1"/>
          <p:nvPr/>
        </p:nvSpPr>
        <p:spPr>
          <a:xfrm>
            <a:off x="448247" y="485891"/>
            <a:ext cx="627443"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06</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2076192" y="442918"/>
            <a:ext cx="428835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志愿服务</a:t>
            </a:r>
            <a:r>
              <a:rPr lang="zh-CN" altLang="en-US" sz="3200" b="1" dirty="0">
                <a:solidFill>
                  <a:prstClr val="black"/>
                </a:solidFill>
                <a:latin typeface="Arial" panose="020B0604020202020204"/>
                <a:ea typeface="微软雅黑" panose="020B0503020204020204" charset="-122"/>
              </a:rPr>
              <a:t>管理体系认证</a:t>
            </a:r>
            <a:endParaRPr kumimoji="0" lang="zh-CN" altLang="en-US" sz="2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2" name="矩形 21"/>
          <p:cNvSpPr/>
          <p:nvPr/>
        </p:nvSpPr>
        <p:spPr>
          <a:xfrm>
            <a:off x="381000" y="1524000"/>
            <a:ext cx="7751445" cy="4092575"/>
          </a:xfrm>
          <a:prstGeom prst="rect">
            <a:avLst/>
          </a:prstGeom>
          <a:noFill/>
        </p:spPr>
        <p:txBody>
          <a:bodyPr wrap="square">
            <a:spAutoFit/>
          </a:bodyPr>
          <a:lstStyle/>
          <a:p>
            <a:pPr marL="342900" lvl="0" indent="-342900" algn="l" fontAlgn="auto">
              <a:lnSpc>
                <a:spcPct val="120000"/>
              </a:lnSpc>
              <a:buFont typeface="+mj-ea"/>
              <a:buAutoNum type="ea1JpnKorPlain"/>
            </a:pP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a:t>
            </a:r>
            <a:r>
              <a:rPr lang="zh-CN" altLang="zh-CN" sz="2000" dirty="0">
                <a:solidFill>
                  <a:schemeClr val="tx2"/>
                </a:solidFill>
                <a:latin typeface="微软雅黑" panose="020B0503020204020204" charset="-122"/>
                <a:ea typeface="微软雅黑" panose="020B0503020204020204" charset="-122"/>
                <a:cs typeface="微软雅黑" panose="020B0503020204020204" charset="-122"/>
              </a:rPr>
              <a:t>志愿服务管理体系认证是依据</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国家相关法律法规和国标</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rPr>
              <a:t>GB∕T 40143-2021 </a:t>
            </a:r>
            <a:r>
              <a:rPr lang="zh-CN" altLang="zh-CN" sz="2000" dirty="0">
                <a:solidFill>
                  <a:schemeClr val="tx2"/>
                </a:solidFill>
                <a:latin typeface="微软雅黑" panose="020B0503020204020204" charset="-122"/>
                <a:ea typeface="微软雅黑" panose="020B0503020204020204" charset="-122"/>
                <a:cs typeface="微软雅黑" panose="020B0503020204020204" charset="-122"/>
              </a:rPr>
              <a:t>《志愿服务组织基本规范》标准，对组织的志愿服务管理体系运行进行的第三方合格评定。</a:t>
            </a:r>
            <a:endParaRPr lang="en-US" altLang="zh-CN" sz="2000" dirty="0">
              <a:solidFill>
                <a:schemeClr val="tx2"/>
              </a:solidFill>
              <a:latin typeface="微软雅黑" panose="020B0503020204020204" charset="-122"/>
              <a:ea typeface="微软雅黑" panose="020B0503020204020204" charset="-122"/>
              <a:cs typeface="微软雅黑" panose="020B0503020204020204" charset="-122"/>
            </a:endParaRPr>
          </a:p>
          <a:p>
            <a:pPr lvl="0" indent="0" algn="l" fontAlgn="auto">
              <a:lnSpc>
                <a:spcPct val="120000"/>
              </a:lnSpc>
              <a:buFont typeface="+mj-ea"/>
              <a:buNone/>
            </a:pPr>
            <a:endParaRPr lang="zh-CN" altLang="zh-CN" sz="2000" dirty="0">
              <a:solidFill>
                <a:schemeClr val="tx2"/>
              </a:solidFill>
              <a:latin typeface="微软雅黑" panose="020B0503020204020204" charset="-122"/>
              <a:ea typeface="微软雅黑" panose="020B0503020204020204" charset="-122"/>
              <a:cs typeface="微软雅黑" panose="020B0503020204020204" charset="-122"/>
            </a:endParaRPr>
          </a:p>
          <a:p>
            <a:pPr lvl="0" algn="l" fontAlgn="auto">
              <a:lnSpc>
                <a:spcPct val="120000"/>
              </a:lnSpc>
            </a:pP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二、 </a:t>
            </a:r>
            <a:r>
              <a:rPr lang="zh-CN" altLang="zh-CN" sz="2000" dirty="0">
                <a:solidFill>
                  <a:schemeClr val="tx2"/>
                </a:solidFill>
                <a:latin typeface="微软雅黑" panose="020B0503020204020204" charset="-122"/>
                <a:ea typeface="微软雅黑" panose="020B0503020204020204" charset="-122"/>
                <a:cs typeface="微软雅黑" panose="020B0503020204020204" charset="-122"/>
              </a:rPr>
              <a:t>志愿服务管理体系认证是对志愿组织的组织建设、信息管理、志愿者管理、志愿服务过程管理、组织评估和持续改进等方面进行的综合评价。</a:t>
            </a:r>
            <a:endParaRPr lang="en-US" altLang="zh-CN" sz="2000" dirty="0">
              <a:solidFill>
                <a:schemeClr val="tx2"/>
              </a:solidFill>
              <a:latin typeface="微软雅黑" panose="020B0503020204020204" charset="-122"/>
              <a:ea typeface="微软雅黑" panose="020B0503020204020204" charset="-122"/>
              <a:cs typeface="微软雅黑" panose="020B0503020204020204" charset="-122"/>
            </a:endParaRPr>
          </a:p>
          <a:p>
            <a:pPr lvl="0" algn="l" fontAlgn="auto">
              <a:lnSpc>
                <a:spcPct val="120000"/>
              </a:lnSpc>
            </a:pPr>
            <a:endParaRPr lang="zh-CN" altLang="zh-CN" sz="2000" dirty="0">
              <a:solidFill>
                <a:schemeClr val="tx2"/>
              </a:solidFill>
              <a:latin typeface="微软雅黑" panose="020B0503020204020204" charset="-122"/>
              <a:ea typeface="微软雅黑" panose="020B0503020204020204" charset="-122"/>
              <a:cs typeface="微软雅黑" panose="020B0503020204020204" charset="-122"/>
            </a:endParaRPr>
          </a:p>
          <a:p>
            <a:pPr lvl="0" algn="l" fontAlgn="auto">
              <a:lnSpc>
                <a:spcPct val="120000"/>
              </a:lnSpc>
            </a:pPr>
            <a:r>
              <a:rPr lang="zh-CN" altLang="en-US" sz="2000" dirty="0">
                <a:solidFill>
                  <a:schemeClr val="tx2"/>
                </a:solidFill>
                <a:latin typeface="微软雅黑" panose="020B0503020204020204" charset="-122"/>
                <a:ea typeface="微软雅黑" panose="020B0503020204020204" charset="-122"/>
                <a:cs typeface="微软雅黑" panose="020B0503020204020204" charset="-122"/>
              </a:rPr>
              <a:t>三 、</a:t>
            </a:r>
            <a:r>
              <a:rPr lang="zh-CN" altLang="zh-CN" sz="2000" dirty="0">
                <a:solidFill>
                  <a:schemeClr val="tx2"/>
                </a:solidFill>
                <a:latin typeface="微软雅黑" panose="020B0503020204020204" charset="-122"/>
                <a:ea typeface="微软雅黑" panose="020B0503020204020204" charset="-122"/>
                <a:cs typeface="微软雅黑" panose="020B0503020204020204" charset="-122"/>
              </a:rPr>
              <a:t>志愿服务管理体系认证是对组织的志愿服务管理体系有效运行的第三方权威证明。</a:t>
            </a:r>
            <a:endParaRPr lang="en-US" altLang="zh-CN" sz="2000" dirty="0">
              <a:solidFill>
                <a:schemeClr val="tx2"/>
              </a:solidFill>
              <a:latin typeface="微软雅黑" panose="020B0503020204020204" charset="-122"/>
              <a:ea typeface="微软雅黑" panose="020B0503020204020204" charset="-122"/>
              <a:cs typeface="微软雅黑" panose="020B0503020204020204" charset="-122"/>
            </a:endParaRPr>
          </a:p>
          <a:p>
            <a:pPr lvl="0" algn="l"/>
            <a:endParaRPr lang="zh-CN" altLang="zh-CN" sz="2000" dirty="0">
              <a:solidFill>
                <a:schemeClr val="tx2"/>
              </a:solidFill>
              <a:latin typeface="微软雅黑" panose="020B0503020204020204" charset="-122"/>
              <a:ea typeface="微软雅黑" panose="020B0503020204020204" charset="-122"/>
              <a:cs typeface="微软雅黑" panose="020B0503020204020204" charset="-122"/>
            </a:endParaRPr>
          </a:p>
        </p:txBody>
      </p:sp>
      <p:pic>
        <p:nvPicPr>
          <p:cNvPr id="17" name="图片 16"/>
          <p:cNvPicPr>
            <a:picLocks noChangeAspect="1"/>
          </p:cNvPicPr>
          <p:nvPr/>
        </p:nvPicPr>
        <p:blipFill>
          <a:blip r:embed="rId4"/>
          <a:stretch>
            <a:fillRect/>
          </a:stretch>
        </p:blipFill>
        <p:spPr>
          <a:xfrm>
            <a:off x="8422640" y="852805"/>
            <a:ext cx="3226435" cy="4565650"/>
          </a:xfrm>
          <a:prstGeom prst="rect">
            <a:avLst/>
          </a:prstGeom>
        </p:spPr>
      </p:pic>
      <p:pic>
        <p:nvPicPr>
          <p:cNvPr id="20" name="图片 19"/>
          <p:cNvPicPr>
            <a:picLocks noChangeAspect="1"/>
          </p:cNvPicPr>
          <p:nvPr/>
        </p:nvPicPr>
        <p:blipFill>
          <a:blip r:embed="rId5"/>
          <a:stretch>
            <a:fillRect/>
          </a:stretch>
        </p:blipFill>
        <p:spPr>
          <a:xfrm>
            <a:off x="7895732" y="5549938"/>
            <a:ext cx="3534268" cy="314369"/>
          </a:xfrm>
          <a:prstGeom prst="rect">
            <a:avLst/>
          </a:prstGeom>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 t="27927" r="23069" b="21840"/>
          <a:stretch>
            <a:fillRect/>
          </a:stretch>
        </p:blipFill>
        <p:spPr>
          <a:xfrm>
            <a:off x="0" y="168620"/>
            <a:ext cx="1864487" cy="1217453"/>
          </a:xfrm>
          <a:prstGeom prst="rect">
            <a:avLst/>
          </a:prstGeom>
        </p:spPr>
      </p:pic>
      <p:sp>
        <p:nvSpPr>
          <p:cNvPr id="3" name="文本框 2"/>
          <p:cNvSpPr txBox="1"/>
          <p:nvPr/>
        </p:nvSpPr>
        <p:spPr>
          <a:xfrm>
            <a:off x="448247" y="485891"/>
            <a:ext cx="627443"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42938"/>
                </a:solidFill>
                <a:effectLst/>
                <a:uLnTx/>
                <a:uFillTx/>
                <a:latin typeface="微软雅黑" panose="020B0503020204020204" charset="-122"/>
                <a:ea typeface="微软雅黑" panose="020B0503020204020204" charset="-122"/>
                <a:cs typeface="+mn-cs"/>
              </a:rPr>
              <a:t>07</a:t>
            </a:r>
          </a:p>
        </p:txBody>
      </p:sp>
      <p:grpSp>
        <p:nvGrpSpPr>
          <p:cNvPr id="6" name="组合 5"/>
          <p:cNvGrpSpPr/>
          <p:nvPr/>
        </p:nvGrpSpPr>
        <p:grpSpPr>
          <a:xfrm>
            <a:off x="0" y="6629400"/>
            <a:ext cx="12192000" cy="228600"/>
            <a:chOff x="0" y="6629400"/>
            <a:chExt cx="12192000" cy="228600"/>
          </a:xfrm>
        </p:grpSpPr>
        <p:grpSp>
          <p:nvGrpSpPr>
            <p:cNvPr id="7" name="组合 6"/>
            <p:cNvGrpSpPr/>
            <p:nvPr/>
          </p:nvGrpSpPr>
          <p:grpSpPr>
            <a:xfrm>
              <a:off x="0" y="6629400"/>
              <a:ext cx="6096000" cy="228600"/>
              <a:chOff x="0" y="6629400"/>
              <a:chExt cx="6822268" cy="228600"/>
            </a:xfrm>
          </p:grpSpPr>
          <p:sp>
            <p:nvSpPr>
              <p:cNvPr id="13" name="矩形 12"/>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4" name="矩形 13"/>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5" name="矩形 14"/>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6" name="矩形 15"/>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6096000" y="6629400"/>
              <a:ext cx="6096000" cy="228600"/>
              <a:chOff x="0" y="6629400"/>
              <a:chExt cx="6822268" cy="228600"/>
            </a:xfrm>
          </p:grpSpPr>
          <p:sp>
            <p:nvSpPr>
              <p:cNvPr id="9" name="矩形 8"/>
              <p:cNvSpPr/>
              <p:nvPr/>
            </p:nvSpPr>
            <p:spPr>
              <a:xfrm>
                <a:off x="0" y="6629400"/>
                <a:ext cx="1705567" cy="228600"/>
              </a:xfrm>
              <a:prstGeom prst="rect">
                <a:avLst/>
              </a:prstGeom>
              <a:solidFill>
                <a:srgbClr val="FC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0" name="矩形 9"/>
              <p:cNvSpPr/>
              <p:nvPr/>
            </p:nvSpPr>
            <p:spPr>
              <a:xfrm>
                <a:off x="1705567" y="6629400"/>
                <a:ext cx="1705567" cy="228600"/>
              </a:xfrm>
              <a:prstGeom prst="rect">
                <a:avLst/>
              </a:prstGeom>
              <a:solidFill>
                <a:srgbClr val="35D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1" name="矩形 10"/>
              <p:cNvSpPr/>
              <p:nvPr/>
            </p:nvSpPr>
            <p:spPr>
              <a:xfrm>
                <a:off x="3411134" y="6629400"/>
                <a:ext cx="1705567" cy="228600"/>
              </a:xfrm>
              <a:prstGeom prst="rect">
                <a:avLst/>
              </a:prstGeom>
              <a:solidFill>
                <a:srgbClr val="11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sp>
            <p:nvSpPr>
              <p:cNvPr id="12" name="矩形 11"/>
              <p:cNvSpPr/>
              <p:nvPr/>
            </p:nvSpPr>
            <p:spPr>
              <a:xfrm>
                <a:off x="5116701" y="6629400"/>
                <a:ext cx="1705567" cy="228600"/>
              </a:xfrm>
              <a:prstGeom prst="rect">
                <a:avLst/>
              </a:prstGeom>
              <a:solidFill>
                <a:srgbClr val="554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CC540"/>
                  </a:solidFill>
                  <a:effectLst/>
                  <a:uLnTx/>
                  <a:uFillTx/>
                  <a:latin typeface="Arial" panose="020B0604020202020204"/>
                  <a:ea typeface="微软雅黑" panose="020B0503020204020204" charset="-122"/>
                  <a:cs typeface="+mn-cs"/>
                </a:endParaRPr>
              </a:p>
            </p:txBody>
          </p:sp>
        </p:grpSp>
      </p:grpSp>
      <p:sp>
        <p:nvSpPr>
          <p:cNvPr id="18" name="矩形 17"/>
          <p:cNvSpPr/>
          <p:nvPr/>
        </p:nvSpPr>
        <p:spPr>
          <a:xfrm>
            <a:off x="2076192" y="442918"/>
            <a:ext cx="428835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志愿服务</a:t>
            </a:r>
            <a:r>
              <a:rPr lang="zh-CN" altLang="en-US" sz="3200" b="1" dirty="0">
                <a:solidFill>
                  <a:prstClr val="black"/>
                </a:solidFill>
                <a:latin typeface="Arial" panose="020B0604020202020204"/>
                <a:ea typeface="微软雅黑" panose="020B0503020204020204" charset="-122"/>
              </a:rPr>
              <a:t>管理体系认证</a:t>
            </a:r>
            <a:endParaRPr kumimoji="0" lang="zh-CN" altLang="en-US" sz="28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5" name="图片 4"/>
          <p:cNvPicPr>
            <a:picLocks noChangeAspect="1"/>
          </p:cNvPicPr>
          <p:nvPr/>
        </p:nvPicPr>
        <p:blipFill>
          <a:blip r:embed="rId4"/>
          <a:stretch>
            <a:fillRect/>
          </a:stretch>
        </p:blipFill>
        <p:spPr>
          <a:xfrm>
            <a:off x="5857875" y="2063115"/>
            <a:ext cx="5947410" cy="3668395"/>
          </a:xfrm>
          <a:prstGeom prst="rect">
            <a:avLst/>
          </a:prstGeom>
          <a:ln>
            <a:solidFill>
              <a:srgbClr val="FF0000"/>
            </a:solidFill>
          </a:ln>
        </p:spPr>
      </p:pic>
      <p:sp>
        <p:nvSpPr>
          <p:cNvPr id="19" name="文本框 18"/>
          <p:cNvSpPr txBox="1"/>
          <p:nvPr/>
        </p:nvSpPr>
        <p:spPr>
          <a:xfrm>
            <a:off x="461645" y="1490980"/>
            <a:ext cx="4896485" cy="1568450"/>
          </a:xfrm>
          <a:prstGeom prst="rect">
            <a:avLst/>
          </a:prstGeom>
          <a:noFill/>
        </p:spPr>
        <p:txBody>
          <a:bodyPr wrap="square" rtlCol="0" anchor="t">
            <a:spAutoFit/>
          </a:bodyPr>
          <a:lstStyle/>
          <a:p>
            <a:pPr indent="508000" fontAlgn="auto">
              <a:lnSpc>
                <a:spcPct val="120000"/>
              </a:lnSpc>
              <a:extLst>
                <a:ext uri="{35155182-B16C-46BC-9424-99874614C6A1}">
                  <wpsdc:indentchars xmlns:wpsdc="http://www.wps.cn/officeDocument/2017/drawingmlCustomData" xmlns="" val="200" checksum="282533468"/>
                </a:ext>
              </a:extLst>
            </a:pPr>
            <a:r>
              <a:rPr lang="zh-CN" altLang="en-US" sz="2000" dirty="0">
                <a:solidFill>
                  <a:schemeClr val="tx2"/>
                </a:solidFill>
                <a:latin typeface="微软雅黑" panose="020B0503020204020204" charset="-122"/>
                <a:ea typeface="微软雅黑" panose="020B0503020204020204" charset="-122"/>
                <a:cs typeface="微软雅黑" panose="020B0503020204020204" charset="-122"/>
                <a:sym typeface="+mn-ea"/>
              </a:rPr>
              <a:t>认证依据的标准</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sym typeface="+mn-ea"/>
              </a:rPr>
              <a:t>-GB∕T 40143-2021 </a:t>
            </a:r>
            <a:r>
              <a:rPr lang="zh-CN" altLang="zh-CN" sz="2000" dirty="0">
                <a:solidFill>
                  <a:schemeClr val="tx2"/>
                </a:solidFill>
                <a:latin typeface="微软雅黑" panose="020B0503020204020204" charset="-122"/>
                <a:ea typeface="微软雅黑" panose="020B0503020204020204" charset="-122"/>
                <a:cs typeface="微软雅黑" panose="020B0503020204020204" charset="-122"/>
                <a:sym typeface="+mn-ea"/>
              </a:rPr>
              <a:t>《志愿服务组织基本规范》及《志愿服务管理体系认证实施规则》已在认监委审批系统备案，并获批准。</a:t>
            </a:r>
          </a:p>
        </p:txBody>
      </p:sp>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a0c7e7ec-54a4-4bb8-8864-ca39c7db2402"/>
  <p:tag name="COMMONDATA" val="eyJoZGlkIjoiZGM0YmYyZGMyZTE0NjJkZTEwMDc2ZGFmZDQzOWJhODkifQ=="/>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第一PPT，www.1ppt.com">
  <a:themeElements>
    <a:clrScheme name="自定义 21">
      <a:dk1>
        <a:sysClr val="windowText" lastClr="000000"/>
      </a:dk1>
      <a:lt1>
        <a:sysClr val="window" lastClr="FFFFFF"/>
      </a:lt1>
      <a:dk2>
        <a:srgbClr val="44546A"/>
      </a:dk2>
      <a:lt2>
        <a:srgbClr val="E7E6E6"/>
      </a:lt2>
      <a:accent1>
        <a:srgbClr val="115686"/>
      </a:accent1>
      <a:accent2>
        <a:srgbClr val="FCC540"/>
      </a:accent2>
      <a:accent3>
        <a:srgbClr val="554C51"/>
      </a:accent3>
      <a:accent4>
        <a:srgbClr val="35D1F1"/>
      </a:accent4>
      <a:accent5>
        <a:srgbClr val="7F7F7F"/>
      </a:accent5>
      <a:accent6>
        <a:srgbClr val="ED7D31"/>
      </a:accent6>
      <a:hlink>
        <a:srgbClr val="034A90"/>
      </a:hlink>
      <a:folHlink>
        <a:srgbClr val="954F72"/>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1592</Words>
  <Application>Microsoft Office PowerPoint</Application>
  <PresentationFormat>自定义</PresentationFormat>
  <Paragraphs>147</Paragraphs>
  <Slides>17</Slides>
  <Notes>17</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工作汇报</dc:title>
  <dc:creator>第一PPT</dc:creator>
  <cp:keywords>www.1ppt.com</cp:keywords>
  <dc:description>www.1ppt.com</dc:description>
  <cp:lastModifiedBy>Administrator</cp:lastModifiedBy>
  <cp:revision>182</cp:revision>
  <dcterms:created xsi:type="dcterms:W3CDTF">2017-08-18T03:02:00Z</dcterms:created>
  <dcterms:modified xsi:type="dcterms:W3CDTF">2023-01-17T06:48:12Z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KSORubyTemplateID">
    <vt:lpwstr>2</vt:lpwstr>
  </property>
  <property fmtid="{D5CDD505-2E9C-101B-9397-08002B2CF9AE}" pid="4" name="ICV">
    <vt:lpwstr>41868DB0472941C8A3E87FFD024AE8A1</vt:lpwstr>
  </property>
</Properties>
</file>