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7" r:id="rId3"/>
    <p:sldId id="310" r:id="rId4"/>
    <p:sldId id="522" r:id="rId6"/>
    <p:sldId id="311" r:id="rId7"/>
    <p:sldId id="358" r:id="rId8"/>
    <p:sldId id="527" r:id="rId9"/>
    <p:sldId id="52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523" r:id="rId22"/>
    <p:sldId id="524" r:id="rId23"/>
    <p:sldId id="370" r:id="rId24"/>
    <p:sldId id="371" r:id="rId25"/>
    <p:sldId id="372" r:id="rId26"/>
    <p:sldId id="373" r:id="rId27"/>
    <p:sldId id="375" r:id="rId28"/>
    <p:sldId id="526" r:id="rId29"/>
    <p:sldId id="448" r:id="rId30"/>
    <p:sldId id="525" r:id="rId31"/>
    <p:sldId id="374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b9f7f80-2186-42e1-a4a1-79f5352ed8eb}">
          <p14:sldIdLst>
            <p14:sldId id="327"/>
            <p14:sldId id="310"/>
            <p14:sldId id="522"/>
            <p14:sldId id="311"/>
            <p14:sldId id="358"/>
            <p14:sldId id="527"/>
            <p14:sldId id="52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523"/>
            <p14:sldId id="524"/>
            <p14:sldId id="370"/>
            <p14:sldId id="371"/>
            <p14:sldId id="372"/>
            <p14:sldId id="373"/>
            <p14:sldId id="375"/>
            <p14:sldId id="526"/>
            <p14:sldId id="448"/>
            <p14:sldId id="525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涂 豆思" initials="涂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EDC2"/>
    <a:srgbClr val="E20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94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gs" Target="tags/tag14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C38FD-D6F3-4195-9B5D-22FE6FEB46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C60C5-1328-4A4A-A2C8-430A2FF4AF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蛋糕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" y="0"/>
            <a:ext cx="1219161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8" r="1828"/>
          <a:stretch>
            <a:fillRect/>
          </a:stretch>
        </p:blipFill>
        <p:spPr>
          <a:xfrm>
            <a:off x="4007822" y="0"/>
            <a:ext cx="8184178" cy="3952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75" y="667989"/>
            <a:ext cx="4735984" cy="33828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8" y="1606770"/>
            <a:ext cx="2515282" cy="7387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6736080"/>
            <a:ext cx="12192000" cy="1219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4207" b="34941"/>
          <a:stretch>
            <a:fillRect/>
          </a:stretch>
        </p:blipFill>
        <p:spPr>
          <a:xfrm>
            <a:off x="358219" y="459398"/>
            <a:ext cx="3982720" cy="8749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603885"/>
            <a:ext cx="246459" cy="6038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31ACF4C-2193-40C5-97BC-FFF65C27ED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71EE3C-E56D-449C-BE5D-1735A29D4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6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65.xml"/><Relationship Id="rId5" Type="http://schemas.openxmlformats.org/officeDocument/2006/relationships/image" Target="../media/image8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69.xml"/><Relationship Id="rId5" Type="http://schemas.openxmlformats.org/officeDocument/2006/relationships/image" Target="../media/image8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73.xml"/><Relationship Id="rId5" Type="http://schemas.openxmlformats.org/officeDocument/2006/relationships/image" Target="../media/image8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77.xml"/><Relationship Id="rId5" Type="http://schemas.openxmlformats.org/officeDocument/2006/relationships/image" Target="../media/image8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81.xml"/><Relationship Id="rId5" Type="http://schemas.openxmlformats.org/officeDocument/2006/relationships/image" Target="../media/image8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12.png"/><Relationship Id="rId5" Type="http://schemas.openxmlformats.org/officeDocument/2006/relationships/tags" Target="../tags/tag84.xml"/><Relationship Id="rId4" Type="http://schemas.openxmlformats.org/officeDocument/2006/relationships/image" Target="../media/image8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88.xml"/><Relationship Id="rId5" Type="http://schemas.openxmlformats.org/officeDocument/2006/relationships/image" Target="../media/image8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12.png"/><Relationship Id="rId6" Type="http://schemas.openxmlformats.org/officeDocument/2006/relationships/tags" Target="../tags/tag92.xml"/><Relationship Id="rId5" Type="http://schemas.openxmlformats.org/officeDocument/2006/relationships/image" Target="../media/image8.pn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96.xml"/><Relationship Id="rId5" Type="http://schemas.openxmlformats.org/officeDocument/2006/relationships/image" Target="../media/image8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100.xml"/><Relationship Id="rId5" Type="http://schemas.openxmlformats.org/officeDocument/2006/relationships/image" Target="../media/image8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image" Target="../media/image12.png"/><Relationship Id="rId7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12.png"/><Relationship Id="rId5" Type="http://schemas.openxmlformats.org/officeDocument/2006/relationships/tags" Target="../tags/tag103.xml"/><Relationship Id="rId4" Type="http://schemas.openxmlformats.org/officeDocument/2006/relationships/image" Target="../media/image8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04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11.png"/><Relationship Id="rId6" Type="http://schemas.openxmlformats.org/officeDocument/2006/relationships/image" Target="../media/image12.png"/><Relationship Id="rId5" Type="http://schemas.openxmlformats.org/officeDocument/2006/relationships/tags" Target="../tags/tag107.xml"/><Relationship Id="rId4" Type="http://schemas.openxmlformats.org/officeDocument/2006/relationships/image" Target="../media/image8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11.png"/><Relationship Id="rId6" Type="http://schemas.openxmlformats.org/officeDocument/2006/relationships/image" Target="../media/image12.png"/><Relationship Id="rId5" Type="http://schemas.openxmlformats.org/officeDocument/2006/relationships/tags" Target="../tags/tag110.xml"/><Relationship Id="rId4" Type="http://schemas.openxmlformats.org/officeDocument/2006/relationships/image" Target="../media/image8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12.png"/><Relationship Id="rId5" Type="http://schemas.openxmlformats.org/officeDocument/2006/relationships/tags" Target="../tags/tag113.xml"/><Relationship Id="rId4" Type="http://schemas.openxmlformats.org/officeDocument/2006/relationships/image" Target="../media/image8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14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12.png"/><Relationship Id="rId6" Type="http://schemas.openxmlformats.org/officeDocument/2006/relationships/tags" Target="../tags/tag118.xml"/><Relationship Id="rId5" Type="http://schemas.openxmlformats.org/officeDocument/2006/relationships/image" Target="../media/image8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7.png"/><Relationship Id="rId7" Type="http://schemas.openxmlformats.org/officeDocument/2006/relationships/image" Target="../media/image12.png"/><Relationship Id="rId6" Type="http://schemas.openxmlformats.org/officeDocument/2006/relationships/tags" Target="../tags/tag122.xml"/><Relationship Id="rId5" Type="http://schemas.openxmlformats.org/officeDocument/2006/relationships/image" Target="../media/image8.png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1.png"/><Relationship Id="rId7" Type="http://schemas.openxmlformats.org/officeDocument/2006/relationships/image" Target="../media/image12.png"/><Relationship Id="rId6" Type="http://schemas.openxmlformats.org/officeDocument/2006/relationships/tags" Target="../tags/tag126.xml"/><Relationship Id="rId5" Type="http://schemas.openxmlformats.org/officeDocument/2006/relationships/image" Target="../media/image8.png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tags" Target="../tags/tag130.xml"/><Relationship Id="rId7" Type="http://schemas.openxmlformats.org/officeDocument/2006/relationships/image" Target="../media/image12.png"/><Relationship Id="rId6" Type="http://schemas.openxmlformats.org/officeDocument/2006/relationships/tags" Target="../tags/tag129.xml"/><Relationship Id="rId5" Type="http://schemas.openxmlformats.org/officeDocument/2006/relationships/image" Target="../media/image8.png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image" Target="../media/image11.png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6" Type="http://schemas.openxmlformats.org/officeDocument/2006/relationships/tags" Target="../tags/tag136.xml"/><Relationship Id="rId5" Type="http://schemas.openxmlformats.org/officeDocument/2006/relationships/image" Target="../media/image8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6" Type="http://schemas.openxmlformats.org/officeDocument/2006/relationships/tags" Target="../tags/tag140.xml"/><Relationship Id="rId5" Type="http://schemas.openxmlformats.org/officeDocument/2006/relationships/image" Target="../media/image8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2.png"/><Relationship Id="rId7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4.png"/><Relationship Id="rId7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tags" Target="../tags/tag20.xml"/><Relationship Id="rId4" Type="http://schemas.openxmlformats.org/officeDocument/2006/relationships/image" Target="../media/image8.png"/><Relationship Id="rId3" Type="http://schemas.openxmlformats.org/officeDocument/2006/relationships/tags" Target="../tags/tag19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33.xml"/><Relationship Id="rId2" Type="http://schemas.openxmlformats.org/officeDocument/2006/relationships/tags" Target="../tags/tag18.xml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6" Type="http://schemas.openxmlformats.org/officeDocument/2006/relationships/tags" Target="../tags/tag37.xml"/><Relationship Id="rId5" Type="http://schemas.openxmlformats.org/officeDocument/2006/relationships/image" Target="../media/image8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6.png"/><Relationship Id="rId7" Type="http://schemas.openxmlformats.org/officeDocument/2006/relationships/image" Target="../media/image12.png"/><Relationship Id="rId6" Type="http://schemas.openxmlformats.org/officeDocument/2006/relationships/tags" Target="../tags/tag41.xml"/><Relationship Id="rId5" Type="http://schemas.openxmlformats.org/officeDocument/2006/relationships/image" Target="../media/image8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openxmlformats.org/officeDocument/2006/relationships/tags" Target="../tags/tag45.xml"/><Relationship Id="rId5" Type="http://schemas.openxmlformats.org/officeDocument/2006/relationships/image" Target="../media/image8.png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17.png"/><Relationship Id="rId7" Type="http://schemas.openxmlformats.org/officeDocument/2006/relationships/tags" Target="../tags/tag49.xml"/><Relationship Id="rId6" Type="http://schemas.openxmlformats.org/officeDocument/2006/relationships/image" Target="../media/image12.png"/><Relationship Id="rId5" Type="http://schemas.openxmlformats.org/officeDocument/2006/relationships/tags" Target="../tags/tag48.xml"/><Relationship Id="rId4" Type="http://schemas.openxmlformats.org/officeDocument/2006/relationships/image" Target="../media/image8.png"/><Relationship Id="rId3" Type="http://schemas.openxmlformats.org/officeDocument/2006/relationships/tags" Target="../tags/tag47.xml"/><Relationship Id="rId22" Type="http://schemas.openxmlformats.org/officeDocument/2006/relationships/notesSlide" Target="../notesSlides/notesSlide8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61.xml"/><Relationship Id="rId2" Type="http://schemas.openxmlformats.org/officeDocument/2006/relationships/tags" Target="../tags/tag46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宋体 CN" panose="02020400000000000000" pitchFamily="18" charset="-122"/>
            </a:endParaRPr>
          </a:p>
        </p:txBody>
      </p:sp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>
            <a:fillRect/>
          </a:stretch>
        </p:blipFill>
        <p:spPr>
          <a:xfrm>
            <a:off x="1290" y="12"/>
            <a:ext cx="12191980" cy="685671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293870" y="5017770"/>
            <a:ext cx="3356610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网安联</a:t>
            </a:r>
            <a:r>
              <a:rPr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秘书处宣传中心</a:t>
            </a:r>
            <a:endParaRPr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8166968" y="7242611"/>
            <a:ext cx="1721014" cy="479876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汇报人：小包</a:t>
            </a:r>
            <a:endParaRPr lang="zh-CN" altLang="en-US" kern="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992505" y="2515870"/>
            <a:ext cx="9959340" cy="1108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spcAft>
                <a:spcPts val="0"/>
              </a:spcAft>
              <a:defRPr/>
            </a:pP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“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网安联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”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小程序介绍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220335" y="5692140"/>
            <a:ext cx="1662430" cy="53403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lnSpc>
                <a:spcPct val="120000"/>
              </a:lnSpc>
              <a:defRPr/>
            </a:pPr>
            <a:r>
              <a:rPr 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2023.8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.10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2505" y="139065"/>
            <a:ext cx="1207135" cy="982980"/>
          </a:xfrm>
          <a:prstGeom prst="rect">
            <a:avLst/>
          </a:prstGeom>
        </p:spPr>
      </p:pic>
      <p:pic>
        <p:nvPicPr>
          <p:cNvPr id="4" name="图片 3" descr="网安联logo 白色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3365" y="222885"/>
            <a:ext cx="719455" cy="92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ldLvl="0" animBg="1"/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231505" y="1545590"/>
            <a:ext cx="3536950" cy="40659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网安联资讯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栏目同步更新网安联公众号推送的文章。涵盖网安联活动资讯、网络安全相关国家政策、成员动态、网安联公益及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党建等板块的内容。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5049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资讯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67423"/>
            <a:ext cx="3075305" cy="579374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5.png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80915" y="957263"/>
            <a:ext cx="3100705" cy="58413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28750" y="2502535"/>
            <a:ext cx="815975" cy="6673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1986280" y="2924810"/>
            <a:ext cx="2794635" cy="88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231505" y="1795780"/>
            <a:ext cx="3536950" cy="36226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品牌文化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栏目为活动自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年开展以来，塑育衍生的活动品牌文化内容展示。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可供各发起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支持单位做活动宣传素材所用。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655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品牌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文化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5.png小程序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553" y="938213"/>
            <a:ext cx="3120390" cy="58788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28850" y="2489200"/>
            <a:ext cx="815975" cy="6673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761615" y="2924810"/>
            <a:ext cx="2019300" cy="28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38160" y="1512570"/>
            <a:ext cx="3809365" cy="40170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礼品兑换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专栏上架了丰富多样的公益礼品，参加调查活动、志愿服务活动、公益宣传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宣讲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获得了宝盾的网民群众可根据宝盾数量选择想要兑换的礼品。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655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礼品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兑换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6.png小程序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871" y="938213"/>
            <a:ext cx="3119755" cy="58788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30220" y="2515870"/>
            <a:ext cx="721360" cy="640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564255" y="2911475"/>
            <a:ext cx="1216660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1012190"/>
            <a:ext cx="3768090" cy="50584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用户登录小程序后可在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志愿服务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专栏申请成为网络安全志愿者、宣传员、公益讲师，相关单位、学校可申请建立服务站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教育基地。同时可在本专栏查询自己的公益时长、宝盾数量、下载证书和相关资料。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志愿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服务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6.png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60290" y="986790"/>
            <a:ext cx="3061970" cy="57683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1990" y="3155950"/>
            <a:ext cx="789305" cy="640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1338580" y="3498215"/>
            <a:ext cx="344233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1665605"/>
            <a:ext cx="3768090" cy="322135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网安科普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栏目设置四个类别的课堂、防诈宝典和测试问答。为网民群众宣传科普网络安全知识。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网安科普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7.png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871" y="938213"/>
            <a:ext cx="3119755" cy="58788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15415" y="3155950"/>
            <a:ext cx="789305" cy="640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2054225" y="3469640"/>
            <a:ext cx="2726690" cy="28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网安科普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D:\临时&amp;变动稿件\上海出差\PPT素材\小程序9.png小程序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355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10.png小程序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60546" y="925513"/>
            <a:ext cx="3119755" cy="5878830"/>
          </a:xfrm>
          <a:prstGeom prst="rect">
            <a:avLst/>
          </a:prstGeom>
        </p:spPr>
      </p:pic>
      <p:pic>
        <p:nvPicPr>
          <p:cNvPr id="5" name="图片 4" descr="小程序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270" y="924560"/>
            <a:ext cx="3086100" cy="58153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19810" y="3333115"/>
            <a:ext cx="666750" cy="2451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231505" y="1574165"/>
            <a:ext cx="3536950" cy="409575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调查报告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专栏，可通过宝盾兑换等方式，直接查阅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下载报告。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可通过参加调查活动、网安联志愿服务活动等获得宝盾。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655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调查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报告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8.png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871" y="938848"/>
            <a:ext cx="3119755" cy="5877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28850" y="3129280"/>
            <a:ext cx="775970" cy="6673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761615" y="3418205"/>
            <a:ext cx="2019300" cy="28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231505" y="2428875"/>
            <a:ext cx="3536950" cy="13868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可选择不同年份、不同类别的调查报告。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655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调查报告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9.png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338" y="924243"/>
            <a:ext cx="3120390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10.png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2189" y="938848"/>
            <a:ext cx="3119120" cy="587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1005205"/>
            <a:ext cx="3768090" cy="50450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咨询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反馈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专栏，设立网民群众意见反馈、问题咨询、投诉、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提议的窗口，邀请专家、律师入驻回答网民的问题。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设置相关政府部门的官方反馈通道链接，助力用户便捷地找到各部门相关网站、热线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电话。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9117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咨询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反馈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Lenovo\Desktop\新版PPT素材\咨询 反馈.png咨询 反馈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871" y="941705"/>
            <a:ext cx="3119755" cy="58718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99740" y="3155950"/>
            <a:ext cx="789305" cy="640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532505" y="3455670"/>
            <a:ext cx="1306195" cy="139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1470660"/>
            <a:ext cx="3768090" cy="391668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百问百答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栏目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梳理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了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常见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的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问题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并制作成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系列推文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以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帮助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大家快速了解“网民网络安全感满意度调查活动”和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网安联·网络安全志愿服务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相关情况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、掌握相关活动的基础开展做法。</a:t>
            </a:r>
            <a:endParaRPr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9117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百问百答</a:t>
            </a:r>
            <a:endParaRPr 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11.png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3459" y="941705"/>
            <a:ext cx="3116580" cy="58718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8825" y="4494530"/>
            <a:ext cx="3030220" cy="7531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482975" y="3455670"/>
            <a:ext cx="1355725" cy="10934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C:\Users\Administrator.AFOHQ-302020119\Desktop\PPT素材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198" y="739775"/>
            <a:ext cx="3173095" cy="597916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3"/>
            </p:custDataLst>
          </p:nvPr>
        </p:nvSpPr>
        <p:spPr>
          <a:xfrm>
            <a:off x="7687945" y="1047115"/>
            <a:ext cx="4133850" cy="516191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网安联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小程序可直接在微信端进入，使用起来非常方便。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作为网安联支撑调查活动和志愿服务等有关工作的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多功能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综合性服务平台，系统性展示活动有关内容，打通调查活动、志愿服务各项相关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工作</a:t>
            </a:r>
            <a:r>
              <a:rPr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通道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413510" y="172085"/>
            <a:ext cx="4150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小程序介绍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首页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调查活动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825" y="132080"/>
            <a:ext cx="703580" cy="573405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453" t="9600" r="21811" b="14187"/>
          <a:stretch>
            <a:fillRect/>
          </a:stretch>
        </p:blipFill>
        <p:spPr>
          <a:xfrm>
            <a:off x="132080" y="88900"/>
            <a:ext cx="636270" cy="616585"/>
          </a:xfrm>
          <a:prstGeom prst="rect">
            <a:avLst/>
          </a:prstGeom>
        </p:spPr>
      </p:pic>
      <p:pic>
        <p:nvPicPr>
          <p:cNvPr id="5" name="图片 4" descr="C:\Users\Administrator.AFOHQ-302020119\Desktop\PPT素材\2.png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125913" y="740410"/>
            <a:ext cx="3173095" cy="5977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百问百答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1.png11"/>
          <p:cNvPicPr>
            <a:picLocks noChangeAspect="1"/>
          </p:cNvPicPr>
          <p:nvPr/>
        </p:nvPicPr>
        <p:blipFill>
          <a:blip r:embed="rId7"/>
          <a:srcRect b="20529"/>
          <a:stretch>
            <a:fillRect/>
          </a:stretch>
        </p:blipFill>
        <p:spPr>
          <a:xfrm>
            <a:off x="464185" y="924560"/>
            <a:ext cx="3120390" cy="4672965"/>
          </a:xfrm>
          <a:prstGeom prst="rect">
            <a:avLst/>
          </a:prstGeom>
        </p:spPr>
      </p:pic>
      <p:pic>
        <p:nvPicPr>
          <p:cNvPr id="8" name="图片 7" descr="C:\Users\Administrator.AFOHQ-302020119\Desktop\PPT素材\12.png12"/>
          <p:cNvPicPr>
            <a:picLocks noChangeAspect="1"/>
          </p:cNvPicPr>
          <p:nvPr/>
        </p:nvPicPr>
        <p:blipFill>
          <a:blip r:embed="rId8"/>
          <a:srcRect b="20527"/>
          <a:stretch>
            <a:fillRect/>
          </a:stretch>
        </p:blipFill>
        <p:spPr>
          <a:xfrm>
            <a:off x="4360545" y="926465"/>
            <a:ext cx="3119755" cy="4671060"/>
          </a:xfrm>
          <a:prstGeom prst="rect">
            <a:avLst/>
          </a:prstGeom>
        </p:spPr>
      </p:pic>
      <p:pic>
        <p:nvPicPr>
          <p:cNvPr id="5" name="图片 4" descr="C:\Users\Administrator.AFOHQ-302020119\Desktop\PPT素材\13.png13"/>
          <p:cNvPicPr>
            <a:picLocks noChangeAspect="1"/>
          </p:cNvPicPr>
          <p:nvPr/>
        </p:nvPicPr>
        <p:blipFill>
          <a:blip r:embed="rId9"/>
          <a:srcRect b="19637"/>
          <a:stretch>
            <a:fillRect/>
          </a:stretch>
        </p:blipFill>
        <p:spPr>
          <a:xfrm>
            <a:off x="8256270" y="925195"/>
            <a:ext cx="3086100" cy="467233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10"/>
            </p:custDataLst>
          </p:nvPr>
        </p:nvSpPr>
        <p:spPr>
          <a:xfrm>
            <a:off x="463550" y="5586730"/>
            <a:ext cx="10878820" cy="144843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栏目以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总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分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的形式分设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全部问答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调查活动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志愿服务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三个专栏，可全面浏览全部问答，也可以根据分类快速查看想要了解的内容。</a:t>
            </a:r>
            <a:endParaRPr lang="zh-CN" altLang="en-US" sz="24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1270"/>
            <a:ext cx="1221359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667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小程序首页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链接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速递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36720" y="74517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17.png小程序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39176" y="977583"/>
            <a:ext cx="3119755" cy="5877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38320" y="5013325"/>
            <a:ext cx="2939415" cy="11582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6933565" y="4272280"/>
            <a:ext cx="1716405" cy="11950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小程序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80" y="868045"/>
            <a:ext cx="3054985" cy="575754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3034030" y="4351020"/>
            <a:ext cx="1609725" cy="10845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70427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667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小程序首页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链接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速递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36745" y="74517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19.png小程序19"/>
          <p:cNvPicPr>
            <a:picLocks noChangeAspect="1"/>
          </p:cNvPicPr>
          <p:nvPr/>
        </p:nvPicPr>
        <p:blipFill>
          <a:blip r:embed="rId8"/>
          <a:srcRect b="41519"/>
          <a:stretch>
            <a:fillRect/>
          </a:stretch>
        </p:blipFill>
        <p:spPr>
          <a:xfrm>
            <a:off x="8471535" y="1631315"/>
            <a:ext cx="3447415" cy="37992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91355" y="4979670"/>
            <a:ext cx="2980055" cy="11582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7220585" y="4923790"/>
            <a:ext cx="1629410" cy="10045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D:\临时&amp;变动稿件\上海出差\PPT素材\小程序18.png小程序18"/>
          <p:cNvPicPr>
            <a:picLocks noChangeAspect="1"/>
          </p:cNvPicPr>
          <p:nvPr/>
        </p:nvPicPr>
        <p:blipFill>
          <a:blip r:embed="rId9"/>
          <a:srcRect b="36893"/>
          <a:stretch>
            <a:fillRect/>
          </a:stretch>
        </p:blipFill>
        <p:spPr>
          <a:xfrm>
            <a:off x="259080" y="1588135"/>
            <a:ext cx="3231515" cy="384238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3302000" y="4771390"/>
            <a:ext cx="1387475" cy="11569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70427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54851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链接速递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证书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下载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D:\临时&amp;变动稿件\上海出差\PPT素材\小程序18.png小程序18"/>
          <p:cNvPicPr>
            <a:picLocks noChangeAspect="1"/>
          </p:cNvPicPr>
          <p:nvPr/>
        </p:nvPicPr>
        <p:blipFill>
          <a:blip r:embed="rId7"/>
          <a:srcRect l="-1953" t="11" r="1953" b="48143"/>
          <a:stretch>
            <a:fillRect/>
          </a:stretch>
        </p:blipFill>
        <p:spPr>
          <a:xfrm>
            <a:off x="4228465" y="1591945"/>
            <a:ext cx="3760470" cy="367411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22.png小程序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71865" y="671830"/>
            <a:ext cx="3302000" cy="622427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7714615" y="3575685"/>
            <a:ext cx="1020445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D:\临时&amp;变动稿件\上海出差\PPT素材\小程序21.png小程序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1800" y="977900"/>
            <a:ext cx="3140710" cy="591883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3401060" y="3535045"/>
            <a:ext cx="1292860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4"/>
          <p:cNvSpPr txBox="1"/>
          <p:nvPr>
            <p:custDataLst>
              <p:tags r:id="rId10"/>
            </p:custDataLst>
          </p:nvPr>
        </p:nvSpPr>
        <p:spPr>
          <a:xfrm>
            <a:off x="4385945" y="5589905"/>
            <a:ext cx="3328670" cy="939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可查询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下载相关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证书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2039620"/>
            <a:ext cx="3768090" cy="24504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目前可下载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2022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年度调查活动发起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支持单位的相关证书。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年度证书待活动开展后陆续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生成。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5553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链接速递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证书下载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D:\临时&amp;变动稿件\上海出差\PPT素材\小程序21.png小程序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23.png小程序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871" y="938848"/>
            <a:ext cx="3119755" cy="5877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10435" y="4053840"/>
            <a:ext cx="1482725" cy="8039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441700" y="3455670"/>
            <a:ext cx="1397000" cy="10344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178165" y="2039620"/>
            <a:ext cx="3768090" cy="24504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目前可下载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2022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年度调查活动发起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支持单位的相关证书、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感谢信。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年度证书待活动开展后陆续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生成。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5553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链接速递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证书下载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D:\临时&amp;变动稿件\上海出差\PPT素材\小程序22.png小程序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338" y="924243"/>
            <a:ext cx="3120390" cy="5880100"/>
          </a:xfrm>
          <a:prstGeom prst="rect">
            <a:avLst/>
          </a:prstGeom>
        </p:spPr>
      </p:pic>
      <p:pic>
        <p:nvPicPr>
          <p:cNvPr id="8" name="图片 7" descr="D:\临时&amp;变动稿件\上海出差\PPT素材\小程序24.png小程序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2189" y="938848"/>
            <a:ext cx="3119120" cy="5877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10435" y="4312285"/>
            <a:ext cx="1482725" cy="8039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441700" y="3782060"/>
            <a:ext cx="1633220" cy="7080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6485255" y="1555750"/>
            <a:ext cx="4912995" cy="48685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登录小程序后，可在首页底部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我的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查看您的个人相关情况，例如查看宝盾数量、调查活动问卷二维码专属链接、在网安联和调查活动中获得的个人证书等。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如果兑换了需要邮寄的实体礼品，可在地址和订单选项中查看相关信息。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5553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首页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我的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4.png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78138" y="808038"/>
            <a:ext cx="3120390" cy="5878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C:\Users\Administrator.AFOHQ-302020119\Desktop\PPT素材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258" y="954405"/>
            <a:ext cx="3087370" cy="58178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413510" y="172085"/>
            <a:ext cx="4150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小程序介绍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132080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88900"/>
            <a:ext cx="784860" cy="759460"/>
          </a:xfrm>
          <a:prstGeom prst="rect">
            <a:avLst/>
          </a:prstGeom>
        </p:spPr>
      </p:pic>
      <p:pic>
        <p:nvPicPr>
          <p:cNvPr id="19" name="图片 18" descr="网安联小程序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35925" y="1881505"/>
            <a:ext cx="3534410" cy="3534410"/>
          </a:xfrm>
          <a:prstGeom prst="rect">
            <a:avLst/>
          </a:prstGeom>
        </p:spPr>
      </p:pic>
      <p:sp>
        <p:nvSpPr>
          <p:cNvPr id="5" name="TextBox 34"/>
          <p:cNvSpPr txBox="1"/>
          <p:nvPr>
            <p:custDataLst>
              <p:tags r:id="rId10"/>
            </p:custDataLst>
          </p:nvPr>
        </p:nvSpPr>
        <p:spPr>
          <a:xfrm>
            <a:off x="7806055" y="5471160"/>
            <a:ext cx="4166235" cy="119951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sz="2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可扫码或微信搜索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网安联小程序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进入小程序使用体验。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4" name="图片 3" descr="C:\Users\Administrator.AFOHQ-302020119\Desktop\PPT素材\1.png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364990" y="954405"/>
            <a:ext cx="3081020" cy="580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宋体 CN" panose="02020400000000000000" pitchFamily="18" charset="-122"/>
            </a:endParaRPr>
          </a:p>
        </p:txBody>
      </p:sp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>
            <a:fillRect/>
          </a:stretch>
        </p:blipFill>
        <p:spPr>
          <a:xfrm>
            <a:off x="1290" y="12"/>
            <a:ext cx="12191980" cy="685671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293870" y="5017770"/>
            <a:ext cx="3356610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网安联</a:t>
            </a:r>
            <a:r>
              <a:rPr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秘书处宣传中心</a:t>
            </a:r>
            <a:endParaRPr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8166968" y="7242611"/>
            <a:ext cx="1721014" cy="479876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汇报人：小包</a:t>
            </a:r>
            <a:endParaRPr lang="zh-CN" altLang="en-US" kern="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992505" y="2515870"/>
            <a:ext cx="9959340" cy="1108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spcAft>
                <a:spcPts val="0"/>
              </a:spcAft>
              <a:defRPr/>
            </a:pP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“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网安联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”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Bold" panose="020B0800000000000000" pitchFamily="34" charset="-122"/>
              </a:rPr>
              <a:t>小程序介绍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220335" y="5692140"/>
            <a:ext cx="1662430" cy="53403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lnSpc>
                <a:spcPct val="120000"/>
              </a:lnSpc>
              <a:defRPr/>
            </a:pPr>
            <a:r>
              <a:rPr 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2023.8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.10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2505" y="139065"/>
            <a:ext cx="1207135" cy="982980"/>
          </a:xfrm>
          <a:prstGeom prst="rect">
            <a:avLst/>
          </a:prstGeom>
        </p:spPr>
      </p:pic>
      <p:pic>
        <p:nvPicPr>
          <p:cNvPr id="4" name="图片 3" descr="网安联logo 白色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3365" y="222885"/>
            <a:ext cx="719455" cy="92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ldLvl="0" animBg="1"/>
      <p:bldP spid="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宋体 CN" panose="02020400000000000000" pitchFamily="18" charset="-122"/>
            </a:endParaRPr>
          </a:p>
        </p:txBody>
      </p:sp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>
            <a:fillRect/>
          </a:stretch>
        </p:blipFill>
        <p:spPr>
          <a:xfrm>
            <a:off x="1290" y="12"/>
            <a:ext cx="12191980" cy="685671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441190" y="5127625"/>
            <a:ext cx="330898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网安联</a:t>
            </a:r>
            <a:r>
              <a:rPr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秘书处宣传中心</a:t>
            </a:r>
            <a:endParaRPr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8166968" y="7242611"/>
            <a:ext cx="1721014" cy="479876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汇报人：小包</a:t>
            </a:r>
            <a:endParaRPr lang="zh-CN" altLang="en-US" kern="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3397885" y="2521585"/>
            <a:ext cx="5396230" cy="1224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spcAft>
                <a:spcPts val="1800"/>
              </a:spcAft>
              <a:defRPr/>
            </a:pPr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感谢</a:t>
            </a:r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观看！</a:t>
            </a:r>
            <a:endParaRPr lang="zh-CN" altLang="en-US" sz="60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226050" y="5766435"/>
            <a:ext cx="1614170" cy="53403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lnSpc>
                <a:spcPct val="120000"/>
              </a:lnSpc>
              <a:defRPr/>
            </a:pPr>
            <a:r>
              <a:rPr 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2023.8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思源黑体 CN Bold" panose="020B0800000000000000" pitchFamily="34" charset="-122"/>
              </a:rPr>
              <a:t>.10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思源黑体 CN Bold" panose="020B0800000000000000" pitchFamily="34" charset="-122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2505" y="139065"/>
            <a:ext cx="1207135" cy="982980"/>
          </a:xfrm>
          <a:prstGeom prst="rect">
            <a:avLst/>
          </a:prstGeom>
        </p:spPr>
      </p:pic>
      <p:pic>
        <p:nvPicPr>
          <p:cNvPr id="4" name="图片 3" descr="网安联logo 白色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3365" y="222885"/>
            <a:ext cx="675640" cy="86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ldLvl="0" animBg="1"/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C:\Users\Administrator.AFOHQ-302020119\Desktop\PPT素材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07628" y="800735"/>
            <a:ext cx="3173095" cy="597916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3"/>
            </p:custDataLst>
          </p:nvPr>
        </p:nvSpPr>
        <p:spPr>
          <a:xfrm>
            <a:off x="5995035" y="1256665"/>
            <a:ext cx="5278755" cy="516191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小程序设置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调查活动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网安联资讯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品牌文化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志愿服务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网安科普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调查报告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礼品兑换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咨询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反馈</a:t>
            </a:r>
            <a:r>
              <a:rPr 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八大常规栏目，根据阶段性工作需要还设置了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调查活动专栏、百问百答和热点链接速递板块，多方位支持网安联各项工作。</a:t>
            </a:r>
            <a:endParaRPr 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413510" y="172085"/>
            <a:ext cx="4150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小程序介绍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首页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调查活动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825" y="132080"/>
            <a:ext cx="703580" cy="573405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453" t="9600" r="21811" b="14187"/>
          <a:stretch>
            <a:fillRect/>
          </a:stretch>
        </p:blipFill>
        <p:spPr>
          <a:xfrm>
            <a:off x="132080" y="88900"/>
            <a:ext cx="636270" cy="61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639810" y="1292225"/>
            <a:ext cx="3128645" cy="455485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小程序首页顶部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banner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根据每个时间段的重点工作，设置相关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专栏。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现在设置为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调查活动专栏，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点击进入之后是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年调查活动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的相关内容。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小程序首页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·banner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6325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3.png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21275" y="924243"/>
            <a:ext cx="3121025" cy="58801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01725" y="1260475"/>
            <a:ext cx="3034030" cy="11703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591560" y="2394585"/>
            <a:ext cx="1496695" cy="4622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·banner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5" name="图片 4" descr="C:\Users\Administrator.AFOHQ-302020119\Desktop\PPT素材\3.png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4284663" y="896303"/>
            <a:ext cx="3114040" cy="5868035"/>
          </a:xfrm>
          <a:prstGeom prst="rect">
            <a:avLst/>
          </a:prstGeom>
        </p:spPr>
      </p:pic>
      <p:sp>
        <p:nvSpPr>
          <p:cNvPr id="12" name="TextBox 34"/>
          <p:cNvSpPr txBox="1"/>
          <p:nvPr>
            <p:custDataLst>
              <p:tags r:id="rId9"/>
            </p:custDataLst>
          </p:nvPr>
        </p:nvSpPr>
        <p:spPr>
          <a:xfrm>
            <a:off x="7908290" y="1035050"/>
            <a:ext cx="3474085" cy="99568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点击顶部海报，可跳转阅读调查活动简介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</p:txBody>
      </p:sp>
      <p:sp>
        <p:nvSpPr>
          <p:cNvPr id="11" name="TextBox 34"/>
          <p:cNvSpPr txBox="1"/>
          <p:nvPr>
            <p:custDataLst>
              <p:tags r:id="rId10"/>
            </p:custDataLst>
          </p:nvPr>
        </p:nvSpPr>
        <p:spPr>
          <a:xfrm>
            <a:off x="906780" y="1920875"/>
            <a:ext cx="3116580" cy="53149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问卷二维码图片生成入口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</p:txBody>
      </p:sp>
      <p:sp>
        <p:nvSpPr>
          <p:cNvPr id="13" name="TextBox 34"/>
          <p:cNvSpPr txBox="1"/>
          <p:nvPr>
            <p:custDataLst>
              <p:tags r:id="rId11"/>
            </p:custDataLst>
          </p:nvPr>
        </p:nvSpPr>
        <p:spPr>
          <a:xfrm>
            <a:off x="673100" y="4392295"/>
            <a:ext cx="3801745" cy="14827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宣传资料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链接活动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官网的资料库，便于大家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下载各类宣传素材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TextBox 34"/>
          <p:cNvSpPr txBox="1"/>
          <p:nvPr>
            <p:custDataLst>
              <p:tags r:id="rId12"/>
            </p:custDataLst>
          </p:nvPr>
        </p:nvSpPr>
        <p:spPr>
          <a:xfrm>
            <a:off x="7805420" y="4151630"/>
            <a:ext cx="4559935" cy="10325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可直接查阅政府部门、主流媒体、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网警等官方对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调查活动的报道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34"/>
          <p:cNvSpPr txBox="1"/>
          <p:nvPr>
            <p:custDataLst>
              <p:tags r:id="rId13"/>
            </p:custDataLst>
          </p:nvPr>
        </p:nvSpPr>
        <p:spPr>
          <a:xfrm>
            <a:off x="7660005" y="2416810"/>
            <a:ext cx="4264025" cy="15995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活动资料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链接活动官网的相应专栏，包含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调查活动相关通知、文件、公示、方案、指南等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5" name="TextBox 34"/>
          <p:cNvSpPr txBox="1"/>
          <p:nvPr>
            <p:custDataLst>
              <p:tags r:id="rId14"/>
            </p:custDataLst>
          </p:nvPr>
        </p:nvSpPr>
        <p:spPr>
          <a:xfrm>
            <a:off x="345440" y="2635250"/>
            <a:ext cx="3521075" cy="14427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活动资讯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跳转公众号推文列表，便于在使用小程序时也可以直接阅读活动资讯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>
            <p:custDataLst>
              <p:tags r:id="rId15"/>
            </p:custDataLst>
          </p:nvPr>
        </p:nvCxnSpPr>
        <p:spPr>
          <a:xfrm flipV="1">
            <a:off x="7091045" y="1570355"/>
            <a:ext cx="817245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6"/>
            </p:custDataLst>
          </p:nvPr>
        </p:nvCxnSpPr>
        <p:spPr>
          <a:xfrm flipH="1">
            <a:off x="3898265" y="3221990"/>
            <a:ext cx="81724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7"/>
            </p:custDataLst>
          </p:nvPr>
        </p:nvCxnSpPr>
        <p:spPr>
          <a:xfrm flipH="1">
            <a:off x="3632200" y="4788535"/>
            <a:ext cx="1032510" cy="191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8"/>
            </p:custDataLst>
          </p:nvPr>
        </p:nvCxnSpPr>
        <p:spPr>
          <a:xfrm>
            <a:off x="7040245" y="2915285"/>
            <a:ext cx="77660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9"/>
            </p:custDataLst>
          </p:nvPr>
        </p:nvCxnSpPr>
        <p:spPr>
          <a:xfrm flipH="1" flipV="1">
            <a:off x="3850005" y="2299335"/>
            <a:ext cx="771525" cy="1568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20"/>
            </p:custDataLst>
          </p:nvPr>
        </p:nvCxnSpPr>
        <p:spPr>
          <a:xfrm>
            <a:off x="7115810" y="4558030"/>
            <a:ext cx="689610" cy="1098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9284335" y="1815465"/>
            <a:ext cx="2682875" cy="42589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宣传资料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图标可跳转至网络安全共建网（活动官网）的专题页，观看、下载所需宣传资料。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413510" y="172085"/>
            <a:ext cx="4795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·banner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132080"/>
            <a:ext cx="703580" cy="573405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2080" y="88900"/>
            <a:ext cx="636270" cy="616585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550" y="831850"/>
            <a:ext cx="7383780" cy="577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9284335" y="1815465"/>
            <a:ext cx="2682875" cy="42589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宣传资料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图标可跳转至网络安全共建网（活动官网）的专题页，观看、下载所需宣传资料。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413510" y="172085"/>
            <a:ext cx="4795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·banner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132080"/>
            <a:ext cx="703580" cy="573405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2080" y="88900"/>
            <a:ext cx="636270" cy="616585"/>
          </a:xfrm>
          <a:prstGeom prst="rect">
            <a:avLst/>
          </a:prstGeom>
        </p:spPr>
      </p:pic>
      <p:pic>
        <p:nvPicPr>
          <p:cNvPr id="5" name="图片 4" descr="C:\Users\Administrator.AFOHQ-302020119\Desktop\PPT素材\16.png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6550" y="988378"/>
            <a:ext cx="7383780" cy="558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4"/>
          <p:cNvSpPr txBox="1"/>
          <p:nvPr>
            <p:custDataLst>
              <p:tags r:id="rId2"/>
            </p:custDataLst>
          </p:nvPr>
        </p:nvSpPr>
        <p:spPr>
          <a:xfrm>
            <a:off x="8231505" y="1012190"/>
            <a:ext cx="3536950" cy="50584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调查活动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栏目为固定的专属于调查活动的专栏。目前根据活动的筹备需求，主要设置了发起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支持单位申请入口、权益义务介绍、活动文件下载等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板块。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各板块会根据活动的阶段性工作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重点做调整。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调查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7" name="图片 6" descr="C:\Users\Administrator.AFOHQ-302020119\Desktop\PPT素材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020" y="924243"/>
            <a:ext cx="3121025" cy="5880100"/>
          </a:xfrm>
          <a:prstGeom prst="rect">
            <a:avLst/>
          </a:prstGeom>
        </p:spPr>
      </p:pic>
      <p:pic>
        <p:nvPicPr>
          <p:cNvPr id="8" name="图片 7" descr="C:\Users\Administrator.AFOHQ-302020119\Desktop\PPT素材\4.png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1553" y="937578"/>
            <a:ext cx="3120390" cy="58801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1990" y="2502535"/>
            <a:ext cx="815975" cy="6673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1338580" y="2924810"/>
            <a:ext cx="344233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红色背景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20165" y="185420"/>
            <a:ext cx="4709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网安联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小程序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网安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调查专栏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调查活动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92075"/>
            <a:ext cx="801370" cy="652780"/>
          </a:xfrm>
          <a:prstGeom prst="rect">
            <a:avLst/>
          </a:prstGeom>
        </p:spPr>
      </p:pic>
      <p:pic>
        <p:nvPicPr>
          <p:cNvPr id="17" name="图片 16" descr="网安联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453" t="9600" r="21811" b="14187"/>
          <a:stretch>
            <a:fillRect/>
          </a:stretch>
        </p:blipFill>
        <p:spPr>
          <a:xfrm>
            <a:off x="131763" y="48895"/>
            <a:ext cx="784860" cy="759460"/>
          </a:xfrm>
          <a:prstGeom prst="rect">
            <a:avLst/>
          </a:prstGeom>
        </p:spPr>
      </p:pic>
      <p:pic>
        <p:nvPicPr>
          <p:cNvPr id="5" name="图片 4" descr="C:\Users\Administrator.AFOHQ-302020119\Desktop\PPT素材\4.png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4310380" y="934403"/>
            <a:ext cx="3074670" cy="5792470"/>
          </a:xfrm>
          <a:prstGeom prst="rect">
            <a:avLst/>
          </a:prstGeom>
        </p:spPr>
      </p:pic>
      <p:sp>
        <p:nvSpPr>
          <p:cNvPr id="12" name="TextBox 34"/>
          <p:cNvSpPr txBox="1"/>
          <p:nvPr>
            <p:custDataLst>
              <p:tags r:id="rId9"/>
            </p:custDataLst>
          </p:nvPr>
        </p:nvSpPr>
        <p:spPr>
          <a:xfrm>
            <a:off x="7974965" y="701675"/>
            <a:ext cx="3474085" cy="160083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点击顶部海报，可跳转阅读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年度发起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支持单位的权益和义务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TextBox 34"/>
          <p:cNvSpPr txBox="1"/>
          <p:nvPr>
            <p:custDataLst>
              <p:tags r:id="rId10"/>
            </p:custDataLst>
          </p:nvPr>
        </p:nvSpPr>
        <p:spPr>
          <a:xfrm>
            <a:off x="675005" y="1583055"/>
            <a:ext cx="3375025" cy="9944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可了解往年调查活动中比较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典型的几个单位经验做法</a:t>
            </a:r>
            <a:endParaRPr lang="zh-CN" altLang="en-US" sz="2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just" defTabSz="914400">
              <a:lnSpc>
                <a:spcPct val="150000"/>
              </a:lnSpc>
            </a:pPr>
            <a:endParaRPr lang="zh-CN" altLang="en-US" sz="2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3" name="TextBox 34"/>
          <p:cNvSpPr txBox="1"/>
          <p:nvPr>
            <p:custDataLst>
              <p:tags r:id="rId11"/>
            </p:custDataLst>
          </p:nvPr>
        </p:nvSpPr>
        <p:spPr>
          <a:xfrm>
            <a:off x="343535" y="4354195"/>
            <a:ext cx="3801745" cy="118935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点击图片可进入综合链接页面，内容涵盖宣传素材、活动资料等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</p:txBody>
      </p:sp>
      <p:sp>
        <p:nvSpPr>
          <p:cNvPr id="14" name="TextBox 34"/>
          <p:cNvSpPr txBox="1"/>
          <p:nvPr>
            <p:custDataLst>
              <p:tags r:id="rId12"/>
            </p:custDataLst>
          </p:nvPr>
        </p:nvSpPr>
        <p:spPr>
          <a:xfrm>
            <a:off x="7805420" y="4151630"/>
            <a:ext cx="4029710" cy="10325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可查询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年、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各发起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支持单位证书、荣誉证书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34"/>
          <p:cNvSpPr txBox="1"/>
          <p:nvPr>
            <p:custDataLst>
              <p:tags r:id="rId13"/>
            </p:custDataLst>
          </p:nvPr>
        </p:nvSpPr>
        <p:spPr>
          <a:xfrm>
            <a:off x="7940040" y="2696845"/>
            <a:ext cx="3324860" cy="112331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点击图标即可填写单位信息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  <a:sym typeface="+mn-ea"/>
            </a:endParaRPr>
          </a:p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直接提交申请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</p:txBody>
      </p:sp>
      <p:sp>
        <p:nvSpPr>
          <p:cNvPr id="15" name="TextBox 34"/>
          <p:cNvSpPr txBox="1"/>
          <p:nvPr>
            <p:custDataLst>
              <p:tags r:id="rId14"/>
            </p:custDataLst>
          </p:nvPr>
        </p:nvSpPr>
        <p:spPr>
          <a:xfrm>
            <a:off x="454025" y="2741930"/>
            <a:ext cx="3317240" cy="11144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点击图标即可填写单位信息直接提交申请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charset="-122"/>
            </a:endParaRPr>
          </a:p>
        </p:txBody>
      </p:sp>
      <p:cxnSp>
        <p:nvCxnSpPr>
          <p:cNvPr id="16" name="直接箭头连接符 15"/>
          <p:cNvCxnSpPr/>
          <p:nvPr>
            <p:custDataLst>
              <p:tags r:id="rId15"/>
            </p:custDataLst>
          </p:nvPr>
        </p:nvCxnSpPr>
        <p:spPr>
          <a:xfrm flipV="1">
            <a:off x="7091045" y="1570355"/>
            <a:ext cx="817245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6"/>
            </p:custDataLst>
          </p:nvPr>
        </p:nvCxnSpPr>
        <p:spPr>
          <a:xfrm flipH="1">
            <a:off x="3658235" y="3248660"/>
            <a:ext cx="81724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7"/>
            </p:custDataLst>
          </p:nvPr>
        </p:nvCxnSpPr>
        <p:spPr>
          <a:xfrm flipH="1">
            <a:off x="3564255" y="4142105"/>
            <a:ext cx="911225" cy="361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8"/>
            </p:custDataLst>
          </p:nvPr>
        </p:nvCxnSpPr>
        <p:spPr>
          <a:xfrm>
            <a:off x="7213600" y="3288665"/>
            <a:ext cx="77660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9"/>
            </p:custDataLst>
          </p:nvPr>
        </p:nvCxnSpPr>
        <p:spPr>
          <a:xfrm flipH="1" flipV="1">
            <a:off x="3649980" y="2299335"/>
            <a:ext cx="771525" cy="1568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endCxn id="14" idx="1"/>
          </p:cNvCxnSpPr>
          <p:nvPr>
            <p:custDataLst>
              <p:tags r:id="rId20"/>
            </p:custDataLst>
          </p:nvPr>
        </p:nvCxnSpPr>
        <p:spPr>
          <a:xfrm>
            <a:off x="7170420" y="4394835"/>
            <a:ext cx="635000" cy="273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ISPRING_PRESENTATION_TITLE" val="我和我的祖国红色党政党课党建PPT模板"/>
  <p:tag name="ISPRING_FIRST_PUBLISH" val="1"/>
  <p:tag name="KSO_WPP_MARK_KEY" val="a6c05676-01cc-4c3f-9355-ade47f149f30"/>
  <p:tag name="COMMONDATA" val="eyJoZGlkIjoiNjkxY2UyNTAxMDMzNjZjNTEzNTk2MTkwZWI1ZWE1Yzk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涂豆思">
  <a:themeElements>
    <a:clrScheme name="涂豆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EDC2"/>
      </a:accent2>
      <a:accent3>
        <a:srgbClr val="A5A5A5"/>
      </a:accent3>
      <a:accent4>
        <a:srgbClr val="C00000"/>
      </a:accent4>
      <a:accent5>
        <a:srgbClr val="7F7F7F"/>
      </a:accent5>
      <a:accent6>
        <a:srgbClr val="FFEDC2"/>
      </a:accent6>
      <a:hlink>
        <a:srgbClr val="C00000"/>
      </a:hlink>
      <a:folHlink>
        <a:srgbClr val="C00000"/>
      </a:folHlink>
    </a:clrScheme>
    <a:fontScheme name="涂豆思">
      <a:majorFont>
        <a:latin typeface="思源黑体 CN Heavy"/>
        <a:ea typeface="思源黑体 CN Heavy"/>
        <a:cs typeface=""/>
      </a:majorFont>
      <a:minorFont>
        <a:latin typeface="思源黑体 CN Norm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2271</Words>
  <Application>WPS 演示</Application>
  <PresentationFormat>宽屏</PresentationFormat>
  <Paragraphs>177</Paragraphs>
  <Slides>29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4" baseType="lpstr">
      <vt:lpstr>Arial</vt:lpstr>
      <vt:lpstr>宋体</vt:lpstr>
      <vt:lpstr>Wingdings</vt:lpstr>
      <vt:lpstr>思源宋体 CN</vt:lpstr>
      <vt:lpstr>楷体</vt:lpstr>
      <vt:lpstr>思源黑体 CN Bold</vt:lpstr>
      <vt:lpstr>黑体</vt:lpstr>
      <vt:lpstr>思源宋体 CN Heavy</vt:lpstr>
      <vt:lpstr>华文中宋</vt:lpstr>
      <vt:lpstr>华文新魏</vt:lpstr>
      <vt:lpstr>微软雅黑</vt:lpstr>
      <vt:lpstr>Open Sans</vt:lpstr>
      <vt:lpstr>Segoe Print</vt:lpstr>
      <vt:lpstr>Calibri</vt:lpstr>
      <vt:lpstr>等线</vt:lpstr>
      <vt:lpstr>思源黑体 CN Heavy</vt:lpstr>
      <vt:lpstr>思源黑体 CN Normal</vt:lpstr>
      <vt:lpstr>Arial Unicode MS</vt:lpstr>
      <vt:lpstr>思源黑体 CN Light</vt:lpstr>
      <vt:lpstr>Gill Sans</vt:lpstr>
      <vt:lpstr>Lato</vt:lpstr>
      <vt:lpstr>Gill Sans</vt:lpstr>
      <vt:lpstr>华文楷体</vt:lpstr>
      <vt:lpstr>字魂55号-龙吟手书</vt:lpstr>
      <vt:lpstr>涂豆思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我和我的祖国红色党政党课党建PPT模板</dc:title>
  <dc:creator>涂豆思</dc:creator>
  <cp:lastModifiedBy>Administrator</cp:lastModifiedBy>
  <cp:revision>222</cp:revision>
  <dcterms:created xsi:type="dcterms:W3CDTF">2019-09-03T07:04:00Z</dcterms:created>
  <dcterms:modified xsi:type="dcterms:W3CDTF">2023-08-09T19:19:22Z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CD9EA1CD079E4D5EA7422D25F78699C6_13</vt:lpwstr>
  </property>
  <property fmtid="{D5CDD505-2E9C-101B-9397-08002B2CF9AE}" pid="3" name="KSOProductBuildVer">
    <vt:lpwstr>2052-11.1.0.14309</vt:lpwstr>
  </property>
</Properties>
</file>