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" r:id="rId3"/>
    <p:sldId id="266" r:id="rId5"/>
    <p:sldId id="363" r:id="rId6"/>
    <p:sldId id="364" r:id="rId7"/>
    <p:sldId id="379" r:id="rId8"/>
    <p:sldId id="330" r:id="rId9"/>
    <p:sldId id="331" r:id="rId10"/>
    <p:sldId id="332" r:id="rId11"/>
    <p:sldId id="333" r:id="rId12"/>
    <p:sldId id="335" r:id="rId13"/>
    <p:sldId id="336" r:id="rId14"/>
    <p:sldId id="337" r:id="rId15"/>
    <p:sldId id="338" r:id="rId16"/>
    <p:sldId id="285" r:id="rId17"/>
    <p:sldId id="318" r:id="rId18"/>
    <p:sldId id="319" r:id="rId19"/>
    <p:sldId id="324" r:id="rId20"/>
    <p:sldId id="329" r:id="rId21"/>
    <p:sldId id="394" r:id="rId22"/>
    <p:sldId id="395" r:id="rId23"/>
    <p:sldId id="348" r:id="rId24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97"/>
    <a:srgbClr val="460000"/>
    <a:srgbClr val="242B6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18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600201" y="2085976"/>
            <a:ext cx="3971925" cy="2162175"/>
          </a:xfrm>
          <a:custGeom>
            <a:avLst/>
            <a:gdLst>
              <a:gd name="connsiteX0" fmla="*/ 0 w 3971925"/>
              <a:gd name="connsiteY0" fmla="*/ 0 h 2162175"/>
              <a:gd name="connsiteX1" fmla="*/ 3971925 w 3971925"/>
              <a:gd name="connsiteY1" fmla="*/ 0 h 2162175"/>
              <a:gd name="connsiteX2" fmla="*/ 3971925 w 3971925"/>
              <a:gd name="connsiteY2" fmla="*/ 2162175 h 2162175"/>
              <a:gd name="connsiteX3" fmla="*/ 0 w 3971925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2162175">
                <a:moveTo>
                  <a:pt x="0" y="0"/>
                </a:moveTo>
                <a:lnTo>
                  <a:pt x="3971925" y="0"/>
                </a:lnTo>
                <a:lnTo>
                  <a:pt x="3971925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BEC6-7C2B-4B03-B4DD-37A8D3CA4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274762" y="1943100"/>
            <a:ext cx="2157510" cy="1600200"/>
          </a:xfrm>
          <a:custGeom>
            <a:avLst/>
            <a:gdLst>
              <a:gd name="connsiteX0" fmla="*/ 0 w 2157510"/>
              <a:gd name="connsiteY0" fmla="*/ 0 h 1600200"/>
              <a:gd name="connsiteX1" fmla="*/ 2157510 w 2157510"/>
              <a:gd name="connsiteY1" fmla="*/ 0 h 1600200"/>
              <a:gd name="connsiteX2" fmla="*/ 2157510 w 2157510"/>
              <a:gd name="connsiteY2" fmla="*/ 1600200 h 1600200"/>
              <a:gd name="connsiteX3" fmla="*/ 0 w 215751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10" h="1600200">
                <a:moveTo>
                  <a:pt x="0" y="0"/>
                </a:moveTo>
                <a:lnTo>
                  <a:pt x="2157510" y="0"/>
                </a:lnTo>
                <a:lnTo>
                  <a:pt x="215751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769750" y="3884613"/>
            <a:ext cx="2157510" cy="1600200"/>
          </a:xfrm>
          <a:custGeom>
            <a:avLst/>
            <a:gdLst>
              <a:gd name="connsiteX0" fmla="*/ 0 w 2157510"/>
              <a:gd name="connsiteY0" fmla="*/ 0 h 1600200"/>
              <a:gd name="connsiteX1" fmla="*/ 2157510 w 2157510"/>
              <a:gd name="connsiteY1" fmla="*/ 0 h 1600200"/>
              <a:gd name="connsiteX2" fmla="*/ 2157510 w 2157510"/>
              <a:gd name="connsiteY2" fmla="*/ 1600200 h 1600200"/>
              <a:gd name="connsiteX3" fmla="*/ 0 w 215751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10" h="1600200">
                <a:moveTo>
                  <a:pt x="0" y="0"/>
                </a:moveTo>
                <a:lnTo>
                  <a:pt x="2157510" y="0"/>
                </a:lnTo>
                <a:lnTo>
                  <a:pt x="215751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64739" y="1943100"/>
            <a:ext cx="2157510" cy="1600200"/>
          </a:xfrm>
          <a:custGeom>
            <a:avLst/>
            <a:gdLst>
              <a:gd name="connsiteX0" fmla="*/ 0 w 2157510"/>
              <a:gd name="connsiteY0" fmla="*/ 0 h 1600200"/>
              <a:gd name="connsiteX1" fmla="*/ 2157510 w 2157510"/>
              <a:gd name="connsiteY1" fmla="*/ 0 h 1600200"/>
              <a:gd name="connsiteX2" fmla="*/ 2157510 w 2157510"/>
              <a:gd name="connsiteY2" fmla="*/ 1600200 h 1600200"/>
              <a:gd name="connsiteX3" fmla="*/ 0 w 215751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10" h="1600200">
                <a:moveTo>
                  <a:pt x="0" y="0"/>
                </a:moveTo>
                <a:lnTo>
                  <a:pt x="2157510" y="0"/>
                </a:lnTo>
                <a:lnTo>
                  <a:pt x="215751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8759727" y="3884613"/>
            <a:ext cx="2157510" cy="1600200"/>
          </a:xfrm>
          <a:custGeom>
            <a:avLst/>
            <a:gdLst>
              <a:gd name="connsiteX0" fmla="*/ 0 w 2157510"/>
              <a:gd name="connsiteY0" fmla="*/ 0 h 1600200"/>
              <a:gd name="connsiteX1" fmla="*/ 2157510 w 2157510"/>
              <a:gd name="connsiteY1" fmla="*/ 0 h 1600200"/>
              <a:gd name="connsiteX2" fmla="*/ 2157510 w 2157510"/>
              <a:gd name="connsiteY2" fmla="*/ 1600200 h 1600200"/>
              <a:gd name="connsiteX3" fmla="*/ 0 w 215751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10" h="1600200">
                <a:moveTo>
                  <a:pt x="0" y="0"/>
                </a:moveTo>
                <a:lnTo>
                  <a:pt x="2157510" y="0"/>
                </a:lnTo>
                <a:lnTo>
                  <a:pt x="215751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BEC6-7C2B-4B03-B4DD-37A8D3CA4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976392" y="2332830"/>
            <a:ext cx="2770146" cy="2770146"/>
          </a:xfrm>
          <a:custGeom>
            <a:avLst/>
            <a:gdLst>
              <a:gd name="connsiteX0" fmla="*/ 1385073 w 2770146"/>
              <a:gd name="connsiteY0" fmla="*/ 0 h 2770146"/>
              <a:gd name="connsiteX1" fmla="*/ 2770146 w 2770146"/>
              <a:gd name="connsiteY1" fmla="*/ 1385073 h 2770146"/>
              <a:gd name="connsiteX2" fmla="*/ 1385073 w 2770146"/>
              <a:gd name="connsiteY2" fmla="*/ 2770146 h 2770146"/>
              <a:gd name="connsiteX3" fmla="*/ 0 w 2770146"/>
              <a:gd name="connsiteY3" fmla="*/ 1385073 h 2770146"/>
              <a:gd name="connsiteX4" fmla="*/ 1385073 w 2770146"/>
              <a:gd name="connsiteY4" fmla="*/ 0 h 277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146" h="2770146">
                <a:moveTo>
                  <a:pt x="1385073" y="0"/>
                </a:moveTo>
                <a:cubicBezTo>
                  <a:pt x="2150028" y="0"/>
                  <a:pt x="2770146" y="620118"/>
                  <a:pt x="2770146" y="1385073"/>
                </a:cubicBezTo>
                <a:cubicBezTo>
                  <a:pt x="2770146" y="2150028"/>
                  <a:pt x="2150028" y="2770146"/>
                  <a:pt x="1385073" y="2770146"/>
                </a:cubicBezTo>
                <a:cubicBezTo>
                  <a:pt x="620118" y="2770146"/>
                  <a:pt x="0" y="2150028"/>
                  <a:pt x="0" y="1385073"/>
                </a:cubicBezTo>
                <a:cubicBezTo>
                  <a:pt x="0" y="620118"/>
                  <a:pt x="620118" y="0"/>
                  <a:pt x="13850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7387771" y="1683658"/>
            <a:ext cx="3698006" cy="2044768"/>
          </a:xfrm>
          <a:custGeom>
            <a:avLst/>
            <a:gdLst>
              <a:gd name="connsiteX0" fmla="*/ 0 w 3698006"/>
              <a:gd name="connsiteY0" fmla="*/ 0 h 2044768"/>
              <a:gd name="connsiteX1" fmla="*/ 3698006 w 3698006"/>
              <a:gd name="connsiteY1" fmla="*/ 0 h 2044768"/>
              <a:gd name="connsiteX2" fmla="*/ 3698006 w 3698006"/>
              <a:gd name="connsiteY2" fmla="*/ 2044768 h 2044768"/>
              <a:gd name="connsiteX3" fmla="*/ 0 w 3698006"/>
              <a:gd name="connsiteY3" fmla="*/ 2044768 h 20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006" h="2044768">
                <a:moveTo>
                  <a:pt x="0" y="0"/>
                </a:moveTo>
                <a:lnTo>
                  <a:pt x="3698006" y="0"/>
                </a:lnTo>
                <a:lnTo>
                  <a:pt x="3698006" y="2044768"/>
                </a:lnTo>
                <a:lnTo>
                  <a:pt x="0" y="204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387771" y="3885288"/>
            <a:ext cx="3698006" cy="2044768"/>
          </a:xfrm>
          <a:custGeom>
            <a:avLst/>
            <a:gdLst>
              <a:gd name="connsiteX0" fmla="*/ 0 w 3698006"/>
              <a:gd name="connsiteY0" fmla="*/ 0 h 2044768"/>
              <a:gd name="connsiteX1" fmla="*/ 3698006 w 3698006"/>
              <a:gd name="connsiteY1" fmla="*/ 0 h 2044768"/>
              <a:gd name="connsiteX2" fmla="*/ 3698006 w 3698006"/>
              <a:gd name="connsiteY2" fmla="*/ 2044768 h 2044768"/>
              <a:gd name="connsiteX3" fmla="*/ 0 w 3698006"/>
              <a:gd name="connsiteY3" fmla="*/ 2044768 h 20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006" h="2044768">
                <a:moveTo>
                  <a:pt x="0" y="0"/>
                </a:moveTo>
                <a:lnTo>
                  <a:pt x="3698006" y="0"/>
                </a:lnTo>
                <a:lnTo>
                  <a:pt x="3698006" y="2044768"/>
                </a:lnTo>
                <a:lnTo>
                  <a:pt x="0" y="204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23917" y="2702242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2620" y="3299125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12389" y="2702242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642477" y="3299125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3783010" y="1685926"/>
            <a:ext cx="2363161" cy="2123312"/>
          </a:xfrm>
          <a:custGeom>
            <a:avLst/>
            <a:gdLst>
              <a:gd name="connsiteX0" fmla="*/ 0 w 2363161"/>
              <a:gd name="connsiteY0" fmla="*/ 0 h 2123312"/>
              <a:gd name="connsiteX1" fmla="*/ 2363161 w 2363161"/>
              <a:gd name="connsiteY1" fmla="*/ 0 h 2123312"/>
              <a:gd name="connsiteX2" fmla="*/ 2363161 w 2363161"/>
              <a:gd name="connsiteY2" fmla="*/ 2123312 h 2123312"/>
              <a:gd name="connsiteX3" fmla="*/ 0 w 2363161"/>
              <a:gd name="connsiteY3" fmla="*/ 2123312 h 212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161" h="2123312">
                <a:moveTo>
                  <a:pt x="0" y="0"/>
                </a:moveTo>
                <a:lnTo>
                  <a:pt x="2363161" y="0"/>
                </a:lnTo>
                <a:lnTo>
                  <a:pt x="2363161" y="2123312"/>
                </a:lnTo>
                <a:lnTo>
                  <a:pt x="0" y="21233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783010" y="3794364"/>
            <a:ext cx="2363161" cy="2140046"/>
          </a:xfrm>
          <a:custGeom>
            <a:avLst/>
            <a:gdLst>
              <a:gd name="connsiteX0" fmla="*/ 0 w 2363161"/>
              <a:gd name="connsiteY0" fmla="*/ 0 h 2140046"/>
              <a:gd name="connsiteX1" fmla="*/ 2363161 w 2363161"/>
              <a:gd name="connsiteY1" fmla="*/ 0 h 2140046"/>
              <a:gd name="connsiteX2" fmla="*/ 2363161 w 2363161"/>
              <a:gd name="connsiteY2" fmla="*/ 2140046 h 2140046"/>
              <a:gd name="connsiteX3" fmla="*/ 0 w 2363161"/>
              <a:gd name="connsiteY3" fmla="*/ 2140046 h 214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161" h="2140046">
                <a:moveTo>
                  <a:pt x="0" y="0"/>
                </a:moveTo>
                <a:lnTo>
                  <a:pt x="2363161" y="0"/>
                </a:lnTo>
                <a:lnTo>
                  <a:pt x="2363161" y="2140046"/>
                </a:lnTo>
                <a:lnTo>
                  <a:pt x="0" y="2140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6146171" y="3794364"/>
            <a:ext cx="2374316" cy="2140046"/>
          </a:xfrm>
          <a:custGeom>
            <a:avLst/>
            <a:gdLst>
              <a:gd name="connsiteX0" fmla="*/ 0 w 2374316"/>
              <a:gd name="connsiteY0" fmla="*/ 0 h 2140046"/>
              <a:gd name="connsiteX1" fmla="*/ 2374316 w 2374316"/>
              <a:gd name="connsiteY1" fmla="*/ 0 h 2140046"/>
              <a:gd name="connsiteX2" fmla="*/ 2374316 w 2374316"/>
              <a:gd name="connsiteY2" fmla="*/ 2140046 h 2140046"/>
              <a:gd name="connsiteX3" fmla="*/ 0 w 2374316"/>
              <a:gd name="connsiteY3" fmla="*/ 2140046 h 214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4316" h="2140046">
                <a:moveTo>
                  <a:pt x="0" y="0"/>
                </a:moveTo>
                <a:lnTo>
                  <a:pt x="2374316" y="0"/>
                </a:lnTo>
                <a:lnTo>
                  <a:pt x="2374316" y="2140046"/>
                </a:lnTo>
                <a:lnTo>
                  <a:pt x="0" y="2140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77258" y="2102236"/>
            <a:ext cx="4150305" cy="2433744"/>
          </a:xfrm>
          <a:custGeom>
            <a:avLst/>
            <a:gdLst>
              <a:gd name="connsiteX0" fmla="*/ 177031 w 4150305"/>
              <a:gd name="connsiteY0" fmla="*/ 0 h 2433744"/>
              <a:gd name="connsiteX1" fmla="*/ 3973274 w 4150305"/>
              <a:gd name="connsiteY1" fmla="*/ 0 h 2433744"/>
              <a:gd name="connsiteX2" fmla="*/ 4150305 w 4150305"/>
              <a:gd name="connsiteY2" fmla="*/ 177031 h 2433744"/>
              <a:gd name="connsiteX3" fmla="*/ 4150305 w 4150305"/>
              <a:gd name="connsiteY3" fmla="*/ 2256713 h 2433744"/>
              <a:gd name="connsiteX4" fmla="*/ 3973274 w 4150305"/>
              <a:gd name="connsiteY4" fmla="*/ 2433744 h 2433744"/>
              <a:gd name="connsiteX5" fmla="*/ 177031 w 4150305"/>
              <a:gd name="connsiteY5" fmla="*/ 2433744 h 2433744"/>
              <a:gd name="connsiteX6" fmla="*/ 0 w 4150305"/>
              <a:gd name="connsiteY6" fmla="*/ 2256713 h 2433744"/>
              <a:gd name="connsiteX7" fmla="*/ 0 w 4150305"/>
              <a:gd name="connsiteY7" fmla="*/ 177031 h 2433744"/>
              <a:gd name="connsiteX8" fmla="*/ 177031 w 4150305"/>
              <a:gd name="connsiteY8" fmla="*/ 0 h 243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0305" h="2433744">
                <a:moveTo>
                  <a:pt x="177031" y="0"/>
                </a:moveTo>
                <a:lnTo>
                  <a:pt x="3973274" y="0"/>
                </a:lnTo>
                <a:cubicBezTo>
                  <a:pt x="4071046" y="0"/>
                  <a:pt x="4150305" y="79259"/>
                  <a:pt x="4150305" y="177031"/>
                </a:cubicBezTo>
                <a:lnTo>
                  <a:pt x="4150305" y="2256713"/>
                </a:lnTo>
                <a:cubicBezTo>
                  <a:pt x="4150305" y="2354485"/>
                  <a:pt x="4071046" y="2433744"/>
                  <a:pt x="3973274" y="2433744"/>
                </a:cubicBezTo>
                <a:lnTo>
                  <a:pt x="177031" y="2433744"/>
                </a:lnTo>
                <a:cubicBezTo>
                  <a:pt x="79259" y="2433744"/>
                  <a:pt x="0" y="2354485"/>
                  <a:pt x="0" y="2256713"/>
                </a:cubicBezTo>
                <a:lnTo>
                  <a:pt x="0" y="177031"/>
                </a:lnTo>
                <a:cubicBezTo>
                  <a:pt x="0" y="79259"/>
                  <a:pt x="79259" y="0"/>
                  <a:pt x="17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64439" y="2102236"/>
            <a:ext cx="4150305" cy="2433744"/>
          </a:xfrm>
          <a:custGeom>
            <a:avLst/>
            <a:gdLst>
              <a:gd name="connsiteX0" fmla="*/ 202439 w 4150305"/>
              <a:gd name="connsiteY0" fmla="*/ 0 h 2433744"/>
              <a:gd name="connsiteX1" fmla="*/ 3947866 w 4150305"/>
              <a:gd name="connsiteY1" fmla="*/ 0 h 2433744"/>
              <a:gd name="connsiteX2" fmla="*/ 4150305 w 4150305"/>
              <a:gd name="connsiteY2" fmla="*/ 202439 h 2433744"/>
              <a:gd name="connsiteX3" fmla="*/ 4150305 w 4150305"/>
              <a:gd name="connsiteY3" fmla="*/ 2231305 h 2433744"/>
              <a:gd name="connsiteX4" fmla="*/ 3947866 w 4150305"/>
              <a:gd name="connsiteY4" fmla="*/ 2433744 h 2433744"/>
              <a:gd name="connsiteX5" fmla="*/ 202439 w 4150305"/>
              <a:gd name="connsiteY5" fmla="*/ 2433744 h 2433744"/>
              <a:gd name="connsiteX6" fmla="*/ 0 w 4150305"/>
              <a:gd name="connsiteY6" fmla="*/ 2231305 h 2433744"/>
              <a:gd name="connsiteX7" fmla="*/ 0 w 4150305"/>
              <a:gd name="connsiteY7" fmla="*/ 202439 h 2433744"/>
              <a:gd name="connsiteX8" fmla="*/ 202439 w 4150305"/>
              <a:gd name="connsiteY8" fmla="*/ 0 h 243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0305" h="2433744">
                <a:moveTo>
                  <a:pt x="202439" y="0"/>
                </a:moveTo>
                <a:lnTo>
                  <a:pt x="3947866" y="0"/>
                </a:lnTo>
                <a:cubicBezTo>
                  <a:pt x="4059670" y="0"/>
                  <a:pt x="4150305" y="90635"/>
                  <a:pt x="4150305" y="202439"/>
                </a:cubicBezTo>
                <a:lnTo>
                  <a:pt x="4150305" y="2231305"/>
                </a:lnTo>
                <a:cubicBezTo>
                  <a:pt x="4150305" y="2343109"/>
                  <a:pt x="4059670" y="2433744"/>
                  <a:pt x="3947866" y="2433744"/>
                </a:cubicBezTo>
                <a:lnTo>
                  <a:pt x="202439" y="2433744"/>
                </a:lnTo>
                <a:cubicBezTo>
                  <a:pt x="90635" y="2433744"/>
                  <a:pt x="0" y="2343109"/>
                  <a:pt x="0" y="2231305"/>
                </a:cubicBezTo>
                <a:lnTo>
                  <a:pt x="0" y="202439"/>
                </a:lnTo>
                <a:cubicBezTo>
                  <a:pt x="0" y="90635"/>
                  <a:pt x="90635" y="0"/>
                  <a:pt x="202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3" y="1886856"/>
            <a:ext cx="2303916" cy="1306286"/>
          </a:xfrm>
          <a:custGeom>
            <a:avLst/>
            <a:gdLst>
              <a:gd name="connsiteX0" fmla="*/ 0 w 2303916"/>
              <a:gd name="connsiteY0" fmla="*/ 0 h 1306286"/>
              <a:gd name="connsiteX1" fmla="*/ 2303916 w 2303916"/>
              <a:gd name="connsiteY1" fmla="*/ 0 h 1306286"/>
              <a:gd name="connsiteX2" fmla="*/ 2303916 w 2303916"/>
              <a:gd name="connsiteY2" fmla="*/ 1306286 h 1306286"/>
              <a:gd name="connsiteX3" fmla="*/ 0 w 2303916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916" h="1306286">
                <a:moveTo>
                  <a:pt x="0" y="0"/>
                </a:moveTo>
                <a:lnTo>
                  <a:pt x="2303916" y="0"/>
                </a:lnTo>
                <a:lnTo>
                  <a:pt x="2303916" y="1306286"/>
                </a:lnTo>
                <a:lnTo>
                  <a:pt x="0" y="13062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587599" y="1886856"/>
            <a:ext cx="2303916" cy="1306286"/>
          </a:xfrm>
          <a:custGeom>
            <a:avLst/>
            <a:gdLst>
              <a:gd name="connsiteX0" fmla="*/ 0 w 2303916"/>
              <a:gd name="connsiteY0" fmla="*/ 0 h 1306286"/>
              <a:gd name="connsiteX1" fmla="*/ 2303916 w 2303916"/>
              <a:gd name="connsiteY1" fmla="*/ 0 h 1306286"/>
              <a:gd name="connsiteX2" fmla="*/ 2303916 w 2303916"/>
              <a:gd name="connsiteY2" fmla="*/ 1306286 h 1306286"/>
              <a:gd name="connsiteX3" fmla="*/ 0 w 2303916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916" h="1306286">
                <a:moveTo>
                  <a:pt x="0" y="0"/>
                </a:moveTo>
                <a:lnTo>
                  <a:pt x="2303916" y="0"/>
                </a:lnTo>
                <a:lnTo>
                  <a:pt x="2303916" y="1306286"/>
                </a:lnTo>
                <a:lnTo>
                  <a:pt x="0" y="13062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00485" y="1886856"/>
            <a:ext cx="2303916" cy="1306286"/>
          </a:xfrm>
          <a:custGeom>
            <a:avLst/>
            <a:gdLst>
              <a:gd name="connsiteX0" fmla="*/ 0 w 2303916"/>
              <a:gd name="connsiteY0" fmla="*/ 0 h 1306286"/>
              <a:gd name="connsiteX1" fmla="*/ 2303916 w 2303916"/>
              <a:gd name="connsiteY1" fmla="*/ 0 h 1306286"/>
              <a:gd name="connsiteX2" fmla="*/ 2303916 w 2303916"/>
              <a:gd name="connsiteY2" fmla="*/ 1306286 h 1306286"/>
              <a:gd name="connsiteX3" fmla="*/ 0 w 2303916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916" h="1306286">
                <a:moveTo>
                  <a:pt x="0" y="0"/>
                </a:moveTo>
                <a:lnTo>
                  <a:pt x="2303916" y="0"/>
                </a:lnTo>
                <a:lnTo>
                  <a:pt x="2303916" y="1306286"/>
                </a:lnTo>
                <a:lnTo>
                  <a:pt x="0" y="13062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13372" y="1886856"/>
            <a:ext cx="2303916" cy="1306286"/>
          </a:xfrm>
          <a:custGeom>
            <a:avLst/>
            <a:gdLst>
              <a:gd name="connsiteX0" fmla="*/ 0 w 2303916"/>
              <a:gd name="connsiteY0" fmla="*/ 0 h 1306286"/>
              <a:gd name="connsiteX1" fmla="*/ 2303916 w 2303916"/>
              <a:gd name="connsiteY1" fmla="*/ 0 h 1306286"/>
              <a:gd name="connsiteX2" fmla="*/ 2303916 w 2303916"/>
              <a:gd name="connsiteY2" fmla="*/ 1306286 h 1306286"/>
              <a:gd name="connsiteX3" fmla="*/ 0 w 2303916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916" h="1306286">
                <a:moveTo>
                  <a:pt x="0" y="0"/>
                </a:moveTo>
                <a:lnTo>
                  <a:pt x="2303916" y="0"/>
                </a:lnTo>
                <a:lnTo>
                  <a:pt x="2303916" y="1306286"/>
                </a:lnTo>
                <a:lnTo>
                  <a:pt x="0" y="13062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1233615" y="3996263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4573715" y="3996263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7913815" y="3996263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233615" y="1884379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4573715" y="1884379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7913815" y="1884379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microsoft.com/office/2007/relationships/hdphoto" Target="../media/image3.wdp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0" Type="http://schemas.openxmlformats.org/officeDocument/2006/relationships/notesSlide" Target="../notesSlides/notesSlide13.xml"/><Relationship Id="rId2" Type="http://schemas.openxmlformats.org/officeDocument/2006/relationships/tags" Target="../tags/tag77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3.jpe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4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4" Type="http://schemas.openxmlformats.org/officeDocument/2006/relationships/notesSlide" Target="../notesSlides/notesSlide17.xml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25.png"/><Relationship Id="rId7" Type="http://schemas.openxmlformats.org/officeDocument/2006/relationships/tags" Target="../tags/tag103.xml"/><Relationship Id="rId6" Type="http://schemas.openxmlformats.org/officeDocument/2006/relationships/image" Target="../media/image31.png"/><Relationship Id="rId5" Type="http://schemas.openxmlformats.org/officeDocument/2006/relationships/tags" Target="../tags/tag102.xml"/><Relationship Id="rId4" Type="http://schemas.openxmlformats.org/officeDocument/2006/relationships/image" Target="../media/image30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9" Type="http://schemas.openxmlformats.org/officeDocument/2006/relationships/notesSlide" Target="../notesSlides/notesSlide18.xml"/><Relationship Id="rId18" Type="http://schemas.openxmlformats.org/officeDocument/2006/relationships/slideLayout" Target="../slideLayouts/slideLayout8.xml"/><Relationship Id="rId17" Type="http://schemas.openxmlformats.org/officeDocument/2006/relationships/tags" Target="../tags/tag111.xml"/><Relationship Id="rId16" Type="http://schemas.openxmlformats.org/officeDocument/2006/relationships/image" Target="../media/image29.jpeg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image" Target="../media/image33.png"/><Relationship Id="rId5" Type="http://schemas.openxmlformats.org/officeDocument/2006/relationships/tags" Target="../tags/tag114.xml"/><Relationship Id="rId4" Type="http://schemas.openxmlformats.org/officeDocument/2006/relationships/image" Target="../media/image3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2" Type="http://schemas.openxmlformats.org/officeDocument/2006/relationships/notesSlide" Target="../notesSlides/notesSlide20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117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tags" Target="../tags/tag9.xml"/><Relationship Id="rId4" Type="http://schemas.openxmlformats.org/officeDocument/2006/relationships/image" Target="../media/image1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3.xml"/><Relationship Id="rId17" Type="http://schemas.openxmlformats.org/officeDocument/2006/relationships/image" Target="../media/image21.jpeg"/><Relationship Id="rId16" Type="http://schemas.openxmlformats.org/officeDocument/2006/relationships/image" Target="../media/image20.jpeg"/><Relationship Id="rId15" Type="http://schemas.openxmlformats.org/officeDocument/2006/relationships/image" Target="../media/image19.jpeg"/><Relationship Id="rId14" Type="http://schemas.openxmlformats.org/officeDocument/2006/relationships/image" Target="../media/image18.jpeg"/><Relationship Id="rId13" Type="http://schemas.openxmlformats.org/officeDocument/2006/relationships/image" Target="../media/image17.jpeg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4" Type="http://schemas.openxmlformats.org/officeDocument/2006/relationships/notesSlide" Target="../notesSlides/notesSlide9.xml"/><Relationship Id="rId33" Type="http://schemas.openxmlformats.org/officeDocument/2006/relationships/slideLayout" Target="../slideLayouts/slideLayout3.xml"/><Relationship Id="rId32" Type="http://schemas.openxmlformats.org/officeDocument/2006/relationships/tags" Target="../tags/tag61.xml"/><Relationship Id="rId31" Type="http://schemas.openxmlformats.org/officeDocument/2006/relationships/tags" Target="../tags/tag60.xml"/><Relationship Id="rId30" Type="http://schemas.openxmlformats.org/officeDocument/2006/relationships/tags" Target="../tags/tag59.xml"/><Relationship Id="rId3" Type="http://schemas.openxmlformats.org/officeDocument/2006/relationships/tags" Target="../tags/tag33.xml"/><Relationship Id="rId29" Type="http://schemas.openxmlformats.org/officeDocument/2006/relationships/tags" Target="../tags/tag58.xml"/><Relationship Id="rId28" Type="http://schemas.openxmlformats.org/officeDocument/2006/relationships/image" Target="../media/image22.jpeg"/><Relationship Id="rId27" Type="http://schemas.openxmlformats.org/officeDocument/2006/relationships/tags" Target="../tags/tag57.xml"/><Relationship Id="rId26" Type="http://schemas.openxmlformats.org/officeDocument/2006/relationships/tags" Target="../tags/tag56.xml"/><Relationship Id="rId25" Type="http://schemas.openxmlformats.org/officeDocument/2006/relationships/tags" Target="../tags/tag55.xml"/><Relationship Id="rId24" Type="http://schemas.openxmlformats.org/officeDocument/2006/relationships/tags" Target="../tags/tag54.xml"/><Relationship Id="rId23" Type="http://schemas.openxmlformats.org/officeDocument/2006/relationships/tags" Target="../tags/tag53.xml"/><Relationship Id="rId22" Type="http://schemas.openxmlformats.org/officeDocument/2006/relationships/tags" Target="../tags/tag52.xml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tags" Target="../tags/tag32.xml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5648" r="56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0111" y="1485626"/>
            <a:ext cx="9965932" cy="2122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800097"/>
                </a:solidFill>
              </a:rPr>
              <a:t>2023</a:t>
            </a:r>
            <a:r>
              <a:rPr lang="zh-CN" altLang="en-US" sz="4400" b="1" dirty="0">
                <a:solidFill>
                  <a:srgbClr val="800097"/>
                </a:solidFill>
              </a:rPr>
              <a:t>网民网络安全感满意度调查活动</a:t>
            </a:r>
            <a:endParaRPr lang="en-US" altLang="zh-CN" sz="4400" b="1" dirty="0">
              <a:solidFill>
                <a:srgbClr val="80009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800097"/>
                </a:solidFill>
              </a:rPr>
              <a:t>采集工作探析</a:t>
            </a:r>
            <a:endParaRPr lang="zh-CN" altLang="en-US" sz="4400" b="1" dirty="0">
              <a:solidFill>
                <a:srgbClr val="800097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47007" y="479425"/>
            <a:ext cx="3152140" cy="1013460"/>
            <a:chOff x="7139" y="530"/>
            <a:chExt cx="4964" cy="1596"/>
          </a:xfrm>
        </p:grpSpPr>
        <p:pic>
          <p:nvPicPr>
            <p:cNvPr id="7" name="图片 6" descr="网安联志愿logo_画板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10671" y="622"/>
              <a:ext cx="1432" cy="1413"/>
            </a:xfrm>
            <a:prstGeom prst="rect">
              <a:avLst/>
            </a:prstGeom>
          </p:spPr>
        </p:pic>
        <p:pic>
          <p:nvPicPr>
            <p:cNvPr id="4" name="图片 3" descr="网安联logo-描边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139" y="580"/>
              <a:ext cx="1162" cy="1496"/>
            </a:xfrm>
            <a:prstGeom prst="rect">
              <a:avLst/>
            </a:prstGeom>
          </p:spPr>
        </p:pic>
        <p:pic>
          <p:nvPicPr>
            <p:cNvPr id="10" name="图片 9" descr="调查活动logo-0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505" y="530"/>
              <a:ext cx="1962" cy="15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5648" r="56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614893" y="1488621"/>
            <a:ext cx="2628900" cy="2628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53472" y="1727200"/>
            <a:ext cx="2151742" cy="21517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5852272" y="2843412"/>
            <a:ext cx="130436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38298" y="2151999"/>
            <a:ext cx="50701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问卷收集的小技巧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1508" y="2170677"/>
            <a:ext cx="167567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  <a:endParaRPr lang="zh-CN" altLang="en-US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022350" y="260350"/>
            <a:ext cx="40570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问卷收集的小技巧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6470" y="1254760"/>
            <a:ext cx="6176645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4"/>
                </a:solidFill>
              </a:rPr>
              <a:t>一、定时播报</a:t>
            </a:r>
            <a:endParaRPr lang="zh-CN" altLang="en-US" sz="2800" b="1" dirty="0">
              <a:solidFill>
                <a:schemeClr val="accent4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1758" y="2145303"/>
            <a:ext cx="9867184" cy="2464706"/>
            <a:chOff x="3414713" y="2667000"/>
            <a:chExt cx="5618162" cy="1403350"/>
          </a:xfrm>
        </p:grpSpPr>
        <p:sp>
          <p:nvSpPr>
            <p:cNvPr id="6" name="MH_SubTitle_4"/>
            <p:cNvSpPr/>
            <p:nvPr>
              <p:custDataLst>
                <p:tags r:id="rId2"/>
              </p:custDataLst>
            </p:nvPr>
          </p:nvSpPr>
          <p:spPr>
            <a:xfrm>
              <a:off x="7629525" y="2667000"/>
              <a:ext cx="1403350" cy="1403350"/>
            </a:xfrm>
            <a:custGeom>
              <a:avLst/>
              <a:gdLst/>
              <a:ahLst/>
              <a:cxnLst/>
              <a:rect l="l" t="t" r="r" b="b"/>
              <a:pathLst>
                <a:path w="2376264" h="2376264">
                  <a:moveTo>
                    <a:pt x="0" y="0"/>
                  </a:moveTo>
                  <a:lnTo>
                    <a:pt x="2376264" y="0"/>
                  </a:lnTo>
                  <a:lnTo>
                    <a:pt x="2376264" y="2376264"/>
                  </a:lnTo>
                  <a:lnTo>
                    <a:pt x="0" y="2376264"/>
                  </a:lnTo>
                  <a:lnTo>
                    <a:pt x="0" y="1521747"/>
                  </a:lnTo>
                  <a:cubicBezTo>
                    <a:pt x="30383" y="1475071"/>
                    <a:pt x="66068" y="1427972"/>
                    <a:pt x="117476" y="1426543"/>
                  </a:cubicBezTo>
                  <a:cubicBezTo>
                    <a:pt x="232393" y="1423350"/>
                    <a:pt x="252959" y="1536556"/>
                    <a:pt x="436303" y="1528042"/>
                  </a:cubicBezTo>
                  <a:cubicBezTo>
                    <a:pt x="619647" y="1519528"/>
                    <a:pt x="760339" y="1382966"/>
                    <a:pt x="760339" y="1204006"/>
                  </a:cubicBezTo>
                  <a:cubicBezTo>
                    <a:pt x="760339" y="1025046"/>
                    <a:pt x="619117" y="876615"/>
                    <a:pt x="441859" y="875208"/>
                  </a:cubicBezTo>
                  <a:cubicBezTo>
                    <a:pt x="264601" y="873801"/>
                    <a:pt x="214270" y="996251"/>
                    <a:pt x="111126" y="995536"/>
                  </a:cubicBezTo>
                  <a:cubicBezTo>
                    <a:pt x="63787" y="995208"/>
                    <a:pt x="29821" y="941102"/>
                    <a:pt x="0" y="8856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FFFFFF"/>
              </a:solidFill>
            </a:ln>
            <a:effectLst>
              <a:outerShdw blurRad="368300" dist="38100" dir="2700000" algn="tl" rotWithShape="0">
                <a:prstClr val="black">
                  <a:alpha val="22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MH_SubTitle_3"/>
            <p:cNvSpPr/>
            <p:nvPr>
              <p:custDataLst>
                <p:tags r:id="rId3"/>
              </p:custDataLst>
            </p:nvPr>
          </p:nvSpPr>
          <p:spPr>
            <a:xfrm>
              <a:off x="6224588" y="2667000"/>
              <a:ext cx="1854200" cy="1403350"/>
            </a:xfrm>
            <a:custGeom>
              <a:avLst/>
              <a:gdLst/>
              <a:ahLst/>
              <a:cxnLst/>
              <a:rect l="l" t="t" r="r" b="b"/>
              <a:pathLst>
                <a:path w="3136603" h="2376264">
                  <a:moveTo>
                    <a:pt x="0" y="0"/>
                  </a:moveTo>
                  <a:lnTo>
                    <a:pt x="2376264" y="0"/>
                  </a:lnTo>
                  <a:lnTo>
                    <a:pt x="2376264" y="885635"/>
                  </a:lnTo>
                  <a:cubicBezTo>
                    <a:pt x="2406085" y="941102"/>
                    <a:pt x="2440051" y="995208"/>
                    <a:pt x="2487390" y="995536"/>
                  </a:cubicBezTo>
                  <a:cubicBezTo>
                    <a:pt x="2590534" y="996251"/>
                    <a:pt x="2640865" y="873801"/>
                    <a:pt x="2818123" y="875208"/>
                  </a:cubicBezTo>
                  <a:cubicBezTo>
                    <a:pt x="2995381" y="876615"/>
                    <a:pt x="3136603" y="1025046"/>
                    <a:pt x="3136603" y="1204006"/>
                  </a:cubicBezTo>
                  <a:cubicBezTo>
                    <a:pt x="3136603" y="1382966"/>
                    <a:pt x="2995911" y="1519528"/>
                    <a:pt x="2812567" y="1528042"/>
                  </a:cubicBezTo>
                  <a:cubicBezTo>
                    <a:pt x="2629223" y="1536556"/>
                    <a:pt x="2608657" y="1423350"/>
                    <a:pt x="2493740" y="1426543"/>
                  </a:cubicBezTo>
                  <a:cubicBezTo>
                    <a:pt x="2442332" y="1427972"/>
                    <a:pt x="2406647" y="1475071"/>
                    <a:pt x="2376264" y="1521747"/>
                  </a:cubicBezTo>
                  <a:lnTo>
                    <a:pt x="2376264" y="2376264"/>
                  </a:lnTo>
                  <a:lnTo>
                    <a:pt x="0" y="2376264"/>
                  </a:lnTo>
                  <a:lnTo>
                    <a:pt x="0" y="1518330"/>
                  </a:lnTo>
                  <a:cubicBezTo>
                    <a:pt x="29788" y="1472755"/>
                    <a:pt x="64966" y="1427937"/>
                    <a:pt x="115095" y="1426543"/>
                  </a:cubicBezTo>
                  <a:cubicBezTo>
                    <a:pt x="230012" y="1423350"/>
                    <a:pt x="250578" y="1536556"/>
                    <a:pt x="433922" y="1528042"/>
                  </a:cubicBezTo>
                  <a:cubicBezTo>
                    <a:pt x="617266" y="1519528"/>
                    <a:pt x="757958" y="1382966"/>
                    <a:pt x="757958" y="1204006"/>
                  </a:cubicBezTo>
                  <a:cubicBezTo>
                    <a:pt x="757958" y="1025046"/>
                    <a:pt x="616736" y="876615"/>
                    <a:pt x="439478" y="875208"/>
                  </a:cubicBezTo>
                  <a:cubicBezTo>
                    <a:pt x="262220" y="873801"/>
                    <a:pt x="211889" y="996251"/>
                    <a:pt x="108745" y="995536"/>
                  </a:cubicBezTo>
                  <a:cubicBezTo>
                    <a:pt x="62603" y="995216"/>
                    <a:pt x="29166" y="943804"/>
                    <a:pt x="0" y="88977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FFFFFF"/>
              </a:solidFill>
            </a:ln>
            <a:effectLst>
              <a:outerShdw blurRad="368300" dist="38100" dir="2700000" algn="tl" rotWithShape="0">
                <a:prstClr val="black">
                  <a:alpha val="22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125" name="MH_SubTitle_2"/>
            <p:cNvSpPr/>
            <p:nvPr>
              <p:custDataLst>
                <p:tags r:id="rId4"/>
              </p:custDataLst>
            </p:nvPr>
          </p:nvSpPr>
          <p:spPr bwMode="auto">
            <a:xfrm>
              <a:off x="4819650" y="2667000"/>
              <a:ext cx="1854200" cy="1403350"/>
            </a:xfrm>
            <a:custGeom>
              <a:avLst/>
              <a:gdLst>
                <a:gd name="T0" fmla="*/ 0 w 3136603"/>
                <a:gd name="T1" fmla="*/ 0 h 2376264"/>
                <a:gd name="T2" fmla="*/ 3136603 w 3136603"/>
                <a:gd name="T3" fmla="*/ 2376264 h 2376264"/>
              </a:gdLst>
              <a:ahLst/>
              <a:cxnLst/>
              <a:rect l="T0" t="T1" r="T2" b="T3"/>
              <a:pathLst>
                <a:path w="3136603" h="2376264">
                  <a:moveTo>
                    <a:pt x="0" y="0"/>
                  </a:moveTo>
                  <a:lnTo>
                    <a:pt x="2376264" y="0"/>
                  </a:lnTo>
                  <a:lnTo>
                    <a:pt x="2376264" y="885635"/>
                  </a:lnTo>
                  <a:cubicBezTo>
                    <a:pt x="2406085" y="941102"/>
                    <a:pt x="2440051" y="995208"/>
                    <a:pt x="2487390" y="995536"/>
                  </a:cubicBezTo>
                  <a:cubicBezTo>
                    <a:pt x="2590534" y="996251"/>
                    <a:pt x="2640865" y="873801"/>
                    <a:pt x="2818123" y="875208"/>
                  </a:cubicBezTo>
                  <a:cubicBezTo>
                    <a:pt x="2995381" y="876615"/>
                    <a:pt x="3136603" y="1025046"/>
                    <a:pt x="3136603" y="1204006"/>
                  </a:cubicBezTo>
                  <a:cubicBezTo>
                    <a:pt x="3136603" y="1382966"/>
                    <a:pt x="2995911" y="1519528"/>
                    <a:pt x="2812567" y="1528042"/>
                  </a:cubicBezTo>
                  <a:cubicBezTo>
                    <a:pt x="2629223" y="1536556"/>
                    <a:pt x="2608657" y="1423350"/>
                    <a:pt x="2493740" y="1426543"/>
                  </a:cubicBezTo>
                  <a:cubicBezTo>
                    <a:pt x="2442332" y="1427972"/>
                    <a:pt x="2406647" y="1475071"/>
                    <a:pt x="2376264" y="1521747"/>
                  </a:cubicBezTo>
                  <a:lnTo>
                    <a:pt x="2376264" y="2376264"/>
                  </a:lnTo>
                  <a:lnTo>
                    <a:pt x="0" y="2376264"/>
                  </a:lnTo>
                  <a:lnTo>
                    <a:pt x="0" y="1518330"/>
                  </a:lnTo>
                  <a:cubicBezTo>
                    <a:pt x="29788" y="1472755"/>
                    <a:pt x="64966" y="1427937"/>
                    <a:pt x="115095" y="1426543"/>
                  </a:cubicBezTo>
                  <a:cubicBezTo>
                    <a:pt x="230012" y="1423350"/>
                    <a:pt x="250578" y="1536556"/>
                    <a:pt x="433922" y="1528042"/>
                  </a:cubicBezTo>
                  <a:cubicBezTo>
                    <a:pt x="617266" y="1519528"/>
                    <a:pt x="757958" y="1382966"/>
                    <a:pt x="757958" y="1204006"/>
                  </a:cubicBezTo>
                  <a:cubicBezTo>
                    <a:pt x="757958" y="1025046"/>
                    <a:pt x="616736" y="876615"/>
                    <a:pt x="439478" y="875208"/>
                  </a:cubicBezTo>
                  <a:cubicBezTo>
                    <a:pt x="262220" y="873801"/>
                    <a:pt x="211889" y="996251"/>
                    <a:pt x="108745" y="995536"/>
                  </a:cubicBezTo>
                  <a:cubicBezTo>
                    <a:pt x="62603" y="995216"/>
                    <a:pt x="29166" y="943804"/>
                    <a:pt x="0" y="8897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FFFFFF"/>
              </a:solidFill>
            </a:ln>
            <a:effectLst>
              <a:outerShdw blurRad="368300" dist="38100" dir="2700000" algn="tl" rotWithShape="0">
                <a:prstClr val="black">
                  <a:alpha val="22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MH_SubTitle_1"/>
            <p:cNvSpPr/>
            <p:nvPr>
              <p:custDataLst>
                <p:tags r:id="rId5"/>
              </p:custDataLst>
            </p:nvPr>
          </p:nvSpPr>
          <p:spPr>
            <a:xfrm>
              <a:off x="3414713" y="2667000"/>
              <a:ext cx="1854200" cy="1403350"/>
            </a:xfrm>
            <a:custGeom>
              <a:avLst/>
              <a:gdLst/>
              <a:ahLst/>
              <a:cxnLst/>
              <a:rect l="l" t="t" r="r" b="b"/>
              <a:pathLst>
                <a:path w="3136603" h="2376264">
                  <a:moveTo>
                    <a:pt x="0" y="0"/>
                  </a:moveTo>
                  <a:lnTo>
                    <a:pt x="2376264" y="0"/>
                  </a:lnTo>
                  <a:lnTo>
                    <a:pt x="2376264" y="885635"/>
                  </a:lnTo>
                  <a:cubicBezTo>
                    <a:pt x="2406085" y="941102"/>
                    <a:pt x="2440051" y="995208"/>
                    <a:pt x="2487390" y="995536"/>
                  </a:cubicBezTo>
                  <a:cubicBezTo>
                    <a:pt x="2590534" y="996251"/>
                    <a:pt x="2640865" y="873801"/>
                    <a:pt x="2818123" y="875208"/>
                  </a:cubicBezTo>
                  <a:cubicBezTo>
                    <a:pt x="2995381" y="876615"/>
                    <a:pt x="3136603" y="1025046"/>
                    <a:pt x="3136603" y="1204006"/>
                  </a:cubicBezTo>
                  <a:cubicBezTo>
                    <a:pt x="3136603" y="1382966"/>
                    <a:pt x="2995911" y="1519528"/>
                    <a:pt x="2812567" y="1528042"/>
                  </a:cubicBezTo>
                  <a:cubicBezTo>
                    <a:pt x="2629223" y="1536556"/>
                    <a:pt x="2608657" y="1423350"/>
                    <a:pt x="2493740" y="1426543"/>
                  </a:cubicBezTo>
                  <a:cubicBezTo>
                    <a:pt x="2442332" y="1427972"/>
                    <a:pt x="2406647" y="1475071"/>
                    <a:pt x="2376264" y="1521747"/>
                  </a:cubicBezTo>
                  <a:lnTo>
                    <a:pt x="2376264" y="2376264"/>
                  </a:lnTo>
                  <a:lnTo>
                    <a:pt x="0" y="23762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FFFFFF"/>
              </a:solidFill>
            </a:ln>
            <a:effectLst>
              <a:outerShdw blurRad="368300" dist="38100" dir="2700000" algn="tl" rotWithShape="0">
                <a:prstClr val="black">
                  <a:alpha val="22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椭圆 5"/>
          <p:cNvSpPr/>
          <p:nvPr>
            <p:custDataLst>
              <p:tags r:id="rId6"/>
            </p:custDataLst>
          </p:nvPr>
        </p:nvSpPr>
        <p:spPr>
          <a:xfrm>
            <a:off x="2599944" y="2404546"/>
            <a:ext cx="616526" cy="63792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25"/>
          <p:cNvSpPr/>
          <p:nvPr>
            <p:custDataLst>
              <p:tags r:id="rId7"/>
            </p:custDataLst>
          </p:nvPr>
        </p:nvSpPr>
        <p:spPr>
          <a:xfrm>
            <a:off x="5034945" y="2404546"/>
            <a:ext cx="637920" cy="63792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椭圆 26"/>
          <p:cNvSpPr/>
          <p:nvPr>
            <p:custDataLst>
              <p:tags r:id="rId8"/>
            </p:custDataLst>
          </p:nvPr>
        </p:nvSpPr>
        <p:spPr>
          <a:xfrm>
            <a:off x="7520417" y="2465592"/>
            <a:ext cx="637920" cy="515828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椭圆 27"/>
          <p:cNvSpPr/>
          <p:nvPr>
            <p:custDataLst>
              <p:tags r:id="rId9"/>
            </p:custDataLst>
          </p:nvPr>
        </p:nvSpPr>
        <p:spPr>
          <a:xfrm>
            <a:off x="9999021" y="2404546"/>
            <a:ext cx="553989" cy="637920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10"/>
            </p:custDataLst>
          </p:nvPr>
        </p:nvSpPr>
        <p:spPr>
          <a:xfrm>
            <a:off x="1270033" y="3810245"/>
            <a:ext cx="2050552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提醒参与者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1"/>
            </p:custDataLst>
          </p:nvPr>
        </p:nvSpPr>
        <p:spPr>
          <a:xfrm>
            <a:off x="3696961" y="3810245"/>
            <a:ext cx="2050552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分组管理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1" name="矩形 30"/>
          <p:cNvSpPr/>
          <p:nvPr>
            <p:custDataLst>
              <p:tags r:id="rId12"/>
            </p:custDataLst>
          </p:nvPr>
        </p:nvSpPr>
        <p:spPr>
          <a:xfrm>
            <a:off x="6241744" y="3810245"/>
            <a:ext cx="2050552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群内讨论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13"/>
            </p:custDataLst>
          </p:nvPr>
        </p:nvSpPr>
        <p:spPr>
          <a:xfrm>
            <a:off x="8636799" y="3810245"/>
            <a:ext cx="2050552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及时反馈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2350" y="4756785"/>
            <a:ext cx="23736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通过定时提醒，可以帮助参与者记住参与调查的时间和方式，提高参与率。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3940" y="4756785"/>
            <a:ext cx="2314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根据机构的服务对象可以被分成不同的群组，定时提醒可以确保每个群组按照计划参与调查活动，使问卷收集活动更有组织性。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49010" y="4756785"/>
            <a:ext cx="23209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在机构群组里进行调查活动的相关讨论，提出问题或解答疑问，从而增强参与者的参与感和满意度。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42655" y="4756785"/>
            <a:ext cx="22663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通过定时提醒，可以及时收集参与者的反馈意见，帮助快速了解调查进展，作出必要的调整。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22350" y="260350"/>
            <a:ext cx="40570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问卷收集的小技巧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966470" y="1152525"/>
            <a:ext cx="6176645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4"/>
                </a:solidFill>
              </a:rPr>
              <a:t>二、</a:t>
            </a:r>
            <a:r>
              <a:rPr lang="zh-CN" altLang="en-US" sz="2800" b="1" dirty="0">
                <a:solidFill>
                  <a:schemeClr val="accent4"/>
                </a:solidFill>
                <a:sym typeface="+mn-ea"/>
              </a:rPr>
              <a:t>与机构年度表彰和活动任务挂钩</a:t>
            </a:r>
            <a:endParaRPr lang="zh-CN" altLang="en-US" sz="2800" b="1" dirty="0">
              <a:solidFill>
                <a:schemeClr val="accent4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232660" y="3325495"/>
            <a:ext cx="7101840" cy="3211830"/>
            <a:chOff x="3646" y="4267"/>
            <a:chExt cx="11909" cy="5386"/>
          </a:xfrm>
        </p:grpSpPr>
        <p:sp>
          <p:nvSpPr>
            <p:cNvPr id="7" name="Rectangle 1"/>
            <p:cNvSpPr/>
            <p:nvPr/>
          </p:nvSpPr>
          <p:spPr>
            <a:xfrm>
              <a:off x="3646" y="8073"/>
              <a:ext cx="3970" cy="1579"/>
            </a:xfrm>
            <a:prstGeom prst="rect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2500"/>
            </a:bodyPr>
            <a:lstStyle/>
            <a:p>
              <a:pPr algn="ctr"/>
              <a:r>
                <a:rPr lang="en-US" altLang="zh-CN" sz="7200" b="1"/>
                <a:t>3</a:t>
              </a:r>
              <a:endParaRPr lang="en-US" altLang="zh-CN" sz="7200" b="1"/>
            </a:p>
          </p:txBody>
        </p:sp>
        <p:sp>
          <p:nvSpPr>
            <p:cNvPr id="8" name="Rectangle 2"/>
            <p:cNvSpPr/>
            <p:nvPr/>
          </p:nvSpPr>
          <p:spPr>
            <a:xfrm>
              <a:off x="7615" y="7159"/>
              <a:ext cx="3970" cy="2494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8000" b="1"/>
                <a:t>1</a:t>
              </a:r>
              <a:endParaRPr lang="en-US" altLang="zh-CN" sz="8000" b="1"/>
            </a:p>
          </p:txBody>
        </p:sp>
        <p:sp>
          <p:nvSpPr>
            <p:cNvPr id="9" name="Rectangle 3"/>
            <p:cNvSpPr/>
            <p:nvPr/>
          </p:nvSpPr>
          <p:spPr>
            <a:xfrm>
              <a:off x="11585" y="7533"/>
              <a:ext cx="3970" cy="212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0000"/>
            </a:bodyPr>
            <a:lstStyle/>
            <a:p>
              <a:pPr algn="ctr"/>
              <a:r>
                <a:rPr lang="en-US" altLang="zh-CN" sz="8000" b="1"/>
                <a:t>2</a:t>
              </a:r>
              <a:endParaRPr lang="en-US" altLang="zh-CN" sz="8000" b="1"/>
            </a:p>
          </p:txBody>
        </p:sp>
        <p:grpSp>
          <p:nvGrpSpPr>
            <p:cNvPr id="13" name="Group 10"/>
            <p:cNvGrpSpPr/>
            <p:nvPr/>
          </p:nvGrpSpPr>
          <p:grpSpPr>
            <a:xfrm>
              <a:off x="5009" y="5226"/>
              <a:ext cx="1312" cy="2891"/>
              <a:chOff x="5346700" y="1895476"/>
              <a:chExt cx="1825625" cy="4024312"/>
            </a:xfrm>
            <a:solidFill>
              <a:schemeClr val="accent3"/>
            </a:solidFill>
          </p:grpSpPr>
          <p:sp>
            <p:nvSpPr>
              <p:cNvPr id="20" name="Freeform: Shape 11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Freeform: Shape 12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20"/>
            <p:cNvGrpSpPr/>
            <p:nvPr/>
          </p:nvGrpSpPr>
          <p:grpSpPr>
            <a:xfrm>
              <a:off x="9010" y="4267"/>
              <a:ext cx="1312" cy="2891"/>
              <a:chOff x="5346700" y="1895476"/>
              <a:chExt cx="1825625" cy="4024312"/>
            </a:xfrm>
            <a:solidFill>
              <a:schemeClr val="accent1"/>
            </a:solidFill>
          </p:grpSpPr>
          <p:sp>
            <p:nvSpPr>
              <p:cNvPr id="18" name="Freeform: Shape 21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Freeform: Shape 22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26"/>
            <p:cNvGrpSpPr/>
            <p:nvPr/>
          </p:nvGrpSpPr>
          <p:grpSpPr>
            <a:xfrm>
              <a:off x="12948" y="4635"/>
              <a:ext cx="1312" cy="2891"/>
              <a:chOff x="5346700" y="1895476"/>
              <a:chExt cx="1825625" cy="4024312"/>
            </a:xfrm>
            <a:solidFill>
              <a:schemeClr val="accent2"/>
            </a:solidFill>
          </p:grpSpPr>
          <p:sp>
            <p:nvSpPr>
              <p:cNvPr id="16" name="Freeform: Shape 27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Freeform: Shape 28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4352290" y="1861185"/>
            <a:ext cx="37846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年度评比挂钩：将志愿者的年度评比与他们在调查活动中的贡献挂钩。这可以根据志愿者的发动能力以及问卷采集量来评定。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4"/>
            </p:custDataLst>
          </p:nvPr>
        </p:nvSpPr>
        <p:spPr>
          <a:xfrm>
            <a:off x="7282815" y="2771140"/>
            <a:ext cx="4200525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2.网安联也会在调查活动结束后，对表现优秀的机构、团体及个人给予奖励。</a:t>
            </a:r>
            <a:endParaRPr lang="en-US" altLang="zh-CN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6900" y="3067685"/>
            <a:ext cx="36455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志愿机构可以把这次调查活动志愿者的表现，纳入现有活动志愿者的优先录取人选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058830" y="2949737"/>
            <a:ext cx="6602338" cy="926303"/>
            <a:chOff x="1086240" y="3152671"/>
            <a:chExt cx="5880055" cy="545874"/>
          </a:xfrm>
        </p:grpSpPr>
        <p:sp>
          <p:nvSpPr>
            <p:cNvPr id="11" name="矩形 10"/>
            <p:cNvSpPr/>
            <p:nvPr/>
          </p:nvSpPr>
          <p:spPr>
            <a:xfrm>
              <a:off x="1168592" y="3505797"/>
              <a:ext cx="5797703" cy="1927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86240" y="3152671"/>
              <a:ext cx="5500747" cy="3451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22350" y="1856740"/>
            <a:ext cx="10488295" cy="490537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全国同期开展与网民网络安全感满意度相结合的活动，可向网安联申请在活动证书加盖调查活动组委会的章。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志愿者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证书加盖调查活动组委会章是一种有力的认可方式，有助于志愿者在职业生涯中获得更多的机会和认可。这也是志愿者证书的一种增值方式，可以在各种场合中展示志愿者的专业性和承诺。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022350" y="260350"/>
            <a:ext cx="40570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问卷收集的小技巧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966470" y="1183005"/>
            <a:ext cx="10201910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4"/>
                </a:solidFill>
              </a:rPr>
              <a:t>三、</a:t>
            </a:r>
            <a:r>
              <a:rPr lang="zh-CN" altLang="en-US" sz="2800" b="1" dirty="0">
                <a:solidFill>
                  <a:schemeClr val="accent4"/>
                </a:solidFill>
                <a:sym typeface="+mn-ea"/>
              </a:rPr>
              <a:t>各地开展与调查活动相关活动，志愿者证书可加盖组委会章</a:t>
            </a:r>
            <a:endParaRPr lang="zh-CN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9820" y="2221230"/>
            <a:ext cx="35090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4"/>
                </a:solidFill>
                <a:sym typeface="+mn-ea"/>
              </a:rPr>
              <a:t>加盖组委会章的志愿者证书具有以下好处：</a:t>
            </a:r>
            <a:endParaRPr lang="en-US" altLang="zh-CN" sz="1400" b="1" dirty="0">
              <a:solidFill>
                <a:schemeClr val="accent4"/>
              </a:solidFill>
            </a:endParaRPr>
          </a:p>
          <a:p>
            <a:endParaRPr lang="en-US" altLang="zh-CN" sz="1400" b="1" dirty="0">
              <a:solidFill>
                <a:schemeClr val="accent4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28825" y="2722245"/>
            <a:ext cx="2283460" cy="3046095"/>
            <a:chOff x="909927" y="1542244"/>
            <a:chExt cx="3125787" cy="4170401"/>
          </a:xfrm>
        </p:grpSpPr>
        <p:grpSp>
          <p:nvGrpSpPr>
            <p:cNvPr id="15" name="组合 14"/>
            <p:cNvGrpSpPr/>
            <p:nvPr/>
          </p:nvGrpSpPr>
          <p:grpSpPr>
            <a:xfrm>
              <a:off x="909927" y="1933662"/>
              <a:ext cx="3125787" cy="3778983"/>
              <a:chOff x="874713" y="2100636"/>
              <a:chExt cx="2877374" cy="347865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713" y="2100636"/>
                <a:ext cx="2877374" cy="3279292"/>
                <a:chOff x="874713" y="2100636"/>
                <a:chExt cx="2877374" cy="3279292"/>
              </a:xfrm>
            </p:grpSpPr>
            <p:sp>
              <p:nvSpPr>
                <p:cNvPr id="17" name="六边形 4+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874713" y="2100636"/>
                  <a:ext cx="2877374" cy="3279292"/>
                </a:xfrm>
                <a:custGeom>
                  <a:avLst/>
                  <a:gdLst>
                    <a:gd name="connsiteX0" fmla="*/ 1360928 w 2547114"/>
                    <a:gd name="connsiteY0" fmla="*/ 22629 h 2902899"/>
                    <a:gd name="connsiteX1" fmla="*/ 2454485 w 2547114"/>
                    <a:gd name="connsiteY1" fmla="*/ 629750 h 2902899"/>
                    <a:gd name="connsiteX2" fmla="*/ 2547114 w 2547114"/>
                    <a:gd name="connsiteY2" fmla="*/ 787123 h 2902899"/>
                    <a:gd name="connsiteX3" fmla="*/ 2547114 w 2547114"/>
                    <a:gd name="connsiteY3" fmla="*/ 2115775 h 2902899"/>
                    <a:gd name="connsiteX4" fmla="*/ 2454485 w 2547114"/>
                    <a:gd name="connsiteY4" fmla="*/ 2273149 h 2902899"/>
                    <a:gd name="connsiteX5" fmla="*/ 1360928 w 2547114"/>
                    <a:gd name="connsiteY5" fmla="*/ 2880271 h 2902899"/>
                    <a:gd name="connsiteX6" fmla="*/ 1186187 w 2547114"/>
                    <a:gd name="connsiteY6" fmla="*/ 2880271 h 2902899"/>
                    <a:gd name="connsiteX7" fmla="*/ 92629 w 2547114"/>
                    <a:gd name="connsiteY7" fmla="*/ 2273149 h 2902899"/>
                    <a:gd name="connsiteX8" fmla="*/ 0 w 2547114"/>
                    <a:gd name="connsiteY8" fmla="*/ 2115775 h 2902899"/>
                    <a:gd name="connsiteX9" fmla="*/ 0 w 2547114"/>
                    <a:gd name="connsiteY9" fmla="*/ 787123 h 2902899"/>
                    <a:gd name="connsiteX10" fmla="*/ 92629 w 2547114"/>
                    <a:gd name="connsiteY10" fmla="*/ 629750 h 2902899"/>
                    <a:gd name="connsiteX11" fmla="*/ 1186187 w 2547114"/>
                    <a:gd name="connsiteY11" fmla="*/ 22629 h 2902899"/>
                    <a:gd name="connsiteX12" fmla="*/ 1360928 w 2547114"/>
                    <a:gd name="connsiteY12" fmla="*/ 22629 h 29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47114" h="2902899">
                      <a:moveTo>
                        <a:pt x="1360928" y="22629"/>
                      </a:moveTo>
                      <a:lnTo>
                        <a:pt x="2454485" y="629750"/>
                      </a:lnTo>
                      <a:cubicBezTo>
                        <a:pt x="2511637" y="661480"/>
                        <a:pt x="2547114" y="721754"/>
                        <a:pt x="2547114" y="787123"/>
                      </a:cubicBezTo>
                      <a:lnTo>
                        <a:pt x="2547114" y="2115775"/>
                      </a:lnTo>
                      <a:cubicBezTo>
                        <a:pt x="2547114" y="2181145"/>
                        <a:pt x="2511637" y="2241419"/>
                        <a:pt x="2454485" y="2273149"/>
                      </a:cubicBezTo>
                      <a:lnTo>
                        <a:pt x="1360928" y="2880271"/>
                      </a:lnTo>
                      <a:cubicBezTo>
                        <a:pt x="1306583" y="2910442"/>
                        <a:pt x="1240531" y="2910442"/>
                        <a:pt x="1186187" y="2880271"/>
                      </a:cubicBezTo>
                      <a:lnTo>
                        <a:pt x="92629" y="2273149"/>
                      </a:lnTo>
                      <a:cubicBezTo>
                        <a:pt x="35477" y="2241419"/>
                        <a:pt x="0" y="2181145"/>
                        <a:pt x="0" y="2115775"/>
                      </a:cubicBezTo>
                      <a:lnTo>
                        <a:pt x="0" y="787123"/>
                      </a:lnTo>
                      <a:cubicBezTo>
                        <a:pt x="0" y="721754"/>
                        <a:pt x="35477" y="661480"/>
                        <a:pt x="92629" y="629750"/>
                      </a:cubicBezTo>
                      <a:lnTo>
                        <a:pt x="1186187" y="22629"/>
                      </a:lnTo>
                      <a:cubicBezTo>
                        <a:pt x="1240531" y="-7542"/>
                        <a:pt x="1306583" y="-7542"/>
                        <a:pt x="1360928" y="22629"/>
                      </a:cubicBezTo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solidFill>
                    <a:srgbClr val="29528A">
                      <a:alpha val="30000"/>
                    </a:srgbClr>
                  </a:solidFill>
                  <a:prstDash val="solid"/>
                  <a:miter lim="800000"/>
                </a:ln>
                <a:effectLst>
                  <a:outerShdw blurRad="762000" algn="ctr" rotWithShape="0">
                    <a:schemeClr val="bg1">
                      <a:lumMod val="50000"/>
                      <a:alpha val="10000"/>
                    </a:schemeClr>
                  </a:outerShdw>
                </a:effectLst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OPPOSans R"/>
                    <a:cs typeface="+mn-cs"/>
                  </a:endParaRPr>
                </a:p>
              </p:txBody>
            </p:sp>
            <p:sp>
              <p:nvSpPr>
                <p:cNvPr id="18" name="六边形 4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147873" y="2411952"/>
                  <a:ext cx="2331054" cy="2656660"/>
                </a:xfrm>
                <a:custGeom>
                  <a:avLst/>
                  <a:gdLst>
                    <a:gd name="connsiteX0" fmla="*/ 1360928 w 2547114"/>
                    <a:gd name="connsiteY0" fmla="*/ 22629 h 2902899"/>
                    <a:gd name="connsiteX1" fmla="*/ 2454485 w 2547114"/>
                    <a:gd name="connsiteY1" fmla="*/ 629750 h 2902899"/>
                    <a:gd name="connsiteX2" fmla="*/ 2547114 w 2547114"/>
                    <a:gd name="connsiteY2" fmla="*/ 787123 h 2902899"/>
                    <a:gd name="connsiteX3" fmla="*/ 2547114 w 2547114"/>
                    <a:gd name="connsiteY3" fmla="*/ 2115775 h 2902899"/>
                    <a:gd name="connsiteX4" fmla="*/ 2454485 w 2547114"/>
                    <a:gd name="connsiteY4" fmla="*/ 2273149 h 2902899"/>
                    <a:gd name="connsiteX5" fmla="*/ 1360928 w 2547114"/>
                    <a:gd name="connsiteY5" fmla="*/ 2880271 h 2902899"/>
                    <a:gd name="connsiteX6" fmla="*/ 1186187 w 2547114"/>
                    <a:gd name="connsiteY6" fmla="*/ 2880271 h 2902899"/>
                    <a:gd name="connsiteX7" fmla="*/ 92629 w 2547114"/>
                    <a:gd name="connsiteY7" fmla="*/ 2273149 h 2902899"/>
                    <a:gd name="connsiteX8" fmla="*/ 0 w 2547114"/>
                    <a:gd name="connsiteY8" fmla="*/ 2115775 h 2902899"/>
                    <a:gd name="connsiteX9" fmla="*/ 0 w 2547114"/>
                    <a:gd name="connsiteY9" fmla="*/ 787123 h 2902899"/>
                    <a:gd name="connsiteX10" fmla="*/ 92629 w 2547114"/>
                    <a:gd name="connsiteY10" fmla="*/ 629750 h 2902899"/>
                    <a:gd name="connsiteX11" fmla="*/ 1186187 w 2547114"/>
                    <a:gd name="connsiteY11" fmla="*/ 22629 h 2902899"/>
                    <a:gd name="connsiteX12" fmla="*/ 1360928 w 2547114"/>
                    <a:gd name="connsiteY12" fmla="*/ 22629 h 29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47114" h="2902899">
                      <a:moveTo>
                        <a:pt x="1360928" y="22629"/>
                      </a:moveTo>
                      <a:lnTo>
                        <a:pt x="2454485" y="629750"/>
                      </a:lnTo>
                      <a:cubicBezTo>
                        <a:pt x="2511637" y="661480"/>
                        <a:pt x="2547114" y="721754"/>
                        <a:pt x="2547114" y="787123"/>
                      </a:cubicBezTo>
                      <a:lnTo>
                        <a:pt x="2547114" y="2115775"/>
                      </a:lnTo>
                      <a:cubicBezTo>
                        <a:pt x="2547114" y="2181145"/>
                        <a:pt x="2511637" y="2241419"/>
                        <a:pt x="2454485" y="2273149"/>
                      </a:cubicBezTo>
                      <a:lnTo>
                        <a:pt x="1360928" y="2880271"/>
                      </a:lnTo>
                      <a:cubicBezTo>
                        <a:pt x="1306583" y="2910442"/>
                        <a:pt x="1240531" y="2910442"/>
                        <a:pt x="1186187" y="2880271"/>
                      </a:cubicBezTo>
                      <a:lnTo>
                        <a:pt x="92629" y="2273149"/>
                      </a:lnTo>
                      <a:cubicBezTo>
                        <a:pt x="35477" y="2241419"/>
                        <a:pt x="0" y="2181145"/>
                        <a:pt x="0" y="2115775"/>
                      </a:cubicBezTo>
                      <a:lnTo>
                        <a:pt x="0" y="787123"/>
                      </a:lnTo>
                      <a:cubicBezTo>
                        <a:pt x="0" y="721754"/>
                        <a:pt x="35477" y="661480"/>
                        <a:pt x="92629" y="629750"/>
                      </a:cubicBezTo>
                      <a:lnTo>
                        <a:pt x="1186187" y="22629"/>
                      </a:lnTo>
                      <a:cubicBezTo>
                        <a:pt x="1240531" y="-7542"/>
                        <a:pt x="1306583" y="-7542"/>
                        <a:pt x="1360928" y="22629"/>
                      </a:cubicBezTo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solidFill>
                    <a:srgbClr val="29528A">
                      <a:alpha val="3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OPPOSans R"/>
                    <a:cs typeface="+mn-cs"/>
                  </a:endParaRPr>
                </a:p>
              </p:txBody>
            </p:sp>
          </p:grpSp>
          <p:sp>
            <p:nvSpPr>
              <p:cNvPr id="19" name="箭头: V 形 10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1350582" y="4888406"/>
                <a:ext cx="1925637" cy="690889"/>
              </a:xfrm>
              <a:custGeom>
                <a:avLst/>
                <a:gdLst>
                  <a:gd name="connsiteX0" fmla="*/ 0 w 2877376"/>
                  <a:gd name="connsiteY0" fmla="*/ 960254 h 1032358"/>
                  <a:gd name="connsiteX1" fmla="*/ 0 w 2877376"/>
                  <a:gd name="connsiteY1" fmla="*/ 808253 h 1032358"/>
                  <a:gd name="connsiteX2" fmla="*/ 37852 w 2877376"/>
                  <a:gd name="connsiteY2" fmla="*/ 744865 h 1032358"/>
                  <a:gd name="connsiteX3" fmla="*/ 1404540 w 2877376"/>
                  <a:gd name="connsiteY3" fmla="*/ 8610 h 1032358"/>
                  <a:gd name="connsiteX4" fmla="*/ 1472836 w 2877376"/>
                  <a:gd name="connsiteY4" fmla="*/ 8610 h 1032358"/>
                  <a:gd name="connsiteX5" fmla="*/ 2839524 w 2877376"/>
                  <a:gd name="connsiteY5" fmla="*/ 744865 h 1032358"/>
                  <a:gd name="connsiteX6" fmla="*/ 2877376 w 2877376"/>
                  <a:gd name="connsiteY6" fmla="*/ 808253 h 1032358"/>
                  <a:gd name="connsiteX7" fmla="*/ 2877376 w 2877376"/>
                  <a:gd name="connsiteY7" fmla="*/ 960254 h 1032358"/>
                  <a:gd name="connsiteX8" fmla="*/ 2771228 w 2877376"/>
                  <a:gd name="connsiteY8" fmla="*/ 1023642 h 1032358"/>
                  <a:gd name="connsiteX9" fmla="*/ 1472836 w 2877376"/>
                  <a:gd name="connsiteY9" fmla="*/ 324178 h 1032358"/>
                  <a:gd name="connsiteX10" fmla="*/ 1404540 w 2877376"/>
                  <a:gd name="connsiteY10" fmla="*/ 324178 h 1032358"/>
                  <a:gd name="connsiteX11" fmla="*/ 106148 w 2877376"/>
                  <a:gd name="connsiteY11" fmla="*/ 1023642 h 1032358"/>
                  <a:gd name="connsiteX12" fmla="*/ 0 w 2877376"/>
                  <a:gd name="connsiteY12" fmla="*/ 960254 h 103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77376" h="1032358">
                    <a:moveTo>
                      <a:pt x="0" y="960254"/>
                    </a:moveTo>
                    <a:lnTo>
                      <a:pt x="0" y="808253"/>
                    </a:lnTo>
                    <a:cubicBezTo>
                      <a:pt x="0" y="781767"/>
                      <a:pt x="14535" y="757427"/>
                      <a:pt x="37852" y="744865"/>
                    </a:cubicBezTo>
                    <a:lnTo>
                      <a:pt x="1404540" y="8610"/>
                    </a:lnTo>
                    <a:cubicBezTo>
                      <a:pt x="1425849" y="-2869"/>
                      <a:pt x="1451528" y="-2869"/>
                      <a:pt x="1472836" y="8610"/>
                    </a:cubicBezTo>
                    <a:lnTo>
                      <a:pt x="2839524" y="744865"/>
                    </a:lnTo>
                    <a:cubicBezTo>
                      <a:pt x="2862841" y="757427"/>
                      <a:pt x="2877376" y="781767"/>
                      <a:pt x="2877376" y="808253"/>
                    </a:cubicBezTo>
                    <a:lnTo>
                      <a:pt x="2877376" y="960254"/>
                    </a:lnTo>
                    <a:cubicBezTo>
                      <a:pt x="2877376" y="1014752"/>
                      <a:pt x="2819207" y="1049489"/>
                      <a:pt x="2771228" y="1023642"/>
                    </a:cubicBezTo>
                    <a:lnTo>
                      <a:pt x="1472836" y="324178"/>
                    </a:lnTo>
                    <a:cubicBezTo>
                      <a:pt x="1451528" y="312699"/>
                      <a:pt x="1425849" y="312699"/>
                      <a:pt x="1404540" y="324178"/>
                    </a:cubicBezTo>
                    <a:lnTo>
                      <a:pt x="106148" y="1023642"/>
                    </a:lnTo>
                    <a:cubicBezTo>
                      <a:pt x="58169" y="1049489"/>
                      <a:pt x="0" y="1014752"/>
                      <a:pt x="0" y="960254"/>
                    </a:cubicBezTo>
                  </a:path>
                </a:pathLst>
              </a:custGeom>
              <a:solidFill>
                <a:srgbClr val="29528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700000000000000" pitchFamily="18" charset="-122"/>
                  <a:ea typeface="OPPOSans R"/>
                  <a:cs typeface="+mn-cs"/>
                </a:endParaRPr>
              </a:p>
            </p:txBody>
          </p:sp>
        </p:grpSp>
        <p:sp>
          <p:nvSpPr>
            <p:cNvPr id="20" name="矩形 19"/>
            <p:cNvSpPr/>
            <p:nvPr>
              <p:custDataLst>
                <p:tags r:id="rId7"/>
              </p:custDataLst>
            </p:nvPr>
          </p:nvSpPr>
          <p:spPr>
            <a:xfrm>
              <a:off x="1342957" y="2969063"/>
              <a:ext cx="2259727" cy="1638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accent4"/>
                  </a:solidFill>
                  <a:sym typeface="+mn-ea"/>
                </a:rPr>
                <a:t>专业认可：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组委会章表示志愿者参与了官方或专业性的调查活动，这可以增加志愿者的专业认可度。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700000000000000" pitchFamily="18" charset="-122"/>
                <a:ea typeface="思源宋体 CN" panose="02020700000000000000" pitchFamily="18" charset="-122"/>
                <a:sym typeface="+mn-ea"/>
              </a:endParaRPr>
            </a:p>
          </p:txBody>
        </p:sp>
        <p:sp>
          <p:nvSpPr>
            <p:cNvPr id="21" name="六边形 4"/>
            <p:cNvSpPr/>
            <p:nvPr>
              <p:custDataLst>
                <p:tags r:id="rId8"/>
              </p:custDataLst>
            </p:nvPr>
          </p:nvSpPr>
          <p:spPr>
            <a:xfrm>
              <a:off x="2011254" y="1542244"/>
              <a:ext cx="1030049" cy="1051077"/>
            </a:xfrm>
            <a:custGeom>
              <a:avLst/>
              <a:gdLst>
                <a:gd name="connsiteX0" fmla="*/ 1360928 w 2547114"/>
                <a:gd name="connsiteY0" fmla="*/ 22629 h 2902899"/>
                <a:gd name="connsiteX1" fmla="*/ 2454485 w 2547114"/>
                <a:gd name="connsiteY1" fmla="*/ 629750 h 2902899"/>
                <a:gd name="connsiteX2" fmla="*/ 2547114 w 2547114"/>
                <a:gd name="connsiteY2" fmla="*/ 787123 h 2902899"/>
                <a:gd name="connsiteX3" fmla="*/ 2547114 w 2547114"/>
                <a:gd name="connsiteY3" fmla="*/ 2115775 h 2902899"/>
                <a:gd name="connsiteX4" fmla="*/ 2454485 w 2547114"/>
                <a:gd name="connsiteY4" fmla="*/ 2273149 h 2902899"/>
                <a:gd name="connsiteX5" fmla="*/ 1360928 w 2547114"/>
                <a:gd name="connsiteY5" fmla="*/ 2880271 h 2902899"/>
                <a:gd name="connsiteX6" fmla="*/ 1186187 w 2547114"/>
                <a:gd name="connsiteY6" fmla="*/ 2880271 h 2902899"/>
                <a:gd name="connsiteX7" fmla="*/ 92629 w 2547114"/>
                <a:gd name="connsiteY7" fmla="*/ 2273149 h 2902899"/>
                <a:gd name="connsiteX8" fmla="*/ 0 w 2547114"/>
                <a:gd name="connsiteY8" fmla="*/ 2115775 h 2902899"/>
                <a:gd name="connsiteX9" fmla="*/ 0 w 2547114"/>
                <a:gd name="connsiteY9" fmla="*/ 787123 h 2902899"/>
                <a:gd name="connsiteX10" fmla="*/ 92629 w 2547114"/>
                <a:gd name="connsiteY10" fmla="*/ 629750 h 2902899"/>
                <a:gd name="connsiteX11" fmla="*/ 1186187 w 2547114"/>
                <a:gd name="connsiteY11" fmla="*/ 22629 h 2902899"/>
                <a:gd name="connsiteX12" fmla="*/ 1360928 w 2547114"/>
                <a:gd name="connsiteY12" fmla="*/ 22629 h 290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7114" h="2902899">
                  <a:moveTo>
                    <a:pt x="1360928" y="22629"/>
                  </a:moveTo>
                  <a:lnTo>
                    <a:pt x="2454485" y="629750"/>
                  </a:lnTo>
                  <a:cubicBezTo>
                    <a:pt x="2511637" y="661480"/>
                    <a:pt x="2547114" y="721754"/>
                    <a:pt x="2547114" y="787123"/>
                  </a:cubicBezTo>
                  <a:lnTo>
                    <a:pt x="2547114" y="2115775"/>
                  </a:lnTo>
                  <a:cubicBezTo>
                    <a:pt x="2547114" y="2181145"/>
                    <a:pt x="2511637" y="2241419"/>
                    <a:pt x="2454485" y="2273149"/>
                  </a:cubicBezTo>
                  <a:lnTo>
                    <a:pt x="1360928" y="2880271"/>
                  </a:lnTo>
                  <a:cubicBezTo>
                    <a:pt x="1306583" y="2910442"/>
                    <a:pt x="1240531" y="2910442"/>
                    <a:pt x="1186187" y="2880271"/>
                  </a:cubicBezTo>
                  <a:lnTo>
                    <a:pt x="92629" y="2273149"/>
                  </a:lnTo>
                  <a:cubicBezTo>
                    <a:pt x="35477" y="2241419"/>
                    <a:pt x="0" y="2181145"/>
                    <a:pt x="0" y="2115775"/>
                  </a:cubicBezTo>
                  <a:lnTo>
                    <a:pt x="0" y="787123"/>
                  </a:lnTo>
                  <a:cubicBezTo>
                    <a:pt x="0" y="721754"/>
                    <a:pt x="35477" y="661480"/>
                    <a:pt x="92629" y="629750"/>
                  </a:cubicBezTo>
                  <a:lnTo>
                    <a:pt x="1186187" y="22629"/>
                  </a:lnTo>
                  <a:cubicBezTo>
                    <a:pt x="1240531" y="-7542"/>
                    <a:pt x="1306583" y="-7542"/>
                    <a:pt x="1360928" y="22629"/>
                  </a:cubicBezTo>
                </a:path>
              </a:pathLst>
            </a:custGeom>
            <a:solidFill>
              <a:srgbClr val="29528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OPPOSans R"/>
                </a:rPr>
                <a:t>01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OPPOSans R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28540" y="2722245"/>
            <a:ext cx="2283460" cy="3046095"/>
            <a:chOff x="909927" y="1542244"/>
            <a:chExt cx="3125787" cy="4170401"/>
          </a:xfrm>
        </p:grpSpPr>
        <p:grpSp>
          <p:nvGrpSpPr>
            <p:cNvPr id="23" name="组合 22"/>
            <p:cNvGrpSpPr/>
            <p:nvPr/>
          </p:nvGrpSpPr>
          <p:grpSpPr>
            <a:xfrm>
              <a:off x="909927" y="1933662"/>
              <a:ext cx="3125787" cy="3778983"/>
              <a:chOff x="874713" y="2100636"/>
              <a:chExt cx="2877374" cy="3478659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874713" y="2100636"/>
                <a:ext cx="2877374" cy="3279292"/>
                <a:chOff x="874713" y="2100636"/>
                <a:chExt cx="2877374" cy="3279292"/>
              </a:xfrm>
            </p:grpSpPr>
            <p:sp>
              <p:nvSpPr>
                <p:cNvPr id="29" name="六边形 4+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874713" y="2100636"/>
                  <a:ext cx="2877374" cy="3279292"/>
                </a:xfrm>
                <a:custGeom>
                  <a:avLst/>
                  <a:gdLst>
                    <a:gd name="connsiteX0" fmla="*/ 1360928 w 2547114"/>
                    <a:gd name="connsiteY0" fmla="*/ 22629 h 2902899"/>
                    <a:gd name="connsiteX1" fmla="*/ 2454485 w 2547114"/>
                    <a:gd name="connsiteY1" fmla="*/ 629750 h 2902899"/>
                    <a:gd name="connsiteX2" fmla="*/ 2547114 w 2547114"/>
                    <a:gd name="connsiteY2" fmla="*/ 787123 h 2902899"/>
                    <a:gd name="connsiteX3" fmla="*/ 2547114 w 2547114"/>
                    <a:gd name="connsiteY3" fmla="*/ 2115775 h 2902899"/>
                    <a:gd name="connsiteX4" fmla="*/ 2454485 w 2547114"/>
                    <a:gd name="connsiteY4" fmla="*/ 2273149 h 2902899"/>
                    <a:gd name="connsiteX5" fmla="*/ 1360928 w 2547114"/>
                    <a:gd name="connsiteY5" fmla="*/ 2880271 h 2902899"/>
                    <a:gd name="connsiteX6" fmla="*/ 1186187 w 2547114"/>
                    <a:gd name="connsiteY6" fmla="*/ 2880271 h 2902899"/>
                    <a:gd name="connsiteX7" fmla="*/ 92629 w 2547114"/>
                    <a:gd name="connsiteY7" fmla="*/ 2273149 h 2902899"/>
                    <a:gd name="connsiteX8" fmla="*/ 0 w 2547114"/>
                    <a:gd name="connsiteY8" fmla="*/ 2115775 h 2902899"/>
                    <a:gd name="connsiteX9" fmla="*/ 0 w 2547114"/>
                    <a:gd name="connsiteY9" fmla="*/ 787123 h 2902899"/>
                    <a:gd name="connsiteX10" fmla="*/ 92629 w 2547114"/>
                    <a:gd name="connsiteY10" fmla="*/ 629750 h 2902899"/>
                    <a:gd name="connsiteX11" fmla="*/ 1186187 w 2547114"/>
                    <a:gd name="connsiteY11" fmla="*/ 22629 h 2902899"/>
                    <a:gd name="connsiteX12" fmla="*/ 1360928 w 2547114"/>
                    <a:gd name="connsiteY12" fmla="*/ 22629 h 29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47114" h="2902899">
                      <a:moveTo>
                        <a:pt x="1360928" y="22629"/>
                      </a:moveTo>
                      <a:lnTo>
                        <a:pt x="2454485" y="629750"/>
                      </a:lnTo>
                      <a:cubicBezTo>
                        <a:pt x="2511637" y="661480"/>
                        <a:pt x="2547114" y="721754"/>
                        <a:pt x="2547114" y="787123"/>
                      </a:cubicBezTo>
                      <a:lnTo>
                        <a:pt x="2547114" y="2115775"/>
                      </a:lnTo>
                      <a:cubicBezTo>
                        <a:pt x="2547114" y="2181145"/>
                        <a:pt x="2511637" y="2241419"/>
                        <a:pt x="2454485" y="2273149"/>
                      </a:cubicBezTo>
                      <a:lnTo>
                        <a:pt x="1360928" y="2880271"/>
                      </a:lnTo>
                      <a:cubicBezTo>
                        <a:pt x="1306583" y="2910442"/>
                        <a:pt x="1240531" y="2910442"/>
                        <a:pt x="1186187" y="2880271"/>
                      </a:cubicBezTo>
                      <a:lnTo>
                        <a:pt x="92629" y="2273149"/>
                      </a:lnTo>
                      <a:cubicBezTo>
                        <a:pt x="35477" y="2241419"/>
                        <a:pt x="0" y="2181145"/>
                        <a:pt x="0" y="2115775"/>
                      </a:cubicBezTo>
                      <a:lnTo>
                        <a:pt x="0" y="787123"/>
                      </a:lnTo>
                      <a:cubicBezTo>
                        <a:pt x="0" y="721754"/>
                        <a:pt x="35477" y="661480"/>
                        <a:pt x="92629" y="629750"/>
                      </a:cubicBezTo>
                      <a:lnTo>
                        <a:pt x="1186187" y="22629"/>
                      </a:lnTo>
                      <a:cubicBezTo>
                        <a:pt x="1240531" y="-7542"/>
                        <a:pt x="1306583" y="-7542"/>
                        <a:pt x="1360928" y="22629"/>
                      </a:cubicBezTo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solidFill>
                    <a:srgbClr val="18B794">
                      <a:alpha val="30000"/>
                    </a:srgbClr>
                  </a:solidFill>
                  <a:prstDash val="solid"/>
                  <a:miter lim="800000"/>
                </a:ln>
                <a:effectLst>
                  <a:outerShdw blurRad="762000" algn="ctr" rotWithShape="0">
                    <a:schemeClr val="bg1">
                      <a:lumMod val="50000"/>
                      <a:alpha val="10000"/>
                    </a:schemeClr>
                  </a:outerShdw>
                </a:effectLst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OPPOSans R"/>
                    <a:cs typeface="+mn-cs"/>
                  </a:endParaRPr>
                </a:p>
              </p:txBody>
            </p:sp>
            <p:sp>
              <p:nvSpPr>
                <p:cNvPr id="30" name="六边形 4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147873" y="2411952"/>
                  <a:ext cx="2331054" cy="2656660"/>
                </a:xfrm>
                <a:custGeom>
                  <a:avLst/>
                  <a:gdLst>
                    <a:gd name="connsiteX0" fmla="*/ 1360928 w 2547114"/>
                    <a:gd name="connsiteY0" fmla="*/ 22629 h 2902899"/>
                    <a:gd name="connsiteX1" fmla="*/ 2454485 w 2547114"/>
                    <a:gd name="connsiteY1" fmla="*/ 629750 h 2902899"/>
                    <a:gd name="connsiteX2" fmla="*/ 2547114 w 2547114"/>
                    <a:gd name="connsiteY2" fmla="*/ 787123 h 2902899"/>
                    <a:gd name="connsiteX3" fmla="*/ 2547114 w 2547114"/>
                    <a:gd name="connsiteY3" fmla="*/ 2115775 h 2902899"/>
                    <a:gd name="connsiteX4" fmla="*/ 2454485 w 2547114"/>
                    <a:gd name="connsiteY4" fmla="*/ 2273149 h 2902899"/>
                    <a:gd name="connsiteX5" fmla="*/ 1360928 w 2547114"/>
                    <a:gd name="connsiteY5" fmla="*/ 2880271 h 2902899"/>
                    <a:gd name="connsiteX6" fmla="*/ 1186187 w 2547114"/>
                    <a:gd name="connsiteY6" fmla="*/ 2880271 h 2902899"/>
                    <a:gd name="connsiteX7" fmla="*/ 92629 w 2547114"/>
                    <a:gd name="connsiteY7" fmla="*/ 2273149 h 2902899"/>
                    <a:gd name="connsiteX8" fmla="*/ 0 w 2547114"/>
                    <a:gd name="connsiteY8" fmla="*/ 2115775 h 2902899"/>
                    <a:gd name="connsiteX9" fmla="*/ 0 w 2547114"/>
                    <a:gd name="connsiteY9" fmla="*/ 787123 h 2902899"/>
                    <a:gd name="connsiteX10" fmla="*/ 92629 w 2547114"/>
                    <a:gd name="connsiteY10" fmla="*/ 629750 h 2902899"/>
                    <a:gd name="connsiteX11" fmla="*/ 1186187 w 2547114"/>
                    <a:gd name="connsiteY11" fmla="*/ 22629 h 2902899"/>
                    <a:gd name="connsiteX12" fmla="*/ 1360928 w 2547114"/>
                    <a:gd name="connsiteY12" fmla="*/ 22629 h 29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47114" h="2902899">
                      <a:moveTo>
                        <a:pt x="1360928" y="22629"/>
                      </a:moveTo>
                      <a:lnTo>
                        <a:pt x="2454485" y="629750"/>
                      </a:lnTo>
                      <a:cubicBezTo>
                        <a:pt x="2511637" y="661480"/>
                        <a:pt x="2547114" y="721754"/>
                        <a:pt x="2547114" y="787123"/>
                      </a:cubicBezTo>
                      <a:lnTo>
                        <a:pt x="2547114" y="2115775"/>
                      </a:lnTo>
                      <a:cubicBezTo>
                        <a:pt x="2547114" y="2181145"/>
                        <a:pt x="2511637" y="2241419"/>
                        <a:pt x="2454485" y="2273149"/>
                      </a:cubicBezTo>
                      <a:lnTo>
                        <a:pt x="1360928" y="2880271"/>
                      </a:lnTo>
                      <a:cubicBezTo>
                        <a:pt x="1306583" y="2910442"/>
                        <a:pt x="1240531" y="2910442"/>
                        <a:pt x="1186187" y="2880271"/>
                      </a:cubicBezTo>
                      <a:lnTo>
                        <a:pt x="92629" y="2273149"/>
                      </a:lnTo>
                      <a:cubicBezTo>
                        <a:pt x="35477" y="2241419"/>
                        <a:pt x="0" y="2181145"/>
                        <a:pt x="0" y="2115775"/>
                      </a:cubicBezTo>
                      <a:lnTo>
                        <a:pt x="0" y="787123"/>
                      </a:lnTo>
                      <a:cubicBezTo>
                        <a:pt x="0" y="721754"/>
                        <a:pt x="35477" y="661480"/>
                        <a:pt x="92629" y="629750"/>
                      </a:cubicBezTo>
                      <a:lnTo>
                        <a:pt x="1186187" y="22629"/>
                      </a:lnTo>
                      <a:cubicBezTo>
                        <a:pt x="1240531" y="-7542"/>
                        <a:pt x="1306583" y="-7542"/>
                        <a:pt x="1360928" y="22629"/>
                      </a:cubicBezTo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solidFill>
                    <a:srgbClr val="18B794">
                      <a:alpha val="3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OPPOSans R"/>
                    <a:cs typeface="+mn-cs"/>
                  </a:endParaRPr>
                </a:p>
              </p:txBody>
            </p:sp>
          </p:grpSp>
          <p:sp>
            <p:nvSpPr>
              <p:cNvPr id="31" name="箭头: V 形 10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1350582" y="4888406"/>
                <a:ext cx="1925637" cy="690889"/>
              </a:xfrm>
              <a:custGeom>
                <a:avLst/>
                <a:gdLst>
                  <a:gd name="connsiteX0" fmla="*/ 0 w 2877376"/>
                  <a:gd name="connsiteY0" fmla="*/ 960254 h 1032358"/>
                  <a:gd name="connsiteX1" fmla="*/ 0 w 2877376"/>
                  <a:gd name="connsiteY1" fmla="*/ 808253 h 1032358"/>
                  <a:gd name="connsiteX2" fmla="*/ 37852 w 2877376"/>
                  <a:gd name="connsiteY2" fmla="*/ 744865 h 1032358"/>
                  <a:gd name="connsiteX3" fmla="*/ 1404540 w 2877376"/>
                  <a:gd name="connsiteY3" fmla="*/ 8610 h 1032358"/>
                  <a:gd name="connsiteX4" fmla="*/ 1472836 w 2877376"/>
                  <a:gd name="connsiteY4" fmla="*/ 8610 h 1032358"/>
                  <a:gd name="connsiteX5" fmla="*/ 2839524 w 2877376"/>
                  <a:gd name="connsiteY5" fmla="*/ 744865 h 1032358"/>
                  <a:gd name="connsiteX6" fmla="*/ 2877376 w 2877376"/>
                  <a:gd name="connsiteY6" fmla="*/ 808253 h 1032358"/>
                  <a:gd name="connsiteX7" fmla="*/ 2877376 w 2877376"/>
                  <a:gd name="connsiteY7" fmla="*/ 960254 h 1032358"/>
                  <a:gd name="connsiteX8" fmla="*/ 2771228 w 2877376"/>
                  <a:gd name="connsiteY8" fmla="*/ 1023642 h 1032358"/>
                  <a:gd name="connsiteX9" fmla="*/ 1472836 w 2877376"/>
                  <a:gd name="connsiteY9" fmla="*/ 324178 h 1032358"/>
                  <a:gd name="connsiteX10" fmla="*/ 1404540 w 2877376"/>
                  <a:gd name="connsiteY10" fmla="*/ 324178 h 1032358"/>
                  <a:gd name="connsiteX11" fmla="*/ 106148 w 2877376"/>
                  <a:gd name="connsiteY11" fmla="*/ 1023642 h 1032358"/>
                  <a:gd name="connsiteX12" fmla="*/ 0 w 2877376"/>
                  <a:gd name="connsiteY12" fmla="*/ 960254 h 103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77376" h="1032358">
                    <a:moveTo>
                      <a:pt x="0" y="960254"/>
                    </a:moveTo>
                    <a:lnTo>
                      <a:pt x="0" y="808253"/>
                    </a:lnTo>
                    <a:cubicBezTo>
                      <a:pt x="0" y="781767"/>
                      <a:pt x="14535" y="757427"/>
                      <a:pt x="37852" y="744865"/>
                    </a:cubicBezTo>
                    <a:lnTo>
                      <a:pt x="1404540" y="8610"/>
                    </a:lnTo>
                    <a:cubicBezTo>
                      <a:pt x="1425849" y="-2869"/>
                      <a:pt x="1451528" y="-2869"/>
                      <a:pt x="1472836" y="8610"/>
                    </a:cubicBezTo>
                    <a:lnTo>
                      <a:pt x="2839524" y="744865"/>
                    </a:lnTo>
                    <a:cubicBezTo>
                      <a:pt x="2862841" y="757427"/>
                      <a:pt x="2877376" y="781767"/>
                      <a:pt x="2877376" y="808253"/>
                    </a:cubicBezTo>
                    <a:lnTo>
                      <a:pt x="2877376" y="960254"/>
                    </a:lnTo>
                    <a:cubicBezTo>
                      <a:pt x="2877376" y="1014752"/>
                      <a:pt x="2819207" y="1049489"/>
                      <a:pt x="2771228" y="1023642"/>
                    </a:cubicBezTo>
                    <a:lnTo>
                      <a:pt x="1472836" y="324178"/>
                    </a:lnTo>
                    <a:cubicBezTo>
                      <a:pt x="1451528" y="312699"/>
                      <a:pt x="1425849" y="312699"/>
                      <a:pt x="1404540" y="324178"/>
                    </a:cubicBezTo>
                    <a:lnTo>
                      <a:pt x="106148" y="1023642"/>
                    </a:lnTo>
                    <a:cubicBezTo>
                      <a:pt x="58169" y="1049489"/>
                      <a:pt x="0" y="1014752"/>
                      <a:pt x="0" y="960254"/>
                    </a:cubicBezTo>
                  </a:path>
                </a:pathLst>
              </a:custGeom>
              <a:solidFill>
                <a:srgbClr val="18B7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700000000000000" pitchFamily="18" charset="-122"/>
                  <a:ea typeface="OPPOSans R"/>
                  <a:cs typeface="+mn-cs"/>
                </a:endParaRPr>
              </a:p>
            </p:txBody>
          </p:sp>
        </p:grp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1342957" y="2768240"/>
              <a:ext cx="2259727" cy="1942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accent4"/>
                  </a:solidFill>
                  <a:sym typeface="+mn-ea"/>
                </a:rPr>
                <a:t>活动背书：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调查组委会章是对志愿者参与活动的官方背书，有助于志愿者证明他们在调查活动中的实际参与和贡献。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700000000000000" pitchFamily="18" charset="-122"/>
                <a:ea typeface="思源宋体 CN" panose="02020700000000000000" pitchFamily="18" charset="-122"/>
                <a:sym typeface="+mn-ea"/>
              </a:endParaRPr>
            </a:p>
          </p:txBody>
        </p:sp>
        <p:sp>
          <p:nvSpPr>
            <p:cNvPr id="33" name="六边形 4"/>
            <p:cNvSpPr/>
            <p:nvPr>
              <p:custDataLst>
                <p:tags r:id="rId13"/>
              </p:custDataLst>
            </p:nvPr>
          </p:nvSpPr>
          <p:spPr>
            <a:xfrm>
              <a:off x="2011254" y="1542244"/>
              <a:ext cx="1030049" cy="1051077"/>
            </a:xfrm>
            <a:custGeom>
              <a:avLst/>
              <a:gdLst>
                <a:gd name="connsiteX0" fmla="*/ 1360928 w 2547114"/>
                <a:gd name="connsiteY0" fmla="*/ 22629 h 2902899"/>
                <a:gd name="connsiteX1" fmla="*/ 2454485 w 2547114"/>
                <a:gd name="connsiteY1" fmla="*/ 629750 h 2902899"/>
                <a:gd name="connsiteX2" fmla="*/ 2547114 w 2547114"/>
                <a:gd name="connsiteY2" fmla="*/ 787123 h 2902899"/>
                <a:gd name="connsiteX3" fmla="*/ 2547114 w 2547114"/>
                <a:gd name="connsiteY3" fmla="*/ 2115775 h 2902899"/>
                <a:gd name="connsiteX4" fmla="*/ 2454485 w 2547114"/>
                <a:gd name="connsiteY4" fmla="*/ 2273149 h 2902899"/>
                <a:gd name="connsiteX5" fmla="*/ 1360928 w 2547114"/>
                <a:gd name="connsiteY5" fmla="*/ 2880271 h 2902899"/>
                <a:gd name="connsiteX6" fmla="*/ 1186187 w 2547114"/>
                <a:gd name="connsiteY6" fmla="*/ 2880271 h 2902899"/>
                <a:gd name="connsiteX7" fmla="*/ 92629 w 2547114"/>
                <a:gd name="connsiteY7" fmla="*/ 2273149 h 2902899"/>
                <a:gd name="connsiteX8" fmla="*/ 0 w 2547114"/>
                <a:gd name="connsiteY8" fmla="*/ 2115775 h 2902899"/>
                <a:gd name="connsiteX9" fmla="*/ 0 w 2547114"/>
                <a:gd name="connsiteY9" fmla="*/ 787123 h 2902899"/>
                <a:gd name="connsiteX10" fmla="*/ 92629 w 2547114"/>
                <a:gd name="connsiteY10" fmla="*/ 629750 h 2902899"/>
                <a:gd name="connsiteX11" fmla="*/ 1186187 w 2547114"/>
                <a:gd name="connsiteY11" fmla="*/ 22629 h 2902899"/>
                <a:gd name="connsiteX12" fmla="*/ 1360928 w 2547114"/>
                <a:gd name="connsiteY12" fmla="*/ 22629 h 290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7114" h="2902899">
                  <a:moveTo>
                    <a:pt x="1360928" y="22629"/>
                  </a:moveTo>
                  <a:lnTo>
                    <a:pt x="2454485" y="629750"/>
                  </a:lnTo>
                  <a:cubicBezTo>
                    <a:pt x="2511637" y="661480"/>
                    <a:pt x="2547114" y="721754"/>
                    <a:pt x="2547114" y="787123"/>
                  </a:cubicBezTo>
                  <a:lnTo>
                    <a:pt x="2547114" y="2115775"/>
                  </a:lnTo>
                  <a:cubicBezTo>
                    <a:pt x="2547114" y="2181145"/>
                    <a:pt x="2511637" y="2241419"/>
                    <a:pt x="2454485" y="2273149"/>
                  </a:cubicBezTo>
                  <a:lnTo>
                    <a:pt x="1360928" y="2880271"/>
                  </a:lnTo>
                  <a:cubicBezTo>
                    <a:pt x="1306583" y="2910442"/>
                    <a:pt x="1240531" y="2910442"/>
                    <a:pt x="1186187" y="2880271"/>
                  </a:cubicBezTo>
                  <a:lnTo>
                    <a:pt x="92629" y="2273149"/>
                  </a:lnTo>
                  <a:cubicBezTo>
                    <a:pt x="35477" y="2241419"/>
                    <a:pt x="0" y="2181145"/>
                    <a:pt x="0" y="2115775"/>
                  </a:cubicBezTo>
                  <a:lnTo>
                    <a:pt x="0" y="787123"/>
                  </a:lnTo>
                  <a:cubicBezTo>
                    <a:pt x="0" y="721754"/>
                    <a:pt x="35477" y="661480"/>
                    <a:pt x="92629" y="629750"/>
                  </a:cubicBezTo>
                  <a:lnTo>
                    <a:pt x="1186187" y="22629"/>
                  </a:lnTo>
                  <a:cubicBezTo>
                    <a:pt x="1240531" y="-7542"/>
                    <a:pt x="1306583" y="-7542"/>
                    <a:pt x="1360928" y="22629"/>
                  </a:cubicBezTo>
                </a:path>
              </a:pathLst>
            </a:custGeom>
            <a:solidFill>
              <a:srgbClr val="18B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OPPOSans R"/>
                </a:rPr>
                <a:t>02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OPPOSans R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627620" y="2722245"/>
            <a:ext cx="2283460" cy="3046095"/>
            <a:chOff x="909927" y="1542244"/>
            <a:chExt cx="3125787" cy="4170401"/>
          </a:xfrm>
        </p:grpSpPr>
        <p:grpSp>
          <p:nvGrpSpPr>
            <p:cNvPr id="35" name="组合 34"/>
            <p:cNvGrpSpPr/>
            <p:nvPr/>
          </p:nvGrpSpPr>
          <p:grpSpPr>
            <a:xfrm>
              <a:off x="909927" y="1933662"/>
              <a:ext cx="3125787" cy="3778983"/>
              <a:chOff x="874713" y="2100636"/>
              <a:chExt cx="2877374" cy="3478659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4713" y="2100636"/>
                <a:ext cx="2877374" cy="3279292"/>
                <a:chOff x="874713" y="2100636"/>
                <a:chExt cx="2877374" cy="3279292"/>
              </a:xfrm>
            </p:grpSpPr>
            <p:sp>
              <p:nvSpPr>
                <p:cNvPr id="37" name="六边形 4+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874713" y="2100636"/>
                  <a:ext cx="2877374" cy="3279292"/>
                </a:xfrm>
                <a:custGeom>
                  <a:avLst/>
                  <a:gdLst>
                    <a:gd name="connsiteX0" fmla="*/ 1360928 w 2547114"/>
                    <a:gd name="connsiteY0" fmla="*/ 22629 h 2902899"/>
                    <a:gd name="connsiteX1" fmla="*/ 2454485 w 2547114"/>
                    <a:gd name="connsiteY1" fmla="*/ 629750 h 2902899"/>
                    <a:gd name="connsiteX2" fmla="*/ 2547114 w 2547114"/>
                    <a:gd name="connsiteY2" fmla="*/ 787123 h 2902899"/>
                    <a:gd name="connsiteX3" fmla="*/ 2547114 w 2547114"/>
                    <a:gd name="connsiteY3" fmla="*/ 2115775 h 2902899"/>
                    <a:gd name="connsiteX4" fmla="*/ 2454485 w 2547114"/>
                    <a:gd name="connsiteY4" fmla="*/ 2273149 h 2902899"/>
                    <a:gd name="connsiteX5" fmla="*/ 1360928 w 2547114"/>
                    <a:gd name="connsiteY5" fmla="*/ 2880271 h 2902899"/>
                    <a:gd name="connsiteX6" fmla="*/ 1186187 w 2547114"/>
                    <a:gd name="connsiteY6" fmla="*/ 2880271 h 2902899"/>
                    <a:gd name="connsiteX7" fmla="*/ 92629 w 2547114"/>
                    <a:gd name="connsiteY7" fmla="*/ 2273149 h 2902899"/>
                    <a:gd name="connsiteX8" fmla="*/ 0 w 2547114"/>
                    <a:gd name="connsiteY8" fmla="*/ 2115775 h 2902899"/>
                    <a:gd name="connsiteX9" fmla="*/ 0 w 2547114"/>
                    <a:gd name="connsiteY9" fmla="*/ 787123 h 2902899"/>
                    <a:gd name="connsiteX10" fmla="*/ 92629 w 2547114"/>
                    <a:gd name="connsiteY10" fmla="*/ 629750 h 2902899"/>
                    <a:gd name="connsiteX11" fmla="*/ 1186187 w 2547114"/>
                    <a:gd name="connsiteY11" fmla="*/ 22629 h 2902899"/>
                    <a:gd name="connsiteX12" fmla="*/ 1360928 w 2547114"/>
                    <a:gd name="connsiteY12" fmla="*/ 22629 h 29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47114" h="2902899">
                      <a:moveTo>
                        <a:pt x="1360928" y="22629"/>
                      </a:moveTo>
                      <a:lnTo>
                        <a:pt x="2454485" y="629750"/>
                      </a:lnTo>
                      <a:cubicBezTo>
                        <a:pt x="2511637" y="661480"/>
                        <a:pt x="2547114" y="721754"/>
                        <a:pt x="2547114" y="787123"/>
                      </a:cubicBezTo>
                      <a:lnTo>
                        <a:pt x="2547114" y="2115775"/>
                      </a:lnTo>
                      <a:cubicBezTo>
                        <a:pt x="2547114" y="2181145"/>
                        <a:pt x="2511637" y="2241419"/>
                        <a:pt x="2454485" y="2273149"/>
                      </a:cubicBezTo>
                      <a:lnTo>
                        <a:pt x="1360928" y="2880271"/>
                      </a:lnTo>
                      <a:cubicBezTo>
                        <a:pt x="1306583" y="2910442"/>
                        <a:pt x="1240531" y="2910442"/>
                        <a:pt x="1186187" y="2880271"/>
                      </a:cubicBezTo>
                      <a:lnTo>
                        <a:pt x="92629" y="2273149"/>
                      </a:lnTo>
                      <a:cubicBezTo>
                        <a:pt x="35477" y="2241419"/>
                        <a:pt x="0" y="2181145"/>
                        <a:pt x="0" y="2115775"/>
                      </a:cubicBezTo>
                      <a:lnTo>
                        <a:pt x="0" y="787123"/>
                      </a:lnTo>
                      <a:cubicBezTo>
                        <a:pt x="0" y="721754"/>
                        <a:pt x="35477" y="661480"/>
                        <a:pt x="92629" y="629750"/>
                      </a:cubicBezTo>
                      <a:lnTo>
                        <a:pt x="1186187" y="22629"/>
                      </a:lnTo>
                      <a:cubicBezTo>
                        <a:pt x="1240531" y="-7542"/>
                        <a:pt x="1306583" y="-7542"/>
                        <a:pt x="1360928" y="22629"/>
                      </a:cubicBezTo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solidFill>
                    <a:srgbClr val="29528A">
                      <a:alpha val="30000"/>
                    </a:srgbClr>
                  </a:solidFill>
                  <a:prstDash val="solid"/>
                  <a:miter lim="800000"/>
                </a:ln>
                <a:effectLst>
                  <a:outerShdw blurRad="762000" algn="ctr" rotWithShape="0">
                    <a:schemeClr val="bg1">
                      <a:lumMod val="50000"/>
                      <a:alpha val="10000"/>
                    </a:schemeClr>
                  </a:outerShdw>
                </a:effectLst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OPPOSans R"/>
                    <a:cs typeface="+mn-cs"/>
                  </a:endParaRPr>
                </a:p>
              </p:txBody>
            </p:sp>
            <p:sp>
              <p:nvSpPr>
                <p:cNvPr id="38" name="六边形 4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147873" y="2411952"/>
                  <a:ext cx="2331054" cy="2656660"/>
                </a:xfrm>
                <a:custGeom>
                  <a:avLst/>
                  <a:gdLst>
                    <a:gd name="connsiteX0" fmla="*/ 1360928 w 2547114"/>
                    <a:gd name="connsiteY0" fmla="*/ 22629 h 2902899"/>
                    <a:gd name="connsiteX1" fmla="*/ 2454485 w 2547114"/>
                    <a:gd name="connsiteY1" fmla="*/ 629750 h 2902899"/>
                    <a:gd name="connsiteX2" fmla="*/ 2547114 w 2547114"/>
                    <a:gd name="connsiteY2" fmla="*/ 787123 h 2902899"/>
                    <a:gd name="connsiteX3" fmla="*/ 2547114 w 2547114"/>
                    <a:gd name="connsiteY3" fmla="*/ 2115775 h 2902899"/>
                    <a:gd name="connsiteX4" fmla="*/ 2454485 w 2547114"/>
                    <a:gd name="connsiteY4" fmla="*/ 2273149 h 2902899"/>
                    <a:gd name="connsiteX5" fmla="*/ 1360928 w 2547114"/>
                    <a:gd name="connsiteY5" fmla="*/ 2880271 h 2902899"/>
                    <a:gd name="connsiteX6" fmla="*/ 1186187 w 2547114"/>
                    <a:gd name="connsiteY6" fmla="*/ 2880271 h 2902899"/>
                    <a:gd name="connsiteX7" fmla="*/ 92629 w 2547114"/>
                    <a:gd name="connsiteY7" fmla="*/ 2273149 h 2902899"/>
                    <a:gd name="connsiteX8" fmla="*/ 0 w 2547114"/>
                    <a:gd name="connsiteY8" fmla="*/ 2115775 h 2902899"/>
                    <a:gd name="connsiteX9" fmla="*/ 0 w 2547114"/>
                    <a:gd name="connsiteY9" fmla="*/ 787123 h 2902899"/>
                    <a:gd name="connsiteX10" fmla="*/ 92629 w 2547114"/>
                    <a:gd name="connsiteY10" fmla="*/ 629750 h 2902899"/>
                    <a:gd name="connsiteX11" fmla="*/ 1186187 w 2547114"/>
                    <a:gd name="connsiteY11" fmla="*/ 22629 h 2902899"/>
                    <a:gd name="connsiteX12" fmla="*/ 1360928 w 2547114"/>
                    <a:gd name="connsiteY12" fmla="*/ 22629 h 29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47114" h="2902899">
                      <a:moveTo>
                        <a:pt x="1360928" y="22629"/>
                      </a:moveTo>
                      <a:lnTo>
                        <a:pt x="2454485" y="629750"/>
                      </a:lnTo>
                      <a:cubicBezTo>
                        <a:pt x="2511637" y="661480"/>
                        <a:pt x="2547114" y="721754"/>
                        <a:pt x="2547114" y="787123"/>
                      </a:cubicBezTo>
                      <a:lnTo>
                        <a:pt x="2547114" y="2115775"/>
                      </a:lnTo>
                      <a:cubicBezTo>
                        <a:pt x="2547114" y="2181145"/>
                        <a:pt x="2511637" y="2241419"/>
                        <a:pt x="2454485" y="2273149"/>
                      </a:cubicBezTo>
                      <a:lnTo>
                        <a:pt x="1360928" y="2880271"/>
                      </a:lnTo>
                      <a:cubicBezTo>
                        <a:pt x="1306583" y="2910442"/>
                        <a:pt x="1240531" y="2910442"/>
                        <a:pt x="1186187" y="2880271"/>
                      </a:cubicBezTo>
                      <a:lnTo>
                        <a:pt x="92629" y="2273149"/>
                      </a:lnTo>
                      <a:cubicBezTo>
                        <a:pt x="35477" y="2241419"/>
                        <a:pt x="0" y="2181145"/>
                        <a:pt x="0" y="2115775"/>
                      </a:cubicBezTo>
                      <a:lnTo>
                        <a:pt x="0" y="787123"/>
                      </a:lnTo>
                      <a:cubicBezTo>
                        <a:pt x="0" y="721754"/>
                        <a:pt x="35477" y="661480"/>
                        <a:pt x="92629" y="629750"/>
                      </a:cubicBezTo>
                      <a:lnTo>
                        <a:pt x="1186187" y="22629"/>
                      </a:lnTo>
                      <a:cubicBezTo>
                        <a:pt x="1240531" y="-7542"/>
                        <a:pt x="1306583" y="-7542"/>
                        <a:pt x="1360928" y="22629"/>
                      </a:cubicBezTo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solidFill>
                    <a:srgbClr val="29528A">
                      <a:alpha val="3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OPPOSans R"/>
                    <a:cs typeface="+mn-cs"/>
                  </a:endParaRPr>
                </a:p>
              </p:txBody>
            </p:sp>
          </p:grpSp>
          <p:sp>
            <p:nvSpPr>
              <p:cNvPr id="39" name="箭头: V 形 10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1350582" y="4888406"/>
                <a:ext cx="1925637" cy="690889"/>
              </a:xfrm>
              <a:custGeom>
                <a:avLst/>
                <a:gdLst>
                  <a:gd name="connsiteX0" fmla="*/ 0 w 2877376"/>
                  <a:gd name="connsiteY0" fmla="*/ 960254 h 1032358"/>
                  <a:gd name="connsiteX1" fmla="*/ 0 w 2877376"/>
                  <a:gd name="connsiteY1" fmla="*/ 808253 h 1032358"/>
                  <a:gd name="connsiteX2" fmla="*/ 37852 w 2877376"/>
                  <a:gd name="connsiteY2" fmla="*/ 744865 h 1032358"/>
                  <a:gd name="connsiteX3" fmla="*/ 1404540 w 2877376"/>
                  <a:gd name="connsiteY3" fmla="*/ 8610 h 1032358"/>
                  <a:gd name="connsiteX4" fmla="*/ 1472836 w 2877376"/>
                  <a:gd name="connsiteY4" fmla="*/ 8610 h 1032358"/>
                  <a:gd name="connsiteX5" fmla="*/ 2839524 w 2877376"/>
                  <a:gd name="connsiteY5" fmla="*/ 744865 h 1032358"/>
                  <a:gd name="connsiteX6" fmla="*/ 2877376 w 2877376"/>
                  <a:gd name="connsiteY6" fmla="*/ 808253 h 1032358"/>
                  <a:gd name="connsiteX7" fmla="*/ 2877376 w 2877376"/>
                  <a:gd name="connsiteY7" fmla="*/ 960254 h 1032358"/>
                  <a:gd name="connsiteX8" fmla="*/ 2771228 w 2877376"/>
                  <a:gd name="connsiteY8" fmla="*/ 1023642 h 1032358"/>
                  <a:gd name="connsiteX9" fmla="*/ 1472836 w 2877376"/>
                  <a:gd name="connsiteY9" fmla="*/ 324178 h 1032358"/>
                  <a:gd name="connsiteX10" fmla="*/ 1404540 w 2877376"/>
                  <a:gd name="connsiteY10" fmla="*/ 324178 h 1032358"/>
                  <a:gd name="connsiteX11" fmla="*/ 106148 w 2877376"/>
                  <a:gd name="connsiteY11" fmla="*/ 1023642 h 1032358"/>
                  <a:gd name="connsiteX12" fmla="*/ 0 w 2877376"/>
                  <a:gd name="connsiteY12" fmla="*/ 960254 h 103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77376" h="1032358">
                    <a:moveTo>
                      <a:pt x="0" y="960254"/>
                    </a:moveTo>
                    <a:lnTo>
                      <a:pt x="0" y="808253"/>
                    </a:lnTo>
                    <a:cubicBezTo>
                      <a:pt x="0" y="781767"/>
                      <a:pt x="14535" y="757427"/>
                      <a:pt x="37852" y="744865"/>
                    </a:cubicBezTo>
                    <a:lnTo>
                      <a:pt x="1404540" y="8610"/>
                    </a:lnTo>
                    <a:cubicBezTo>
                      <a:pt x="1425849" y="-2869"/>
                      <a:pt x="1451528" y="-2869"/>
                      <a:pt x="1472836" y="8610"/>
                    </a:cubicBezTo>
                    <a:lnTo>
                      <a:pt x="2839524" y="744865"/>
                    </a:lnTo>
                    <a:cubicBezTo>
                      <a:pt x="2862841" y="757427"/>
                      <a:pt x="2877376" y="781767"/>
                      <a:pt x="2877376" y="808253"/>
                    </a:cubicBezTo>
                    <a:lnTo>
                      <a:pt x="2877376" y="960254"/>
                    </a:lnTo>
                    <a:cubicBezTo>
                      <a:pt x="2877376" y="1014752"/>
                      <a:pt x="2819207" y="1049489"/>
                      <a:pt x="2771228" y="1023642"/>
                    </a:cubicBezTo>
                    <a:lnTo>
                      <a:pt x="1472836" y="324178"/>
                    </a:lnTo>
                    <a:cubicBezTo>
                      <a:pt x="1451528" y="312699"/>
                      <a:pt x="1425849" y="312699"/>
                      <a:pt x="1404540" y="324178"/>
                    </a:cubicBezTo>
                    <a:lnTo>
                      <a:pt x="106148" y="1023642"/>
                    </a:lnTo>
                    <a:cubicBezTo>
                      <a:pt x="58169" y="1049489"/>
                      <a:pt x="0" y="1014752"/>
                      <a:pt x="0" y="960254"/>
                    </a:cubicBezTo>
                  </a:path>
                </a:pathLst>
              </a:custGeom>
              <a:solidFill>
                <a:srgbClr val="29528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700000000000000" pitchFamily="18" charset="-122"/>
                  <a:ea typeface="OPPOSans R"/>
                  <a:cs typeface="+mn-cs"/>
                </a:endParaRPr>
              </a:p>
            </p:txBody>
          </p:sp>
        </p:grpSp>
        <p:sp>
          <p:nvSpPr>
            <p:cNvPr id="40" name="矩形 39"/>
            <p:cNvSpPr/>
            <p:nvPr>
              <p:custDataLst>
                <p:tags r:id="rId17"/>
              </p:custDataLst>
            </p:nvPr>
          </p:nvSpPr>
          <p:spPr>
            <a:xfrm>
              <a:off x="1342957" y="2758677"/>
              <a:ext cx="2259727" cy="2321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accent4"/>
                  </a:solidFill>
                  <a:sym typeface="+mn-ea"/>
                </a:rPr>
                <a:t>职业发展：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加盖组委会章的志愿者证书可以在求职时增加竞争力，特别是对于与调查、研究或数据收集相关的职业。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lvl="0" algn="ctr">
                <a:lnSpc>
                  <a:spcPct val="150000"/>
                </a:lnSpc>
                <a:defRPr/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700000000000000" pitchFamily="18" charset="-122"/>
                <a:ea typeface="思源宋体 CN" panose="02020700000000000000" pitchFamily="18" charset="-122"/>
                <a:sym typeface="+mn-ea"/>
              </a:endParaRPr>
            </a:p>
          </p:txBody>
        </p:sp>
        <p:sp>
          <p:nvSpPr>
            <p:cNvPr id="41" name="六边形 4"/>
            <p:cNvSpPr/>
            <p:nvPr>
              <p:custDataLst>
                <p:tags r:id="rId18"/>
              </p:custDataLst>
            </p:nvPr>
          </p:nvSpPr>
          <p:spPr>
            <a:xfrm>
              <a:off x="2011254" y="1542244"/>
              <a:ext cx="1003972" cy="1051077"/>
            </a:xfrm>
            <a:custGeom>
              <a:avLst/>
              <a:gdLst>
                <a:gd name="connsiteX0" fmla="*/ 1360928 w 2547114"/>
                <a:gd name="connsiteY0" fmla="*/ 22629 h 2902899"/>
                <a:gd name="connsiteX1" fmla="*/ 2454485 w 2547114"/>
                <a:gd name="connsiteY1" fmla="*/ 629750 h 2902899"/>
                <a:gd name="connsiteX2" fmla="*/ 2547114 w 2547114"/>
                <a:gd name="connsiteY2" fmla="*/ 787123 h 2902899"/>
                <a:gd name="connsiteX3" fmla="*/ 2547114 w 2547114"/>
                <a:gd name="connsiteY3" fmla="*/ 2115775 h 2902899"/>
                <a:gd name="connsiteX4" fmla="*/ 2454485 w 2547114"/>
                <a:gd name="connsiteY4" fmla="*/ 2273149 h 2902899"/>
                <a:gd name="connsiteX5" fmla="*/ 1360928 w 2547114"/>
                <a:gd name="connsiteY5" fmla="*/ 2880271 h 2902899"/>
                <a:gd name="connsiteX6" fmla="*/ 1186187 w 2547114"/>
                <a:gd name="connsiteY6" fmla="*/ 2880271 h 2902899"/>
                <a:gd name="connsiteX7" fmla="*/ 92629 w 2547114"/>
                <a:gd name="connsiteY7" fmla="*/ 2273149 h 2902899"/>
                <a:gd name="connsiteX8" fmla="*/ 0 w 2547114"/>
                <a:gd name="connsiteY8" fmla="*/ 2115775 h 2902899"/>
                <a:gd name="connsiteX9" fmla="*/ 0 w 2547114"/>
                <a:gd name="connsiteY9" fmla="*/ 787123 h 2902899"/>
                <a:gd name="connsiteX10" fmla="*/ 92629 w 2547114"/>
                <a:gd name="connsiteY10" fmla="*/ 629750 h 2902899"/>
                <a:gd name="connsiteX11" fmla="*/ 1186187 w 2547114"/>
                <a:gd name="connsiteY11" fmla="*/ 22629 h 2902899"/>
                <a:gd name="connsiteX12" fmla="*/ 1360928 w 2547114"/>
                <a:gd name="connsiteY12" fmla="*/ 22629 h 290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7114" h="2902899">
                  <a:moveTo>
                    <a:pt x="1360928" y="22629"/>
                  </a:moveTo>
                  <a:lnTo>
                    <a:pt x="2454485" y="629750"/>
                  </a:lnTo>
                  <a:cubicBezTo>
                    <a:pt x="2511637" y="661480"/>
                    <a:pt x="2547114" y="721754"/>
                    <a:pt x="2547114" y="787123"/>
                  </a:cubicBezTo>
                  <a:lnTo>
                    <a:pt x="2547114" y="2115775"/>
                  </a:lnTo>
                  <a:cubicBezTo>
                    <a:pt x="2547114" y="2181145"/>
                    <a:pt x="2511637" y="2241419"/>
                    <a:pt x="2454485" y="2273149"/>
                  </a:cubicBezTo>
                  <a:lnTo>
                    <a:pt x="1360928" y="2880271"/>
                  </a:lnTo>
                  <a:cubicBezTo>
                    <a:pt x="1306583" y="2910442"/>
                    <a:pt x="1240531" y="2910442"/>
                    <a:pt x="1186187" y="2880271"/>
                  </a:cubicBezTo>
                  <a:lnTo>
                    <a:pt x="92629" y="2273149"/>
                  </a:lnTo>
                  <a:cubicBezTo>
                    <a:pt x="35477" y="2241419"/>
                    <a:pt x="0" y="2181145"/>
                    <a:pt x="0" y="2115775"/>
                  </a:cubicBezTo>
                  <a:lnTo>
                    <a:pt x="0" y="787123"/>
                  </a:lnTo>
                  <a:cubicBezTo>
                    <a:pt x="0" y="721754"/>
                    <a:pt x="35477" y="661480"/>
                    <a:pt x="92629" y="629750"/>
                  </a:cubicBezTo>
                  <a:lnTo>
                    <a:pt x="1186187" y="22629"/>
                  </a:lnTo>
                  <a:cubicBezTo>
                    <a:pt x="1240531" y="-7542"/>
                    <a:pt x="1306583" y="-7542"/>
                    <a:pt x="1360928" y="22629"/>
                  </a:cubicBezTo>
                </a:path>
              </a:pathLst>
            </a:custGeom>
            <a:solidFill>
              <a:srgbClr val="29528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OPPOSans R"/>
                </a:rPr>
                <a:t>03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OPPOSans R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5648" r="56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614893" y="1488621"/>
            <a:ext cx="2628900" cy="2628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53472" y="1727200"/>
            <a:ext cx="2151742" cy="21517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852272" y="2798330"/>
            <a:ext cx="4113661" cy="4508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38298" y="2151999"/>
            <a:ext cx="507011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证书的获得及换取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1508" y="2170677"/>
            <a:ext cx="167567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04</a:t>
            </a:r>
            <a:endParaRPr lang="zh-CN" altLang="en-US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022350" y="260350"/>
            <a:ext cx="480949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志愿者证书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5350" y="2381250"/>
            <a:ext cx="5304790" cy="2611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在这个数字化日益发展的时代，网络安全显得尤为重要。每一位参与者都为国家的网络安全环境提供了宝贵的数据和见解。为了表彰这些为网络安全做出贡献的志愿者，我们特设多种荣誉证书。这不仅是对志愿者努力的认可，更是希望通过每一位志愿者，鼓励更多的人关心和参与到网络安全的建设中来。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1292225"/>
            <a:ext cx="3589655" cy="507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958848" y="366138"/>
            <a:ext cx="48094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志愿者证书获取及兑换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97830" y="2414270"/>
            <a:ext cx="5795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/>
              <a:t>       </a:t>
            </a:r>
            <a:r>
              <a:rPr lang="zh-CN" altLang="en-US" sz="1600"/>
              <a:t>完成调查活动的答题后，您有机会参与抽奖环节，您可以选择以下两个奖励之一：要么换取“</a:t>
            </a:r>
            <a:r>
              <a:rPr lang="en-US" altLang="zh-CN" sz="1600"/>
              <a:t>2</a:t>
            </a:r>
            <a:r>
              <a:rPr lang="zh-CN" altLang="en-US" sz="1600"/>
              <a:t>网安积分”（可以用于换取志愿者证书），要么选择获得抽取微信红包的现金奖励。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0283" b="9343"/>
          <a:stretch>
            <a:fillRect/>
          </a:stretch>
        </p:blipFill>
        <p:spPr>
          <a:xfrm>
            <a:off x="1614170" y="1103630"/>
            <a:ext cx="3241040" cy="56394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84400" y="2414270"/>
            <a:ext cx="2122805" cy="1025525"/>
          </a:xfrm>
          <a:prstGeom prst="rect">
            <a:avLst/>
          </a:prstGeom>
          <a:ln w="4762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022350" y="260350"/>
            <a:ext cx="480949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志愿者证书兑换路径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35805" y="1428115"/>
            <a:ext cx="416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800097"/>
                </a:solidFill>
                <a:sym typeface="+mn-ea"/>
              </a:rPr>
              <a:t>一、</a:t>
            </a:r>
            <a:r>
              <a:rPr lang="zh-CN" altLang="en-US" sz="2400" b="1">
                <a:solidFill>
                  <a:srgbClr val="800097"/>
                </a:solidFill>
              </a:rPr>
              <a:t>如何申请志愿者证书</a:t>
            </a:r>
            <a:endParaRPr lang="zh-CN" altLang="en-US" sz="2400" b="1">
              <a:solidFill>
                <a:srgbClr val="800097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289050" y="2152650"/>
            <a:ext cx="10401935" cy="4540199"/>
            <a:chOff x="664" y="2623"/>
            <a:chExt cx="15785" cy="6888"/>
          </a:xfrm>
        </p:grpSpPr>
        <p:pic>
          <p:nvPicPr>
            <p:cNvPr id="3" name="图片 2" descr="99d9683fcfe3c0bf5dc54177cffe03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6" y="2623"/>
              <a:ext cx="2979" cy="5614"/>
            </a:xfrm>
            <a:prstGeom prst="rect">
              <a:avLst/>
            </a:prstGeom>
          </p:spPr>
        </p:pic>
        <p:pic>
          <p:nvPicPr>
            <p:cNvPr id="4" name="图片 3" descr="27048dca41c74c291ec8416f4ad6c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2" y="2623"/>
              <a:ext cx="2979" cy="5614"/>
            </a:xfrm>
            <a:prstGeom prst="rect">
              <a:avLst/>
            </a:prstGeom>
          </p:spPr>
        </p:pic>
        <p:pic>
          <p:nvPicPr>
            <p:cNvPr id="5" name="图片 4" descr="1e1ce537de39328112ba71cf5d538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9" y="2623"/>
              <a:ext cx="2979" cy="5614"/>
            </a:xfrm>
            <a:prstGeom prst="rect">
              <a:avLst/>
            </a:prstGeom>
          </p:spPr>
        </p:pic>
        <p:pic>
          <p:nvPicPr>
            <p:cNvPr id="6" name="图片 5" descr="53c5d11b7d9c8ab2c50162997dddf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05" y="2623"/>
              <a:ext cx="2979" cy="5614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5591" y="4091"/>
              <a:ext cx="704" cy="635"/>
            </a:xfrm>
            <a:prstGeom prst="ellipse">
              <a:avLst/>
            </a:prstGeom>
            <a:noFill/>
            <a:ln w="12700" cmpd="sng">
              <a:solidFill>
                <a:srgbClr val="80009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网安联小程序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" y="3589"/>
              <a:ext cx="2345" cy="234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64" y="6311"/>
              <a:ext cx="2510" cy="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1.</a:t>
              </a:r>
              <a:r>
                <a:rPr lang="zh-CN" altLang="en-US" sz="1400"/>
                <a:t>扫描</a:t>
              </a:r>
              <a:r>
                <a:rPr lang="en-US" altLang="zh-CN" sz="1400"/>
                <a:t>“</a:t>
              </a:r>
              <a:r>
                <a:rPr lang="zh-CN" altLang="en-US" sz="1400"/>
                <a:t>网安联</a:t>
              </a:r>
              <a:r>
                <a:rPr lang="en-US" altLang="zh-CN" sz="1400"/>
                <a:t>”</a:t>
              </a:r>
              <a:endParaRPr lang="en-US" altLang="zh-CN" sz="1400"/>
            </a:p>
            <a:p>
              <a:pPr algn="ctr"/>
              <a:r>
                <a:rPr lang="zh-CN" altLang="en-US" sz="1400"/>
                <a:t>微信小程序</a:t>
              </a:r>
              <a:endParaRPr lang="zh-CN" altLang="en-US" sz="1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336" y="8393"/>
              <a:ext cx="3089" cy="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2.</a:t>
              </a:r>
              <a:r>
                <a:rPr lang="zh-CN" altLang="en-US" sz="1400"/>
                <a:t>点击</a:t>
              </a:r>
              <a:r>
                <a:rPr lang="en-US" altLang="zh-CN" sz="1400"/>
                <a:t>“</a:t>
              </a:r>
              <a:r>
                <a:rPr lang="zh-CN" altLang="en-US" sz="1400"/>
                <a:t>礼品兑换</a:t>
              </a:r>
              <a:r>
                <a:rPr lang="en-US" altLang="zh-CN" sz="1400"/>
                <a:t>”</a:t>
              </a:r>
              <a:endParaRPr lang="en-US" altLang="zh-CN" sz="1400"/>
            </a:p>
          </p:txBody>
        </p:sp>
        <p:sp>
          <p:nvSpPr>
            <p:cNvPr id="13" name="文本框 12"/>
            <p:cNvSpPr txBox="1"/>
            <p:nvPr>
              <p:custDataLst>
                <p:tags r:id="rId7"/>
              </p:custDataLst>
            </p:nvPr>
          </p:nvSpPr>
          <p:spPr>
            <a:xfrm>
              <a:off x="6194" y="8393"/>
              <a:ext cx="3284" cy="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3.</a:t>
              </a:r>
              <a:r>
                <a:rPr lang="zh-CN" altLang="en-US" sz="1400"/>
                <a:t>选择兑换</a:t>
              </a:r>
              <a:r>
                <a:rPr lang="en-US" altLang="zh-CN" sz="1400"/>
                <a:t>“</a:t>
              </a:r>
              <a:r>
                <a:rPr lang="zh-CN" altLang="en-US" sz="1400"/>
                <a:t>志愿者证书</a:t>
              </a:r>
              <a:r>
                <a:rPr lang="en-US" altLang="zh-CN" sz="1400"/>
                <a:t>”</a:t>
              </a:r>
              <a:endParaRPr lang="en-US" altLang="zh-CN" sz="1400"/>
            </a:p>
          </p:txBody>
        </p:sp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9449" y="8393"/>
              <a:ext cx="3089" cy="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4.</a:t>
              </a:r>
              <a:r>
                <a:rPr lang="zh-CN" altLang="en-US" sz="1400"/>
                <a:t>点击</a:t>
              </a:r>
              <a:r>
                <a:rPr lang="en-US" altLang="zh-CN" sz="1400"/>
                <a:t>“</a:t>
              </a:r>
              <a:r>
                <a:rPr lang="zh-CN" altLang="en-US" sz="1400"/>
                <a:t>立即兑换</a:t>
              </a:r>
              <a:r>
                <a:rPr lang="en-US" altLang="zh-CN" sz="1400"/>
                <a:t>”</a:t>
              </a:r>
              <a:endParaRPr lang="en-US" altLang="zh-CN" sz="1400"/>
            </a:p>
          </p:txBody>
        </p:sp>
        <p:sp>
          <p:nvSpPr>
            <p:cNvPr id="15" name="文本框 14"/>
            <p:cNvSpPr txBox="1"/>
            <p:nvPr>
              <p:custDataLst>
                <p:tags r:id="rId9"/>
              </p:custDataLst>
            </p:nvPr>
          </p:nvSpPr>
          <p:spPr>
            <a:xfrm>
              <a:off x="12461" y="8393"/>
              <a:ext cx="3988" cy="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5.</a:t>
              </a:r>
              <a:r>
                <a:rPr lang="zh-CN" altLang="en-US" sz="1400"/>
                <a:t>留言处填写名字</a:t>
              </a:r>
              <a:r>
                <a:rPr lang="en-US" altLang="zh-CN" sz="1400"/>
                <a:t>+</a:t>
              </a:r>
              <a:r>
                <a:rPr lang="zh-CN" altLang="en-US" sz="1400"/>
                <a:t>手机号码</a:t>
              </a:r>
              <a:endParaRPr lang="zh-CN" altLang="en-US" sz="1400"/>
            </a:p>
            <a:p>
              <a:r>
                <a:rPr lang="zh-CN" altLang="en-US" sz="1400"/>
                <a:t>点击</a:t>
              </a:r>
              <a:r>
                <a:rPr lang="en-US" altLang="zh-CN" sz="1400"/>
                <a:t>“</a:t>
              </a:r>
              <a:r>
                <a:rPr lang="zh-CN" altLang="en-US" sz="1400"/>
                <a:t>立即兑换</a:t>
              </a:r>
              <a:r>
                <a:rPr lang="en-US" altLang="zh-CN" sz="1400"/>
                <a:t>”</a:t>
              </a:r>
              <a:r>
                <a:rPr lang="zh-CN" altLang="en-US" sz="1400"/>
                <a:t>。</a:t>
              </a:r>
              <a:endParaRPr lang="zh-CN" altLang="en-US" sz="1400"/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6414" y="4291"/>
              <a:ext cx="1470" cy="1754"/>
            </a:xfrm>
            <a:prstGeom prst="ellipse">
              <a:avLst/>
            </a:prstGeom>
            <a:noFill/>
            <a:ln w="12700" cmpd="sng">
              <a:solidFill>
                <a:srgbClr val="80009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>
              <p:custDataLst>
                <p:tags r:id="rId11"/>
              </p:custDataLst>
            </p:nvPr>
          </p:nvSpPr>
          <p:spPr>
            <a:xfrm>
              <a:off x="11346" y="7868"/>
              <a:ext cx="791" cy="369"/>
            </a:xfrm>
            <a:prstGeom prst="ellipse">
              <a:avLst/>
            </a:prstGeom>
            <a:noFill/>
            <a:ln w="12700" cmpd="sng">
              <a:solidFill>
                <a:srgbClr val="80009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>
              <p:custDataLst>
                <p:tags r:id="rId12"/>
              </p:custDataLst>
            </p:nvPr>
          </p:nvSpPr>
          <p:spPr>
            <a:xfrm>
              <a:off x="14604" y="4291"/>
              <a:ext cx="791" cy="369"/>
            </a:xfrm>
            <a:prstGeom prst="ellipse">
              <a:avLst/>
            </a:prstGeom>
            <a:noFill/>
            <a:ln w="12700" cmpd="sng">
              <a:solidFill>
                <a:srgbClr val="80009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022350" y="260350"/>
            <a:ext cx="480949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志愿者证书查看路径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217670" y="1259840"/>
            <a:ext cx="3756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800097"/>
                </a:solidFill>
              </a:rPr>
              <a:t>二、如何查看志愿者证书</a:t>
            </a:r>
            <a:endParaRPr lang="zh-CN" altLang="en-US" sz="2400" b="1">
              <a:solidFill>
                <a:srgbClr val="800097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93770" y="1894840"/>
            <a:ext cx="6799580" cy="4140200"/>
            <a:chOff x="4731" y="3422"/>
            <a:chExt cx="7338" cy="4468"/>
          </a:xfrm>
        </p:grpSpPr>
        <p:pic>
          <p:nvPicPr>
            <p:cNvPr id="7" name="图片 6" descr="76d62cd281df0dc132bd0e6ecae1a0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705" y="3422"/>
              <a:ext cx="2365" cy="4457"/>
            </a:xfrm>
            <a:prstGeom prst="rect">
              <a:avLst/>
            </a:prstGeom>
          </p:spPr>
        </p:pic>
        <p:pic>
          <p:nvPicPr>
            <p:cNvPr id="21" name="图片 20" descr="449d96c144aefb5c8598f078295607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7215" y="3422"/>
              <a:ext cx="2371" cy="4468"/>
            </a:xfrm>
            <a:prstGeom prst="rect">
              <a:avLst/>
            </a:prstGeom>
          </p:spPr>
        </p:pic>
        <p:pic>
          <p:nvPicPr>
            <p:cNvPr id="24" name="图片 23" descr="99d9683fcfe3c0bf5dc54177cffe03d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731" y="3433"/>
              <a:ext cx="2365" cy="4457"/>
            </a:xfrm>
            <a:prstGeom prst="rect">
              <a:avLst/>
            </a:prstGeom>
          </p:spPr>
        </p:pic>
      </p:grpSp>
      <p:sp>
        <p:nvSpPr>
          <p:cNvPr id="25" name="椭圆 24"/>
          <p:cNvSpPr/>
          <p:nvPr>
            <p:custDataLst>
              <p:tags r:id="rId9"/>
            </p:custDataLst>
          </p:nvPr>
        </p:nvSpPr>
        <p:spPr>
          <a:xfrm>
            <a:off x="5076844" y="5685042"/>
            <a:ext cx="463919" cy="418558"/>
          </a:xfrm>
          <a:prstGeom prst="ellipse">
            <a:avLst/>
          </a:prstGeom>
          <a:noFill/>
          <a:ln w="12700" cmpd="sng">
            <a:solidFill>
              <a:srgbClr val="8000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0"/>
            </p:custDataLst>
          </p:nvPr>
        </p:nvSpPr>
        <p:spPr>
          <a:xfrm>
            <a:off x="5795645" y="4126865"/>
            <a:ext cx="654685" cy="272415"/>
          </a:xfrm>
          <a:prstGeom prst="ellipse">
            <a:avLst/>
          </a:prstGeom>
          <a:noFill/>
          <a:ln w="12700" cmpd="sng">
            <a:solidFill>
              <a:srgbClr val="8000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11"/>
            </p:custDataLst>
          </p:nvPr>
        </p:nvSpPr>
        <p:spPr>
          <a:xfrm>
            <a:off x="8164830" y="2136140"/>
            <a:ext cx="998220" cy="1327150"/>
          </a:xfrm>
          <a:prstGeom prst="ellipse">
            <a:avLst/>
          </a:prstGeom>
          <a:noFill/>
          <a:ln w="12700" cmpd="sng">
            <a:solidFill>
              <a:srgbClr val="8000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3505129" y="6138168"/>
            <a:ext cx="20355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1.</a:t>
            </a:r>
            <a:r>
              <a:rPr lang="zh-CN" altLang="en-US" sz="1400"/>
              <a:t>点击</a:t>
            </a:r>
            <a:r>
              <a:rPr lang="en-US" altLang="zh-CN" sz="1400"/>
              <a:t>“</a:t>
            </a:r>
            <a:r>
              <a:rPr lang="zh-CN" altLang="en-US" sz="1400"/>
              <a:t>我的</a:t>
            </a:r>
            <a:r>
              <a:rPr lang="en-US" altLang="zh-CN" sz="1400"/>
              <a:t>”</a:t>
            </a:r>
            <a:endParaRPr lang="en-US" altLang="zh-CN" sz="1400"/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5795574" y="6138168"/>
            <a:ext cx="20355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2.</a:t>
            </a:r>
            <a:r>
              <a:rPr lang="zh-CN" altLang="en-US" sz="1400"/>
              <a:t>点击</a:t>
            </a:r>
            <a:r>
              <a:rPr lang="en-US" altLang="zh-CN" sz="1400"/>
              <a:t>“</a:t>
            </a:r>
            <a:r>
              <a:rPr lang="zh-CN" altLang="en-US" sz="1400"/>
              <a:t>我的证书</a:t>
            </a:r>
            <a:r>
              <a:rPr lang="en-US" altLang="zh-CN" sz="1400"/>
              <a:t>”</a:t>
            </a:r>
            <a:endParaRPr lang="en-US" altLang="zh-CN" sz="1400"/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8086019" y="6138168"/>
            <a:ext cx="20355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3.</a:t>
            </a:r>
            <a:r>
              <a:rPr lang="zh-CN" altLang="en-US" sz="1400"/>
              <a:t>点击</a:t>
            </a:r>
            <a:r>
              <a:rPr lang="en-US" altLang="zh-CN" sz="1400"/>
              <a:t>“</a:t>
            </a:r>
            <a:r>
              <a:rPr lang="zh-CN" altLang="en-US" sz="1400"/>
              <a:t>下载</a:t>
            </a:r>
            <a:r>
              <a:rPr lang="en-US" altLang="zh-CN" sz="1400"/>
              <a:t>”</a:t>
            </a:r>
            <a:endParaRPr lang="en-US" altLang="zh-CN" sz="1400"/>
          </a:p>
        </p:txBody>
      </p:sp>
      <p:pic>
        <p:nvPicPr>
          <p:cNvPr id="31" name="图片 30" descr="网安联小程序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91310" y="2656035"/>
            <a:ext cx="1545299" cy="1545698"/>
          </a:xfrm>
          <a:prstGeom prst="rect">
            <a:avLst/>
          </a:prstGeom>
        </p:spPr>
      </p:pic>
      <p:sp>
        <p:nvSpPr>
          <p:cNvPr id="32" name="文本框 31"/>
          <p:cNvSpPr txBox="1"/>
          <p:nvPr>
            <p:custDataLst>
              <p:tags r:id="rId17"/>
            </p:custDataLst>
          </p:nvPr>
        </p:nvSpPr>
        <p:spPr>
          <a:xfrm>
            <a:off x="1591310" y="4450231"/>
            <a:ext cx="1654030" cy="73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1.</a:t>
            </a:r>
            <a:r>
              <a:rPr lang="zh-CN" altLang="en-US" sz="1400"/>
              <a:t>扫描</a:t>
            </a:r>
            <a:r>
              <a:rPr lang="en-US" altLang="zh-CN" sz="1400"/>
              <a:t>“</a:t>
            </a:r>
            <a:r>
              <a:rPr lang="zh-CN" altLang="en-US" sz="1400"/>
              <a:t>网安联</a:t>
            </a:r>
            <a:r>
              <a:rPr lang="en-US" altLang="zh-CN" sz="1400"/>
              <a:t>”</a:t>
            </a:r>
            <a:endParaRPr lang="en-US" altLang="zh-CN" sz="1400"/>
          </a:p>
          <a:p>
            <a:pPr algn="ctr"/>
            <a:r>
              <a:rPr lang="zh-CN" altLang="en-US" sz="1400"/>
              <a:t>微信小程序</a:t>
            </a:r>
            <a:endParaRPr lang="zh-CN" altLang="en-US" sz="1400"/>
          </a:p>
        </p:txBody>
      </p:sp>
      <p:sp>
        <p:nvSpPr>
          <p:cNvPr id="2" name="椭圆 1"/>
          <p:cNvSpPr/>
          <p:nvPr/>
        </p:nvSpPr>
        <p:spPr>
          <a:xfrm>
            <a:off x="6684645" y="2390140"/>
            <a:ext cx="417830" cy="417830"/>
          </a:xfrm>
          <a:prstGeom prst="ellipse">
            <a:avLst/>
          </a:prstGeom>
          <a:solidFill>
            <a:schemeClr val="bg2"/>
          </a:solidFill>
          <a:ln w="12700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5648" r="56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614893" y="1488621"/>
            <a:ext cx="2628900" cy="2628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53472" y="1727200"/>
            <a:ext cx="2151742" cy="21517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852272" y="2798330"/>
            <a:ext cx="4113661" cy="4508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38298" y="2151999"/>
            <a:ext cx="507011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宣传物料申请规则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1508" y="2170677"/>
            <a:ext cx="167567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05</a:t>
            </a:r>
            <a:endParaRPr lang="zh-CN" altLang="en-US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424378" y="1696809"/>
            <a:ext cx="961992" cy="96199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279400" sx="102000" sy="102000" algn="ctr" rotWithShape="0">
              <a:prstClr val="black">
                <a:alpha val="17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7" name="椭圆 7"/>
          <p:cNvSpPr/>
          <p:nvPr/>
        </p:nvSpPr>
        <p:spPr>
          <a:xfrm>
            <a:off x="1684173" y="1929684"/>
            <a:ext cx="442403" cy="496242"/>
          </a:xfrm>
          <a:custGeom>
            <a:avLst/>
            <a:gdLst>
              <a:gd name="connsiteX0" fmla="*/ 199932 w 300038"/>
              <a:gd name="connsiteY0" fmla="*/ 273051 h 336551"/>
              <a:gd name="connsiteX1" fmla="*/ 192088 w 300038"/>
              <a:gd name="connsiteY1" fmla="*/ 280989 h 336551"/>
              <a:gd name="connsiteX2" fmla="*/ 192088 w 300038"/>
              <a:gd name="connsiteY2" fmla="*/ 306124 h 336551"/>
              <a:gd name="connsiteX3" fmla="*/ 199932 w 300038"/>
              <a:gd name="connsiteY3" fmla="*/ 312739 h 336551"/>
              <a:gd name="connsiteX4" fmla="*/ 250919 w 300038"/>
              <a:gd name="connsiteY4" fmla="*/ 312739 h 336551"/>
              <a:gd name="connsiteX5" fmla="*/ 258763 w 300038"/>
              <a:gd name="connsiteY5" fmla="*/ 306124 h 336551"/>
              <a:gd name="connsiteX6" fmla="*/ 258763 w 300038"/>
              <a:gd name="connsiteY6" fmla="*/ 280989 h 336551"/>
              <a:gd name="connsiteX7" fmla="*/ 250919 w 300038"/>
              <a:gd name="connsiteY7" fmla="*/ 273051 h 336551"/>
              <a:gd name="connsiteX8" fmla="*/ 199932 w 300038"/>
              <a:gd name="connsiteY8" fmla="*/ 273051 h 336551"/>
              <a:gd name="connsiteX9" fmla="*/ 101328 w 300038"/>
              <a:gd name="connsiteY9" fmla="*/ 196851 h 336551"/>
              <a:gd name="connsiteX10" fmla="*/ 107908 w 300038"/>
              <a:gd name="connsiteY10" fmla="*/ 196851 h 336551"/>
              <a:gd name="connsiteX11" fmla="*/ 111856 w 300038"/>
              <a:gd name="connsiteY11" fmla="*/ 202123 h 336551"/>
              <a:gd name="connsiteX12" fmla="*/ 128964 w 300038"/>
              <a:gd name="connsiteY12" fmla="*/ 248250 h 336551"/>
              <a:gd name="connsiteX13" fmla="*/ 131595 w 300038"/>
              <a:gd name="connsiteY13" fmla="*/ 239025 h 336551"/>
              <a:gd name="connsiteX14" fmla="*/ 126332 w 300038"/>
              <a:gd name="connsiteY14" fmla="*/ 225845 h 336551"/>
              <a:gd name="connsiteX15" fmla="*/ 127648 w 300038"/>
              <a:gd name="connsiteY15" fmla="*/ 217938 h 336551"/>
              <a:gd name="connsiteX16" fmla="*/ 132911 w 300038"/>
              <a:gd name="connsiteY16" fmla="*/ 215302 h 336551"/>
              <a:gd name="connsiteX17" fmla="*/ 167126 w 300038"/>
              <a:gd name="connsiteY17" fmla="*/ 215302 h 336551"/>
              <a:gd name="connsiteX18" fmla="*/ 172390 w 300038"/>
              <a:gd name="connsiteY18" fmla="*/ 217938 h 336551"/>
              <a:gd name="connsiteX19" fmla="*/ 173706 w 300038"/>
              <a:gd name="connsiteY19" fmla="*/ 225845 h 336551"/>
              <a:gd name="connsiteX20" fmla="*/ 168442 w 300038"/>
              <a:gd name="connsiteY20" fmla="*/ 239025 h 336551"/>
              <a:gd name="connsiteX21" fmla="*/ 171074 w 300038"/>
              <a:gd name="connsiteY21" fmla="*/ 248250 h 336551"/>
              <a:gd name="connsiteX22" fmla="*/ 188182 w 300038"/>
              <a:gd name="connsiteY22" fmla="*/ 202123 h 336551"/>
              <a:gd name="connsiteX23" fmla="*/ 192130 w 300038"/>
              <a:gd name="connsiteY23" fmla="*/ 196851 h 336551"/>
              <a:gd name="connsiteX24" fmla="*/ 198710 w 300038"/>
              <a:gd name="connsiteY24" fmla="*/ 196851 h 336551"/>
              <a:gd name="connsiteX25" fmla="*/ 265823 w 300038"/>
              <a:gd name="connsiteY25" fmla="*/ 224527 h 336551"/>
              <a:gd name="connsiteX26" fmla="*/ 300038 w 300038"/>
              <a:gd name="connsiteY26" fmla="*/ 274609 h 336551"/>
              <a:gd name="connsiteX27" fmla="*/ 300038 w 300038"/>
              <a:gd name="connsiteY27" fmla="*/ 328643 h 336551"/>
              <a:gd name="connsiteX28" fmla="*/ 292142 w 300038"/>
              <a:gd name="connsiteY28" fmla="*/ 336551 h 336551"/>
              <a:gd name="connsiteX29" fmla="*/ 7896 w 300038"/>
              <a:gd name="connsiteY29" fmla="*/ 336551 h 336551"/>
              <a:gd name="connsiteX30" fmla="*/ 0 w 300038"/>
              <a:gd name="connsiteY30" fmla="*/ 328643 h 336551"/>
              <a:gd name="connsiteX31" fmla="*/ 0 w 300038"/>
              <a:gd name="connsiteY31" fmla="*/ 274609 h 336551"/>
              <a:gd name="connsiteX32" fmla="*/ 34215 w 300038"/>
              <a:gd name="connsiteY32" fmla="*/ 224527 h 336551"/>
              <a:gd name="connsiteX33" fmla="*/ 101328 w 300038"/>
              <a:gd name="connsiteY33" fmla="*/ 196851 h 336551"/>
              <a:gd name="connsiteX34" fmla="*/ 155328 w 300038"/>
              <a:gd name="connsiteY34" fmla="*/ 0 h 336551"/>
              <a:gd name="connsiteX35" fmla="*/ 201775 w 300038"/>
              <a:gd name="connsiteY35" fmla="*/ 15854 h 336551"/>
              <a:gd name="connsiteX36" fmla="*/ 223008 w 300038"/>
              <a:gd name="connsiteY36" fmla="*/ 79268 h 336551"/>
              <a:gd name="connsiteX37" fmla="*/ 224335 w 300038"/>
              <a:gd name="connsiteY37" fmla="*/ 93801 h 336551"/>
              <a:gd name="connsiteX38" fmla="*/ 229643 w 300038"/>
              <a:gd name="connsiteY38" fmla="*/ 100407 h 336551"/>
              <a:gd name="connsiteX39" fmla="*/ 232297 w 300038"/>
              <a:gd name="connsiteY39" fmla="*/ 125508 h 336551"/>
              <a:gd name="connsiteX40" fmla="*/ 208410 w 300038"/>
              <a:gd name="connsiteY40" fmla="*/ 151931 h 336551"/>
              <a:gd name="connsiteX41" fmla="*/ 185850 w 300038"/>
              <a:gd name="connsiteY41" fmla="*/ 183639 h 336551"/>
              <a:gd name="connsiteX42" fmla="*/ 172579 w 300038"/>
              <a:gd name="connsiteY42" fmla="*/ 192887 h 336551"/>
              <a:gd name="connsiteX43" fmla="*/ 150019 w 300038"/>
              <a:gd name="connsiteY43" fmla="*/ 196850 h 336551"/>
              <a:gd name="connsiteX44" fmla="*/ 127459 w 300038"/>
              <a:gd name="connsiteY44" fmla="*/ 192887 h 336551"/>
              <a:gd name="connsiteX45" fmla="*/ 114189 w 300038"/>
              <a:gd name="connsiteY45" fmla="*/ 183639 h 336551"/>
              <a:gd name="connsiteX46" fmla="*/ 91629 w 300038"/>
              <a:gd name="connsiteY46" fmla="*/ 151931 h 336551"/>
              <a:gd name="connsiteX47" fmla="*/ 67742 w 300038"/>
              <a:gd name="connsiteY47" fmla="*/ 125508 h 336551"/>
              <a:gd name="connsiteX48" fmla="*/ 70396 w 300038"/>
              <a:gd name="connsiteY48" fmla="*/ 100407 h 336551"/>
              <a:gd name="connsiteX49" fmla="*/ 75704 w 300038"/>
              <a:gd name="connsiteY49" fmla="*/ 93801 h 336551"/>
              <a:gd name="connsiteX50" fmla="*/ 77031 w 300038"/>
              <a:gd name="connsiteY50" fmla="*/ 85874 h 336551"/>
              <a:gd name="connsiteX51" fmla="*/ 74377 w 300038"/>
              <a:gd name="connsiteY51" fmla="*/ 50203 h 336551"/>
              <a:gd name="connsiteX52" fmla="*/ 103572 w 300038"/>
              <a:gd name="connsiteY52" fmla="*/ 27744 h 336551"/>
              <a:gd name="connsiteX53" fmla="*/ 119497 w 300038"/>
              <a:gd name="connsiteY53" fmla="*/ 10569 h 336551"/>
              <a:gd name="connsiteX54" fmla="*/ 155328 w 300038"/>
              <a:gd name="connsiteY5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0038" h="336551">
                <a:moveTo>
                  <a:pt x="199932" y="273051"/>
                </a:moveTo>
                <a:cubicBezTo>
                  <a:pt x="194703" y="273051"/>
                  <a:pt x="192088" y="277020"/>
                  <a:pt x="192088" y="280989"/>
                </a:cubicBezTo>
                <a:cubicBezTo>
                  <a:pt x="192088" y="306124"/>
                  <a:pt x="192088" y="306124"/>
                  <a:pt x="192088" y="306124"/>
                </a:cubicBezTo>
                <a:cubicBezTo>
                  <a:pt x="192088" y="310093"/>
                  <a:pt x="194703" y="312739"/>
                  <a:pt x="199932" y="312739"/>
                </a:cubicBezTo>
                <a:cubicBezTo>
                  <a:pt x="250919" y="312739"/>
                  <a:pt x="250919" y="312739"/>
                  <a:pt x="250919" y="312739"/>
                </a:cubicBezTo>
                <a:cubicBezTo>
                  <a:pt x="254841" y="312739"/>
                  <a:pt x="258763" y="310093"/>
                  <a:pt x="258763" y="306124"/>
                </a:cubicBezTo>
                <a:lnTo>
                  <a:pt x="258763" y="280989"/>
                </a:lnTo>
                <a:cubicBezTo>
                  <a:pt x="258763" y="277020"/>
                  <a:pt x="254841" y="273051"/>
                  <a:pt x="250919" y="273051"/>
                </a:cubicBezTo>
                <a:cubicBezTo>
                  <a:pt x="199932" y="273051"/>
                  <a:pt x="199932" y="273051"/>
                  <a:pt x="199932" y="273051"/>
                </a:cubicBezTo>
                <a:close/>
                <a:moveTo>
                  <a:pt x="101328" y="196851"/>
                </a:moveTo>
                <a:cubicBezTo>
                  <a:pt x="103960" y="196851"/>
                  <a:pt x="105276" y="196851"/>
                  <a:pt x="107908" y="196851"/>
                </a:cubicBezTo>
                <a:cubicBezTo>
                  <a:pt x="109224" y="198169"/>
                  <a:pt x="110540" y="199487"/>
                  <a:pt x="111856" y="202123"/>
                </a:cubicBezTo>
                <a:cubicBezTo>
                  <a:pt x="128964" y="248250"/>
                  <a:pt x="128964" y="248250"/>
                  <a:pt x="128964" y="248250"/>
                </a:cubicBezTo>
                <a:cubicBezTo>
                  <a:pt x="131595" y="239025"/>
                  <a:pt x="131595" y="239025"/>
                  <a:pt x="131595" y="239025"/>
                </a:cubicBezTo>
                <a:cubicBezTo>
                  <a:pt x="126332" y="225845"/>
                  <a:pt x="126332" y="225845"/>
                  <a:pt x="126332" y="225845"/>
                </a:cubicBezTo>
                <a:cubicBezTo>
                  <a:pt x="125016" y="223209"/>
                  <a:pt x="126332" y="220574"/>
                  <a:pt x="127648" y="217938"/>
                </a:cubicBezTo>
                <a:cubicBezTo>
                  <a:pt x="128964" y="216620"/>
                  <a:pt x="131595" y="215302"/>
                  <a:pt x="132911" y="215302"/>
                </a:cubicBezTo>
                <a:cubicBezTo>
                  <a:pt x="167126" y="215302"/>
                  <a:pt x="167126" y="215302"/>
                  <a:pt x="167126" y="215302"/>
                </a:cubicBezTo>
                <a:cubicBezTo>
                  <a:pt x="168442" y="215302"/>
                  <a:pt x="171074" y="216620"/>
                  <a:pt x="172390" y="217938"/>
                </a:cubicBezTo>
                <a:cubicBezTo>
                  <a:pt x="173706" y="220574"/>
                  <a:pt x="175022" y="223209"/>
                  <a:pt x="173706" y="225845"/>
                </a:cubicBezTo>
                <a:cubicBezTo>
                  <a:pt x="168442" y="239025"/>
                  <a:pt x="168442" y="239025"/>
                  <a:pt x="168442" y="239025"/>
                </a:cubicBezTo>
                <a:cubicBezTo>
                  <a:pt x="171074" y="248250"/>
                  <a:pt x="171074" y="248250"/>
                  <a:pt x="171074" y="248250"/>
                </a:cubicBezTo>
                <a:cubicBezTo>
                  <a:pt x="188182" y="202123"/>
                  <a:pt x="188182" y="202123"/>
                  <a:pt x="188182" y="202123"/>
                </a:cubicBezTo>
                <a:cubicBezTo>
                  <a:pt x="189498" y="199487"/>
                  <a:pt x="190814" y="198169"/>
                  <a:pt x="192130" y="196851"/>
                </a:cubicBezTo>
                <a:cubicBezTo>
                  <a:pt x="194762" y="196851"/>
                  <a:pt x="196078" y="196851"/>
                  <a:pt x="198710" y="196851"/>
                </a:cubicBezTo>
                <a:cubicBezTo>
                  <a:pt x="265823" y="224527"/>
                  <a:pt x="265823" y="224527"/>
                  <a:pt x="265823" y="224527"/>
                </a:cubicBezTo>
                <a:cubicBezTo>
                  <a:pt x="286879" y="232435"/>
                  <a:pt x="300038" y="252204"/>
                  <a:pt x="300038" y="274609"/>
                </a:cubicBezTo>
                <a:cubicBezTo>
                  <a:pt x="300038" y="328643"/>
                  <a:pt x="300038" y="328643"/>
                  <a:pt x="300038" y="328643"/>
                </a:cubicBezTo>
                <a:cubicBezTo>
                  <a:pt x="300038" y="332597"/>
                  <a:pt x="296090" y="336551"/>
                  <a:pt x="292142" y="336551"/>
                </a:cubicBezTo>
                <a:cubicBezTo>
                  <a:pt x="7896" y="336551"/>
                  <a:pt x="7896" y="336551"/>
                  <a:pt x="7896" y="336551"/>
                </a:cubicBezTo>
                <a:cubicBezTo>
                  <a:pt x="3948" y="336551"/>
                  <a:pt x="0" y="332597"/>
                  <a:pt x="0" y="328643"/>
                </a:cubicBezTo>
                <a:cubicBezTo>
                  <a:pt x="0" y="274609"/>
                  <a:pt x="0" y="274609"/>
                  <a:pt x="0" y="274609"/>
                </a:cubicBezTo>
                <a:cubicBezTo>
                  <a:pt x="0" y="252204"/>
                  <a:pt x="13159" y="232435"/>
                  <a:pt x="34215" y="224527"/>
                </a:cubicBezTo>
                <a:cubicBezTo>
                  <a:pt x="101328" y="196851"/>
                  <a:pt x="101328" y="196851"/>
                  <a:pt x="101328" y="196851"/>
                </a:cubicBezTo>
                <a:close/>
                <a:moveTo>
                  <a:pt x="155328" y="0"/>
                </a:moveTo>
                <a:cubicBezTo>
                  <a:pt x="171252" y="0"/>
                  <a:pt x="187177" y="5285"/>
                  <a:pt x="201775" y="15854"/>
                </a:cubicBezTo>
                <a:cubicBezTo>
                  <a:pt x="225662" y="34350"/>
                  <a:pt x="223008" y="72663"/>
                  <a:pt x="223008" y="79268"/>
                </a:cubicBezTo>
                <a:cubicBezTo>
                  <a:pt x="223008" y="84553"/>
                  <a:pt x="224335" y="89838"/>
                  <a:pt x="224335" y="93801"/>
                </a:cubicBezTo>
                <a:cubicBezTo>
                  <a:pt x="225662" y="95122"/>
                  <a:pt x="228316" y="96443"/>
                  <a:pt x="229643" y="100407"/>
                </a:cubicBezTo>
                <a:cubicBezTo>
                  <a:pt x="234951" y="107012"/>
                  <a:pt x="234951" y="114939"/>
                  <a:pt x="232297" y="125508"/>
                </a:cubicBezTo>
                <a:cubicBezTo>
                  <a:pt x="226989" y="146647"/>
                  <a:pt x="215045" y="150610"/>
                  <a:pt x="208410" y="151931"/>
                </a:cubicBezTo>
                <a:cubicBezTo>
                  <a:pt x="204429" y="159858"/>
                  <a:pt x="195139" y="175712"/>
                  <a:pt x="185850" y="183639"/>
                </a:cubicBezTo>
                <a:cubicBezTo>
                  <a:pt x="183196" y="187602"/>
                  <a:pt x="177888" y="190244"/>
                  <a:pt x="172579" y="192887"/>
                </a:cubicBezTo>
                <a:cubicBezTo>
                  <a:pt x="164617" y="195529"/>
                  <a:pt x="157982" y="196850"/>
                  <a:pt x="150019" y="196850"/>
                </a:cubicBezTo>
                <a:cubicBezTo>
                  <a:pt x="142057" y="196850"/>
                  <a:pt x="135422" y="195529"/>
                  <a:pt x="127459" y="192887"/>
                </a:cubicBezTo>
                <a:cubicBezTo>
                  <a:pt x="122151" y="190244"/>
                  <a:pt x="116843" y="187602"/>
                  <a:pt x="114189" y="183639"/>
                </a:cubicBezTo>
                <a:cubicBezTo>
                  <a:pt x="104900" y="175712"/>
                  <a:pt x="95610" y="159858"/>
                  <a:pt x="91629" y="151931"/>
                </a:cubicBezTo>
                <a:cubicBezTo>
                  <a:pt x="84994" y="150610"/>
                  <a:pt x="73050" y="146647"/>
                  <a:pt x="67742" y="125508"/>
                </a:cubicBezTo>
                <a:cubicBezTo>
                  <a:pt x="65088" y="114939"/>
                  <a:pt x="65088" y="107012"/>
                  <a:pt x="70396" y="100407"/>
                </a:cubicBezTo>
                <a:cubicBezTo>
                  <a:pt x="71723" y="96443"/>
                  <a:pt x="74377" y="95122"/>
                  <a:pt x="75704" y="93801"/>
                </a:cubicBezTo>
                <a:cubicBezTo>
                  <a:pt x="75704" y="91159"/>
                  <a:pt x="75704" y="88516"/>
                  <a:pt x="77031" y="85874"/>
                </a:cubicBezTo>
                <a:cubicBezTo>
                  <a:pt x="73050" y="80590"/>
                  <a:pt x="67742" y="68699"/>
                  <a:pt x="74377" y="50203"/>
                </a:cubicBezTo>
                <a:cubicBezTo>
                  <a:pt x="81013" y="30386"/>
                  <a:pt x="95610" y="27744"/>
                  <a:pt x="103572" y="27744"/>
                </a:cubicBezTo>
                <a:cubicBezTo>
                  <a:pt x="106227" y="22459"/>
                  <a:pt x="111535" y="17175"/>
                  <a:pt x="119497" y="10569"/>
                </a:cubicBezTo>
                <a:cubicBezTo>
                  <a:pt x="128786" y="3963"/>
                  <a:pt x="142057" y="0"/>
                  <a:pt x="155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424378" y="3367403"/>
            <a:ext cx="961992" cy="96199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48000">
                <a:schemeClr val="accent3"/>
              </a:gs>
              <a:gs pos="100000">
                <a:schemeClr val="accent3"/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279400" sx="102000" sy="102000" algn="ctr" rotWithShape="0">
              <a:prstClr val="black">
                <a:alpha val="17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597265" y="349269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问卷收集的小技巧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57253" y="3614257"/>
            <a:ext cx="496242" cy="468285"/>
          </a:xfrm>
          <a:custGeom>
            <a:avLst/>
            <a:gdLst>
              <a:gd name="connsiteX0" fmla="*/ 255815 w 338138"/>
              <a:gd name="connsiteY0" fmla="*/ 276225 h 319088"/>
              <a:gd name="connsiteX1" fmla="*/ 267653 w 338138"/>
              <a:gd name="connsiteY1" fmla="*/ 282720 h 319088"/>
              <a:gd name="connsiteX2" fmla="*/ 275546 w 338138"/>
              <a:gd name="connsiteY2" fmla="*/ 282720 h 319088"/>
              <a:gd name="connsiteX3" fmla="*/ 287384 w 338138"/>
              <a:gd name="connsiteY3" fmla="*/ 276225 h 319088"/>
              <a:gd name="connsiteX4" fmla="*/ 290015 w 338138"/>
              <a:gd name="connsiteY4" fmla="*/ 277524 h 319088"/>
              <a:gd name="connsiteX5" fmla="*/ 295276 w 338138"/>
              <a:gd name="connsiteY5" fmla="*/ 284018 h 319088"/>
              <a:gd name="connsiteX6" fmla="*/ 295276 w 338138"/>
              <a:gd name="connsiteY6" fmla="*/ 315191 h 319088"/>
              <a:gd name="connsiteX7" fmla="*/ 271600 w 338138"/>
              <a:gd name="connsiteY7" fmla="*/ 319088 h 319088"/>
              <a:gd name="connsiteX8" fmla="*/ 249238 w 338138"/>
              <a:gd name="connsiteY8" fmla="*/ 315191 h 319088"/>
              <a:gd name="connsiteX9" fmla="*/ 249238 w 338138"/>
              <a:gd name="connsiteY9" fmla="*/ 284018 h 319088"/>
              <a:gd name="connsiteX10" fmla="*/ 253184 w 338138"/>
              <a:gd name="connsiteY10" fmla="*/ 277524 h 319088"/>
              <a:gd name="connsiteX11" fmla="*/ 255815 w 338138"/>
              <a:gd name="connsiteY11" fmla="*/ 276225 h 319088"/>
              <a:gd name="connsiteX12" fmla="*/ 50755 w 338138"/>
              <a:gd name="connsiteY12" fmla="*/ 276225 h 319088"/>
              <a:gd name="connsiteX13" fmla="*/ 62593 w 338138"/>
              <a:gd name="connsiteY13" fmla="*/ 282720 h 319088"/>
              <a:gd name="connsiteX14" fmla="*/ 70486 w 338138"/>
              <a:gd name="connsiteY14" fmla="*/ 282720 h 319088"/>
              <a:gd name="connsiteX15" fmla="*/ 82324 w 338138"/>
              <a:gd name="connsiteY15" fmla="*/ 276225 h 319088"/>
              <a:gd name="connsiteX16" fmla="*/ 84955 w 338138"/>
              <a:gd name="connsiteY16" fmla="*/ 277524 h 319088"/>
              <a:gd name="connsiteX17" fmla="*/ 88901 w 338138"/>
              <a:gd name="connsiteY17" fmla="*/ 284018 h 319088"/>
              <a:gd name="connsiteX18" fmla="*/ 88901 w 338138"/>
              <a:gd name="connsiteY18" fmla="*/ 315191 h 319088"/>
              <a:gd name="connsiteX19" fmla="*/ 66539 w 338138"/>
              <a:gd name="connsiteY19" fmla="*/ 319088 h 319088"/>
              <a:gd name="connsiteX20" fmla="*/ 42863 w 338138"/>
              <a:gd name="connsiteY20" fmla="*/ 315191 h 319088"/>
              <a:gd name="connsiteX21" fmla="*/ 42863 w 338138"/>
              <a:gd name="connsiteY21" fmla="*/ 284018 h 319088"/>
              <a:gd name="connsiteX22" fmla="*/ 48124 w 338138"/>
              <a:gd name="connsiteY22" fmla="*/ 277524 h 319088"/>
              <a:gd name="connsiteX23" fmla="*/ 50755 w 338138"/>
              <a:gd name="connsiteY23" fmla="*/ 276225 h 319088"/>
              <a:gd name="connsiteX24" fmla="*/ 273050 w 338138"/>
              <a:gd name="connsiteY24" fmla="*/ 214313 h 319088"/>
              <a:gd name="connsiteX25" fmla="*/ 282575 w 338138"/>
              <a:gd name="connsiteY25" fmla="*/ 224632 h 319088"/>
              <a:gd name="connsiteX26" fmla="*/ 273050 w 338138"/>
              <a:gd name="connsiteY26" fmla="*/ 234951 h 319088"/>
              <a:gd name="connsiteX27" fmla="*/ 263525 w 338138"/>
              <a:gd name="connsiteY27" fmla="*/ 224632 h 319088"/>
              <a:gd name="connsiteX28" fmla="*/ 273050 w 338138"/>
              <a:gd name="connsiteY28" fmla="*/ 214313 h 319088"/>
              <a:gd name="connsiteX29" fmla="*/ 65882 w 338138"/>
              <a:gd name="connsiteY29" fmla="*/ 214313 h 319088"/>
              <a:gd name="connsiteX30" fmla="*/ 76201 w 338138"/>
              <a:gd name="connsiteY30" fmla="*/ 224632 h 319088"/>
              <a:gd name="connsiteX31" fmla="*/ 65882 w 338138"/>
              <a:gd name="connsiteY31" fmla="*/ 234951 h 319088"/>
              <a:gd name="connsiteX32" fmla="*/ 55563 w 338138"/>
              <a:gd name="connsiteY32" fmla="*/ 224632 h 319088"/>
              <a:gd name="connsiteX33" fmla="*/ 65882 w 338138"/>
              <a:gd name="connsiteY33" fmla="*/ 214313 h 319088"/>
              <a:gd name="connsiteX34" fmla="*/ 272257 w 338138"/>
              <a:gd name="connsiteY34" fmla="*/ 196850 h 319088"/>
              <a:gd name="connsiteX35" fmla="*/ 244475 w 338138"/>
              <a:gd name="connsiteY35" fmla="*/ 224632 h 319088"/>
              <a:gd name="connsiteX36" fmla="*/ 272257 w 338138"/>
              <a:gd name="connsiteY36" fmla="*/ 252414 h 319088"/>
              <a:gd name="connsiteX37" fmla="*/ 300039 w 338138"/>
              <a:gd name="connsiteY37" fmla="*/ 224632 h 319088"/>
              <a:gd name="connsiteX38" fmla="*/ 272257 w 338138"/>
              <a:gd name="connsiteY38" fmla="*/ 196850 h 319088"/>
              <a:gd name="connsiteX39" fmla="*/ 65882 w 338138"/>
              <a:gd name="connsiteY39" fmla="*/ 196850 h 319088"/>
              <a:gd name="connsiteX40" fmla="*/ 38100 w 338138"/>
              <a:gd name="connsiteY40" fmla="*/ 224632 h 319088"/>
              <a:gd name="connsiteX41" fmla="*/ 65882 w 338138"/>
              <a:gd name="connsiteY41" fmla="*/ 252414 h 319088"/>
              <a:gd name="connsiteX42" fmla="*/ 93664 w 338138"/>
              <a:gd name="connsiteY42" fmla="*/ 224632 h 319088"/>
              <a:gd name="connsiteX43" fmla="*/ 65882 w 338138"/>
              <a:gd name="connsiteY43" fmla="*/ 196850 h 319088"/>
              <a:gd name="connsiteX44" fmla="*/ 272257 w 338138"/>
              <a:gd name="connsiteY44" fmla="*/ 187325 h 319088"/>
              <a:gd name="connsiteX45" fmla="*/ 338138 w 338138"/>
              <a:gd name="connsiteY45" fmla="*/ 253322 h 319088"/>
              <a:gd name="connsiteX46" fmla="*/ 313103 w 338138"/>
              <a:gd name="connsiteY46" fmla="*/ 304800 h 319088"/>
              <a:gd name="connsiteX47" fmla="*/ 313103 w 338138"/>
              <a:gd name="connsiteY47" fmla="*/ 283681 h 319088"/>
              <a:gd name="connsiteX48" fmla="*/ 295974 w 338138"/>
              <a:gd name="connsiteY48" fmla="*/ 259922 h 319088"/>
              <a:gd name="connsiteX49" fmla="*/ 290704 w 338138"/>
              <a:gd name="connsiteY49" fmla="*/ 258602 h 319088"/>
              <a:gd name="connsiteX50" fmla="*/ 284115 w 338138"/>
              <a:gd name="connsiteY50" fmla="*/ 258602 h 319088"/>
              <a:gd name="connsiteX51" fmla="*/ 272257 w 338138"/>
              <a:gd name="connsiteY51" fmla="*/ 265202 h 319088"/>
              <a:gd name="connsiteX52" fmla="*/ 260398 w 338138"/>
              <a:gd name="connsiteY52" fmla="*/ 258602 h 319088"/>
              <a:gd name="connsiteX53" fmla="*/ 255128 w 338138"/>
              <a:gd name="connsiteY53" fmla="*/ 258602 h 319088"/>
              <a:gd name="connsiteX54" fmla="*/ 248539 w 338138"/>
              <a:gd name="connsiteY54" fmla="*/ 259922 h 319088"/>
              <a:gd name="connsiteX55" fmla="*/ 232728 w 338138"/>
              <a:gd name="connsiteY55" fmla="*/ 283681 h 319088"/>
              <a:gd name="connsiteX56" fmla="*/ 232728 w 338138"/>
              <a:gd name="connsiteY56" fmla="*/ 304800 h 319088"/>
              <a:gd name="connsiteX57" fmla="*/ 206375 w 338138"/>
              <a:gd name="connsiteY57" fmla="*/ 253322 h 319088"/>
              <a:gd name="connsiteX58" fmla="*/ 272257 w 338138"/>
              <a:gd name="connsiteY58" fmla="*/ 187325 h 319088"/>
              <a:gd name="connsiteX59" fmla="*/ 65881 w 338138"/>
              <a:gd name="connsiteY59" fmla="*/ 187325 h 319088"/>
              <a:gd name="connsiteX60" fmla="*/ 131763 w 338138"/>
              <a:gd name="connsiteY60" fmla="*/ 253322 h 319088"/>
              <a:gd name="connsiteX61" fmla="*/ 105410 w 338138"/>
              <a:gd name="connsiteY61" fmla="*/ 304800 h 319088"/>
              <a:gd name="connsiteX62" fmla="*/ 105410 w 338138"/>
              <a:gd name="connsiteY62" fmla="*/ 283681 h 319088"/>
              <a:gd name="connsiteX63" fmla="*/ 89599 w 338138"/>
              <a:gd name="connsiteY63" fmla="*/ 259922 h 319088"/>
              <a:gd name="connsiteX64" fmla="*/ 83010 w 338138"/>
              <a:gd name="connsiteY64" fmla="*/ 258602 h 319088"/>
              <a:gd name="connsiteX65" fmla="*/ 77740 w 338138"/>
              <a:gd name="connsiteY65" fmla="*/ 258602 h 319088"/>
              <a:gd name="connsiteX66" fmla="*/ 65881 w 338138"/>
              <a:gd name="connsiteY66" fmla="*/ 265202 h 319088"/>
              <a:gd name="connsiteX67" fmla="*/ 54023 w 338138"/>
              <a:gd name="connsiteY67" fmla="*/ 258602 h 319088"/>
              <a:gd name="connsiteX68" fmla="*/ 47434 w 338138"/>
              <a:gd name="connsiteY68" fmla="*/ 258602 h 319088"/>
              <a:gd name="connsiteX69" fmla="*/ 42164 w 338138"/>
              <a:gd name="connsiteY69" fmla="*/ 259922 h 319088"/>
              <a:gd name="connsiteX70" fmla="*/ 25035 w 338138"/>
              <a:gd name="connsiteY70" fmla="*/ 283681 h 319088"/>
              <a:gd name="connsiteX71" fmla="*/ 25035 w 338138"/>
              <a:gd name="connsiteY71" fmla="*/ 304800 h 319088"/>
              <a:gd name="connsiteX72" fmla="*/ 0 w 338138"/>
              <a:gd name="connsiteY72" fmla="*/ 253322 h 319088"/>
              <a:gd name="connsiteX73" fmla="*/ 65881 w 338138"/>
              <a:gd name="connsiteY73" fmla="*/ 187325 h 319088"/>
              <a:gd name="connsiteX74" fmla="*/ 159754 w 338138"/>
              <a:gd name="connsiteY74" fmla="*/ 149225 h 319088"/>
              <a:gd name="connsiteX75" fmla="*/ 169069 w 338138"/>
              <a:gd name="connsiteY75" fmla="*/ 149225 h 319088"/>
              <a:gd name="connsiteX76" fmla="*/ 178384 w 338138"/>
              <a:gd name="connsiteY76" fmla="*/ 149225 h 319088"/>
              <a:gd name="connsiteX77" fmla="*/ 178384 w 338138"/>
              <a:gd name="connsiteY77" fmla="*/ 175331 h 319088"/>
              <a:gd name="connsiteX78" fmla="*/ 214313 w 338138"/>
              <a:gd name="connsiteY78" fmla="*/ 193605 h 319088"/>
              <a:gd name="connsiteX79" fmla="*/ 202337 w 338138"/>
              <a:gd name="connsiteY79" fmla="*/ 207963 h 319088"/>
              <a:gd name="connsiteX80" fmla="*/ 169069 w 338138"/>
              <a:gd name="connsiteY80" fmla="*/ 190994 h 319088"/>
              <a:gd name="connsiteX81" fmla="*/ 135802 w 338138"/>
              <a:gd name="connsiteY81" fmla="*/ 207963 h 319088"/>
              <a:gd name="connsiteX82" fmla="*/ 123825 w 338138"/>
              <a:gd name="connsiteY82" fmla="*/ 193605 h 319088"/>
              <a:gd name="connsiteX83" fmla="*/ 159754 w 338138"/>
              <a:gd name="connsiteY83" fmla="*/ 175331 h 319088"/>
              <a:gd name="connsiteX84" fmla="*/ 159754 w 338138"/>
              <a:gd name="connsiteY84" fmla="*/ 149225 h 319088"/>
              <a:gd name="connsiteX85" fmla="*/ 154175 w 338138"/>
              <a:gd name="connsiteY85" fmla="*/ 88900 h 319088"/>
              <a:gd name="connsiteX86" fmla="*/ 165941 w 338138"/>
              <a:gd name="connsiteY86" fmla="*/ 95394 h 319088"/>
              <a:gd name="connsiteX87" fmla="*/ 173785 w 338138"/>
              <a:gd name="connsiteY87" fmla="*/ 95394 h 319088"/>
              <a:gd name="connsiteX88" fmla="*/ 185551 w 338138"/>
              <a:gd name="connsiteY88" fmla="*/ 88900 h 319088"/>
              <a:gd name="connsiteX89" fmla="*/ 188166 w 338138"/>
              <a:gd name="connsiteY89" fmla="*/ 90199 h 319088"/>
              <a:gd name="connsiteX90" fmla="*/ 192088 w 338138"/>
              <a:gd name="connsiteY90" fmla="*/ 96693 h 319088"/>
              <a:gd name="connsiteX91" fmla="*/ 192088 w 338138"/>
              <a:gd name="connsiteY91" fmla="*/ 126567 h 319088"/>
              <a:gd name="connsiteX92" fmla="*/ 169863 w 338138"/>
              <a:gd name="connsiteY92" fmla="*/ 131763 h 319088"/>
              <a:gd name="connsiteX93" fmla="*/ 147638 w 338138"/>
              <a:gd name="connsiteY93" fmla="*/ 126567 h 319088"/>
              <a:gd name="connsiteX94" fmla="*/ 147638 w 338138"/>
              <a:gd name="connsiteY94" fmla="*/ 96693 h 319088"/>
              <a:gd name="connsiteX95" fmla="*/ 151560 w 338138"/>
              <a:gd name="connsiteY95" fmla="*/ 90199 h 319088"/>
              <a:gd name="connsiteX96" fmla="*/ 154175 w 338138"/>
              <a:gd name="connsiteY96" fmla="*/ 88900 h 319088"/>
              <a:gd name="connsiteX97" fmla="*/ 169069 w 338138"/>
              <a:gd name="connsiteY97" fmla="*/ 26988 h 319088"/>
              <a:gd name="connsiteX98" fmla="*/ 179388 w 338138"/>
              <a:gd name="connsiteY98" fmla="*/ 36513 h 319088"/>
              <a:gd name="connsiteX99" fmla="*/ 169069 w 338138"/>
              <a:gd name="connsiteY99" fmla="*/ 46038 h 319088"/>
              <a:gd name="connsiteX100" fmla="*/ 158750 w 338138"/>
              <a:gd name="connsiteY100" fmla="*/ 36513 h 319088"/>
              <a:gd name="connsiteX101" fmla="*/ 169069 w 338138"/>
              <a:gd name="connsiteY101" fmla="*/ 26988 h 319088"/>
              <a:gd name="connsiteX102" fmla="*/ 169070 w 338138"/>
              <a:gd name="connsiteY102" fmla="*/ 9525 h 319088"/>
              <a:gd name="connsiteX103" fmla="*/ 141288 w 338138"/>
              <a:gd name="connsiteY103" fmla="*/ 37307 h 319088"/>
              <a:gd name="connsiteX104" fmla="*/ 169070 w 338138"/>
              <a:gd name="connsiteY104" fmla="*/ 65089 h 319088"/>
              <a:gd name="connsiteX105" fmla="*/ 196852 w 338138"/>
              <a:gd name="connsiteY105" fmla="*/ 37307 h 319088"/>
              <a:gd name="connsiteX106" fmla="*/ 169070 w 338138"/>
              <a:gd name="connsiteY106" fmla="*/ 9525 h 319088"/>
              <a:gd name="connsiteX107" fmla="*/ 169070 w 338138"/>
              <a:gd name="connsiteY107" fmla="*/ 0 h 319088"/>
              <a:gd name="connsiteX108" fmla="*/ 234951 w 338138"/>
              <a:gd name="connsiteY108" fmla="*/ 65997 h 319088"/>
              <a:gd name="connsiteX109" fmla="*/ 209916 w 338138"/>
              <a:gd name="connsiteY109" fmla="*/ 117475 h 319088"/>
              <a:gd name="connsiteX110" fmla="*/ 209916 w 338138"/>
              <a:gd name="connsiteY110" fmla="*/ 96356 h 319088"/>
              <a:gd name="connsiteX111" fmla="*/ 192787 w 338138"/>
              <a:gd name="connsiteY111" fmla="*/ 72597 h 319088"/>
              <a:gd name="connsiteX112" fmla="*/ 187517 w 338138"/>
              <a:gd name="connsiteY112" fmla="*/ 71277 h 319088"/>
              <a:gd name="connsiteX113" fmla="*/ 180928 w 338138"/>
              <a:gd name="connsiteY113" fmla="*/ 71277 h 319088"/>
              <a:gd name="connsiteX114" fmla="*/ 169070 w 338138"/>
              <a:gd name="connsiteY114" fmla="*/ 76557 h 319088"/>
              <a:gd name="connsiteX115" fmla="*/ 157211 w 338138"/>
              <a:gd name="connsiteY115" fmla="*/ 71277 h 319088"/>
              <a:gd name="connsiteX116" fmla="*/ 150623 w 338138"/>
              <a:gd name="connsiteY116" fmla="*/ 71277 h 319088"/>
              <a:gd name="connsiteX117" fmla="*/ 145352 w 338138"/>
              <a:gd name="connsiteY117" fmla="*/ 72597 h 319088"/>
              <a:gd name="connsiteX118" fmla="*/ 128223 w 338138"/>
              <a:gd name="connsiteY118" fmla="*/ 96356 h 319088"/>
              <a:gd name="connsiteX119" fmla="*/ 128223 w 338138"/>
              <a:gd name="connsiteY119" fmla="*/ 117475 h 319088"/>
              <a:gd name="connsiteX120" fmla="*/ 103188 w 338138"/>
              <a:gd name="connsiteY120" fmla="*/ 65997 h 319088"/>
              <a:gd name="connsiteX121" fmla="*/ 169070 w 338138"/>
              <a:gd name="connsiteY121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38138" h="319088">
                <a:moveTo>
                  <a:pt x="255815" y="276225"/>
                </a:moveTo>
                <a:cubicBezTo>
                  <a:pt x="255815" y="276225"/>
                  <a:pt x="255815" y="276225"/>
                  <a:pt x="267653" y="282720"/>
                </a:cubicBezTo>
                <a:cubicBezTo>
                  <a:pt x="270284" y="284018"/>
                  <a:pt x="272915" y="284018"/>
                  <a:pt x="275546" y="282720"/>
                </a:cubicBezTo>
                <a:cubicBezTo>
                  <a:pt x="275546" y="282720"/>
                  <a:pt x="275546" y="282720"/>
                  <a:pt x="287384" y="276225"/>
                </a:cubicBezTo>
                <a:cubicBezTo>
                  <a:pt x="287384" y="276225"/>
                  <a:pt x="287384" y="276225"/>
                  <a:pt x="290015" y="277524"/>
                </a:cubicBezTo>
                <a:cubicBezTo>
                  <a:pt x="292646" y="278823"/>
                  <a:pt x="295276" y="281421"/>
                  <a:pt x="295276" y="284018"/>
                </a:cubicBezTo>
                <a:cubicBezTo>
                  <a:pt x="295276" y="284018"/>
                  <a:pt x="295276" y="284018"/>
                  <a:pt x="295276" y="315191"/>
                </a:cubicBezTo>
                <a:cubicBezTo>
                  <a:pt x="287384" y="317789"/>
                  <a:pt x="279492" y="319088"/>
                  <a:pt x="271600" y="319088"/>
                </a:cubicBezTo>
                <a:cubicBezTo>
                  <a:pt x="263707" y="319088"/>
                  <a:pt x="255815" y="317789"/>
                  <a:pt x="249238" y="315191"/>
                </a:cubicBezTo>
                <a:cubicBezTo>
                  <a:pt x="249238" y="315191"/>
                  <a:pt x="249238" y="315191"/>
                  <a:pt x="249238" y="284018"/>
                </a:cubicBezTo>
                <a:cubicBezTo>
                  <a:pt x="249238" y="281421"/>
                  <a:pt x="250554" y="278823"/>
                  <a:pt x="253184" y="277524"/>
                </a:cubicBezTo>
                <a:cubicBezTo>
                  <a:pt x="253184" y="277524"/>
                  <a:pt x="253184" y="277524"/>
                  <a:pt x="255815" y="276225"/>
                </a:cubicBezTo>
                <a:close/>
                <a:moveTo>
                  <a:pt x="50755" y="276225"/>
                </a:moveTo>
                <a:cubicBezTo>
                  <a:pt x="50755" y="276225"/>
                  <a:pt x="50755" y="276225"/>
                  <a:pt x="62593" y="282720"/>
                </a:cubicBezTo>
                <a:cubicBezTo>
                  <a:pt x="65224" y="284018"/>
                  <a:pt x="67855" y="284018"/>
                  <a:pt x="70486" y="282720"/>
                </a:cubicBezTo>
                <a:cubicBezTo>
                  <a:pt x="70486" y="282720"/>
                  <a:pt x="70486" y="282720"/>
                  <a:pt x="82324" y="276225"/>
                </a:cubicBezTo>
                <a:cubicBezTo>
                  <a:pt x="82324" y="276225"/>
                  <a:pt x="82324" y="276225"/>
                  <a:pt x="84955" y="277524"/>
                </a:cubicBezTo>
                <a:cubicBezTo>
                  <a:pt x="87585" y="278823"/>
                  <a:pt x="88901" y="281421"/>
                  <a:pt x="88901" y="284018"/>
                </a:cubicBezTo>
                <a:cubicBezTo>
                  <a:pt x="88901" y="284018"/>
                  <a:pt x="88901" y="284018"/>
                  <a:pt x="88901" y="315191"/>
                </a:cubicBezTo>
                <a:cubicBezTo>
                  <a:pt x="82324" y="317789"/>
                  <a:pt x="74432" y="319088"/>
                  <a:pt x="66539" y="319088"/>
                </a:cubicBezTo>
                <a:cubicBezTo>
                  <a:pt x="58647" y="319088"/>
                  <a:pt x="50755" y="317789"/>
                  <a:pt x="42863" y="315191"/>
                </a:cubicBezTo>
                <a:cubicBezTo>
                  <a:pt x="42863" y="315191"/>
                  <a:pt x="42863" y="315191"/>
                  <a:pt x="42863" y="284018"/>
                </a:cubicBezTo>
                <a:cubicBezTo>
                  <a:pt x="42863" y="281421"/>
                  <a:pt x="45493" y="278823"/>
                  <a:pt x="48124" y="277524"/>
                </a:cubicBezTo>
                <a:cubicBezTo>
                  <a:pt x="48124" y="277524"/>
                  <a:pt x="48124" y="277524"/>
                  <a:pt x="50755" y="276225"/>
                </a:cubicBezTo>
                <a:close/>
                <a:moveTo>
                  <a:pt x="273050" y="214313"/>
                </a:moveTo>
                <a:cubicBezTo>
                  <a:pt x="278311" y="214313"/>
                  <a:pt x="282575" y="218933"/>
                  <a:pt x="282575" y="224632"/>
                </a:cubicBezTo>
                <a:cubicBezTo>
                  <a:pt x="282575" y="230331"/>
                  <a:pt x="278311" y="234951"/>
                  <a:pt x="273050" y="234951"/>
                </a:cubicBezTo>
                <a:cubicBezTo>
                  <a:pt x="267789" y="234951"/>
                  <a:pt x="263525" y="230331"/>
                  <a:pt x="263525" y="224632"/>
                </a:cubicBezTo>
                <a:cubicBezTo>
                  <a:pt x="263525" y="218933"/>
                  <a:pt x="267789" y="214313"/>
                  <a:pt x="273050" y="214313"/>
                </a:cubicBezTo>
                <a:close/>
                <a:moveTo>
                  <a:pt x="65882" y="214313"/>
                </a:moveTo>
                <a:cubicBezTo>
                  <a:pt x="71581" y="214313"/>
                  <a:pt x="76201" y="218933"/>
                  <a:pt x="76201" y="224632"/>
                </a:cubicBezTo>
                <a:cubicBezTo>
                  <a:pt x="76201" y="230331"/>
                  <a:pt x="71581" y="234951"/>
                  <a:pt x="65882" y="234951"/>
                </a:cubicBezTo>
                <a:cubicBezTo>
                  <a:pt x="60183" y="234951"/>
                  <a:pt x="55563" y="230331"/>
                  <a:pt x="55563" y="224632"/>
                </a:cubicBezTo>
                <a:cubicBezTo>
                  <a:pt x="55563" y="218933"/>
                  <a:pt x="60183" y="214313"/>
                  <a:pt x="65882" y="214313"/>
                </a:cubicBezTo>
                <a:close/>
                <a:moveTo>
                  <a:pt x="272257" y="196850"/>
                </a:moveTo>
                <a:cubicBezTo>
                  <a:pt x="256913" y="196850"/>
                  <a:pt x="244475" y="209288"/>
                  <a:pt x="244475" y="224632"/>
                </a:cubicBezTo>
                <a:cubicBezTo>
                  <a:pt x="244475" y="239976"/>
                  <a:pt x="256913" y="252414"/>
                  <a:pt x="272257" y="252414"/>
                </a:cubicBezTo>
                <a:cubicBezTo>
                  <a:pt x="287601" y="252414"/>
                  <a:pt x="300039" y="239976"/>
                  <a:pt x="300039" y="224632"/>
                </a:cubicBezTo>
                <a:cubicBezTo>
                  <a:pt x="300039" y="209288"/>
                  <a:pt x="287601" y="196850"/>
                  <a:pt x="272257" y="196850"/>
                </a:cubicBezTo>
                <a:close/>
                <a:moveTo>
                  <a:pt x="65882" y="196850"/>
                </a:moveTo>
                <a:cubicBezTo>
                  <a:pt x="50538" y="196850"/>
                  <a:pt x="38100" y="209288"/>
                  <a:pt x="38100" y="224632"/>
                </a:cubicBezTo>
                <a:cubicBezTo>
                  <a:pt x="38100" y="239976"/>
                  <a:pt x="50538" y="252414"/>
                  <a:pt x="65882" y="252414"/>
                </a:cubicBezTo>
                <a:cubicBezTo>
                  <a:pt x="81226" y="252414"/>
                  <a:pt x="93664" y="239976"/>
                  <a:pt x="93664" y="224632"/>
                </a:cubicBezTo>
                <a:cubicBezTo>
                  <a:pt x="93664" y="209288"/>
                  <a:pt x="81226" y="196850"/>
                  <a:pt x="65882" y="196850"/>
                </a:cubicBezTo>
                <a:close/>
                <a:moveTo>
                  <a:pt x="272257" y="187325"/>
                </a:moveTo>
                <a:cubicBezTo>
                  <a:pt x="309150" y="187325"/>
                  <a:pt x="338138" y="217684"/>
                  <a:pt x="338138" y="253322"/>
                </a:cubicBezTo>
                <a:cubicBezTo>
                  <a:pt x="338138" y="274441"/>
                  <a:pt x="328915" y="292921"/>
                  <a:pt x="313103" y="304800"/>
                </a:cubicBezTo>
                <a:cubicBezTo>
                  <a:pt x="313103" y="304800"/>
                  <a:pt x="313103" y="304800"/>
                  <a:pt x="313103" y="283681"/>
                </a:cubicBezTo>
                <a:cubicBezTo>
                  <a:pt x="313103" y="273121"/>
                  <a:pt x="306515" y="263882"/>
                  <a:pt x="295974" y="259922"/>
                </a:cubicBezTo>
                <a:cubicBezTo>
                  <a:pt x="295974" y="259922"/>
                  <a:pt x="290704" y="258602"/>
                  <a:pt x="290704" y="258602"/>
                </a:cubicBezTo>
                <a:cubicBezTo>
                  <a:pt x="288068" y="257282"/>
                  <a:pt x="286751" y="258602"/>
                  <a:pt x="284115" y="258602"/>
                </a:cubicBezTo>
                <a:cubicBezTo>
                  <a:pt x="284115" y="258602"/>
                  <a:pt x="284115" y="258602"/>
                  <a:pt x="272257" y="265202"/>
                </a:cubicBezTo>
                <a:cubicBezTo>
                  <a:pt x="272257" y="265202"/>
                  <a:pt x="272257" y="265202"/>
                  <a:pt x="260398" y="258602"/>
                </a:cubicBezTo>
                <a:cubicBezTo>
                  <a:pt x="259080" y="258602"/>
                  <a:pt x="256445" y="257282"/>
                  <a:pt x="255128" y="258602"/>
                </a:cubicBezTo>
                <a:cubicBezTo>
                  <a:pt x="255128" y="258602"/>
                  <a:pt x="248539" y="259922"/>
                  <a:pt x="248539" y="259922"/>
                </a:cubicBezTo>
                <a:cubicBezTo>
                  <a:pt x="239316" y="263882"/>
                  <a:pt x="232728" y="273121"/>
                  <a:pt x="232728" y="283681"/>
                </a:cubicBezTo>
                <a:cubicBezTo>
                  <a:pt x="232728" y="283681"/>
                  <a:pt x="232728" y="283681"/>
                  <a:pt x="232728" y="304800"/>
                </a:cubicBezTo>
                <a:cubicBezTo>
                  <a:pt x="216916" y="292921"/>
                  <a:pt x="206375" y="274441"/>
                  <a:pt x="206375" y="253322"/>
                </a:cubicBezTo>
                <a:cubicBezTo>
                  <a:pt x="206375" y="217684"/>
                  <a:pt x="236681" y="187325"/>
                  <a:pt x="272257" y="187325"/>
                </a:cubicBezTo>
                <a:close/>
                <a:moveTo>
                  <a:pt x="65881" y="187325"/>
                </a:moveTo>
                <a:cubicBezTo>
                  <a:pt x="101457" y="187325"/>
                  <a:pt x="131763" y="217684"/>
                  <a:pt x="131763" y="253322"/>
                </a:cubicBezTo>
                <a:cubicBezTo>
                  <a:pt x="131763" y="274441"/>
                  <a:pt x="121222" y="292921"/>
                  <a:pt x="105410" y="304800"/>
                </a:cubicBezTo>
                <a:cubicBezTo>
                  <a:pt x="105410" y="304800"/>
                  <a:pt x="105410" y="304800"/>
                  <a:pt x="105410" y="283681"/>
                </a:cubicBezTo>
                <a:cubicBezTo>
                  <a:pt x="105410" y="273121"/>
                  <a:pt x="98822" y="263882"/>
                  <a:pt x="89599" y="259922"/>
                </a:cubicBezTo>
                <a:cubicBezTo>
                  <a:pt x="89599" y="259922"/>
                  <a:pt x="83010" y="258602"/>
                  <a:pt x="83010" y="258602"/>
                </a:cubicBezTo>
                <a:cubicBezTo>
                  <a:pt x="81693" y="257282"/>
                  <a:pt x="79058" y="258602"/>
                  <a:pt x="77740" y="258602"/>
                </a:cubicBezTo>
                <a:cubicBezTo>
                  <a:pt x="77740" y="258602"/>
                  <a:pt x="77740" y="258602"/>
                  <a:pt x="65881" y="265202"/>
                </a:cubicBezTo>
                <a:cubicBezTo>
                  <a:pt x="65881" y="265202"/>
                  <a:pt x="65881" y="265202"/>
                  <a:pt x="54023" y="258602"/>
                </a:cubicBezTo>
                <a:cubicBezTo>
                  <a:pt x="51387" y="258602"/>
                  <a:pt x="50070" y="257282"/>
                  <a:pt x="47434" y="258602"/>
                </a:cubicBezTo>
                <a:cubicBezTo>
                  <a:pt x="47434" y="258602"/>
                  <a:pt x="42164" y="259922"/>
                  <a:pt x="42164" y="259922"/>
                </a:cubicBezTo>
                <a:cubicBezTo>
                  <a:pt x="31623" y="263882"/>
                  <a:pt x="25035" y="273121"/>
                  <a:pt x="25035" y="283681"/>
                </a:cubicBezTo>
                <a:cubicBezTo>
                  <a:pt x="25035" y="283681"/>
                  <a:pt x="25035" y="283681"/>
                  <a:pt x="25035" y="304800"/>
                </a:cubicBezTo>
                <a:cubicBezTo>
                  <a:pt x="9223" y="292921"/>
                  <a:pt x="0" y="274441"/>
                  <a:pt x="0" y="253322"/>
                </a:cubicBezTo>
                <a:cubicBezTo>
                  <a:pt x="0" y="217684"/>
                  <a:pt x="28988" y="187325"/>
                  <a:pt x="65881" y="187325"/>
                </a:cubicBezTo>
                <a:close/>
                <a:moveTo>
                  <a:pt x="159754" y="149225"/>
                </a:moveTo>
                <a:cubicBezTo>
                  <a:pt x="163746" y="149225"/>
                  <a:pt x="166408" y="149225"/>
                  <a:pt x="169069" y="149225"/>
                </a:cubicBezTo>
                <a:cubicBezTo>
                  <a:pt x="171731" y="149225"/>
                  <a:pt x="174392" y="149225"/>
                  <a:pt x="178384" y="149225"/>
                </a:cubicBezTo>
                <a:cubicBezTo>
                  <a:pt x="178384" y="149225"/>
                  <a:pt x="178384" y="149225"/>
                  <a:pt x="178384" y="175331"/>
                </a:cubicBezTo>
                <a:lnTo>
                  <a:pt x="214313" y="193605"/>
                </a:lnTo>
                <a:cubicBezTo>
                  <a:pt x="210321" y="197521"/>
                  <a:pt x="206329" y="202742"/>
                  <a:pt x="202337" y="207963"/>
                </a:cubicBezTo>
                <a:cubicBezTo>
                  <a:pt x="202337" y="207963"/>
                  <a:pt x="202337" y="207963"/>
                  <a:pt x="169069" y="190994"/>
                </a:cubicBezTo>
                <a:cubicBezTo>
                  <a:pt x="169069" y="190994"/>
                  <a:pt x="169069" y="190994"/>
                  <a:pt x="135802" y="207963"/>
                </a:cubicBezTo>
                <a:cubicBezTo>
                  <a:pt x="131809" y="202742"/>
                  <a:pt x="127817" y="197521"/>
                  <a:pt x="123825" y="193605"/>
                </a:cubicBezTo>
                <a:cubicBezTo>
                  <a:pt x="123825" y="193605"/>
                  <a:pt x="123825" y="193605"/>
                  <a:pt x="159754" y="175331"/>
                </a:cubicBezTo>
                <a:cubicBezTo>
                  <a:pt x="159754" y="175331"/>
                  <a:pt x="159754" y="175331"/>
                  <a:pt x="159754" y="149225"/>
                </a:cubicBezTo>
                <a:close/>
                <a:moveTo>
                  <a:pt x="154175" y="88900"/>
                </a:moveTo>
                <a:cubicBezTo>
                  <a:pt x="154175" y="88900"/>
                  <a:pt x="154175" y="88900"/>
                  <a:pt x="165941" y="95394"/>
                </a:cubicBezTo>
                <a:cubicBezTo>
                  <a:pt x="168556" y="95394"/>
                  <a:pt x="171171" y="95394"/>
                  <a:pt x="173785" y="95394"/>
                </a:cubicBezTo>
                <a:cubicBezTo>
                  <a:pt x="173785" y="95394"/>
                  <a:pt x="173785" y="95394"/>
                  <a:pt x="185551" y="88900"/>
                </a:cubicBezTo>
                <a:lnTo>
                  <a:pt x="188166" y="90199"/>
                </a:lnTo>
                <a:cubicBezTo>
                  <a:pt x="190781" y="90199"/>
                  <a:pt x="192088" y="92797"/>
                  <a:pt x="192088" y="96693"/>
                </a:cubicBezTo>
                <a:cubicBezTo>
                  <a:pt x="192088" y="96693"/>
                  <a:pt x="192088" y="96693"/>
                  <a:pt x="192088" y="126567"/>
                </a:cubicBezTo>
                <a:cubicBezTo>
                  <a:pt x="185551" y="129165"/>
                  <a:pt x="177707" y="131763"/>
                  <a:pt x="169863" y="131763"/>
                </a:cubicBezTo>
                <a:cubicBezTo>
                  <a:pt x="162019" y="131763"/>
                  <a:pt x="154175" y="129165"/>
                  <a:pt x="147638" y="126567"/>
                </a:cubicBezTo>
                <a:cubicBezTo>
                  <a:pt x="147638" y="126567"/>
                  <a:pt x="147638" y="126567"/>
                  <a:pt x="147638" y="96693"/>
                </a:cubicBezTo>
                <a:cubicBezTo>
                  <a:pt x="147638" y="92797"/>
                  <a:pt x="148946" y="90199"/>
                  <a:pt x="151560" y="90199"/>
                </a:cubicBezTo>
                <a:cubicBezTo>
                  <a:pt x="151560" y="90199"/>
                  <a:pt x="151560" y="90199"/>
                  <a:pt x="154175" y="88900"/>
                </a:cubicBezTo>
                <a:close/>
                <a:moveTo>
                  <a:pt x="169069" y="26988"/>
                </a:moveTo>
                <a:cubicBezTo>
                  <a:pt x="174768" y="26988"/>
                  <a:pt x="179388" y="31252"/>
                  <a:pt x="179388" y="36513"/>
                </a:cubicBezTo>
                <a:cubicBezTo>
                  <a:pt x="179388" y="41774"/>
                  <a:pt x="174768" y="46038"/>
                  <a:pt x="169069" y="46038"/>
                </a:cubicBezTo>
                <a:cubicBezTo>
                  <a:pt x="163370" y="46038"/>
                  <a:pt x="158750" y="41774"/>
                  <a:pt x="158750" y="36513"/>
                </a:cubicBezTo>
                <a:cubicBezTo>
                  <a:pt x="158750" y="31252"/>
                  <a:pt x="163370" y="26988"/>
                  <a:pt x="169069" y="26988"/>
                </a:cubicBezTo>
                <a:close/>
                <a:moveTo>
                  <a:pt x="169070" y="9525"/>
                </a:moveTo>
                <a:cubicBezTo>
                  <a:pt x="153726" y="9525"/>
                  <a:pt x="141288" y="21963"/>
                  <a:pt x="141288" y="37307"/>
                </a:cubicBezTo>
                <a:cubicBezTo>
                  <a:pt x="141288" y="52651"/>
                  <a:pt x="153726" y="65089"/>
                  <a:pt x="169070" y="65089"/>
                </a:cubicBezTo>
                <a:cubicBezTo>
                  <a:pt x="184414" y="65089"/>
                  <a:pt x="196852" y="52651"/>
                  <a:pt x="196852" y="37307"/>
                </a:cubicBezTo>
                <a:cubicBezTo>
                  <a:pt x="196852" y="21963"/>
                  <a:pt x="184414" y="9525"/>
                  <a:pt x="169070" y="9525"/>
                </a:cubicBezTo>
                <a:close/>
                <a:moveTo>
                  <a:pt x="169070" y="0"/>
                </a:moveTo>
                <a:cubicBezTo>
                  <a:pt x="204646" y="0"/>
                  <a:pt x="234951" y="29039"/>
                  <a:pt x="234951" y="65997"/>
                </a:cubicBezTo>
                <a:cubicBezTo>
                  <a:pt x="234951" y="87116"/>
                  <a:pt x="224410" y="105595"/>
                  <a:pt x="209916" y="117475"/>
                </a:cubicBezTo>
                <a:cubicBezTo>
                  <a:pt x="209916" y="117475"/>
                  <a:pt x="209916" y="117475"/>
                  <a:pt x="209916" y="96356"/>
                </a:cubicBezTo>
                <a:cubicBezTo>
                  <a:pt x="209916" y="85796"/>
                  <a:pt x="203328" y="75237"/>
                  <a:pt x="192787" y="72597"/>
                </a:cubicBezTo>
                <a:cubicBezTo>
                  <a:pt x="192787" y="72597"/>
                  <a:pt x="187517" y="71277"/>
                  <a:pt x="187517" y="71277"/>
                </a:cubicBezTo>
                <a:cubicBezTo>
                  <a:pt x="184881" y="69957"/>
                  <a:pt x="182246" y="69957"/>
                  <a:pt x="180928" y="71277"/>
                </a:cubicBezTo>
                <a:cubicBezTo>
                  <a:pt x="180928" y="71277"/>
                  <a:pt x="180928" y="71277"/>
                  <a:pt x="169070" y="76557"/>
                </a:cubicBezTo>
                <a:cubicBezTo>
                  <a:pt x="169070" y="76557"/>
                  <a:pt x="169070" y="76557"/>
                  <a:pt x="157211" y="71277"/>
                </a:cubicBezTo>
                <a:cubicBezTo>
                  <a:pt x="155893" y="69957"/>
                  <a:pt x="153258" y="69957"/>
                  <a:pt x="150623" y="71277"/>
                </a:cubicBezTo>
                <a:cubicBezTo>
                  <a:pt x="150623" y="71277"/>
                  <a:pt x="145352" y="72597"/>
                  <a:pt x="145352" y="72597"/>
                </a:cubicBezTo>
                <a:cubicBezTo>
                  <a:pt x="134811" y="75237"/>
                  <a:pt x="128223" y="85796"/>
                  <a:pt x="128223" y="96356"/>
                </a:cubicBezTo>
                <a:cubicBezTo>
                  <a:pt x="128223" y="96356"/>
                  <a:pt x="128223" y="96356"/>
                  <a:pt x="128223" y="117475"/>
                </a:cubicBezTo>
                <a:cubicBezTo>
                  <a:pt x="113729" y="105595"/>
                  <a:pt x="103188" y="87116"/>
                  <a:pt x="103188" y="65997"/>
                </a:cubicBezTo>
                <a:cubicBezTo>
                  <a:pt x="103188" y="29039"/>
                  <a:pt x="133494" y="0"/>
                  <a:pt x="1690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266120" y="1696809"/>
            <a:ext cx="961992" cy="9619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2"/>
              </a:gs>
              <a:gs pos="100000">
                <a:schemeClr val="accent2"/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279400" sx="102000" sy="102000" algn="ctr" rotWithShape="0">
              <a:prstClr val="black">
                <a:alpha val="17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7439007" y="1930046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改变常规的采集方法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531641" y="1929684"/>
            <a:ext cx="430951" cy="496242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498995" y="3620623"/>
            <a:ext cx="496242" cy="455553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078225" y="199853"/>
            <a:ext cx="17569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zh-CN" altLang="en-US" sz="4400" dirty="0">
                <a:solidFill>
                  <a:schemeClr val="accent1"/>
                </a:solidFill>
                <a:latin typeface="+mn-ea"/>
                <a:ea typeface="+mn-ea"/>
              </a:rPr>
              <a:t>目录</a:t>
            </a:r>
            <a:endParaRPr lang="zh-CN" altLang="en-US" sz="44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450543" y="374546"/>
            <a:ext cx="0" cy="42005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524597" y="364756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rPr>
              <a:t>CONENTS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2" name="椭圆 1"/>
          <p:cNvSpPr/>
          <p:nvPr>
            <p:custDataLst>
              <p:tags r:id="rId2"/>
            </p:custDataLst>
          </p:nvPr>
        </p:nvSpPr>
        <p:spPr>
          <a:xfrm>
            <a:off x="6266253" y="3273514"/>
            <a:ext cx="961992" cy="961992"/>
          </a:xfrm>
          <a:prstGeom prst="ellipse">
            <a:avLst/>
          </a:prstGeom>
          <a:ln w="25400" cmpd="sng">
            <a:solidFill>
              <a:schemeClr val="bg1"/>
            </a:solidFill>
            <a:prstDash val="solid"/>
          </a:ln>
          <a:effectLst>
            <a:outerShdw blurRad="101600" dist="38100" dir="2700000" algn="tl" rotWithShape="0">
              <a:prstClr val="black">
                <a:alpha val="17000"/>
              </a:prstClr>
            </a:outerShdw>
          </a:effectLst>
        </p:spPr>
        <p:style>
          <a:lnRef idx="0">
            <a:srgbClr val="FFFFFF"/>
          </a:lnRef>
          <a:fillRef idx="1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3" name="图片 2" descr="3b32313630303939383bd4c4b6c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0165" y="3387725"/>
            <a:ext cx="694690" cy="6946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39025" y="3492500"/>
            <a:ext cx="3047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证书的获得及换取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6515" y="1903730"/>
            <a:ext cx="3669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专题采集及计算方式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1424378" y="4954903"/>
            <a:ext cx="961992" cy="961992"/>
          </a:xfrm>
          <a:prstGeom prst="ellipse">
            <a:avLst/>
          </a:prstGeom>
          <a:ln w="28575" cmpd="sng">
            <a:solidFill>
              <a:schemeClr val="bg1"/>
            </a:solidFill>
            <a:prstDash val="solid"/>
          </a:ln>
          <a:effectLst>
            <a:outerShdw blurRad="177800" dist="38100" dir="2700000" algn="tl" rotWithShape="0">
              <a:prstClr val="black">
                <a:alpha val="24000"/>
              </a:prstClr>
            </a:outerShdw>
          </a:effectLst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10" name="十字箭头 9"/>
          <p:cNvSpPr/>
          <p:nvPr/>
        </p:nvSpPr>
        <p:spPr>
          <a:xfrm>
            <a:off x="1637665" y="5177790"/>
            <a:ext cx="515620" cy="515620"/>
          </a:xfrm>
          <a:prstGeom prst="quadArrow">
            <a:avLst/>
          </a:prstGeom>
          <a:solidFill>
            <a:schemeClr val="bg1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2724265" y="517163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宣传物料申请规则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022350" y="260350"/>
            <a:ext cx="480949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宣传物料申请规则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6900" y="145542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064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/>
              <a:t>为了激发志愿服务团队持续且热情地参与到调查活动中，对于参与第二轮调查活动，并且在第一轮中展现出良好采集效果的志愿服务团队，可向调查活动组委会申请宣传物料，以便更好地进行</a:t>
            </a:r>
            <a:r>
              <a:rPr lang="zh-CN" altLang="en-US" sz="1600" b="1">
                <a:solidFill>
                  <a:srgbClr val="FF0000"/>
                </a:solidFill>
              </a:rPr>
              <a:t>线下活动的推广与宣传</a:t>
            </a:r>
            <a:r>
              <a:rPr lang="zh-CN" altLang="en-US" sz="1600"/>
              <a:t>。</a:t>
            </a:r>
            <a:endParaRPr lang="zh-CN" altLang="en-US" sz="1600"/>
          </a:p>
        </p:txBody>
      </p:sp>
      <p:sp>
        <p:nvSpPr>
          <p:cNvPr id="4" name="文本框 3"/>
          <p:cNvSpPr txBox="1"/>
          <p:nvPr/>
        </p:nvSpPr>
        <p:spPr>
          <a:xfrm>
            <a:off x="596900" y="322643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06400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/>
              <a:t>申请时间从即日起至 10 月 31 日 18:00 截止。这些</a:t>
            </a:r>
            <a:r>
              <a:rPr lang="zh-CN" altLang="en-US" sz="1600" b="1">
                <a:solidFill>
                  <a:srgbClr val="FF0000"/>
                </a:solidFill>
              </a:rPr>
              <a:t>物料由调查活动组委会提供</a:t>
            </a:r>
            <a:r>
              <a:rPr lang="zh-CN" altLang="en-US" sz="1600"/>
              <a:t>，其数量将基于团队在第一轮调查中的采集量来确定，其</a:t>
            </a:r>
            <a:r>
              <a:rPr lang="zh-CN" altLang="en-US" sz="1600" b="1">
                <a:solidFill>
                  <a:srgbClr val="FF0000"/>
                </a:solidFill>
              </a:rPr>
              <a:t>运输费用需由志愿服务团队自行承担</a:t>
            </a:r>
            <a:r>
              <a:rPr lang="zh-CN" altLang="en-US" sz="1600"/>
              <a:t>。</a:t>
            </a:r>
            <a:endParaRPr lang="zh-CN" altLang="en-US" sz="1600"/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608965" y="4695825"/>
          <a:ext cx="5828665" cy="1219200"/>
        </p:xfrm>
        <a:graphic>
          <a:graphicData uri="http://schemas.openxmlformats.org/drawingml/2006/table">
            <a:tbl>
              <a:tblPr/>
              <a:tblGrid>
                <a:gridCol w="2119630"/>
                <a:gridCol w="3709035"/>
              </a:tblGrid>
              <a:tr h="24384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+mn-ea"/>
                          <a:cs typeface="宋体" panose="02010600030101010101" pitchFamily="2" charset="-122"/>
                        </a:rPr>
                        <a:t>宣传物料申请梯度</a:t>
                      </a:r>
                      <a:endParaRPr lang="en-US" altLang="en-US" sz="1600" b="1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+mn-ea"/>
                          <a:cs typeface="宋体" panose="02010600030101010101" pitchFamily="2" charset="-122"/>
                        </a:rPr>
                        <a:t>调查样本采集量</a:t>
                      </a:r>
                      <a:endParaRPr lang="en-US" altLang="en-US" sz="1600" b="1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+mn-ea"/>
                          <a:cs typeface="宋体" panose="02010600030101010101" pitchFamily="2" charset="-122"/>
                        </a:rPr>
                        <a:t>可申请宣传物料</a:t>
                      </a:r>
                      <a:endParaRPr lang="en-US" altLang="en-US" sz="1600" b="1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+mn-ea"/>
                          <a:cs typeface="+mn-ea"/>
                        </a:rPr>
                        <a:t>1000—2500份</a:t>
                      </a:r>
                      <a:endParaRPr lang="en-US" altLang="en-US" sz="1600" b="0">
                        <a:latin typeface="+mn-ea"/>
                        <a:cs typeface="+mn-ea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+mn-ea"/>
                          <a:cs typeface="+mn-ea"/>
                        </a:rPr>
                        <a:t>100个环保袋、100个臂贴</a:t>
                      </a:r>
                      <a:endParaRPr lang="en-US" altLang="en-US" sz="1600" b="0">
                        <a:latin typeface="+mn-ea"/>
                        <a:cs typeface="+mn-ea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+mn-ea"/>
                          <a:cs typeface="+mn-ea"/>
                        </a:rPr>
                        <a:t>2500—5000份</a:t>
                      </a:r>
                      <a:endParaRPr lang="en-US" altLang="en-US" sz="1600" b="0">
                        <a:latin typeface="+mn-ea"/>
                        <a:cs typeface="+mn-ea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+mn-ea"/>
                          <a:cs typeface="+mn-ea"/>
                        </a:rPr>
                        <a:t>200个环保袋、200个臂贴</a:t>
                      </a:r>
                      <a:endParaRPr lang="en-US" altLang="en-US" sz="1600" b="0">
                        <a:latin typeface="+mn-ea"/>
                        <a:cs typeface="+mn-ea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+mn-ea"/>
                          <a:cs typeface="+mn-ea"/>
                        </a:rPr>
                        <a:t>5000份以上</a:t>
                      </a:r>
                      <a:endParaRPr lang="en-US" altLang="en-US" sz="1600" b="0">
                        <a:latin typeface="+mn-ea"/>
                        <a:cs typeface="+mn-ea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+mn-ea"/>
                          <a:cs typeface="+mn-ea"/>
                        </a:rPr>
                        <a:t>300个环保袋、300个臂贴</a:t>
                      </a:r>
                      <a:endParaRPr lang="en-US" altLang="en-US" sz="1600" b="0">
                        <a:latin typeface="+mn-ea"/>
                        <a:cs typeface="+mn-ea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8336915" y="4177665"/>
            <a:ext cx="1847850" cy="2061210"/>
            <a:chOff x="12683" y="6405"/>
            <a:chExt cx="2910" cy="3246"/>
          </a:xfrm>
        </p:grpSpPr>
        <p:pic>
          <p:nvPicPr>
            <p:cNvPr id="1073742850" name="图片 1073742849" descr="qrcode (2)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83" y="6405"/>
              <a:ext cx="2910" cy="29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" name="文本框 99"/>
            <p:cNvSpPr txBox="1"/>
            <p:nvPr/>
          </p:nvSpPr>
          <p:spPr>
            <a:xfrm>
              <a:off x="13027" y="9121"/>
              <a:ext cx="2261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en-US" sz="1600" b="1">
                  <a:latin typeface="+mn-ea"/>
                  <a:cs typeface="+mn-ea"/>
                </a:rPr>
                <a:t>请扫码申请</a:t>
              </a:r>
              <a:endParaRPr lang="en-US" altLang="en-US" sz="1600" b="1">
                <a:latin typeface="+mn-ea"/>
                <a:ea typeface="宋体" panose="02010600030101010101" pitchFamily="2" charset="-122"/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29525" y="1210945"/>
            <a:ext cx="1435100" cy="2684145"/>
            <a:chOff x="12015" y="1907"/>
            <a:chExt cx="2260" cy="4227"/>
          </a:xfrm>
        </p:grpSpPr>
        <p:pic>
          <p:nvPicPr>
            <p:cNvPr id="1073742853" name="图片 7" descr="16934540707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2015" y="1907"/>
              <a:ext cx="2251" cy="36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12015" y="5604"/>
              <a:ext cx="2261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en-US" sz="1600" b="1">
                  <a:latin typeface="+mn-ea"/>
                  <a:cs typeface="+mn-ea"/>
                </a:rPr>
                <a:t>环保袋</a:t>
              </a:r>
              <a:endParaRPr lang="zh-CN" altLang="en-US" sz="1600" b="1">
                <a:latin typeface="+mn-ea"/>
                <a:ea typeface="宋体" panose="02010600030101010101" pitchFamily="2" charset="-122"/>
                <a:cs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756140" y="2016125"/>
            <a:ext cx="1544955" cy="1878965"/>
            <a:chOff x="15364" y="3175"/>
            <a:chExt cx="2433" cy="2959"/>
          </a:xfrm>
        </p:grpSpPr>
        <p:pic>
          <p:nvPicPr>
            <p:cNvPr id="1073742852" name="图片 1073742851" descr="e366f0576e917236d63a6693ab2246e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5365" y="3175"/>
              <a:ext cx="2433" cy="24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5364" y="5604"/>
              <a:ext cx="2433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altLang="en-US" sz="1600" b="1">
                  <a:latin typeface="+mn-ea"/>
                  <a:cs typeface="+mn-ea"/>
                </a:rPr>
                <a:t>臂贴</a:t>
              </a:r>
              <a:endParaRPr lang="zh-CN" altLang="en-US" sz="1600" b="1">
                <a:latin typeface="+mn-ea"/>
                <a:ea typeface="宋体" panose="02010600030101010101" pitchFamily="2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5648" r="5648"/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4039170" y="2597035"/>
            <a:ext cx="4113661" cy="4508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68140" y="1649095"/>
            <a:ext cx="385572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谢谢聆听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5648" r="56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614893" y="1488621"/>
            <a:ext cx="2628900" cy="2628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53472" y="1727200"/>
            <a:ext cx="2151742" cy="21517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5852272" y="2843412"/>
            <a:ext cx="13190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38298" y="2151999"/>
            <a:ext cx="507011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专题采集及计算方式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1508" y="2170677"/>
            <a:ext cx="167567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  <a:endParaRPr lang="zh-CN" altLang="en-US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58653" y="311134"/>
            <a:ext cx="50701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专题采集及计算方式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82625" y="1869440"/>
            <a:ext cx="3358515" cy="1337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</a:rPr>
              <a:t>在第一阶段（</a:t>
            </a:r>
            <a:r>
              <a:rPr lang="en-US" altLang="zh-CN" dirty="0">
                <a:solidFill>
                  <a:schemeClr val="tx1"/>
                </a:solidFill>
              </a:rPr>
              <a:t>9</a:t>
            </a:r>
            <a:r>
              <a:rPr lang="zh-CN" altLang="en-US" dirty="0">
                <a:solidFill>
                  <a:schemeClr val="tx1"/>
                </a:solidFill>
              </a:rPr>
              <a:t>月</a:t>
            </a:r>
            <a:r>
              <a:rPr lang="en-US" altLang="zh-CN" dirty="0">
                <a:solidFill>
                  <a:schemeClr val="tx1"/>
                </a:solidFill>
              </a:rPr>
              <a:t>13</a:t>
            </a:r>
            <a:r>
              <a:rPr lang="zh-CN" altLang="en-US" dirty="0">
                <a:solidFill>
                  <a:schemeClr val="tx1"/>
                </a:solidFill>
              </a:rPr>
              <a:t>日</a:t>
            </a:r>
            <a:r>
              <a:rPr lang="en-US" altLang="zh-CN" dirty="0">
                <a:solidFill>
                  <a:schemeClr val="tx1"/>
                </a:solidFill>
              </a:rPr>
              <a:t>-22</a:t>
            </a:r>
            <a:r>
              <a:rPr lang="zh-CN" altLang="en-US" dirty="0">
                <a:solidFill>
                  <a:schemeClr val="tx1"/>
                </a:solidFill>
              </a:rPr>
              <a:t>日）</a:t>
            </a:r>
            <a:r>
              <a:rPr lang="zh-CN" altLang="en-US" b="1" dirty="0">
                <a:solidFill>
                  <a:srgbClr val="FF0000"/>
                </a:solidFill>
              </a:rPr>
              <a:t>未参与过公众版专题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填答的公众，均可参与本次专题填答。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29455" y="1079500"/>
            <a:ext cx="3796665" cy="5640070"/>
            <a:chOff x="6436" y="1738"/>
            <a:chExt cx="5979" cy="88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rcRect t="6424"/>
            <a:stretch>
              <a:fillRect/>
            </a:stretch>
          </p:blipFill>
          <p:spPr>
            <a:xfrm>
              <a:off x="6436" y="1738"/>
              <a:ext cx="4376" cy="8882"/>
            </a:xfrm>
            <a:prstGeom prst="rect">
              <a:avLst/>
            </a:prstGeom>
          </p:spPr>
        </p:pic>
        <p:sp>
          <p:nvSpPr>
            <p:cNvPr id="4" name="矩形 3"/>
            <p:cNvSpPr/>
            <p:nvPr>
              <p:custDataLst>
                <p:tags r:id="rId5"/>
              </p:custDataLst>
            </p:nvPr>
          </p:nvSpPr>
          <p:spPr>
            <a:xfrm>
              <a:off x="9494" y="5180"/>
              <a:ext cx="952" cy="460"/>
            </a:xfrm>
            <a:prstGeom prst="rect">
              <a:avLst/>
            </a:prstGeom>
            <a:ln w="47625" cmpd="sng">
              <a:solidFill>
                <a:srgbClr val="FF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H="1" flipV="1">
              <a:off x="10491" y="5739"/>
              <a:ext cx="466" cy="931"/>
            </a:xfrm>
            <a:prstGeom prst="straightConnector1">
              <a:avLst/>
            </a:prstGeom>
            <a:ln w="31750" cap="rnd">
              <a:solidFill>
                <a:srgbClr val="FF0000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8911" y="6844"/>
              <a:ext cx="350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b="1"/>
                <a:t>部分问题选答</a:t>
              </a:r>
              <a:endParaRPr lang="zh-CN" altLang="en-US" b="1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52105" y="1078865"/>
            <a:ext cx="3968750" cy="5624830"/>
            <a:chOff x="12415" y="1738"/>
            <a:chExt cx="6250" cy="88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rcRect t="6565"/>
            <a:stretch>
              <a:fillRect/>
            </a:stretch>
          </p:blipFill>
          <p:spPr>
            <a:xfrm>
              <a:off x="12415" y="1738"/>
              <a:ext cx="4371" cy="8858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3651" y="9511"/>
              <a:ext cx="1902" cy="460"/>
            </a:xfrm>
            <a:prstGeom prst="rect">
              <a:avLst/>
            </a:prstGeom>
            <a:ln w="47625" cmpd="sng">
              <a:solidFill>
                <a:srgbClr val="FF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>
              <a:endCxn id="11" idx="2"/>
            </p:cNvCxnSpPr>
            <p:nvPr>
              <p:custDataLst>
                <p:tags r:id="rId8"/>
              </p:custDataLst>
            </p:nvPr>
          </p:nvCxnSpPr>
          <p:spPr>
            <a:xfrm flipV="1">
              <a:off x="15424" y="7686"/>
              <a:ext cx="1179" cy="2087"/>
            </a:xfrm>
            <a:prstGeom prst="straightConnector1">
              <a:avLst/>
            </a:prstGeom>
            <a:ln w="31750" cap="rnd">
              <a:solidFill>
                <a:srgbClr val="FF0000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4541" y="6670"/>
              <a:ext cx="412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b="1"/>
                <a:t>完成后点击进入下一页</a:t>
              </a:r>
              <a:endParaRPr lang="zh-CN" altLang="en-US" b="1"/>
            </a:p>
            <a:p>
              <a:pPr algn="ctr"/>
              <a:r>
                <a:rPr lang="zh-CN" altLang="en-US" b="1"/>
                <a:t>继续进行填答</a:t>
              </a:r>
              <a:endParaRPr lang="zh-CN" altLang="en-US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58653" y="311134"/>
            <a:ext cx="50701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专题采集及计算方式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7826375" y="1832610"/>
            <a:ext cx="3949065" cy="29997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</a:rPr>
              <a:t>专题调查依然能够在播报系统查询团队或个人的采集量。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</a:rPr>
              <a:t>在播报中，虽然专题调查只有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套问卷，但</a:t>
            </a:r>
            <a:r>
              <a:rPr lang="zh-CN" altLang="en-US" b="1" dirty="0">
                <a:solidFill>
                  <a:srgbClr val="FF0000"/>
                </a:solidFill>
              </a:rPr>
              <a:t>每完成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套问卷，团队可以获得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个样本量</a:t>
            </a:r>
            <a:r>
              <a:rPr lang="zh-CN" altLang="en-US" dirty="0">
                <a:solidFill>
                  <a:schemeClr val="tx1"/>
                </a:solidFill>
              </a:rPr>
              <a:t>。例如，如果xxx团队采集到5份专题问卷，那么在播报系统上采集数为5，但样本量则为10。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075" y="1709420"/>
            <a:ext cx="7197725" cy="3689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5648" r="56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614893" y="1488621"/>
            <a:ext cx="2628900" cy="2628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53472" y="1727200"/>
            <a:ext cx="2151742" cy="21517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5852272" y="2843412"/>
            <a:ext cx="13190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38298" y="2151999"/>
            <a:ext cx="50701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改变常规的采集方式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1508" y="2170677"/>
            <a:ext cx="167567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  <a:endParaRPr lang="zh-CN" altLang="en-US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127375" y="1260475"/>
            <a:ext cx="6176645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800097"/>
                </a:solidFill>
              </a:rPr>
              <a:t>传统的采集方式：线下采集：一对一</a:t>
            </a:r>
            <a:endParaRPr lang="zh-CN" altLang="en-US" sz="2400" b="1" dirty="0">
              <a:solidFill>
                <a:srgbClr val="800097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22350" y="260350"/>
            <a:ext cx="49142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改变常规的采集方式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268085" y="2715895"/>
            <a:ext cx="5335905" cy="3267075"/>
            <a:chOff x="9871" y="3359"/>
            <a:chExt cx="8403" cy="5145"/>
          </a:xfrm>
        </p:grpSpPr>
        <p:sp>
          <p:nvSpPr>
            <p:cNvPr id="49" name="椭圆 48"/>
            <p:cNvSpPr/>
            <p:nvPr>
              <p:custDataLst>
                <p:tags r:id="rId2"/>
              </p:custDataLst>
            </p:nvPr>
          </p:nvSpPr>
          <p:spPr>
            <a:xfrm>
              <a:off x="9871" y="3359"/>
              <a:ext cx="944" cy="94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3"/>
              </p:custDataLst>
            </p:nvPr>
          </p:nvSpPr>
          <p:spPr>
            <a:xfrm>
              <a:off x="9871" y="4756"/>
              <a:ext cx="944" cy="94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4"/>
              </p:custDataLst>
            </p:nvPr>
          </p:nvSpPr>
          <p:spPr>
            <a:xfrm>
              <a:off x="9871" y="6152"/>
              <a:ext cx="944" cy="94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椭圆 63"/>
            <p:cNvSpPr/>
            <p:nvPr>
              <p:custDataLst>
                <p:tags r:id="rId5"/>
              </p:custDataLst>
            </p:nvPr>
          </p:nvSpPr>
          <p:spPr>
            <a:xfrm>
              <a:off x="9871" y="7548"/>
              <a:ext cx="944" cy="94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矩形 67"/>
            <p:cNvSpPr/>
            <p:nvPr>
              <p:custDataLst>
                <p:tags r:id="rId6"/>
              </p:custDataLst>
            </p:nvPr>
          </p:nvSpPr>
          <p:spPr>
            <a:xfrm>
              <a:off x="11258" y="3359"/>
              <a:ext cx="5863" cy="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高度互动性： 填写期间可以面对面交流，促进更深入的对话和理解。</a:t>
              </a:r>
              <a:endParaRPr lang="zh-CN" altLang="en-US" sz="1400" dirty="0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69" name="矩形 68"/>
            <p:cNvSpPr/>
            <p:nvPr>
              <p:custDataLst>
                <p:tags r:id="rId7"/>
              </p:custDataLst>
            </p:nvPr>
          </p:nvSpPr>
          <p:spPr>
            <a:xfrm>
              <a:off x="11258" y="4756"/>
              <a:ext cx="5863" cy="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实时反馈： 在线下问卷采集活动中，可以立即获取群众的反馈。</a:t>
              </a:r>
              <a:endParaRPr lang="zh-CN" altLang="en-US" sz="1400" dirty="0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70" name="矩形 69"/>
            <p:cNvSpPr/>
            <p:nvPr>
              <p:custDataLst>
                <p:tags r:id="rId8"/>
              </p:custDataLst>
            </p:nvPr>
          </p:nvSpPr>
          <p:spPr>
            <a:xfrm>
              <a:off x="11258" y="6121"/>
              <a:ext cx="7016" cy="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更高的信任度： 填写问卷的群众更容易信任面对面的采集者，这可能有助于获得更诚实和详细的回答。</a:t>
              </a:r>
              <a:endParaRPr lang="zh-CN" altLang="en-US" sz="1400" dirty="0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71" name="矩形 70"/>
            <p:cNvSpPr/>
            <p:nvPr>
              <p:custDataLst>
                <p:tags r:id="rId9"/>
              </p:custDataLst>
            </p:nvPr>
          </p:nvSpPr>
          <p:spPr>
            <a:xfrm>
              <a:off x="11258" y="7548"/>
              <a:ext cx="5863" cy="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更广泛的目标群体： 对于不常使用互联网的特殊人群，更容易通过线下收集获得采集量。</a:t>
              </a:r>
              <a:endParaRPr lang="zh-CN" altLang="en-US" sz="1400" dirty="0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</p:grpSp>
      <p:pic>
        <p:nvPicPr>
          <p:cNvPr id="72" name="图片 71" descr="微信图片_202309130808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565" y="1985645"/>
            <a:ext cx="1566545" cy="1174750"/>
          </a:xfrm>
          <a:prstGeom prst="rect">
            <a:avLst/>
          </a:prstGeom>
        </p:spPr>
      </p:pic>
      <p:pic>
        <p:nvPicPr>
          <p:cNvPr id="2" name="图片 1" descr="微信图片_202309171010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2180" y="1984375"/>
            <a:ext cx="1564640" cy="1174115"/>
          </a:xfrm>
          <a:prstGeom prst="rect">
            <a:avLst/>
          </a:prstGeom>
        </p:spPr>
      </p:pic>
      <p:pic>
        <p:nvPicPr>
          <p:cNvPr id="3" name="图片 2" descr="微信图片_202309130808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3175" y="1985645"/>
            <a:ext cx="2085975" cy="1174115"/>
          </a:xfrm>
          <a:prstGeom prst="rect">
            <a:avLst/>
          </a:prstGeom>
        </p:spPr>
      </p:pic>
      <p:pic>
        <p:nvPicPr>
          <p:cNvPr id="5" name="图片 4" descr="微信图片_202309161023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3565" y="3220720"/>
            <a:ext cx="2472690" cy="1854835"/>
          </a:xfrm>
          <a:prstGeom prst="rect">
            <a:avLst/>
          </a:prstGeom>
        </p:spPr>
      </p:pic>
      <p:pic>
        <p:nvPicPr>
          <p:cNvPr id="8" name="图片 7" descr="微信图片_202309141023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9440" y="3220720"/>
            <a:ext cx="2781300" cy="1854835"/>
          </a:xfrm>
          <a:prstGeom prst="rect">
            <a:avLst/>
          </a:prstGeom>
        </p:spPr>
      </p:pic>
      <p:pic>
        <p:nvPicPr>
          <p:cNvPr id="7" name="图片 6" descr="微信图片_202309141023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565" y="5140960"/>
            <a:ext cx="1692910" cy="1129030"/>
          </a:xfrm>
          <a:prstGeom prst="rect">
            <a:avLst/>
          </a:prstGeom>
        </p:spPr>
      </p:pic>
      <p:pic>
        <p:nvPicPr>
          <p:cNvPr id="10" name="图片 9" descr="微信图片_202309141023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40610" y="5136515"/>
            <a:ext cx="1510665" cy="1133475"/>
          </a:xfrm>
          <a:prstGeom prst="rect">
            <a:avLst/>
          </a:prstGeom>
        </p:spPr>
      </p:pic>
      <p:pic>
        <p:nvPicPr>
          <p:cNvPr id="11" name="图片 10" descr="微信图片_202309141117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15410" y="5138420"/>
            <a:ext cx="2005965" cy="11315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219190" y="19843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优势：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22350" y="260350"/>
            <a:ext cx="49142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改变常规的采集方式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127375" y="1260475"/>
            <a:ext cx="6176645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800097"/>
                </a:solidFill>
              </a:rPr>
              <a:t>传统的采集方式：线下采集：一对一</a:t>
            </a:r>
            <a:endParaRPr lang="zh-CN" altLang="en-US" sz="2400" b="1" dirty="0">
              <a:solidFill>
                <a:srgbClr val="800097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2374265" y="23012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</a:rPr>
              <a:t>劣势：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95195" y="2987675"/>
            <a:ext cx="1153795" cy="1153795"/>
            <a:chOff x="1930" y="7372"/>
            <a:chExt cx="1900" cy="1900"/>
          </a:xfrm>
        </p:grpSpPr>
        <p:sp>
          <p:nvSpPr>
            <p:cNvPr id="16" name="椭圆 15"/>
            <p:cNvSpPr/>
            <p:nvPr>
              <p:custDataLst>
                <p:tags r:id="rId5"/>
              </p:custDataLst>
            </p:nvPr>
          </p:nvSpPr>
          <p:spPr>
            <a:xfrm>
              <a:off x="1930" y="7372"/>
              <a:ext cx="1901" cy="190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48000">
                  <a:schemeClr val="accent4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2700000" scaled="1"/>
              <a:tileRect/>
            </a:gradFill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任意多边形: 形状 22"/>
            <p:cNvSpPr/>
            <p:nvPr>
              <p:custDataLst>
                <p:tags r:id="rId6"/>
              </p:custDataLst>
            </p:nvPr>
          </p:nvSpPr>
          <p:spPr>
            <a:xfrm>
              <a:off x="2539" y="7981"/>
              <a:ext cx="683" cy="683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85725" y="116868"/>
                  </a:moveTo>
                  <a:cubicBezTo>
                    <a:pt x="84311" y="116868"/>
                    <a:pt x="83158" y="117322"/>
                    <a:pt x="82265" y="118230"/>
                  </a:cubicBezTo>
                  <a:cubicBezTo>
                    <a:pt x="81372" y="119138"/>
                    <a:pt x="80925" y="120310"/>
                    <a:pt x="80925" y="121748"/>
                  </a:cubicBezTo>
                  <a:cubicBezTo>
                    <a:pt x="80925" y="123185"/>
                    <a:pt x="81372" y="124357"/>
                    <a:pt x="82265" y="125265"/>
                  </a:cubicBezTo>
                  <a:cubicBezTo>
                    <a:pt x="83158" y="126173"/>
                    <a:pt x="84311" y="126627"/>
                    <a:pt x="85725" y="126627"/>
                  </a:cubicBezTo>
                  <a:cubicBezTo>
                    <a:pt x="87139" y="126627"/>
                    <a:pt x="88292" y="126173"/>
                    <a:pt x="89185" y="125265"/>
                  </a:cubicBezTo>
                  <a:cubicBezTo>
                    <a:pt x="90078" y="124357"/>
                    <a:pt x="90525" y="123185"/>
                    <a:pt x="90525" y="121748"/>
                  </a:cubicBezTo>
                  <a:cubicBezTo>
                    <a:pt x="90525" y="120310"/>
                    <a:pt x="90078" y="119138"/>
                    <a:pt x="89185" y="118230"/>
                  </a:cubicBezTo>
                  <a:cubicBezTo>
                    <a:pt x="88292" y="117322"/>
                    <a:pt x="87139" y="116868"/>
                    <a:pt x="85725" y="116868"/>
                  </a:cubicBezTo>
                  <a:close/>
                  <a:moveTo>
                    <a:pt x="9600" y="9600"/>
                  </a:moveTo>
                  <a:lnTo>
                    <a:pt x="9600" y="107268"/>
                  </a:lnTo>
                  <a:lnTo>
                    <a:pt x="161851" y="107268"/>
                  </a:lnTo>
                  <a:lnTo>
                    <a:pt x="161851" y="9600"/>
                  </a:lnTo>
                  <a:close/>
                  <a:moveTo>
                    <a:pt x="7367" y="0"/>
                  </a:moveTo>
                  <a:lnTo>
                    <a:pt x="164083" y="0"/>
                  </a:lnTo>
                  <a:cubicBezTo>
                    <a:pt x="166167" y="0"/>
                    <a:pt x="167915" y="707"/>
                    <a:pt x="169329" y="2121"/>
                  </a:cubicBezTo>
                  <a:cubicBezTo>
                    <a:pt x="170743" y="3535"/>
                    <a:pt x="171450" y="5284"/>
                    <a:pt x="171450" y="7367"/>
                  </a:cubicBezTo>
                  <a:lnTo>
                    <a:pt x="171450" y="134839"/>
                  </a:lnTo>
                  <a:cubicBezTo>
                    <a:pt x="171450" y="136922"/>
                    <a:pt x="170762" y="138671"/>
                    <a:pt x="169385" y="140085"/>
                  </a:cubicBezTo>
                  <a:cubicBezTo>
                    <a:pt x="168008" y="141499"/>
                    <a:pt x="166241" y="142206"/>
                    <a:pt x="164083" y="142206"/>
                  </a:cubicBezTo>
                  <a:lnTo>
                    <a:pt x="102915" y="142206"/>
                  </a:lnTo>
                  <a:lnTo>
                    <a:pt x="105817" y="164865"/>
                  </a:lnTo>
                  <a:lnTo>
                    <a:pt x="110617" y="169664"/>
                  </a:lnTo>
                  <a:lnTo>
                    <a:pt x="110617" y="170334"/>
                  </a:lnTo>
                  <a:cubicBezTo>
                    <a:pt x="110542" y="170632"/>
                    <a:pt x="110077" y="170874"/>
                    <a:pt x="109221" y="171060"/>
                  </a:cubicBezTo>
                  <a:cubicBezTo>
                    <a:pt x="108366" y="171246"/>
                    <a:pt x="107528" y="171339"/>
                    <a:pt x="106710" y="171339"/>
                  </a:cubicBezTo>
                  <a:lnTo>
                    <a:pt x="105370" y="171450"/>
                  </a:lnTo>
                  <a:lnTo>
                    <a:pt x="66080" y="171450"/>
                  </a:lnTo>
                  <a:cubicBezTo>
                    <a:pt x="62731" y="171450"/>
                    <a:pt x="60908" y="171078"/>
                    <a:pt x="60610" y="170334"/>
                  </a:cubicBezTo>
                  <a:lnTo>
                    <a:pt x="60610" y="169664"/>
                  </a:lnTo>
                  <a:lnTo>
                    <a:pt x="65633" y="164865"/>
                  </a:lnTo>
                  <a:lnTo>
                    <a:pt x="68535" y="142206"/>
                  </a:lnTo>
                  <a:lnTo>
                    <a:pt x="7367" y="142206"/>
                  </a:lnTo>
                  <a:cubicBezTo>
                    <a:pt x="5209" y="142206"/>
                    <a:pt x="3442" y="141499"/>
                    <a:pt x="2065" y="140085"/>
                  </a:cubicBezTo>
                  <a:cubicBezTo>
                    <a:pt x="688" y="138671"/>
                    <a:pt x="0" y="136922"/>
                    <a:pt x="0" y="134839"/>
                  </a:cubicBezTo>
                  <a:lnTo>
                    <a:pt x="0" y="7367"/>
                  </a:lnTo>
                  <a:cubicBezTo>
                    <a:pt x="0" y="5284"/>
                    <a:pt x="707" y="3535"/>
                    <a:pt x="2121" y="2121"/>
                  </a:cubicBezTo>
                  <a:cubicBezTo>
                    <a:pt x="3535" y="707"/>
                    <a:pt x="5284" y="0"/>
                    <a:pt x="7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95195" y="4476433"/>
            <a:ext cx="1153160" cy="1153160"/>
            <a:chOff x="3450" y="5104"/>
            <a:chExt cx="1816" cy="1816"/>
          </a:xfrm>
        </p:grpSpPr>
        <p:sp>
          <p:nvSpPr>
            <p:cNvPr id="8" name="椭圆 7"/>
            <p:cNvSpPr/>
            <p:nvPr>
              <p:custDataLst>
                <p:tags r:id="rId7"/>
              </p:custDataLst>
            </p:nvPr>
          </p:nvSpPr>
          <p:spPr>
            <a:xfrm>
              <a:off x="3450" y="5104"/>
              <a:ext cx="1817" cy="1817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800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任意多边形: 形状 18"/>
            <p:cNvSpPr/>
            <p:nvPr>
              <p:custDataLst>
                <p:tags r:id="rId8"/>
              </p:custDataLst>
            </p:nvPr>
          </p:nvSpPr>
          <p:spPr>
            <a:xfrm>
              <a:off x="4016" y="5779"/>
              <a:ext cx="685" cy="468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0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0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84575" y="3103880"/>
            <a:ext cx="5875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sym typeface="+mn-ea"/>
              </a:rPr>
              <a:t>成本较高： 线下采集通常需要更多的资源，包括时间、人力和资金，因为需要组织和执行实际的活动。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3584575" y="4509135"/>
            <a:ext cx="579437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样本限制： 线下调查的样本数量通常较少，受到地理位置和时间的限制，可能不如在线采集传播速度快、数量多。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17190" y="1134745"/>
            <a:ext cx="6176645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800097"/>
                </a:solidFill>
              </a:rPr>
              <a:t>新型的采集方式：线上</a:t>
            </a:r>
            <a:r>
              <a:rPr lang="en-US" altLang="zh-CN" sz="2400" b="1" dirty="0">
                <a:solidFill>
                  <a:srgbClr val="800097"/>
                </a:solidFill>
              </a:rPr>
              <a:t>+</a:t>
            </a:r>
            <a:r>
              <a:rPr lang="zh-CN" altLang="en-US" sz="2400" b="1" dirty="0">
                <a:solidFill>
                  <a:srgbClr val="800097"/>
                </a:solidFill>
              </a:rPr>
              <a:t>线下采集相集合</a:t>
            </a:r>
            <a:endParaRPr lang="zh-CN" altLang="en-US" sz="2400" b="1" dirty="0">
              <a:solidFill>
                <a:srgbClr val="800097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11274"/>
            <a:ext cx="596900" cy="68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82624" y="311274"/>
            <a:ext cx="190500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895348" y="1027113"/>
            <a:ext cx="112966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283286" y="235074"/>
            <a:ext cx="1657383" cy="715839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22350" y="260350"/>
            <a:ext cx="49142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改变常规的采集方式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3" name="c9ad0b48-d121-45ae-94a8-5e8a6c01ff9a"/>
          <p:cNvGrpSpPr>
            <a:grpSpLocks noChangeAspect="1"/>
          </p:cNvGrpSpPr>
          <p:nvPr/>
        </p:nvGrpSpPr>
        <p:grpSpPr>
          <a:xfrm>
            <a:off x="1490738" y="1776096"/>
            <a:ext cx="5512851" cy="3941444"/>
            <a:chOff x="1224038" y="1304764"/>
            <a:chExt cx="6458974" cy="4617880"/>
          </a:xfrm>
        </p:grpSpPr>
        <p:grpSp>
          <p:nvGrpSpPr>
            <p:cNvPr id="4" name="Group 4"/>
            <p:cNvGrpSpPr/>
            <p:nvPr/>
          </p:nvGrpSpPr>
          <p:grpSpPr>
            <a:xfrm>
              <a:off x="1405664" y="1995639"/>
              <a:ext cx="6277348" cy="3328412"/>
              <a:chOff x="1405664" y="1995639"/>
              <a:chExt cx="6277348" cy="3328412"/>
            </a:xfrm>
          </p:grpSpPr>
          <p:sp>
            <p:nvSpPr>
              <p:cNvPr id="19" name="Rectangle: Rounded Corners 7"/>
              <p:cNvSpPr/>
              <p:nvPr>
                <p:custDataLst>
                  <p:tags r:id="rId3"/>
                </p:custDataLst>
              </p:nvPr>
            </p:nvSpPr>
            <p:spPr>
              <a:xfrm>
                <a:off x="2799758" y="4498482"/>
                <a:ext cx="3172420" cy="82556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Oval 8"/>
              <p:cNvSpPr/>
              <p:nvPr>
                <p:custDataLst>
                  <p:tags r:id="rId4"/>
                </p:custDataLst>
              </p:nvPr>
            </p:nvSpPr>
            <p:spPr>
              <a:xfrm>
                <a:off x="5259573" y="4615180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Rectangle: Rounded Corners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2946865" y="2833446"/>
                <a:ext cx="3663014" cy="82722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" name="Oval 17"/>
              <p:cNvSpPr/>
              <p:nvPr>
                <p:custDataLst>
                  <p:tags r:id="rId6"/>
                </p:custDataLst>
              </p:nvPr>
            </p:nvSpPr>
            <p:spPr>
              <a:xfrm>
                <a:off x="5901973" y="2950404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" name="Rectangle: Rounded Corners 21"/>
              <p:cNvSpPr/>
              <p:nvPr>
                <p:custDataLst>
                  <p:tags r:id="rId7"/>
                </p:custDataLst>
              </p:nvPr>
            </p:nvSpPr>
            <p:spPr>
              <a:xfrm>
                <a:off x="2572660" y="1995639"/>
                <a:ext cx="2849346" cy="8394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" name="Oval 22"/>
              <p:cNvSpPr/>
              <p:nvPr>
                <p:custDataLst>
                  <p:tags r:id="rId8"/>
                </p:custDataLst>
              </p:nvPr>
            </p:nvSpPr>
            <p:spPr>
              <a:xfrm>
                <a:off x="4707267" y="2114349"/>
                <a:ext cx="587602" cy="5921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" name="Rectangle: Rounded Corners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2420262" y="3660107"/>
                <a:ext cx="5262750" cy="8383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Oval 27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66648" y="3787598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Rectangle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405664" y="3660393"/>
                <a:ext cx="1868447" cy="8252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405664" y="4485676"/>
                <a:ext cx="1868447" cy="82320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405664" y="2825522"/>
                <a:ext cx="1868447" cy="8348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405664" y="1999952"/>
                <a:ext cx="1868447" cy="82528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57920" y="1999952"/>
                <a:ext cx="106376" cy="330892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5"/>
            <p:cNvGrpSpPr/>
            <p:nvPr/>
          </p:nvGrpSpPr>
          <p:grpSpPr>
            <a:xfrm>
              <a:off x="1224038" y="1304764"/>
              <a:ext cx="2229610" cy="4617880"/>
              <a:chOff x="1224038" y="1304764"/>
              <a:chExt cx="2229610" cy="4617880"/>
            </a:xfrm>
          </p:grpSpPr>
          <p:sp>
            <p:nvSpPr>
              <p:cNvPr id="14" name="Freeform: Shape 29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224038" y="1304764"/>
                <a:ext cx="2229610" cy="4617880"/>
              </a:xfrm>
              <a:custGeom>
                <a:avLst/>
                <a:gdLst>
                  <a:gd name="T0" fmla="*/ 852 w 852"/>
                  <a:gd name="T1" fmla="*/ 1682 h 1768"/>
                  <a:gd name="T2" fmla="*/ 766 w 852"/>
                  <a:gd name="T3" fmla="*/ 1768 h 1768"/>
                  <a:gd name="T4" fmla="*/ 86 w 852"/>
                  <a:gd name="T5" fmla="*/ 1768 h 1768"/>
                  <a:gd name="T6" fmla="*/ 0 w 852"/>
                  <a:gd name="T7" fmla="*/ 1682 h 1768"/>
                  <a:gd name="T8" fmla="*/ 0 w 852"/>
                  <a:gd name="T9" fmla="*/ 86 h 1768"/>
                  <a:gd name="T10" fmla="*/ 86 w 852"/>
                  <a:gd name="T11" fmla="*/ 0 h 1768"/>
                  <a:gd name="T12" fmla="*/ 766 w 852"/>
                  <a:gd name="T13" fmla="*/ 0 h 1768"/>
                  <a:gd name="T14" fmla="*/ 852 w 852"/>
                  <a:gd name="T15" fmla="*/ 86 h 1768"/>
                  <a:gd name="T16" fmla="*/ 852 w 852"/>
                  <a:gd name="T17" fmla="*/ 1682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2" h="1768">
                    <a:moveTo>
                      <a:pt x="852" y="1682"/>
                    </a:moveTo>
                    <a:cubicBezTo>
                      <a:pt x="852" y="1730"/>
                      <a:pt x="813" y="1768"/>
                      <a:pt x="766" y="1768"/>
                    </a:cubicBezTo>
                    <a:cubicBezTo>
                      <a:pt x="86" y="1768"/>
                      <a:pt x="86" y="1768"/>
                      <a:pt x="86" y="1768"/>
                    </a:cubicBezTo>
                    <a:cubicBezTo>
                      <a:pt x="39" y="1768"/>
                      <a:pt x="0" y="1730"/>
                      <a:pt x="0" y="168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39"/>
                      <a:pt x="39" y="0"/>
                      <a:pt x="86" y="0"/>
                    </a:cubicBezTo>
                    <a:cubicBezTo>
                      <a:pt x="766" y="0"/>
                      <a:pt x="766" y="0"/>
                      <a:pt x="766" y="0"/>
                    </a:cubicBezTo>
                    <a:cubicBezTo>
                      <a:pt x="813" y="0"/>
                      <a:pt x="852" y="39"/>
                      <a:pt x="852" y="86"/>
                    </a:cubicBezTo>
                    <a:lnTo>
                      <a:pt x="852" y="16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Freeform: Shape 30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251178" y="1329816"/>
                <a:ext cx="2179507" cy="4569864"/>
              </a:xfrm>
              <a:custGeom>
                <a:avLst/>
                <a:gdLst>
                  <a:gd name="T0" fmla="*/ 76 w 833"/>
                  <a:gd name="T1" fmla="*/ 1750 h 1750"/>
                  <a:gd name="T2" fmla="*/ 0 w 833"/>
                  <a:gd name="T3" fmla="*/ 1673 h 1750"/>
                  <a:gd name="T4" fmla="*/ 0 w 833"/>
                  <a:gd name="T5" fmla="*/ 77 h 1750"/>
                  <a:gd name="T6" fmla="*/ 76 w 833"/>
                  <a:gd name="T7" fmla="*/ 0 h 1750"/>
                  <a:gd name="T8" fmla="*/ 756 w 833"/>
                  <a:gd name="T9" fmla="*/ 0 h 1750"/>
                  <a:gd name="T10" fmla="*/ 833 w 833"/>
                  <a:gd name="T11" fmla="*/ 77 h 1750"/>
                  <a:gd name="T12" fmla="*/ 833 w 833"/>
                  <a:gd name="T13" fmla="*/ 1673 h 1750"/>
                  <a:gd name="T14" fmla="*/ 756 w 833"/>
                  <a:gd name="T15" fmla="*/ 1750 h 1750"/>
                  <a:gd name="T16" fmla="*/ 76 w 833"/>
                  <a:gd name="T17" fmla="*/ 175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3" h="1750">
                    <a:moveTo>
                      <a:pt x="76" y="1750"/>
                    </a:moveTo>
                    <a:cubicBezTo>
                      <a:pt x="34" y="1750"/>
                      <a:pt x="0" y="1716"/>
                      <a:pt x="0" y="1673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35"/>
                      <a:pt x="34" y="0"/>
                      <a:pt x="7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98" y="0"/>
                      <a:pt x="833" y="35"/>
                      <a:pt x="833" y="77"/>
                    </a:cubicBezTo>
                    <a:cubicBezTo>
                      <a:pt x="833" y="1673"/>
                      <a:pt x="833" y="1673"/>
                      <a:pt x="833" y="1673"/>
                    </a:cubicBezTo>
                    <a:cubicBezTo>
                      <a:pt x="833" y="1716"/>
                      <a:pt x="798" y="1750"/>
                      <a:pt x="756" y="1750"/>
                    </a:cubicBezTo>
                    <a:lnTo>
                      <a:pt x="76" y="17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Oval 3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2336757" y="1549019"/>
                <a:ext cx="4175" cy="4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Oval 4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2161394" y="5436223"/>
                <a:ext cx="354901" cy="3528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Freeform: Shape 4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2257425" y="5532254"/>
                <a:ext cx="162836" cy="160750"/>
              </a:xfrm>
              <a:custGeom>
                <a:avLst/>
                <a:gdLst>
                  <a:gd name="T0" fmla="*/ 62 w 62"/>
                  <a:gd name="T1" fmla="*/ 42 h 61"/>
                  <a:gd name="T2" fmla="*/ 42 w 62"/>
                  <a:gd name="T3" fmla="*/ 61 h 61"/>
                  <a:gd name="T4" fmla="*/ 20 w 62"/>
                  <a:gd name="T5" fmla="*/ 61 h 61"/>
                  <a:gd name="T6" fmla="*/ 0 w 62"/>
                  <a:gd name="T7" fmla="*/ 42 h 61"/>
                  <a:gd name="T8" fmla="*/ 0 w 62"/>
                  <a:gd name="T9" fmla="*/ 20 h 61"/>
                  <a:gd name="T10" fmla="*/ 20 w 62"/>
                  <a:gd name="T11" fmla="*/ 0 h 61"/>
                  <a:gd name="T12" fmla="*/ 42 w 62"/>
                  <a:gd name="T13" fmla="*/ 0 h 61"/>
                  <a:gd name="T14" fmla="*/ 62 w 62"/>
                  <a:gd name="T15" fmla="*/ 20 h 61"/>
                  <a:gd name="T16" fmla="*/ 62 w 62"/>
                  <a:gd name="T17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1">
                    <a:moveTo>
                      <a:pt x="62" y="42"/>
                    </a:moveTo>
                    <a:cubicBezTo>
                      <a:pt x="62" y="52"/>
                      <a:pt x="53" y="61"/>
                      <a:pt x="42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9" y="61"/>
                      <a:pt x="0" y="52"/>
                      <a:pt x="0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0"/>
                      <a:pt x="62" y="9"/>
                      <a:pt x="62" y="20"/>
                    </a:cubicBezTo>
                    <a:lnTo>
                      <a:pt x="62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4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2194796" y="1459791"/>
                <a:ext cx="350725" cy="39666"/>
              </a:xfrm>
              <a:custGeom>
                <a:avLst/>
                <a:gdLst>
                  <a:gd name="T0" fmla="*/ 134 w 134"/>
                  <a:gd name="T1" fmla="*/ 8 h 15"/>
                  <a:gd name="T2" fmla="*/ 127 w 134"/>
                  <a:gd name="T3" fmla="*/ 15 h 15"/>
                  <a:gd name="T4" fmla="*/ 8 w 134"/>
                  <a:gd name="T5" fmla="*/ 15 h 15"/>
                  <a:gd name="T6" fmla="*/ 0 w 134"/>
                  <a:gd name="T7" fmla="*/ 8 h 15"/>
                  <a:gd name="T8" fmla="*/ 0 w 134"/>
                  <a:gd name="T9" fmla="*/ 8 h 15"/>
                  <a:gd name="T10" fmla="*/ 8 w 134"/>
                  <a:gd name="T11" fmla="*/ 0 h 15"/>
                  <a:gd name="T12" fmla="*/ 127 w 134"/>
                  <a:gd name="T13" fmla="*/ 0 h 15"/>
                  <a:gd name="T14" fmla="*/ 134 w 134"/>
                  <a:gd name="T1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5">
                    <a:moveTo>
                      <a:pt x="134" y="8"/>
                    </a:moveTo>
                    <a:cubicBezTo>
                      <a:pt x="134" y="12"/>
                      <a:pt x="131" y="15"/>
                      <a:pt x="12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1" y="0"/>
                      <a:pt x="134" y="3"/>
                      <a:pt x="134" y="8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Oval 4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040310" y="1449353"/>
                <a:ext cx="62630" cy="6263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44" name="矩形 43"/>
          <p:cNvSpPr/>
          <p:nvPr>
            <p:custDataLst>
              <p:tags r:id="rId23"/>
            </p:custDataLst>
          </p:nvPr>
        </p:nvSpPr>
        <p:spPr>
          <a:xfrm>
            <a:off x="5280626" y="2381348"/>
            <a:ext cx="3722963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便捷性：线上调查可以随时随地进行，无需受制于地理位置，群众可以远程参与。</a:t>
            </a:r>
            <a:endParaRPr lang="zh-CN" altLang="en-US" sz="14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46" name="矩形 45"/>
          <p:cNvSpPr/>
          <p:nvPr>
            <p:custDataLst>
              <p:tags r:id="rId24"/>
            </p:custDataLst>
          </p:nvPr>
        </p:nvSpPr>
        <p:spPr>
          <a:xfrm>
            <a:off x="6315710" y="3090545"/>
            <a:ext cx="5202555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成本效益：相对于传统的面对面调查，线上调查通常更经济，因为不需要费用用于物资制作、活动补贴等。</a:t>
            </a:r>
            <a:endParaRPr lang="zh-CN" altLang="en-US" sz="14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47" name="矩形 46"/>
          <p:cNvSpPr/>
          <p:nvPr>
            <p:custDataLst>
              <p:tags r:id="rId25"/>
            </p:custDataLst>
          </p:nvPr>
        </p:nvSpPr>
        <p:spPr>
          <a:xfrm>
            <a:off x="7224395" y="3844290"/>
            <a:ext cx="4521200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匿名性：群众更可以更容易地保持匿名，这有助于他们更加坦诚地回答问题，特别是在涉及敏感话题时。</a:t>
            </a:r>
            <a:endParaRPr lang="zh-CN" altLang="en-US" sz="14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26"/>
            </p:custDataLst>
          </p:nvPr>
        </p:nvSpPr>
        <p:spPr>
          <a:xfrm>
            <a:off x="5765165" y="4547235"/>
            <a:ext cx="4806950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数据整理和分析：在线工具可以自动整理和分析数据，使得数据分析过程更加高效和准确。</a:t>
            </a:r>
            <a:endParaRPr lang="zh-CN" altLang="en-US" sz="14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42" name="矩形 41"/>
          <p:cNvSpPr/>
          <p:nvPr>
            <p:custDataLst>
              <p:tags r:id="rId27"/>
            </p:custDataLst>
          </p:nvPr>
        </p:nvSpPr>
        <p:spPr>
          <a:xfrm>
            <a:off x="1600200" y="2096827"/>
            <a:ext cx="1676400" cy="3096851"/>
          </a:xfrm>
          <a:prstGeom prst="rect">
            <a:avLst/>
          </a:prstGeom>
          <a:blipFill dpi="0" rotWithShape="1">
            <a:blip r:embed="rId28"/>
            <a:srcRect/>
            <a:tile tx="0" ty="0" sx="50000" sy="50000" flip="none" algn="ctr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4488180" y="2536190"/>
            <a:ext cx="469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29"/>
            </p:custDataLst>
          </p:nvPr>
        </p:nvSpPr>
        <p:spPr>
          <a:xfrm>
            <a:off x="5501640" y="3257550"/>
            <a:ext cx="469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>
              <a:solidFill>
                <a:schemeClr val="accent2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30"/>
            </p:custDataLst>
          </p:nvPr>
        </p:nvSpPr>
        <p:spPr>
          <a:xfrm>
            <a:off x="6424295" y="3954145"/>
            <a:ext cx="469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3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>
              <a:solidFill>
                <a:schemeClr val="accent3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31"/>
            </p:custDataLst>
          </p:nvPr>
        </p:nvSpPr>
        <p:spPr>
          <a:xfrm>
            <a:off x="4967605" y="4662805"/>
            <a:ext cx="469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800097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04</a:t>
            </a:r>
            <a:endParaRPr lang="en-US" altLang="zh-CN">
              <a:solidFill>
                <a:srgbClr val="800097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8" name="矩形 7"/>
          <p:cNvSpPr/>
          <p:nvPr>
            <p:custDataLst>
              <p:tags r:id="rId32"/>
            </p:custDataLst>
          </p:nvPr>
        </p:nvSpPr>
        <p:spPr>
          <a:xfrm>
            <a:off x="1269365" y="5898515"/>
            <a:ext cx="10027920" cy="755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accent4"/>
                </a:solidFill>
              </a:rPr>
              <a:t>因此，选择线下调查还是线上调查应该取决于采集的目标受众和可用资源。所以，建议</a:t>
            </a:r>
            <a:r>
              <a:rPr lang="zh-CN" altLang="en-US" dirty="0">
                <a:solidFill>
                  <a:schemeClr val="accent4"/>
                </a:solidFill>
              </a:rPr>
              <a:t>使用线上线下结合进行，</a:t>
            </a:r>
            <a:r>
              <a:rPr lang="zh-CN" altLang="en-US" sz="1800" dirty="0">
                <a:solidFill>
                  <a:schemeClr val="accent4"/>
                </a:solidFill>
              </a:rPr>
              <a:t>这样可以充分利用自身的优势，弥补各自的劣势。</a:t>
            </a:r>
            <a:endParaRPr lang="zh-CN" altLang="en-US" sz="1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TABLE_ENDDRAG_ORIGIN_RECT" val="458*91"/>
  <p:tag name="TABLE_ENDDRAG_RECT" val="47*369*458*9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ISPRING_PRESENTATION_TITLE" val="PowerPoint 演示文稿"/>
  <p:tag name="COMMONDATA" val="eyJoZGlkIjoiNmU5NmJmYmQxNzMwOTNlMGE0NmQwYzIxMGUzYmMyZDUifQ=="/>
  <p:tag name="KSO_WPP_MARK_KEY" val="3ae7c1d4-561b-4c2c-8d2b-96b1842ce052"/>
  <p:tag name="commondata" val="eyJoZGlkIjoiN2VjNWJmMDcwOTI5OWQxNjExMDU5ODkzMDZmM2EzZGE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6902,&quot;width&quot;:8486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MH" val="20170726163629"/>
  <p:tag name="MH_LIBRARY" val="GRAPHIC"/>
  <p:tag name="MH_TYPE" val="SubTitle"/>
  <p:tag name="MH_ORDER" val="4"/>
  <p:tag name="KSO_WM_BEAUTIFY_FLAG" val=""/>
</p:tagLst>
</file>

<file path=ppt/tags/tag63.xml><?xml version="1.0" encoding="utf-8"?>
<p:tagLst xmlns:p="http://schemas.openxmlformats.org/presentationml/2006/main">
  <p:tag name="MH" val="20170726163629"/>
  <p:tag name="MH_LIBRARY" val="GRAPHIC"/>
  <p:tag name="MH_TYPE" val="SubTitle"/>
  <p:tag name="MH_ORDER" val="3"/>
  <p:tag name="KSO_WM_BEAUTIFY_FLAG" val=""/>
</p:tagLst>
</file>

<file path=ppt/tags/tag64.xml><?xml version="1.0" encoding="utf-8"?>
<p:tagLst xmlns:p="http://schemas.openxmlformats.org/presentationml/2006/main">
  <p:tag name="MH" val="20170726163629"/>
  <p:tag name="MH_LIBRARY" val="GRAPHIC"/>
  <p:tag name="MH_TYPE" val="SubTitle"/>
  <p:tag name="MH_ORDER" val="2"/>
  <p:tag name="KSO_WM_BEAUTIFY_FLAG" val=""/>
</p:tagLst>
</file>

<file path=ppt/tags/tag65.xml><?xml version="1.0" encoding="utf-8"?>
<p:tagLst xmlns:p="http://schemas.openxmlformats.org/presentationml/2006/main">
  <p:tag name="MH" val="20170726163629"/>
  <p:tag name="MH_LIBRARY" val="GRAPHIC"/>
  <p:tag name="MH_TYPE" val="SubTitle"/>
  <p:tag name="MH_ORDER" val="1"/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包图主题2">
  <a:themeElements>
    <a:clrScheme name="自定义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AAB8"/>
      </a:accent1>
      <a:accent2>
        <a:srgbClr val="F92878"/>
      </a:accent2>
      <a:accent3>
        <a:srgbClr val="8DC63F"/>
      </a:accent3>
      <a:accent4>
        <a:srgbClr val="662D91"/>
      </a:accent4>
      <a:accent5>
        <a:srgbClr val="FFDE17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2324</Words>
  <Application>WPS 演示</Application>
  <PresentationFormat>宽屏</PresentationFormat>
  <Paragraphs>263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Arial</vt:lpstr>
      <vt:lpstr>Century Gothic</vt:lpstr>
      <vt:lpstr>思源黑体 CN Medium</vt:lpstr>
      <vt:lpstr>黑体</vt:lpstr>
      <vt:lpstr>Arial Unicode MS</vt:lpstr>
      <vt:lpstr>等线</vt:lpstr>
      <vt:lpstr>Calibri</vt:lpstr>
      <vt:lpstr>思源宋体 CN</vt:lpstr>
      <vt:lpstr>OPPOSans R</vt:lpstr>
      <vt:lpstr>思源宋体 CN Heavy</vt:lpstr>
      <vt:lpstr>Segoe Print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哈哈</cp:lastModifiedBy>
  <cp:revision>98</cp:revision>
  <dcterms:created xsi:type="dcterms:W3CDTF">2017-08-18T03:02:00Z</dcterms:created>
  <dcterms:modified xsi:type="dcterms:W3CDTF">2023-10-19T01:51:35Z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E90551BE41554A9C8E9B365F0CE60CB5_13</vt:lpwstr>
  </property>
</Properties>
</file>