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11"/>
  </p:notesMasterIdLst>
  <p:sldIdLst>
    <p:sldId id="264" r:id="rId4"/>
    <p:sldId id="376" r:id="rId5"/>
    <p:sldId id="377" r:id="rId6"/>
    <p:sldId id="378" r:id="rId7"/>
    <p:sldId id="379" r:id="rId8"/>
    <p:sldId id="380" r:id="rId9"/>
    <p:sldId id="290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5" userDrawn="1">
          <p15:clr>
            <a:srgbClr val="A4A3A4"/>
          </p15:clr>
        </p15:guide>
        <p15:guide id="2" pos="39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5FB"/>
    <a:srgbClr val="EBEBEB"/>
    <a:srgbClr val="A12B1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65"/>
        <p:guide pos="39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58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小程序培训-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b="4888"/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0.xml"/><Relationship Id="rId11" Type="http://schemas.openxmlformats.org/officeDocument/2006/relationships/image" Target="../media/image2.jpeg"/><Relationship Id="rId10" Type="http://schemas.openxmlformats.org/officeDocument/2006/relationships/tags" Target="../tags/tag9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 userDrawn="1">
            <p:custDataLst>
              <p:tags r:id="rId3"/>
            </p:custDataLst>
          </p:nvPr>
        </p:nvSpPr>
        <p:spPr>
          <a:xfrm>
            <a:off x="295919" y="262362"/>
            <a:ext cx="583849" cy="436119"/>
          </a:xfrm>
          <a:prstGeom prst="parallelogram">
            <a:avLst>
              <a:gd name="adj" fmla="val 10143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>
            <p:custDataLst>
              <p:tags r:id="rId4"/>
            </p:custDataLst>
          </p:nvPr>
        </p:nvSpPr>
        <p:spPr>
          <a:xfrm>
            <a:off x="560883" y="262362"/>
            <a:ext cx="583849" cy="436119"/>
          </a:xfrm>
          <a:prstGeom prst="parallelogram">
            <a:avLst>
              <a:gd name="adj" fmla="val 10143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 userDrawn="1">
            <p:custDataLst>
              <p:tags r:id="rId5"/>
            </p:custDataLst>
          </p:nvPr>
        </p:nvSpPr>
        <p:spPr>
          <a:xfrm>
            <a:off x="856331" y="262362"/>
            <a:ext cx="583849" cy="436119"/>
          </a:xfrm>
          <a:prstGeom prst="parallelogram">
            <a:avLst>
              <a:gd name="adj" fmla="val 10143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89780" y="156878"/>
            <a:ext cx="11544301" cy="614181"/>
            <a:chOff x="189780" y="156878"/>
            <a:chExt cx="11544301" cy="614181"/>
          </a:xfrm>
        </p:grpSpPr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189780" y="762990"/>
              <a:ext cx="7106921" cy="0"/>
            </a:xfrm>
            <a:prstGeom prst="line">
              <a:avLst/>
            </a:prstGeom>
            <a:ln w="28575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7"/>
              </p:custDataLst>
            </p:nvPr>
          </p:nvCxnSpPr>
          <p:spPr>
            <a:xfrm>
              <a:off x="7882165" y="156878"/>
              <a:ext cx="3851916" cy="0"/>
            </a:xfrm>
            <a:prstGeom prst="line">
              <a:avLst/>
            </a:prstGeom>
            <a:ln w="28575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8"/>
              </p:custDataLst>
            </p:nvPr>
          </p:nvCxnSpPr>
          <p:spPr>
            <a:xfrm flipV="1">
              <a:off x="7273841" y="156878"/>
              <a:ext cx="608324" cy="614181"/>
            </a:xfrm>
            <a:prstGeom prst="line">
              <a:avLst/>
            </a:prstGeom>
            <a:ln w="28575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椭圆 14"/>
          <p:cNvSpPr/>
          <p:nvPr userDrawn="1">
            <p:custDataLst>
              <p:tags r:id="rId9"/>
            </p:custDataLst>
          </p:nvPr>
        </p:nvSpPr>
        <p:spPr>
          <a:xfrm>
            <a:off x="11734081" y="75878"/>
            <a:ext cx="162000" cy="1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2" name="图片 1" descr="网安联小程序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48035" y="262255"/>
            <a:ext cx="948055" cy="948055"/>
          </a:xfrm>
          <a:prstGeom prst="rect">
            <a:avLst/>
          </a:prstGeom>
        </p:spPr>
      </p:pic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3.jpeg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image" Target="../media/image2.jpeg"/><Relationship Id="rId2" Type="http://schemas.openxmlformats.org/officeDocument/2006/relationships/tags" Target="../tags/tag79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image" Target="../media/image10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1" Type="http://schemas.openxmlformats.org/officeDocument/2006/relationships/slideLayout" Target="../slideLayouts/slideLayout1.xml"/><Relationship Id="rId40" Type="http://schemas.openxmlformats.org/officeDocument/2006/relationships/tags" Target="../tags/tag119.xml"/><Relationship Id="rId4" Type="http://schemas.openxmlformats.org/officeDocument/2006/relationships/image" Target="../media/image9.png"/><Relationship Id="rId39" Type="http://schemas.openxmlformats.org/officeDocument/2006/relationships/tags" Target="../tags/tag118.xml"/><Relationship Id="rId38" Type="http://schemas.openxmlformats.org/officeDocument/2006/relationships/tags" Target="../tags/tag117.xml"/><Relationship Id="rId37" Type="http://schemas.openxmlformats.org/officeDocument/2006/relationships/tags" Target="../tags/tag116.xml"/><Relationship Id="rId36" Type="http://schemas.openxmlformats.org/officeDocument/2006/relationships/tags" Target="../tags/tag115.xml"/><Relationship Id="rId35" Type="http://schemas.openxmlformats.org/officeDocument/2006/relationships/tags" Target="../tags/tag114.xml"/><Relationship Id="rId34" Type="http://schemas.openxmlformats.org/officeDocument/2006/relationships/tags" Target="../tags/tag113.xml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image" Target="../media/image8.jpeg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tags" Target="../tags/tag105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image" Target="../media/image7.png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image" Target="../media/image11.png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tags" Target="../tags/tag8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10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image" Target="../media/image14.png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image" Target="../media/image13.png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2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136.xml"/><Relationship Id="rId7" Type="http://schemas.openxmlformats.org/officeDocument/2006/relationships/image" Target="../media/image19.png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image" Target="../media/image16.png"/><Relationship Id="rId19" Type="http://schemas.openxmlformats.org/officeDocument/2006/relationships/tags" Target="../tags/tag145.xml"/><Relationship Id="rId18" Type="http://schemas.openxmlformats.org/officeDocument/2006/relationships/tags" Target="../tags/tag144.xml"/><Relationship Id="rId17" Type="http://schemas.openxmlformats.org/officeDocument/2006/relationships/tags" Target="../tags/tag143.xml"/><Relationship Id="rId16" Type="http://schemas.openxmlformats.org/officeDocument/2006/relationships/image" Target="../media/image21.png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image" Target="../media/image23.png"/><Relationship Id="rId2" Type="http://schemas.openxmlformats.org/officeDocument/2006/relationships/tags" Target="../tags/tag148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5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小程序培训--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118" b="2551"/>
          <a:stretch>
            <a:fillRect/>
          </a:stretch>
        </p:blipFill>
        <p:spPr>
          <a:xfrm>
            <a:off x="-635" y="-5715"/>
            <a:ext cx="12186920" cy="686371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635375" y="1552575"/>
            <a:ext cx="6905625" cy="306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295525" y="1998980"/>
            <a:ext cx="6905625" cy="1805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273175" y="1814830"/>
            <a:ext cx="96393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accent4">
                    <a:lumMod val="75000"/>
                  </a:schemeClr>
                </a:solidFill>
              </a:rPr>
              <a:t>2023网民网络安全感满意度调查活动</a:t>
            </a:r>
            <a:endParaRPr lang="en-US" altLang="zh-CN" sz="4000" b="1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chemeClr val="accent4">
                    <a:lumMod val="75000"/>
                  </a:schemeClr>
                </a:solidFill>
              </a:rPr>
              <a:t>技术平台说明</a:t>
            </a:r>
            <a:endParaRPr lang="zh-CN" altLang="en-US" sz="40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49275" y="2379980"/>
            <a:ext cx="39681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微信小程序搜索</a:t>
            </a:r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网安联</a:t>
            </a:r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”</a:t>
            </a:r>
            <a:endParaRPr lang="en-US" altLang="zh-CN" sz="2400" b="1">
              <a:solidFill>
                <a:schemeClr val="accent4">
                  <a:lumMod val="75000"/>
                </a:schemeClr>
              </a:solidFill>
              <a:sym typeface="+mn-ea"/>
            </a:endParaRPr>
          </a:p>
          <a:p>
            <a:pPr algn="ctr"/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或扫描下方二维码</a:t>
            </a:r>
            <a:endParaRPr lang="zh-CN" altLang="en-US" sz="2400" b="1">
              <a:solidFill>
                <a:schemeClr val="accent4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2" name="图片 1" descr="网安联小程序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22755" y="3389630"/>
            <a:ext cx="1621155" cy="162115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49275" y="5274310"/>
            <a:ext cx="39681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进入到</a:t>
            </a:r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“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网安联</a:t>
            </a:r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”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小程序</a:t>
            </a:r>
            <a:endParaRPr lang="zh-CN" altLang="en-US" sz="2400" b="1">
              <a:solidFill>
                <a:schemeClr val="accent4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21" name="圆角矩形 20"/>
          <p:cNvSpPr/>
          <p:nvPr>
            <p:custDataLst>
              <p:tags r:id="rId5"/>
            </p:custDataLst>
          </p:nvPr>
        </p:nvSpPr>
        <p:spPr>
          <a:xfrm>
            <a:off x="443230" y="2017395"/>
            <a:ext cx="4250690" cy="4097655"/>
          </a:xfrm>
          <a:prstGeom prst="round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6"/>
            </p:custDataLst>
          </p:nvPr>
        </p:nvSpPr>
        <p:spPr>
          <a:xfrm>
            <a:off x="5454650" y="2017395"/>
            <a:ext cx="6205855" cy="4097655"/>
          </a:xfrm>
          <a:prstGeom prst="round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095365" y="2379980"/>
            <a:ext cx="5038090" cy="3038475"/>
            <a:chOff x="9276" y="3568"/>
            <a:chExt cx="8417" cy="5076"/>
          </a:xfrm>
        </p:grpSpPr>
        <p:pic>
          <p:nvPicPr>
            <p:cNvPr id="6" name="图片 5" descr="71a68597e635c40efb890956e1bab9c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76" y="3568"/>
              <a:ext cx="2686" cy="5063"/>
            </a:xfrm>
            <a:prstGeom prst="rect">
              <a:avLst/>
            </a:prstGeom>
          </p:spPr>
        </p:pic>
        <p:pic>
          <p:nvPicPr>
            <p:cNvPr id="7" name="图片 6" descr="af14712b35d4414735df80c4892165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07" y="3568"/>
              <a:ext cx="2686" cy="5062"/>
            </a:xfrm>
            <a:prstGeom prst="rect">
              <a:avLst/>
            </a:prstGeom>
          </p:spPr>
        </p:pic>
        <p:pic>
          <p:nvPicPr>
            <p:cNvPr id="8" name="图片 7" descr="3ffe0c07071a1026d6034674023e7a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137" y="3568"/>
              <a:ext cx="2695" cy="5077"/>
            </a:xfrm>
            <a:prstGeom prst="rect">
              <a:avLst/>
            </a:prstGeom>
          </p:spPr>
        </p:pic>
      </p:grpSp>
      <p:sp>
        <p:nvSpPr>
          <p:cNvPr id="9" name="右箭头 8"/>
          <p:cNvSpPr/>
          <p:nvPr/>
        </p:nvSpPr>
        <p:spPr>
          <a:xfrm>
            <a:off x="4790440" y="3631565"/>
            <a:ext cx="567055" cy="36195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93155" y="5579745"/>
            <a:ext cx="1412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/>
              <a:t>“</a:t>
            </a:r>
            <a:r>
              <a:rPr lang="zh-CN" altLang="en-US" sz="1200"/>
              <a:t>网安联</a:t>
            </a:r>
            <a:r>
              <a:rPr lang="en-US" altLang="zh-CN" sz="1200"/>
              <a:t>”</a:t>
            </a:r>
            <a:r>
              <a:rPr lang="zh-CN" altLang="en-US" sz="1200"/>
              <a:t>首页</a:t>
            </a:r>
            <a:endParaRPr lang="zh-CN" altLang="en-US" sz="1200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7807960" y="5579745"/>
            <a:ext cx="326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/>
              <a:t>“</a:t>
            </a:r>
            <a:r>
              <a:rPr lang="zh-CN" altLang="en-US" sz="1200"/>
              <a:t>网安联</a:t>
            </a:r>
            <a:r>
              <a:rPr lang="en-US" altLang="zh-CN" sz="1200"/>
              <a:t>”</a:t>
            </a:r>
            <a:r>
              <a:rPr lang="zh-CN" altLang="en-US" sz="1200"/>
              <a:t>小程序里的各种有关网络安全的</a:t>
            </a:r>
            <a:r>
              <a:rPr lang="zh-CN" altLang="en-US" sz="1200"/>
              <a:t>资讯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688975" y="1215390"/>
            <a:ext cx="1045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一、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</a:rPr>
              <a:t>如何进入</a:t>
            </a:r>
            <a:r>
              <a:rPr lang="en-US" altLang="zh-CN" sz="3600" b="1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</a:rPr>
              <a:t>网安联</a:t>
            </a:r>
            <a:r>
              <a:rPr lang="en-US" altLang="zh-CN" sz="3600" b="1">
                <a:solidFill>
                  <a:schemeClr val="accent4">
                    <a:lumMod val="75000"/>
                  </a:schemeClr>
                </a:solidFill>
              </a:rPr>
              <a:t>”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</a:rPr>
              <a:t>小程序</a:t>
            </a:r>
            <a:endParaRPr lang="zh-CN" altLang="en-US" sz="36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688975" y="885825"/>
            <a:ext cx="1045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二、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</a:rPr>
              <a:t>如何创建问卷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</a:rPr>
              <a:t>二维码</a:t>
            </a:r>
            <a:endParaRPr lang="zh-CN" altLang="en-US" sz="3600" b="1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4857750" y="1633220"/>
            <a:ext cx="1788160" cy="4944110"/>
            <a:chOff x="7758" y="3209"/>
            <a:chExt cx="3052" cy="843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8" y="3209"/>
              <a:ext cx="3044" cy="5737"/>
            </a:xfrm>
            <a:prstGeom prst="rect">
              <a:avLst/>
            </a:prstGeom>
          </p:spPr>
        </p:pic>
        <p:pic>
          <p:nvPicPr>
            <p:cNvPr id="7" name="图片 6" descr="88f7f5f81ab80bee0dd1865c38a20da"/>
            <p:cNvPicPr>
              <a:picLocks noChangeAspect="1"/>
            </p:cNvPicPr>
            <p:nvPr/>
          </p:nvPicPr>
          <p:blipFill>
            <a:blip r:embed="rId3"/>
            <a:srcRect t="12620" b="5282"/>
            <a:stretch>
              <a:fillRect/>
            </a:stretch>
          </p:blipFill>
          <p:spPr>
            <a:xfrm>
              <a:off x="7758" y="5452"/>
              <a:ext cx="3053" cy="542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rcRect t="73290"/>
            <a:stretch>
              <a:fillRect/>
            </a:stretch>
          </p:blipFill>
          <p:spPr>
            <a:xfrm>
              <a:off x="7758" y="10116"/>
              <a:ext cx="3044" cy="1532"/>
            </a:xfrm>
            <a:prstGeom prst="rect">
              <a:avLst/>
            </a:prstGeom>
          </p:spPr>
        </p:pic>
      </p:grpSp>
      <p:pic>
        <p:nvPicPr>
          <p:cNvPr id="6" name="图片 5" descr="71a68597e635c40efb890956e1bab9c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7590" y="1633220"/>
            <a:ext cx="1779905" cy="3355975"/>
          </a:xfrm>
          <a:prstGeom prst="rect">
            <a:avLst/>
          </a:prstGeom>
        </p:spPr>
      </p:pic>
      <p:pic>
        <p:nvPicPr>
          <p:cNvPr id="2" name="图片 1" descr="5198e7b8a0e34e06bbd3fca88320da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855" y="1633220"/>
            <a:ext cx="1779905" cy="3355975"/>
          </a:xfrm>
          <a:prstGeom prst="rect">
            <a:avLst/>
          </a:prstGeom>
        </p:spPr>
      </p:pic>
      <p:sp>
        <p:nvSpPr>
          <p:cNvPr id="25" name="椭圆 24"/>
          <p:cNvSpPr/>
          <p:nvPr>
            <p:custDataLst>
              <p:tags r:id="rId8"/>
            </p:custDataLst>
          </p:nvPr>
        </p:nvSpPr>
        <p:spPr>
          <a:xfrm>
            <a:off x="1329055" y="3914140"/>
            <a:ext cx="1226820" cy="337185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>
            <p:custDataLst>
              <p:tags r:id="rId9"/>
            </p:custDataLst>
          </p:nvPr>
        </p:nvCxnSpPr>
        <p:spPr>
          <a:xfrm flipV="1">
            <a:off x="2555875" y="3976370"/>
            <a:ext cx="734060" cy="11938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>
            <p:custDataLst>
              <p:tags r:id="rId10"/>
            </p:custDataLst>
          </p:nvPr>
        </p:nvSpPr>
        <p:spPr>
          <a:xfrm>
            <a:off x="3290570" y="3866515"/>
            <a:ext cx="1026795" cy="22987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>
            <p:custDataLst>
              <p:tags r:id="rId11"/>
            </p:custDataLst>
          </p:nvPr>
        </p:nvCxnSpPr>
        <p:spPr>
          <a:xfrm>
            <a:off x="4317365" y="3985895"/>
            <a:ext cx="1166495" cy="238950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c224b653980d5eee54ca6102b27a0f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290" y="2763520"/>
            <a:ext cx="2876550" cy="2785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431020" y="3779520"/>
            <a:ext cx="316230" cy="11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115425" y="3722370"/>
            <a:ext cx="99568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">
                <a:solidFill>
                  <a:schemeClr val="tx1"/>
                </a:solidFill>
              </a:rPr>
              <a:t>贵单位名称或本人名字</a:t>
            </a:r>
            <a:endParaRPr lang="zh-CN" altLang="en-US" sz="60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9368155" y="5444490"/>
            <a:ext cx="316230" cy="11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9307830" y="5401945"/>
            <a:ext cx="63754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00">
                <a:solidFill>
                  <a:schemeClr val="accent5">
                    <a:lumMod val="75000"/>
                  </a:schemeClr>
                </a:solidFill>
              </a:rPr>
              <a:t>(600000)</a:t>
            </a:r>
            <a:endParaRPr lang="en-US" altLang="zh-CN" sz="7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44745" y="3721735"/>
            <a:ext cx="1589405" cy="53022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>
            <a:stCxn id="24" idx="3"/>
            <a:endCxn id="20" idx="1"/>
          </p:cNvCxnSpPr>
          <p:nvPr/>
        </p:nvCxnSpPr>
        <p:spPr>
          <a:xfrm flipV="1">
            <a:off x="6534150" y="3814445"/>
            <a:ext cx="2581275" cy="172720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>
            <p:custDataLst>
              <p:tags r:id="rId15"/>
            </p:custDataLst>
          </p:nvPr>
        </p:nvSpPr>
        <p:spPr>
          <a:xfrm>
            <a:off x="4944745" y="4297680"/>
            <a:ext cx="1589405" cy="41592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>
            <a:stCxn id="27" idx="3"/>
          </p:cNvCxnSpPr>
          <p:nvPr>
            <p:custDataLst>
              <p:tags r:id="rId16"/>
            </p:custDataLst>
          </p:nvPr>
        </p:nvCxnSpPr>
        <p:spPr>
          <a:xfrm flipV="1">
            <a:off x="6534150" y="4158615"/>
            <a:ext cx="1767205" cy="347345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27" idx="3"/>
          </p:cNvCxnSpPr>
          <p:nvPr>
            <p:custDataLst>
              <p:tags r:id="rId17"/>
            </p:custDataLst>
          </p:nvPr>
        </p:nvCxnSpPr>
        <p:spPr>
          <a:xfrm flipV="1">
            <a:off x="6534150" y="4137025"/>
            <a:ext cx="3803015" cy="368935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>
            <p:custDataLst>
              <p:tags r:id="rId18"/>
            </p:custDataLst>
          </p:nvPr>
        </p:nvSpPr>
        <p:spPr>
          <a:xfrm>
            <a:off x="4944745" y="4758690"/>
            <a:ext cx="1589405" cy="224790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>
            <a:stCxn id="32" idx="3"/>
            <a:endCxn id="22" idx="1"/>
          </p:cNvCxnSpPr>
          <p:nvPr>
            <p:custDataLst>
              <p:tags r:id="rId19"/>
            </p:custDataLst>
          </p:nvPr>
        </p:nvCxnSpPr>
        <p:spPr>
          <a:xfrm>
            <a:off x="6534150" y="4871085"/>
            <a:ext cx="2773680" cy="630555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>
            <p:custDataLst>
              <p:tags r:id="rId20"/>
            </p:custDataLst>
          </p:nvPr>
        </p:nvSpPr>
        <p:spPr>
          <a:xfrm>
            <a:off x="2821940" y="5932170"/>
            <a:ext cx="2035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/>
              <a:t>3.</a:t>
            </a:r>
            <a:r>
              <a:rPr lang="zh-CN" altLang="en-US" sz="1200"/>
              <a:t>根据提示填写信息，</a:t>
            </a:r>
            <a:r>
              <a:rPr lang="zh-CN" altLang="en-US" sz="1200"/>
              <a:t>即可生成您专属的</a:t>
            </a:r>
            <a:r>
              <a:rPr lang="zh-CN" altLang="en-US" sz="1200"/>
              <a:t>问卷二维码</a:t>
            </a:r>
            <a:endParaRPr lang="zh-CN" altLang="en-US" sz="1200"/>
          </a:p>
        </p:txBody>
      </p:sp>
      <p:cxnSp>
        <p:nvCxnSpPr>
          <p:cNvPr id="35" name="直接箭头连接符 34"/>
          <p:cNvCxnSpPr/>
          <p:nvPr>
            <p:custDataLst>
              <p:tags r:id="rId21"/>
            </p:custDataLst>
          </p:nvPr>
        </p:nvCxnSpPr>
        <p:spPr>
          <a:xfrm>
            <a:off x="6502400" y="2362835"/>
            <a:ext cx="281305" cy="0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22"/>
            </p:custDataLst>
          </p:nvPr>
        </p:nvSpPr>
        <p:spPr>
          <a:xfrm>
            <a:off x="6728460" y="2247265"/>
            <a:ext cx="20808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olidFill>
                  <a:schemeClr val="accent2"/>
                </a:solidFill>
              </a:rPr>
              <a:t>选择您所在的省份、城市和</a:t>
            </a:r>
            <a:r>
              <a:rPr lang="zh-CN" altLang="en-US" sz="1000">
                <a:solidFill>
                  <a:schemeClr val="accent2"/>
                </a:solidFill>
              </a:rPr>
              <a:t>区县</a:t>
            </a:r>
            <a:endParaRPr lang="zh-CN" altLang="en-US" sz="1000">
              <a:solidFill>
                <a:schemeClr val="accent2"/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23"/>
            </p:custDataLst>
          </p:nvPr>
        </p:nvSpPr>
        <p:spPr>
          <a:xfrm>
            <a:off x="8530590" y="5679440"/>
            <a:ext cx="1906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 algn="ctr">
              <a:buFont typeface="Wingdings" panose="05000000000000000000" charset="0"/>
              <a:buChar char="Ø"/>
            </a:pPr>
            <a:r>
              <a:rPr lang="zh-CN" altLang="en-US" sz="1200">
                <a:solidFill>
                  <a:srgbClr val="FF0000"/>
                </a:solidFill>
              </a:rPr>
              <a:t>生成后的二维码示意图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>
            <p:custDataLst>
              <p:tags r:id="rId24"/>
            </p:custDataLst>
          </p:nvPr>
        </p:nvSpPr>
        <p:spPr>
          <a:xfrm>
            <a:off x="1019175" y="5124450"/>
            <a:ext cx="1906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200"/>
              <a:t>1.</a:t>
            </a:r>
            <a:r>
              <a:rPr lang="zh-CN" altLang="en-US" sz="1200"/>
              <a:t>点击版面中的专属</a:t>
            </a:r>
            <a:r>
              <a:rPr lang="zh-CN" altLang="en-US" sz="1200"/>
              <a:t>链接</a:t>
            </a:r>
            <a:endParaRPr lang="zh-CN" altLang="en-US" sz="1200"/>
          </a:p>
        </p:txBody>
      </p:sp>
      <p:sp>
        <p:nvSpPr>
          <p:cNvPr id="46" name="文本框 45"/>
          <p:cNvSpPr txBox="1"/>
          <p:nvPr>
            <p:custDataLst>
              <p:tags r:id="rId25"/>
            </p:custDataLst>
          </p:nvPr>
        </p:nvSpPr>
        <p:spPr>
          <a:xfrm>
            <a:off x="2820035" y="5124450"/>
            <a:ext cx="2040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200"/>
              <a:t>2.</a:t>
            </a:r>
            <a:r>
              <a:rPr lang="zh-CN" altLang="en-US" sz="1200"/>
              <a:t>点击页面中间的创建二维</a:t>
            </a:r>
            <a:r>
              <a:rPr lang="zh-CN" altLang="en-US" sz="1200"/>
              <a:t>码</a:t>
            </a:r>
            <a:endParaRPr lang="zh-CN" altLang="en-US" sz="1200"/>
          </a:p>
        </p:txBody>
      </p:sp>
      <p:sp>
        <p:nvSpPr>
          <p:cNvPr id="47" name="矩形 46"/>
          <p:cNvSpPr/>
          <p:nvPr>
            <p:custDataLst>
              <p:tags r:id="rId26"/>
            </p:custDataLst>
          </p:nvPr>
        </p:nvSpPr>
        <p:spPr>
          <a:xfrm>
            <a:off x="4937760" y="2288540"/>
            <a:ext cx="1589405" cy="63055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>
            <p:custDataLst>
              <p:tags r:id="rId27"/>
            </p:custDataLst>
          </p:nvPr>
        </p:nvSpPr>
        <p:spPr>
          <a:xfrm>
            <a:off x="4944745" y="2952750"/>
            <a:ext cx="1589405" cy="21907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>
            <p:custDataLst>
              <p:tags r:id="rId28"/>
            </p:custDataLst>
          </p:nvPr>
        </p:nvCxnSpPr>
        <p:spPr>
          <a:xfrm>
            <a:off x="6532880" y="3062605"/>
            <a:ext cx="281305" cy="0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>
            <p:custDataLst>
              <p:tags r:id="rId29"/>
            </p:custDataLst>
          </p:nvPr>
        </p:nvSpPr>
        <p:spPr>
          <a:xfrm>
            <a:off x="6773545" y="2927985"/>
            <a:ext cx="11995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olidFill>
                  <a:schemeClr val="accent2"/>
                </a:solidFill>
              </a:rPr>
              <a:t>类别</a:t>
            </a:r>
            <a:r>
              <a:rPr lang="zh-CN" altLang="en-US" sz="1000">
                <a:solidFill>
                  <a:schemeClr val="accent2"/>
                </a:solidFill>
              </a:rPr>
              <a:t>选择志愿团体</a:t>
            </a:r>
            <a:endParaRPr lang="zh-CN" altLang="en-US" sz="1000">
              <a:solidFill>
                <a:schemeClr val="accent2"/>
              </a:solidFill>
            </a:endParaRPr>
          </a:p>
        </p:txBody>
      </p:sp>
      <p:cxnSp>
        <p:nvCxnSpPr>
          <p:cNvPr id="51" name="直接箭头连接符 50"/>
          <p:cNvCxnSpPr>
            <a:stCxn id="53" idx="3"/>
            <a:endCxn id="52" idx="1"/>
          </p:cNvCxnSpPr>
          <p:nvPr>
            <p:custDataLst>
              <p:tags r:id="rId30"/>
            </p:custDataLst>
          </p:nvPr>
        </p:nvCxnSpPr>
        <p:spPr>
          <a:xfrm>
            <a:off x="6534150" y="5127625"/>
            <a:ext cx="241935" cy="339090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>
            <p:custDataLst>
              <p:tags r:id="rId31"/>
            </p:custDataLst>
          </p:nvPr>
        </p:nvSpPr>
        <p:spPr>
          <a:xfrm>
            <a:off x="6776085" y="5267325"/>
            <a:ext cx="1426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olidFill>
                  <a:schemeClr val="accent2"/>
                </a:solidFill>
              </a:rPr>
              <a:t>选择发起单位，如不清楚</a:t>
            </a:r>
            <a:r>
              <a:rPr lang="zh-CN" altLang="en-US" sz="1000">
                <a:solidFill>
                  <a:schemeClr val="accent2"/>
                </a:solidFill>
              </a:rPr>
              <a:t>可不填写</a:t>
            </a:r>
            <a:endParaRPr lang="zh-CN" altLang="en-US" sz="1000">
              <a:solidFill>
                <a:schemeClr val="accent2"/>
              </a:solidFill>
            </a:endParaRPr>
          </a:p>
        </p:txBody>
      </p:sp>
      <p:sp>
        <p:nvSpPr>
          <p:cNvPr id="53" name="矩形 52"/>
          <p:cNvSpPr/>
          <p:nvPr>
            <p:custDataLst>
              <p:tags r:id="rId32"/>
            </p:custDataLst>
          </p:nvPr>
        </p:nvSpPr>
        <p:spPr>
          <a:xfrm>
            <a:off x="4944745" y="5014595"/>
            <a:ext cx="1589405" cy="22542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94910" y="4000500"/>
            <a:ext cx="266700" cy="11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33"/>
            </p:custDataLst>
          </p:nvPr>
        </p:nvSpPr>
        <p:spPr>
          <a:xfrm>
            <a:off x="4944745" y="3206115"/>
            <a:ext cx="1589405" cy="21907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>
            <p:custDataLst>
              <p:tags r:id="rId34"/>
            </p:custDataLst>
          </p:nvPr>
        </p:nvCxnSpPr>
        <p:spPr>
          <a:xfrm>
            <a:off x="6532880" y="3315970"/>
            <a:ext cx="281305" cy="0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35"/>
            </p:custDataLst>
          </p:nvPr>
        </p:nvSpPr>
        <p:spPr>
          <a:xfrm>
            <a:off x="6773545" y="3200400"/>
            <a:ext cx="18586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olidFill>
                  <a:schemeClr val="accent2"/>
                </a:solidFill>
              </a:rPr>
              <a:t>选择您</a:t>
            </a:r>
            <a:r>
              <a:rPr lang="zh-CN" altLang="en-US" sz="1000">
                <a:solidFill>
                  <a:schemeClr val="accent2"/>
                </a:solidFill>
                <a:sym typeface="+mn-ea"/>
              </a:rPr>
              <a:t>归属</a:t>
            </a:r>
            <a:r>
              <a:rPr lang="zh-CN" altLang="en-US" sz="1000">
                <a:solidFill>
                  <a:schemeClr val="accent2"/>
                </a:solidFill>
              </a:rPr>
              <a:t>的</a:t>
            </a:r>
            <a:r>
              <a:rPr lang="zh-CN" altLang="en-US" sz="1000">
                <a:solidFill>
                  <a:schemeClr val="accent2"/>
                </a:solidFill>
              </a:rPr>
              <a:t>志愿服务站</a:t>
            </a:r>
            <a:endParaRPr lang="zh-CN" altLang="en-US" sz="1000">
              <a:solidFill>
                <a:schemeClr val="accent2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36"/>
            </p:custDataLst>
          </p:nvPr>
        </p:nvSpPr>
        <p:spPr>
          <a:xfrm>
            <a:off x="4944745" y="3460750"/>
            <a:ext cx="1589405" cy="21907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>
            <p:custDataLst>
              <p:tags r:id="rId37"/>
            </p:custDataLst>
          </p:nvPr>
        </p:nvCxnSpPr>
        <p:spPr>
          <a:xfrm>
            <a:off x="6532880" y="3570605"/>
            <a:ext cx="281305" cy="0"/>
          </a:xfrm>
          <a:prstGeom prst="straightConnector1">
            <a:avLst/>
          </a:prstGeom>
          <a:ln w="95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>
            <p:custDataLst>
              <p:tags r:id="rId38"/>
            </p:custDataLst>
          </p:nvPr>
        </p:nvSpPr>
        <p:spPr>
          <a:xfrm>
            <a:off x="6773545" y="3455035"/>
            <a:ext cx="18586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olidFill>
                  <a:schemeClr val="accent2"/>
                </a:solidFill>
              </a:rPr>
              <a:t>选择您归属的志愿服务</a:t>
            </a:r>
            <a:r>
              <a:rPr lang="zh-CN" altLang="en-US" sz="1000">
                <a:solidFill>
                  <a:schemeClr val="accent2"/>
                </a:solidFill>
              </a:rPr>
              <a:t>队</a:t>
            </a:r>
            <a:endParaRPr lang="zh-CN" altLang="en-US" sz="1000">
              <a:solidFill>
                <a:schemeClr val="accent2"/>
              </a:solidFill>
            </a:endParaRPr>
          </a:p>
        </p:txBody>
      </p:sp>
      <p:sp>
        <p:nvSpPr>
          <p:cNvPr id="39" name="矩形 38"/>
          <p:cNvSpPr/>
          <p:nvPr>
            <p:custDataLst>
              <p:tags r:id="rId39"/>
            </p:custDataLst>
          </p:nvPr>
        </p:nvSpPr>
        <p:spPr>
          <a:xfrm>
            <a:off x="2918460" y="2247265"/>
            <a:ext cx="1758315" cy="187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198e7b8a0e34e06bbd3fca88320da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79670" y="1839595"/>
            <a:ext cx="1929384" cy="3637026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88975" y="885825"/>
            <a:ext cx="1045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三、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</a:rPr>
              <a:t>问卷二维码页面的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</a:rPr>
              <a:t>介绍</a:t>
            </a:r>
            <a:endParaRPr lang="zh-CN" altLang="en-US" sz="36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5387340" y="4261104"/>
            <a:ext cx="1113282" cy="249174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>
            <p:custDataLst>
              <p:tags r:id="rId5"/>
            </p:custDataLst>
          </p:nvPr>
        </p:nvCxnSpPr>
        <p:spPr>
          <a:xfrm>
            <a:off x="5924211" y="4510167"/>
            <a:ext cx="5080" cy="132651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>
            <p:custDataLst>
              <p:tags r:id="rId6"/>
            </p:custDataLst>
          </p:nvPr>
        </p:nvSpPr>
        <p:spPr>
          <a:xfrm>
            <a:off x="5264785" y="5836920"/>
            <a:ext cx="13227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/>
              <a:t>创建二维码</a:t>
            </a:r>
            <a:r>
              <a:rPr lang="zh-CN" altLang="en-US" sz="1200"/>
              <a:t>入口</a:t>
            </a:r>
            <a:endParaRPr lang="zh-CN" altLang="en-US" sz="1200"/>
          </a:p>
        </p:txBody>
      </p:sp>
      <p:sp>
        <p:nvSpPr>
          <p:cNvPr id="5" name="椭圆 4"/>
          <p:cNvSpPr/>
          <p:nvPr>
            <p:custDataLst>
              <p:tags r:id="rId7"/>
            </p:custDataLst>
          </p:nvPr>
        </p:nvSpPr>
        <p:spPr>
          <a:xfrm>
            <a:off x="5046980" y="2023110"/>
            <a:ext cx="1861820" cy="43942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>
            <p:custDataLst>
              <p:tags r:id="rId8"/>
            </p:custDataLst>
          </p:nvPr>
        </p:nvCxnSpPr>
        <p:spPr>
          <a:xfrm flipH="1">
            <a:off x="4325281" y="2240042"/>
            <a:ext cx="721995" cy="571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9e46287e70f7c8e5990d540bd01f6e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985" y="1839595"/>
            <a:ext cx="1930400" cy="363728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2445068" y="5605780"/>
            <a:ext cx="1626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本次活动的详细</a:t>
            </a:r>
            <a:r>
              <a:rPr lang="zh-CN" altLang="en-US" sz="1200"/>
              <a:t>解读</a:t>
            </a:r>
            <a:endParaRPr lang="zh-CN" altLang="en-US" sz="1200"/>
          </a:p>
        </p:txBody>
      </p:sp>
      <p:sp>
        <p:nvSpPr>
          <p:cNvPr id="9" name="椭圆 8"/>
          <p:cNvSpPr/>
          <p:nvPr>
            <p:custDataLst>
              <p:tags r:id="rId11"/>
            </p:custDataLst>
          </p:nvPr>
        </p:nvSpPr>
        <p:spPr>
          <a:xfrm>
            <a:off x="6328410" y="4838065"/>
            <a:ext cx="580390" cy="24892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>
            <p:custDataLst>
              <p:tags r:id="rId12"/>
            </p:custDataLst>
          </p:nvPr>
        </p:nvCxnSpPr>
        <p:spPr>
          <a:xfrm>
            <a:off x="6909096" y="4957207"/>
            <a:ext cx="448945" cy="508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9dfb42c65c4519a8f615223ae5dabb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0775" y="1839595"/>
            <a:ext cx="1929765" cy="363728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9513570" y="4004945"/>
            <a:ext cx="23958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/>
              <a:t>如遇到网络安全方面的问题需要寻求解答、网络安全方面的投诉与举报，以及在创建二维码过程中遇到的问题，可在此处填写诉求，我们会通过微信通知功能给广大用户</a:t>
            </a:r>
            <a:r>
              <a:rPr lang="zh-CN" altLang="en-US" sz="1200"/>
              <a:t>解答。</a:t>
            </a:r>
            <a:endParaRPr lang="zh-CN" altLang="en-US" sz="1200"/>
          </a:p>
        </p:txBody>
      </p:sp>
      <p:sp>
        <p:nvSpPr>
          <p:cNvPr id="14" name="椭圆 13"/>
          <p:cNvSpPr/>
          <p:nvPr>
            <p:custDataLst>
              <p:tags r:id="rId15"/>
            </p:custDataLst>
          </p:nvPr>
        </p:nvSpPr>
        <p:spPr>
          <a:xfrm>
            <a:off x="7526020" y="4510405"/>
            <a:ext cx="1521460" cy="575945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 descr="c98a3eff472448092205236c722b666"/>
          <p:cNvPicPr>
            <a:picLocks noChangeAspect="1"/>
          </p:cNvPicPr>
          <p:nvPr/>
        </p:nvPicPr>
        <p:blipFill>
          <a:blip r:embed="rId16"/>
          <a:srcRect t="66568"/>
          <a:stretch>
            <a:fillRect/>
          </a:stretch>
        </p:blipFill>
        <p:spPr>
          <a:xfrm>
            <a:off x="7470775" y="5134610"/>
            <a:ext cx="1932940" cy="1217930"/>
          </a:xfrm>
          <a:prstGeom prst="rect">
            <a:avLst/>
          </a:prstGeom>
        </p:spPr>
      </p:pic>
      <p:sp>
        <p:nvSpPr>
          <p:cNvPr id="39" name="矩形 38"/>
          <p:cNvSpPr/>
          <p:nvPr>
            <p:custDataLst>
              <p:tags r:id="rId17"/>
            </p:custDataLst>
          </p:nvPr>
        </p:nvSpPr>
        <p:spPr>
          <a:xfrm>
            <a:off x="4994910" y="2529205"/>
            <a:ext cx="1900555" cy="187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b="31006"/>
          <a:stretch>
            <a:fillRect/>
          </a:stretch>
        </p:blipFill>
        <p:spPr>
          <a:xfrm>
            <a:off x="6264275" y="4196080"/>
            <a:ext cx="3753485" cy="2359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b="31070"/>
          <a:stretch>
            <a:fillRect/>
          </a:stretch>
        </p:blipFill>
        <p:spPr>
          <a:xfrm>
            <a:off x="6264275" y="1698625"/>
            <a:ext cx="3745865" cy="2352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1007" b="32777"/>
          <a:stretch>
            <a:fillRect/>
          </a:stretch>
        </p:blipFill>
        <p:spPr>
          <a:xfrm>
            <a:off x="351155" y="4199890"/>
            <a:ext cx="3806190" cy="2354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b="31856"/>
          <a:stretch>
            <a:fillRect/>
          </a:stretch>
        </p:blipFill>
        <p:spPr>
          <a:xfrm>
            <a:off x="350520" y="1698625"/>
            <a:ext cx="3788410" cy="235267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688975" y="885825"/>
            <a:ext cx="1045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三、通过创建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二维码，读懂播报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系统</a:t>
            </a:r>
            <a:endParaRPr lang="zh-CN" altLang="en-US" sz="3600" b="1">
              <a:solidFill>
                <a:schemeClr val="accent4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256405" y="4463415"/>
            <a:ext cx="190881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/>
              <a:t>2.</a:t>
            </a:r>
            <a:r>
              <a:rPr lang="zh-CN" altLang="en-US" sz="1200" b="1"/>
              <a:t>参与答题网民区域分布</a:t>
            </a:r>
            <a:endParaRPr lang="zh-CN" altLang="en-US" sz="1200" b="1"/>
          </a:p>
          <a:p>
            <a:pPr algn="l">
              <a:lnSpc>
                <a:spcPct val="150000"/>
              </a:lnSpc>
            </a:pPr>
            <a:r>
              <a:rPr lang="zh-CN" altLang="en-US" sz="1000"/>
              <a:t>通过</a:t>
            </a:r>
            <a:r>
              <a:rPr lang="en-US" altLang="zh-CN" sz="1000"/>
              <a:t>IP</a:t>
            </a:r>
            <a:r>
              <a:rPr lang="zh-CN" altLang="en-US" sz="1000"/>
              <a:t>定位等手段识别到答题用户目前所在的区域，有助于查看答题网民的分布。</a:t>
            </a:r>
            <a:endParaRPr lang="en-US" altLang="zh-CN" sz="1000"/>
          </a:p>
        </p:txBody>
      </p:sp>
      <p:pic>
        <p:nvPicPr>
          <p:cNvPr id="2" name="图片 1" descr="48f67463813970126382ac6bb3efa78"/>
          <p:cNvPicPr>
            <a:picLocks noChangeAspect="1"/>
          </p:cNvPicPr>
          <p:nvPr/>
        </p:nvPicPr>
        <p:blipFill>
          <a:blip r:embed="rId7"/>
          <a:srcRect l="9584" t="41629" r="10376" b="29027"/>
          <a:stretch>
            <a:fillRect/>
          </a:stretch>
        </p:blipFill>
        <p:spPr>
          <a:xfrm>
            <a:off x="712470" y="2984500"/>
            <a:ext cx="3017520" cy="10648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4224020" y="1977390"/>
            <a:ext cx="1908810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/>
              <a:t>1.</a:t>
            </a:r>
            <a:r>
              <a:rPr lang="zh-CN" altLang="en-US" sz="1200" b="1"/>
              <a:t>各省市实际采集量</a:t>
            </a:r>
            <a:endParaRPr lang="zh-CN" altLang="en-US" sz="1200" b="1"/>
          </a:p>
          <a:p>
            <a:pPr algn="l">
              <a:lnSpc>
                <a:spcPct val="150000"/>
              </a:lnSpc>
            </a:pPr>
            <a:r>
              <a:rPr lang="zh-CN" altLang="en-US" sz="1000"/>
              <a:t>通过创建二维码时候填写的所在省市区县来划分各省市数据。能查询到各省、各市、各区域网民答题的情况。并且能通过各类别评选出</a:t>
            </a:r>
            <a:r>
              <a:rPr lang="en-US" altLang="zh-CN" sz="1000"/>
              <a:t>TOP10</a:t>
            </a:r>
            <a:r>
              <a:rPr lang="zh-CN" altLang="en-US" sz="1000"/>
              <a:t>，如全国企业</a:t>
            </a:r>
            <a:r>
              <a:rPr lang="en-US" altLang="zh-CN" sz="1000"/>
              <a:t>TOP 10</a:t>
            </a:r>
            <a:r>
              <a:rPr lang="zh-CN" altLang="en-US" sz="1000"/>
              <a:t>、全国学校</a:t>
            </a:r>
            <a:r>
              <a:rPr lang="en-US" altLang="zh-CN" sz="1000"/>
              <a:t>TOP10</a:t>
            </a:r>
            <a:r>
              <a:rPr lang="zh-CN" altLang="en-US" sz="1000"/>
              <a:t>等</a:t>
            </a:r>
            <a:endParaRPr lang="zh-CN" altLang="en-US" sz="1000"/>
          </a:p>
        </p:txBody>
      </p:sp>
      <p:sp>
        <p:nvSpPr>
          <p:cNvPr id="6" name="椭圆 5"/>
          <p:cNvSpPr/>
          <p:nvPr/>
        </p:nvSpPr>
        <p:spPr>
          <a:xfrm>
            <a:off x="1007745" y="2601595"/>
            <a:ext cx="592455" cy="19939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be467cab33c3405e89aa83b5e35b407"/>
          <p:cNvPicPr>
            <a:picLocks noChangeAspect="1"/>
          </p:cNvPicPr>
          <p:nvPr/>
        </p:nvPicPr>
        <p:blipFill>
          <a:blip r:embed="rId9"/>
          <a:srcRect l="8742" t="34744" r="8218" b="34973"/>
          <a:stretch>
            <a:fillRect/>
          </a:stretch>
        </p:blipFill>
        <p:spPr>
          <a:xfrm>
            <a:off x="6597015" y="2941320"/>
            <a:ext cx="3118485" cy="1094740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>
            <p:custDataLst>
              <p:tags r:id="rId10"/>
            </p:custDataLst>
          </p:nvPr>
        </p:nvCxnSpPr>
        <p:spPr>
          <a:xfrm flipV="1">
            <a:off x="1600200" y="2223770"/>
            <a:ext cx="2633980" cy="48641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>
            <p:custDataLst>
              <p:tags r:id="rId11"/>
            </p:custDataLst>
          </p:nvPr>
        </p:nvSpPr>
        <p:spPr>
          <a:xfrm>
            <a:off x="1552575" y="5111750"/>
            <a:ext cx="592455" cy="19939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>
            <p:custDataLst>
              <p:tags r:id="rId12"/>
            </p:custDataLst>
          </p:nvPr>
        </p:nvCxnSpPr>
        <p:spPr>
          <a:xfrm flipV="1">
            <a:off x="2145030" y="4678045"/>
            <a:ext cx="2111375" cy="54229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>
            <p:custDataLst>
              <p:tags r:id="rId13"/>
            </p:custDataLst>
          </p:nvPr>
        </p:nvSpPr>
        <p:spPr>
          <a:xfrm>
            <a:off x="7957820" y="2601595"/>
            <a:ext cx="432435" cy="19939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>
            <p:custDataLst>
              <p:tags r:id="rId14"/>
            </p:custDataLst>
          </p:nvPr>
        </p:nvCxnSpPr>
        <p:spPr>
          <a:xfrm flipV="1">
            <a:off x="8390255" y="2421255"/>
            <a:ext cx="1764030" cy="28892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10166350" y="2202815"/>
            <a:ext cx="190881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/>
              <a:t>3.</a:t>
            </a:r>
            <a:r>
              <a:rPr lang="zh-CN" altLang="en-US" sz="1200" b="1"/>
              <a:t>各链接采集量</a:t>
            </a:r>
            <a:endParaRPr lang="zh-CN" altLang="en-US" sz="1200" b="1"/>
          </a:p>
          <a:p>
            <a:pPr algn="l">
              <a:lnSpc>
                <a:spcPct val="150000"/>
              </a:lnSpc>
            </a:pPr>
            <a:r>
              <a:rPr lang="zh-CN" altLang="en-US" sz="1000"/>
              <a:t>创建一个二维码等同于创建了一条链接，能查询到每一条链接</a:t>
            </a:r>
            <a:r>
              <a:rPr lang="en-US" altLang="zh-CN" sz="1000"/>
              <a:t>/</a:t>
            </a:r>
            <a:r>
              <a:rPr lang="zh-CN" altLang="en-US" sz="1000"/>
              <a:t>每一个二维码所收集到的</a:t>
            </a:r>
            <a:r>
              <a:rPr lang="zh-CN" altLang="en-US" sz="1000"/>
              <a:t>问卷量。</a:t>
            </a:r>
            <a:endParaRPr lang="zh-CN" altLang="en-US" sz="1000"/>
          </a:p>
        </p:txBody>
      </p:sp>
      <p:pic>
        <p:nvPicPr>
          <p:cNvPr id="17" name="图片 16" descr="0666bf0d62be6860bd7b7071499589c"/>
          <p:cNvPicPr>
            <a:picLocks noChangeAspect="1"/>
          </p:cNvPicPr>
          <p:nvPr/>
        </p:nvPicPr>
        <p:blipFill>
          <a:blip r:embed="rId16"/>
          <a:srcRect l="8866" t="39561" r="9932" b="34938"/>
          <a:stretch>
            <a:fillRect/>
          </a:stretch>
        </p:blipFill>
        <p:spPr>
          <a:xfrm>
            <a:off x="6597015" y="5629275"/>
            <a:ext cx="3047365" cy="921385"/>
          </a:xfrm>
          <a:prstGeom prst="rect">
            <a:avLst/>
          </a:prstGeom>
        </p:spPr>
      </p:pic>
      <p:sp>
        <p:nvSpPr>
          <p:cNvPr id="18" name="椭圆 17"/>
          <p:cNvSpPr/>
          <p:nvPr>
            <p:custDataLst>
              <p:tags r:id="rId17"/>
            </p:custDataLst>
          </p:nvPr>
        </p:nvSpPr>
        <p:spPr>
          <a:xfrm>
            <a:off x="8390255" y="5111750"/>
            <a:ext cx="624840" cy="19939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>
            <p:custDataLst>
              <p:tags r:id="rId18"/>
            </p:custDataLst>
          </p:nvPr>
        </p:nvCxnSpPr>
        <p:spPr>
          <a:xfrm flipV="1">
            <a:off x="9015095" y="5029835"/>
            <a:ext cx="1096010" cy="1905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10166350" y="4664710"/>
            <a:ext cx="19088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/>
              <a:t>4.</a:t>
            </a:r>
            <a:r>
              <a:rPr lang="zh-CN" altLang="en-US" sz="1200" b="1"/>
              <a:t>发起单位（推荐单位）采集量</a:t>
            </a:r>
            <a:endParaRPr lang="zh-CN" altLang="en-US" sz="1200" b="1"/>
          </a:p>
          <a:p>
            <a:pPr algn="l">
              <a:lnSpc>
                <a:spcPct val="150000"/>
              </a:lnSpc>
            </a:pPr>
            <a:r>
              <a:rPr lang="zh-CN" altLang="en-US" sz="1000"/>
              <a:t>成为发起单位或推荐单位，能在此列显示具体的采集数量，点击每一条链接能看到具体链接的</a:t>
            </a:r>
            <a:r>
              <a:rPr lang="zh-CN" altLang="en-US" sz="1000"/>
              <a:t>采集量。</a:t>
            </a:r>
            <a:endParaRPr lang="zh-CN" altLang="en-US" sz="1000"/>
          </a:p>
        </p:txBody>
      </p:sp>
      <p:sp>
        <p:nvSpPr>
          <p:cNvPr id="21" name="椭圆 20"/>
          <p:cNvSpPr/>
          <p:nvPr>
            <p:custDataLst>
              <p:tags r:id="rId20"/>
            </p:custDataLst>
          </p:nvPr>
        </p:nvSpPr>
        <p:spPr>
          <a:xfrm>
            <a:off x="651510" y="2821305"/>
            <a:ext cx="1467485" cy="199390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105660" y="4152900"/>
            <a:ext cx="4173855" cy="1764665"/>
          </a:xfrm>
          <a:prstGeom prst="rect">
            <a:avLst/>
          </a:prstGeom>
          <a:solidFill>
            <a:srgbClr val="D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12753"/>
          <a:stretch>
            <a:fillRect/>
          </a:stretch>
        </p:blipFill>
        <p:spPr>
          <a:xfrm>
            <a:off x="2110105" y="1866900"/>
            <a:ext cx="4169410" cy="331470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688975" y="885825"/>
            <a:ext cx="1045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三、通过创建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二维码，读懂播报</a:t>
            </a:r>
            <a:r>
              <a:rPr lang="zh-CN" altLang="en-US" sz="36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系统</a:t>
            </a:r>
            <a:endParaRPr lang="zh-CN" altLang="en-US" sz="3600" b="1">
              <a:solidFill>
                <a:schemeClr val="accent4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2" name="图片 1" descr="134359a825a8a8362e1d49d8600d782"/>
          <p:cNvPicPr>
            <a:picLocks noChangeAspect="1"/>
          </p:cNvPicPr>
          <p:nvPr/>
        </p:nvPicPr>
        <p:blipFill>
          <a:blip r:embed="rId3"/>
          <a:srcRect l="5119" t="35064" r="6289"/>
          <a:stretch>
            <a:fillRect/>
          </a:stretch>
        </p:blipFill>
        <p:spPr>
          <a:xfrm>
            <a:off x="2324100" y="3277870"/>
            <a:ext cx="3750945" cy="264668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539865" y="2499995"/>
            <a:ext cx="335216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/>
              <a:t>5.</a:t>
            </a:r>
            <a:r>
              <a:rPr lang="zh-CN" altLang="en-US" sz="1200" b="1"/>
              <a:t>志愿服务</a:t>
            </a:r>
            <a:endParaRPr lang="zh-CN" altLang="en-US" sz="1200" b="1"/>
          </a:p>
          <a:p>
            <a:pPr algn="l">
              <a:lnSpc>
                <a:spcPct val="150000"/>
              </a:lnSpc>
            </a:pPr>
            <a:r>
              <a:rPr lang="zh-CN" altLang="en-US" sz="1000"/>
              <a:t>新增了志愿服务的数据分类，能通过此了解各志愿团队的收集量，点击链接能看到归属到该志愿团队里的各个二维码的收集问卷的</a:t>
            </a:r>
            <a:r>
              <a:rPr lang="zh-CN" altLang="en-US" sz="1000"/>
              <a:t>情况。</a:t>
            </a:r>
            <a:endParaRPr lang="zh-CN" altLang="en-US" sz="1000"/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5091430" y="2884170"/>
            <a:ext cx="592455" cy="19939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>
            <p:custDataLst>
              <p:tags r:id="rId6"/>
            </p:custDataLst>
          </p:nvPr>
        </p:nvCxnSpPr>
        <p:spPr>
          <a:xfrm flipV="1">
            <a:off x="5683885" y="2695575"/>
            <a:ext cx="777875" cy="29718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>
            <p:custDataLst>
              <p:tags r:id="rId7"/>
            </p:custDataLst>
          </p:nvPr>
        </p:nvSpPr>
        <p:spPr>
          <a:xfrm>
            <a:off x="3159760" y="3277870"/>
            <a:ext cx="2115820" cy="19939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>
            <p:custDataLst>
              <p:tags r:id="rId8"/>
            </p:custDataLst>
          </p:nvPr>
        </p:nvCxnSpPr>
        <p:spPr>
          <a:xfrm>
            <a:off x="5275580" y="3380740"/>
            <a:ext cx="1186180" cy="60452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6539865" y="3791585"/>
            <a:ext cx="33521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000"/>
              <a:t>分别可查询</a:t>
            </a:r>
            <a:r>
              <a:rPr lang="zh-CN" altLang="en-US" sz="1000" b="1">
                <a:solidFill>
                  <a:srgbClr val="FF0000"/>
                </a:solidFill>
              </a:rPr>
              <a:t>网络安全志愿服务站</a:t>
            </a:r>
            <a:r>
              <a:rPr lang="zh-CN" altLang="en-US" sz="1000"/>
              <a:t>、</a:t>
            </a:r>
            <a:r>
              <a:rPr lang="zh-CN" altLang="en-US" sz="1000" b="1">
                <a:solidFill>
                  <a:srgbClr val="FF0000"/>
                </a:solidFill>
              </a:rPr>
              <a:t>网络安全志愿服务队</a:t>
            </a:r>
            <a:r>
              <a:rPr lang="zh-CN" altLang="en-US" sz="1000"/>
              <a:t>以及各个</a:t>
            </a:r>
            <a:r>
              <a:rPr lang="zh-CN" altLang="en-US" sz="1000" b="1">
                <a:solidFill>
                  <a:srgbClr val="FF0000"/>
                </a:solidFill>
              </a:rPr>
              <a:t>志愿者</a:t>
            </a:r>
            <a:r>
              <a:rPr lang="zh-CN" altLang="en-US" sz="1000"/>
              <a:t>的收集问卷的</a:t>
            </a:r>
            <a:r>
              <a:rPr lang="zh-CN" altLang="en-US" sz="1000"/>
              <a:t>情况。</a:t>
            </a:r>
            <a:endParaRPr lang="zh-CN" altLang="en-US" sz="1000"/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704975" y="2009140"/>
            <a:ext cx="31908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谢</a:t>
            </a:r>
            <a:r>
              <a:rPr lang="en-US" altLang="zh-CN" sz="48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48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谢</a:t>
            </a:r>
            <a:r>
              <a:rPr lang="en-US" altLang="zh-CN" sz="48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48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观</a:t>
            </a:r>
            <a:r>
              <a:rPr lang="en-US" altLang="zh-CN" sz="48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48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看</a:t>
            </a:r>
            <a:endParaRPr lang="zh-CN" altLang="en-US" sz="4800" b="1">
              <a:solidFill>
                <a:schemeClr val="accent4">
                  <a:lumMod val="75000"/>
                </a:schemeClr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COMMONDATA" val="eyJoZGlkIjoiNjUyYmYwYmU0MjMyNGMxZjM4ZDRhMjgzODk1OTllMDIifQ=="/>
  <p:tag name="KSO_WPP_MARK_KEY" val="7f558d07-40e5-4ad0-8ea3-8927fcf10b9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ID" val="custom20205081_13"/>
  <p:tag name="KSO_WM_TEMPLATE_SUBCATEGORY" val="19"/>
  <p:tag name="KSO_WM_TEMPLATE_MASTER_TYPE" val="0"/>
  <p:tag name="KSO_WM_TEMPLATE_COLOR_TYPE" val="1"/>
  <p:tag name="KSO_WM_SLIDE_ITEM_CNT" val="0"/>
  <p:tag name="KSO_WM_SLIDE_INDEX" val="13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UNIT_SHOW_EDIT_AREA_INDICATION" val="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WPS 演示</Application>
  <PresentationFormat>宽屏</PresentationFormat>
  <Paragraphs>69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Ami+玲子</cp:lastModifiedBy>
  <cp:revision>199</cp:revision>
  <dcterms:created xsi:type="dcterms:W3CDTF">2019-06-19T02:08:00Z</dcterms:created>
  <dcterms:modified xsi:type="dcterms:W3CDTF">2023-10-19T00:42:48Z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73D3F9106F784710AC123A715A060636_13</vt:lpwstr>
  </property>
</Properties>
</file>