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7"/>
  </p:handoutMasterIdLst>
  <p:sldIdLst>
    <p:sldId id="256" r:id="rId3"/>
    <p:sldId id="304" r:id="rId5"/>
    <p:sldId id="528" r:id="rId6"/>
    <p:sldId id="537" r:id="rId7"/>
    <p:sldId id="538" r:id="rId8"/>
    <p:sldId id="488" r:id="rId9"/>
    <p:sldId id="529" r:id="rId10"/>
    <p:sldId id="530" r:id="rId11"/>
    <p:sldId id="524" r:id="rId12"/>
    <p:sldId id="535" r:id="rId13"/>
    <p:sldId id="536" r:id="rId14"/>
    <p:sldId id="499" r:id="rId15"/>
    <p:sldId id="302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DEDD"/>
    <a:srgbClr val="F4EFBC"/>
    <a:srgbClr val="3BAFC5"/>
    <a:srgbClr val="E73D2C"/>
    <a:srgbClr val="59E6DF"/>
    <a:srgbClr val="F59A20"/>
    <a:srgbClr val="CC38B7"/>
    <a:srgbClr val="B449B9"/>
    <a:srgbClr val="62E2F3"/>
    <a:srgbClr val="2288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粗简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粗简黑简" panose="0002060004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粗简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粗简黑简" panose="00020600040101010101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粗简黑简" panose="00020600040101010101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粗简黑简" panose="00020600040101010101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粗简黑简" panose="00020600040101010101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粗简黑简" panose="00020600040101010101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粗简黑简" panose="00020600040101010101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汉仪粗简黑简" panose="0002060004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汉仪粗简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汉仪粗简黑简" panose="00020600040101010101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粗简黑简" panose="00020600040101010101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粗简黑简" panose="00020600040101010101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粗简黑简" panose="00020600040101010101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粗简黑简" panose="00020600040101010101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粗简黑简" panose="00020600040101010101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粗简黑简" panose="00020600040101010101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kisspng-petal-close-up-wallpaper-ribbon-5aa84d8c05dd73.1078024115209793400241"/>
          <p:cNvPicPr>
            <a:picLocks noChangeAspect="1"/>
          </p:cNvPicPr>
          <p:nvPr/>
        </p:nvPicPr>
        <p:blipFill>
          <a:blip r:embed="rId1"/>
          <a:srcRect b="53909"/>
          <a:stretch>
            <a:fillRect/>
          </a:stretch>
        </p:blipFill>
        <p:spPr>
          <a:xfrm flipH="1">
            <a:off x="0" y="0"/>
            <a:ext cx="12192635" cy="3818890"/>
          </a:xfrm>
          <a:prstGeom prst="rect">
            <a:avLst/>
          </a:prstGeom>
        </p:spPr>
      </p:pic>
      <p:pic>
        <p:nvPicPr>
          <p:cNvPr id="15" name="图片 14" descr="kisspng-petal-close-up-wallpaper-ribbon-5aa84d8c05dd73.1078024115209793400241"/>
          <p:cNvPicPr>
            <a:picLocks noChangeAspect="1"/>
          </p:cNvPicPr>
          <p:nvPr/>
        </p:nvPicPr>
        <p:blipFill>
          <a:blip r:embed="rId1"/>
          <a:srcRect b="53909"/>
          <a:stretch>
            <a:fillRect/>
          </a:stretch>
        </p:blipFill>
        <p:spPr>
          <a:xfrm flipV="1">
            <a:off x="0" y="3039110"/>
            <a:ext cx="12192000" cy="381889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-635" y="0"/>
            <a:ext cx="12192635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0000">
                <a:srgbClr val="E7E6E6">
                  <a:alpha val="0"/>
                </a:srgbClr>
              </a:gs>
              <a:gs pos="30000">
                <a:schemeClr val="bg2">
                  <a:alpha val="0"/>
                </a:schemeClr>
              </a:gs>
              <a:gs pos="100000">
                <a:schemeClr val="bg2">
                  <a:alpha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635" y="635"/>
            <a:ext cx="12192000" cy="6857365"/>
          </a:xfrm>
          <a:prstGeom prst="rect">
            <a:avLst/>
          </a:prstGeom>
          <a:gradFill>
            <a:gsLst>
              <a:gs pos="0">
                <a:srgbClr val="C00000">
                  <a:alpha val="70000"/>
                </a:srgbClr>
              </a:gs>
              <a:gs pos="100000">
                <a:srgbClr val="C00000">
                  <a:alpha val="77000"/>
                </a:srgbClr>
              </a:gs>
              <a:gs pos="47000">
                <a:srgbClr val="B20000">
                  <a:alpha val="65000"/>
                </a:srgbClr>
              </a:gs>
            </a:gsLst>
            <a:lin ang="15000000" scaled="0"/>
          </a:gradFill>
          <a:ln>
            <a:noFill/>
          </a:ln>
          <a:effectLst>
            <a:outerShdw blurRad="254000" sx="103000" sy="103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0665" y="1315720"/>
            <a:ext cx="83546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000" dirty="0">
                <a:gradFill>
                  <a:gsLst>
                    <a:gs pos="0">
                      <a:srgbClr val="F4EFBC"/>
                    </a:gs>
                    <a:gs pos="100000">
                      <a:srgbClr val="E7D1B9"/>
                    </a:gs>
                  </a:gsLst>
                  <a:lin scaled="1"/>
                </a:gradFill>
                <a:latin typeface="汉仪唐美人简" panose="00020600040101010101" charset="-122"/>
                <a:ea typeface="汉仪唐美人简" panose="00020600040101010101" charset="-122"/>
              </a:rPr>
              <a:t>调查活动优秀经验</a:t>
            </a:r>
            <a:endParaRPr lang="zh-CN" altLang="en-US" sz="6000" dirty="0">
              <a:gradFill>
                <a:gsLst>
                  <a:gs pos="0">
                    <a:srgbClr val="F4EFBC"/>
                  </a:gs>
                  <a:gs pos="100000">
                    <a:srgbClr val="E7D1B9"/>
                  </a:gs>
                </a:gsLst>
                <a:lin scaled="1"/>
              </a:gradFill>
              <a:latin typeface="汉仪唐美人简" panose="00020600040101010101" charset="-122"/>
              <a:ea typeface="汉仪唐美人简" panose="00020600040101010101" charset="-122"/>
            </a:endParaRPr>
          </a:p>
          <a:p>
            <a:pPr algn="l"/>
            <a:r>
              <a:rPr lang="zh-CN" altLang="en-US" sz="6000" dirty="0">
                <a:gradFill>
                  <a:gsLst>
                    <a:gs pos="0">
                      <a:srgbClr val="F4EFBC"/>
                    </a:gs>
                    <a:gs pos="100000">
                      <a:srgbClr val="E7D1B9"/>
                    </a:gs>
                  </a:gsLst>
                  <a:lin scaled="1"/>
                </a:gradFill>
                <a:latin typeface="汉仪唐美人简" panose="00020600040101010101" charset="-122"/>
                <a:ea typeface="汉仪唐美人简" panose="00020600040101010101" charset="-122"/>
              </a:rPr>
              <a:t>今日播报</a:t>
            </a:r>
            <a:r>
              <a:rPr lang="en-US" altLang="zh-CN" sz="6000" dirty="0">
                <a:gradFill>
                  <a:gsLst>
                    <a:gs pos="0">
                      <a:srgbClr val="F4EFBC"/>
                    </a:gs>
                    <a:gs pos="100000">
                      <a:srgbClr val="E7D1B9"/>
                    </a:gs>
                  </a:gsLst>
                  <a:lin scaled="1"/>
                </a:gradFill>
                <a:latin typeface="汉仪唐美人简" panose="00020600040101010101" charset="-122"/>
                <a:ea typeface="汉仪唐美人简" panose="00020600040101010101" charset="-122"/>
              </a:rPr>
              <a:t>0807</a:t>
            </a:r>
            <a:endParaRPr lang="en-US" altLang="zh-CN" sz="6000" dirty="0">
              <a:gradFill>
                <a:gsLst>
                  <a:gs pos="0">
                    <a:srgbClr val="F4EFBC"/>
                  </a:gs>
                  <a:gs pos="100000">
                    <a:srgbClr val="E7D1B9"/>
                  </a:gs>
                </a:gsLst>
                <a:lin scaled="1"/>
              </a:gradFill>
              <a:latin typeface="汉仪唐美人简" panose="00020600040101010101" charset="-122"/>
              <a:ea typeface="汉仪唐美人简" panose="00020600040101010101" charset="-122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777875" y="3444875"/>
            <a:ext cx="3354705" cy="0"/>
          </a:xfrm>
          <a:prstGeom prst="line">
            <a:avLst/>
          </a:prstGeom>
          <a:ln w="19050">
            <a:gradFill>
              <a:gsLst>
                <a:gs pos="0">
                  <a:srgbClr val="E7D1B9"/>
                </a:gs>
                <a:gs pos="100000">
                  <a:srgbClr val="E7D1B9">
                    <a:alpha val="4000"/>
                  </a:srgbClr>
                </a:gs>
              </a:gsLst>
              <a:lin ang="213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 descr="kisspng-shanghai-international-studies-university-shanghai-earth-5a9e396d257998.5307960315203188291535"/>
          <p:cNvPicPr>
            <a:picLocks noChangeAspect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>
          <a:xfrm>
            <a:off x="6739890" y="2383155"/>
            <a:ext cx="8320405" cy="51308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103" h="8080">
                <a:moveTo>
                  <a:pt x="2397" y="0"/>
                </a:moveTo>
                <a:lnTo>
                  <a:pt x="6069" y="0"/>
                </a:lnTo>
                <a:lnTo>
                  <a:pt x="6069" y="204"/>
                </a:lnTo>
                <a:lnTo>
                  <a:pt x="6100" y="204"/>
                </a:lnTo>
                <a:lnTo>
                  <a:pt x="6100" y="1495"/>
                </a:lnTo>
                <a:lnTo>
                  <a:pt x="6550" y="1495"/>
                </a:lnTo>
                <a:lnTo>
                  <a:pt x="6550" y="204"/>
                </a:lnTo>
                <a:lnTo>
                  <a:pt x="7936" y="204"/>
                </a:lnTo>
                <a:lnTo>
                  <a:pt x="7936" y="0"/>
                </a:lnTo>
                <a:lnTo>
                  <a:pt x="13103" y="0"/>
                </a:lnTo>
                <a:lnTo>
                  <a:pt x="13103" y="8080"/>
                </a:lnTo>
                <a:lnTo>
                  <a:pt x="0" y="8080"/>
                </a:lnTo>
                <a:lnTo>
                  <a:pt x="0" y="6995"/>
                </a:lnTo>
                <a:lnTo>
                  <a:pt x="440" y="6995"/>
                </a:lnTo>
                <a:lnTo>
                  <a:pt x="440" y="5197"/>
                </a:lnTo>
                <a:lnTo>
                  <a:pt x="0" y="5197"/>
                </a:lnTo>
                <a:lnTo>
                  <a:pt x="0" y="1174"/>
                </a:lnTo>
                <a:lnTo>
                  <a:pt x="2397" y="1174"/>
                </a:lnTo>
                <a:lnTo>
                  <a:pt x="2397" y="0"/>
                </a:lnTo>
                <a:close/>
              </a:path>
            </a:pathLst>
          </a:custGeom>
        </p:spPr>
      </p:pic>
      <p:sp>
        <p:nvSpPr>
          <p:cNvPr id="38" name="文本框 37"/>
          <p:cNvSpPr txBox="1"/>
          <p:nvPr/>
        </p:nvSpPr>
        <p:spPr>
          <a:xfrm>
            <a:off x="633095" y="5143500"/>
            <a:ext cx="47859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400" dirty="0">
                <a:gradFill>
                  <a:gsLst>
                    <a:gs pos="0">
                      <a:srgbClr val="F4EFBC"/>
                    </a:gs>
                    <a:gs pos="100000">
                      <a:srgbClr val="EFE79B"/>
                    </a:gs>
                  </a:gsLst>
                  <a:lin scaled="1"/>
                </a:gra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网络安全为人民 网络安全靠人民</a:t>
            </a:r>
            <a:endParaRPr lang="zh-CN" altLang="en-US" sz="2400" dirty="0">
              <a:gradFill>
                <a:gsLst>
                  <a:gs pos="0">
                    <a:srgbClr val="F4EFBC"/>
                  </a:gs>
                  <a:gs pos="100000">
                    <a:srgbClr val="EFE79B"/>
                  </a:gs>
                </a:gsLst>
                <a:lin scaled="1"/>
              </a:gra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625" y="635"/>
            <a:ext cx="4363085" cy="3550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4695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E73D2C"/>
                    </a:gs>
                    <a:gs pos="100000">
                      <a:srgbClr val="F59A20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各地多形式积极动员</a:t>
            </a:r>
            <a:endParaRPr lang="zh-CN" altLang="en-US" sz="4000">
              <a:gradFill>
                <a:gsLst>
                  <a:gs pos="0">
                    <a:srgbClr val="E73D2C"/>
                  </a:gs>
                  <a:gs pos="100000">
                    <a:srgbClr val="F59A20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4" name="图片 3" descr="满满"/>
          <p:cNvPicPr>
            <a:picLocks noChangeAspect="1"/>
          </p:cNvPicPr>
          <p:nvPr/>
        </p:nvPicPr>
        <p:blipFill>
          <a:blip r:embed="rId1"/>
          <a:srcRect l="24909" t="23907" r="31555" b="20876"/>
          <a:stretch>
            <a:fillRect/>
          </a:stretch>
        </p:blipFill>
        <p:spPr>
          <a:xfrm>
            <a:off x="234950" y="-1270"/>
            <a:ext cx="681355" cy="122301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E73D2C"/>
              </a:gs>
              <a:gs pos="0">
                <a:srgbClr val="F59A20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16305" y="6170930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dirty="0"/>
              <a:t>网信清远</a:t>
            </a:r>
            <a:endParaRPr lang="zh-CN" altLang="zh-CN" dirty="0"/>
          </a:p>
        </p:txBody>
      </p:sp>
      <p:sp>
        <p:nvSpPr>
          <p:cNvPr id="6" name="文本框 5"/>
          <p:cNvSpPr txBox="1"/>
          <p:nvPr/>
        </p:nvSpPr>
        <p:spPr>
          <a:xfrm>
            <a:off x="5664835" y="6170930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英德公安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1134110"/>
            <a:ext cx="2284730" cy="49479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820" y="1221740"/>
            <a:ext cx="2244090" cy="48602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276600" y="6170930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dirty="0"/>
              <a:t>网信云浮</a:t>
            </a:r>
            <a:endParaRPr lang="zh-CN" altLang="zh-CN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690" y="1221740"/>
            <a:ext cx="2243455" cy="48602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3925" y="1221740"/>
            <a:ext cx="2207895" cy="478282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035925" y="6170930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网信佛山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4695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E73D2C"/>
                    </a:gs>
                    <a:gs pos="100000">
                      <a:srgbClr val="F59A20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各地多形式积极动员</a:t>
            </a:r>
            <a:endParaRPr lang="zh-CN" altLang="en-US" sz="4000">
              <a:gradFill>
                <a:gsLst>
                  <a:gs pos="0">
                    <a:srgbClr val="E73D2C"/>
                  </a:gs>
                  <a:gs pos="100000">
                    <a:srgbClr val="F59A20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4" name="图片 3" descr="满满"/>
          <p:cNvPicPr>
            <a:picLocks noChangeAspect="1"/>
          </p:cNvPicPr>
          <p:nvPr/>
        </p:nvPicPr>
        <p:blipFill>
          <a:blip r:embed="rId1"/>
          <a:srcRect l="24909" t="23907" r="31555" b="20876"/>
          <a:stretch>
            <a:fillRect/>
          </a:stretch>
        </p:blipFill>
        <p:spPr>
          <a:xfrm>
            <a:off x="234950" y="-1270"/>
            <a:ext cx="681355" cy="122301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E73D2C"/>
              </a:gs>
              <a:gs pos="0">
                <a:srgbClr val="F59A20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41985" y="6216015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dirty="0"/>
              <a:t>湛江活动沟通微信群</a:t>
            </a:r>
            <a:endParaRPr lang="zh-CN" altLang="zh-CN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930" y="1033145"/>
            <a:ext cx="2274570" cy="50558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0" y="1054735"/>
            <a:ext cx="4894580" cy="50126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15510" y="6216015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dirty="0"/>
              <a:t>南京生态环境</a:t>
            </a:r>
            <a:endParaRPr lang="zh-CN" altLang="zh-CN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985" y="1221740"/>
            <a:ext cx="2336800" cy="48456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580120" y="6216015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dirty="0"/>
              <a:t>肇庆网警巡查执法</a:t>
            </a:r>
            <a:endParaRPr lang="zh-CN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81621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3BAFC5"/>
                    </a:gs>
                    <a:gs pos="100000">
                      <a:srgbClr val="59E6DF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新闻网站资讯发布</a:t>
            </a:r>
            <a:endParaRPr lang="zh-CN" altLang="en-US" sz="4000">
              <a:gradFill>
                <a:gsLst>
                  <a:gs pos="0">
                    <a:srgbClr val="3BAFC5"/>
                  </a:gs>
                  <a:gs pos="100000">
                    <a:srgbClr val="59E6DF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6" name="图片 5" descr="意意"/>
          <p:cNvPicPr>
            <a:picLocks noChangeAspect="1"/>
          </p:cNvPicPr>
          <p:nvPr/>
        </p:nvPicPr>
        <p:blipFill>
          <a:blip r:embed="rId1"/>
          <a:srcRect l="17763" t="31978" r="24742" b="18210"/>
          <a:stretch>
            <a:fillRect/>
          </a:stretch>
        </p:blipFill>
        <p:spPr>
          <a:xfrm>
            <a:off x="190500" y="38100"/>
            <a:ext cx="816610" cy="1001395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3BAFC5"/>
              </a:gs>
              <a:gs pos="0">
                <a:srgbClr val="59E6DF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49705" y="5955030"/>
            <a:ext cx="303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/>
              <a:t>浙江省建设信息港</a:t>
            </a:r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2251710"/>
            <a:ext cx="6205855" cy="33775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235" y="1172210"/>
            <a:ext cx="2884805" cy="46393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595235" y="5859145"/>
            <a:ext cx="303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/>
              <a:t>中华网</a:t>
            </a:r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kisspng-petal-close-up-wallpaper-ribbon-5aa84d8c05dd73.1078024115209793400241"/>
          <p:cNvPicPr>
            <a:picLocks noChangeAspect="1"/>
          </p:cNvPicPr>
          <p:nvPr/>
        </p:nvPicPr>
        <p:blipFill>
          <a:blip r:embed="rId1"/>
          <a:srcRect b="53909"/>
          <a:stretch>
            <a:fillRect/>
          </a:stretch>
        </p:blipFill>
        <p:spPr>
          <a:xfrm flipH="1">
            <a:off x="0" y="0"/>
            <a:ext cx="12192635" cy="3818890"/>
          </a:xfrm>
          <a:prstGeom prst="rect">
            <a:avLst/>
          </a:prstGeom>
        </p:spPr>
      </p:pic>
      <p:pic>
        <p:nvPicPr>
          <p:cNvPr id="15" name="图片 14" descr="kisspng-petal-close-up-wallpaper-ribbon-5aa84d8c05dd73.1078024115209793400241"/>
          <p:cNvPicPr>
            <a:picLocks noChangeAspect="1"/>
          </p:cNvPicPr>
          <p:nvPr/>
        </p:nvPicPr>
        <p:blipFill>
          <a:blip r:embed="rId1"/>
          <a:srcRect b="53909"/>
          <a:stretch>
            <a:fillRect/>
          </a:stretch>
        </p:blipFill>
        <p:spPr>
          <a:xfrm flipV="1">
            <a:off x="0" y="3039110"/>
            <a:ext cx="12192000" cy="381889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-635" y="0"/>
            <a:ext cx="12192635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0000">
                <a:srgbClr val="E7E6E6">
                  <a:alpha val="0"/>
                </a:srgbClr>
              </a:gs>
              <a:gs pos="30000">
                <a:schemeClr val="bg2">
                  <a:alpha val="0"/>
                </a:schemeClr>
              </a:gs>
              <a:gs pos="100000">
                <a:schemeClr val="bg2">
                  <a:alpha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635" y="635"/>
            <a:ext cx="12192000" cy="6857365"/>
          </a:xfrm>
          <a:prstGeom prst="rect">
            <a:avLst/>
          </a:prstGeom>
          <a:gradFill>
            <a:gsLst>
              <a:gs pos="0">
                <a:srgbClr val="C00000">
                  <a:alpha val="70000"/>
                </a:srgbClr>
              </a:gs>
              <a:gs pos="100000">
                <a:srgbClr val="C00000">
                  <a:alpha val="77000"/>
                </a:srgbClr>
              </a:gs>
              <a:gs pos="47000">
                <a:srgbClr val="B20000">
                  <a:alpha val="65000"/>
                </a:srgbClr>
              </a:gs>
            </a:gsLst>
            <a:lin ang="15000000" scaled="0"/>
          </a:gradFill>
          <a:ln>
            <a:noFill/>
          </a:ln>
          <a:effectLst>
            <a:outerShdw blurRad="254000" sx="103000" sy="103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8345" y="1659255"/>
            <a:ext cx="74980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7200">
                <a:gradFill>
                  <a:gsLst>
                    <a:gs pos="0">
                      <a:srgbClr val="F4EFBC"/>
                    </a:gs>
                    <a:gs pos="100000">
                      <a:srgbClr val="E7D1B9"/>
                    </a:gs>
                  </a:gsLst>
                  <a:lin scaled="1"/>
                </a:gradFill>
                <a:latin typeface="汉仪唐美人简" panose="00020600040101010101" charset="-122"/>
                <a:ea typeface="汉仪唐美人简" panose="00020600040101010101" charset="-122"/>
              </a:rPr>
              <a:t>感谢您的耐心观看</a:t>
            </a:r>
            <a:endParaRPr lang="zh-CN" altLang="en-US" sz="7200">
              <a:gradFill>
                <a:gsLst>
                  <a:gs pos="0">
                    <a:srgbClr val="F4EFBC"/>
                  </a:gs>
                  <a:gs pos="100000">
                    <a:srgbClr val="E7D1B9"/>
                  </a:gs>
                </a:gsLst>
                <a:lin scaled="1"/>
              </a:gradFill>
              <a:latin typeface="汉仪唐美人简" panose="00020600040101010101" charset="-122"/>
              <a:ea typeface="汉仪唐美人简" panose="00020600040101010101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28345" y="2671445"/>
            <a:ext cx="38411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4800" b="1" i="1">
                <a:gradFill>
                  <a:gsLst>
                    <a:gs pos="0">
                      <a:srgbClr val="F4EFBC"/>
                    </a:gs>
                    <a:gs pos="100000">
                      <a:srgbClr val="EFE79B">
                        <a:alpha val="100000"/>
                      </a:srgbClr>
                    </a:gs>
                  </a:gsLst>
                  <a:lin scaled="1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rPr>
              <a:t>THANKS</a:t>
            </a:r>
            <a:endParaRPr lang="en-US" altLang="zh-CN" sz="4800" b="1" i="1">
              <a:gradFill>
                <a:gsLst>
                  <a:gs pos="0">
                    <a:srgbClr val="F4EFBC"/>
                  </a:gs>
                  <a:gs pos="100000">
                    <a:srgbClr val="EFE79B">
                      <a:alpha val="100000"/>
                    </a:srgbClr>
                  </a:gs>
                </a:gsLst>
                <a:lin scaled="1"/>
              </a:gra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</a:endParaRPr>
          </a:p>
        </p:txBody>
      </p:sp>
      <p:pic>
        <p:nvPicPr>
          <p:cNvPr id="18" name="图片 17" descr="kisspng-shanghai-international-studies-university-shanghai-earth-5a9e396d257998.5307960315203188291535"/>
          <p:cNvPicPr>
            <a:picLocks noChangeAspect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>
          <a:xfrm>
            <a:off x="6111240" y="1727200"/>
            <a:ext cx="8320405" cy="51308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103" h="8080">
                <a:moveTo>
                  <a:pt x="2397" y="0"/>
                </a:moveTo>
                <a:lnTo>
                  <a:pt x="6069" y="0"/>
                </a:lnTo>
                <a:lnTo>
                  <a:pt x="6069" y="204"/>
                </a:lnTo>
                <a:lnTo>
                  <a:pt x="6100" y="204"/>
                </a:lnTo>
                <a:lnTo>
                  <a:pt x="6100" y="1495"/>
                </a:lnTo>
                <a:lnTo>
                  <a:pt x="6550" y="1495"/>
                </a:lnTo>
                <a:lnTo>
                  <a:pt x="6550" y="204"/>
                </a:lnTo>
                <a:lnTo>
                  <a:pt x="7936" y="204"/>
                </a:lnTo>
                <a:lnTo>
                  <a:pt x="7936" y="0"/>
                </a:lnTo>
                <a:lnTo>
                  <a:pt x="13103" y="0"/>
                </a:lnTo>
                <a:lnTo>
                  <a:pt x="13103" y="8080"/>
                </a:lnTo>
                <a:lnTo>
                  <a:pt x="0" y="8080"/>
                </a:lnTo>
                <a:lnTo>
                  <a:pt x="0" y="6995"/>
                </a:lnTo>
                <a:lnTo>
                  <a:pt x="440" y="6995"/>
                </a:lnTo>
                <a:lnTo>
                  <a:pt x="440" y="5197"/>
                </a:lnTo>
                <a:lnTo>
                  <a:pt x="0" y="5197"/>
                </a:lnTo>
                <a:lnTo>
                  <a:pt x="0" y="1174"/>
                </a:lnTo>
                <a:lnTo>
                  <a:pt x="2397" y="1174"/>
                </a:lnTo>
                <a:lnTo>
                  <a:pt x="2397" y="0"/>
                </a:lnTo>
                <a:close/>
              </a:path>
            </a:pathLst>
          </a:custGeom>
        </p:spPr>
      </p:pic>
      <p:sp>
        <p:nvSpPr>
          <p:cNvPr id="38" name="文本框 37"/>
          <p:cNvSpPr txBox="1"/>
          <p:nvPr/>
        </p:nvSpPr>
        <p:spPr>
          <a:xfrm>
            <a:off x="728345" y="4505325"/>
            <a:ext cx="47859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400">
                <a:gradFill>
                  <a:gsLst>
                    <a:gs pos="0">
                      <a:srgbClr val="F4EFBC"/>
                    </a:gs>
                    <a:gs pos="100000">
                      <a:srgbClr val="EFE79B"/>
                    </a:gs>
                  </a:gsLst>
                  <a:lin scaled="1"/>
                </a:gra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网络安全为人民 网络安全靠人民</a:t>
            </a:r>
            <a:endParaRPr lang="zh-CN" altLang="en-US" sz="2400">
              <a:gradFill>
                <a:gsLst>
                  <a:gs pos="0">
                    <a:srgbClr val="F4EFBC"/>
                  </a:gs>
                  <a:gs pos="100000">
                    <a:srgbClr val="EFE79B"/>
                  </a:gs>
                </a:gsLst>
                <a:lin scaled="1"/>
              </a:gra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安安"/>
          <p:cNvPicPr>
            <a:picLocks noChangeAspect="1"/>
          </p:cNvPicPr>
          <p:nvPr/>
        </p:nvPicPr>
        <p:blipFill>
          <a:blip r:embed="rId1"/>
          <a:srcRect l="20705" t="29359" r="30110" b="19420"/>
          <a:stretch>
            <a:fillRect/>
          </a:stretch>
        </p:blipFill>
        <p:spPr>
          <a:xfrm>
            <a:off x="234315" y="132080"/>
            <a:ext cx="648970" cy="95631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7" name="文本框 26"/>
          <p:cNvSpPr txBox="1"/>
          <p:nvPr/>
        </p:nvSpPr>
        <p:spPr>
          <a:xfrm>
            <a:off x="1007110" y="199390"/>
            <a:ext cx="683514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2288B9"/>
                    </a:gs>
                    <a:gs pos="100000">
                      <a:srgbClr val="62E2F3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微信公众号发布</a:t>
            </a:r>
            <a:endParaRPr lang="zh-CN" altLang="en-US" sz="4000">
              <a:gradFill>
                <a:gsLst>
                  <a:gs pos="0">
                    <a:srgbClr val="2288B9"/>
                  </a:gs>
                  <a:gs pos="100000">
                    <a:srgbClr val="62E2F3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2288B9"/>
              </a:gs>
              <a:gs pos="0">
                <a:srgbClr val="62E2F3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425575" y="6240145"/>
            <a:ext cx="3046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鹤岗公安政务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13808"/>
          <a:stretch>
            <a:fillRect/>
          </a:stretch>
        </p:blipFill>
        <p:spPr>
          <a:xfrm>
            <a:off x="1591310" y="1013460"/>
            <a:ext cx="2880995" cy="5025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220" y="1107440"/>
            <a:ext cx="4729480" cy="49314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665595" y="6240145"/>
            <a:ext cx="3046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双鸭山公安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安安"/>
          <p:cNvPicPr>
            <a:picLocks noChangeAspect="1"/>
          </p:cNvPicPr>
          <p:nvPr/>
        </p:nvPicPr>
        <p:blipFill>
          <a:blip r:embed="rId1"/>
          <a:srcRect l="20705" t="29359" r="30110" b="19420"/>
          <a:stretch>
            <a:fillRect/>
          </a:stretch>
        </p:blipFill>
        <p:spPr>
          <a:xfrm>
            <a:off x="234315" y="132080"/>
            <a:ext cx="648970" cy="95631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7" name="文本框 26"/>
          <p:cNvSpPr txBox="1"/>
          <p:nvPr/>
        </p:nvSpPr>
        <p:spPr>
          <a:xfrm>
            <a:off x="1007110" y="199390"/>
            <a:ext cx="683514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2288B9"/>
                    </a:gs>
                    <a:gs pos="100000">
                      <a:srgbClr val="62E2F3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微信公众号发布</a:t>
            </a:r>
            <a:endParaRPr lang="zh-CN" altLang="en-US" sz="4000">
              <a:gradFill>
                <a:gsLst>
                  <a:gs pos="0">
                    <a:srgbClr val="2288B9"/>
                  </a:gs>
                  <a:gs pos="100000">
                    <a:srgbClr val="62E2F3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2288B9"/>
              </a:gs>
              <a:gs pos="0">
                <a:srgbClr val="62E2F3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823085" y="6170930"/>
            <a:ext cx="3046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大庆网警巡查执法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85" y="1088390"/>
            <a:ext cx="5088890" cy="49002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95" y="1336040"/>
            <a:ext cx="4156075" cy="45580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207250" y="6170930"/>
            <a:ext cx="3046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揭阳网络空间安全协会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安安"/>
          <p:cNvPicPr>
            <a:picLocks noChangeAspect="1"/>
          </p:cNvPicPr>
          <p:nvPr/>
        </p:nvPicPr>
        <p:blipFill>
          <a:blip r:embed="rId1"/>
          <a:srcRect l="20705" t="29359" r="30110" b="19420"/>
          <a:stretch>
            <a:fillRect/>
          </a:stretch>
        </p:blipFill>
        <p:spPr>
          <a:xfrm>
            <a:off x="234315" y="132080"/>
            <a:ext cx="648970" cy="95631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7" name="文本框 26"/>
          <p:cNvSpPr txBox="1"/>
          <p:nvPr/>
        </p:nvSpPr>
        <p:spPr>
          <a:xfrm>
            <a:off x="1007110" y="199390"/>
            <a:ext cx="683514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2288B9"/>
                    </a:gs>
                    <a:gs pos="100000">
                      <a:srgbClr val="62E2F3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微信公众号发布</a:t>
            </a:r>
            <a:endParaRPr lang="zh-CN" altLang="en-US" sz="4000">
              <a:gradFill>
                <a:gsLst>
                  <a:gs pos="0">
                    <a:srgbClr val="2288B9"/>
                  </a:gs>
                  <a:gs pos="100000">
                    <a:srgbClr val="62E2F3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2288B9"/>
              </a:gs>
              <a:gs pos="0">
                <a:srgbClr val="62E2F3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83285" y="6128385"/>
            <a:ext cx="3046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文明清远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083425" y="6131560"/>
            <a:ext cx="3046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广青团委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35" y="1088390"/>
            <a:ext cx="2242185" cy="4857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120" y="1090295"/>
            <a:ext cx="2242185" cy="48558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63645" y="6130290"/>
            <a:ext cx="3046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广东残联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015" y="1090295"/>
            <a:ext cx="2242185" cy="4857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安安"/>
          <p:cNvPicPr>
            <a:picLocks noChangeAspect="1"/>
          </p:cNvPicPr>
          <p:nvPr/>
        </p:nvPicPr>
        <p:blipFill>
          <a:blip r:embed="rId1"/>
          <a:srcRect l="20705" t="29359" r="30110" b="19420"/>
          <a:stretch>
            <a:fillRect/>
          </a:stretch>
        </p:blipFill>
        <p:spPr>
          <a:xfrm>
            <a:off x="234315" y="132080"/>
            <a:ext cx="648970" cy="95631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7" name="文本框 26"/>
          <p:cNvSpPr txBox="1"/>
          <p:nvPr/>
        </p:nvSpPr>
        <p:spPr>
          <a:xfrm>
            <a:off x="1007110" y="199390"/>
            <a:ext cx="683514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2288B9"/>
                    </a:gs>
                    <a:gs pos="100000">
                      <a:srgbClr val="62E2F3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微信公众号发布</a:t>
            </a:r>
            <a:endParaRPr lang="zh-CN" altLang="en-US" sz="4000">
              <a:gradFill>
                <a:gsLst>
                  <a:gs pos="0">
                    <a:srgbClr val="2288B9"/>
                  </a:gs>
                  <a:gs pos="100000">
                    <a:srgbClr val="62E2F3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2288B9"/>
              </a:gs>
              <a:gs pos="0">
                <a:srgbClr val="62E2F3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21665" y="6128385"/>
            <a:ext cx="3046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清远廉信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468370" y="6158865"/>
            <a:ext cx="3046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广东工信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110" y="1088390"/>
            <a:ext cx="2276475" cy="4932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10" y="1088390"/>
            <a:ext cx="2279015" cy="4935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5850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000">
                <a:gradFill>
                  <a:gsLst>
                    <a:gs pos="0">
                      <a:srgbClr val="B449B9"/>
                    </a:gs>
                    <a:gs pos="100000">
                      <a:srgbClr val="CC38B7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APP</a:t>
            </a:r>
            <a:r>
              <a:rPr lang="zh-CN" altLang="en-US" sz="4000">
                <a:gradFill>
                  <a:gsLst>
                    <a:gs pos="0">
                      <a:srgbClr val="B449B9"/>
                    </a:gs>
                    <a:gs pos="100000">
                      <a:srgbClr val="CC38B7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、微博互动</a:t>
            </a:r>
            <a:endParaRPr lang="zh-CN" altLang="en-US" sz="4000">
              <a:gradFill>
                <a:gsLst>
                  <a:gs pos="0">
                    <a:srgbClr val="B449B9"/>
                  </a:gs>
                  <a:gs pos="100000">
                    <a:srgbClr val="CC38B7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5" name="图片 4" descr="全全"/>
          <p:cNvPicPr>
            <a:picLocks noChangeAspect="1"/>
          </p:cNvPicPr>
          <p:nvPr/>
        </p:nvPicPr>
        <p:blipFill>
          <a:blip r:embed="rId1"/>
          <a:srcRect l="22715" t="33482" r="31090" b="16941"/>
          <a:stretch>
            <a:fillRect/>
          </a:stretch>
        </p:blipFill>
        <p:spPr>
          <a:xfrm>
            <a:off x="177165" y="85090"/>
            <a:ext cx="734695" cy="111506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B449B9"/>
              </a:gs>
              <a:gs pos="0">
                <a:srgbClr val="CC38B7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896745" y="6134735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盐城网警巡查执法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766050" y="6134735"/>
            <a:ext cx="2661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陇南网警巡查执法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60" y="1054735"/>
            <a:ext cx="4982210" cy="508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495" y="1176020"/>
            <a:ext cx="5446395" cy="4574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5850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000">
                <a:gradFill>
                  <a:gsLst>
                    <a:gs pos="0">
                      <a:srgbClr val="B449B9"/>
                    </a:gs>
                    <a:gs pos="100000">
                      <a:srgbClr val="CC38B7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APP</a:t>
            </a:r>
            <a:r>
              <a:rPr lang="zh-CN" altLang="en-US" sz="4000">
                <a:gradFill>
                  <a:gsLst>
                    <a:gs pos="0">
                      <a:srgbClr val="B449B9"/>
                    </a:gs>
                    <a:gs pos="100000">
                      <a:srgbClr val="CC38B7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、微博互动</a:t>
            </a:r>
            <a:endParaRPr lang="zh-CN" altLang="en-US" sz="4000">
              <a:gradFill>
                <a:gsLst>
                  <a:gs pos="0">
                    <a:srgbClr val="B449B9"/>
                  </a:gs>
                  <a:gs pos="100000">
                    <a:srgbClr val="CC38B7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5" name="图片 4" descr="全全"/>
          <p:cNvPicPr>
            <a:picLocks noChangeAspect="1"/>
          </p:cNvPicPr>
          <p:nvPr/>
        </p:nvPicPr>
        <p:blipFill>
          <a:blip r:embed="rId1"/>
          <a:srcRect l="22715" t="33482" r="31090" b="16941"/>
          <a:stretch>
            <a:fillRect/>
          </a:stretch>
        </p:blipFill>
        <p:spPr>
          <a:xfrm>
            <a:off x="177165" y="85090"/>
            <a:ext cx="734695" cy="111506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B449B9"/>
              </a:gs>
              <a:gs pos="0">
                <a:srgbClr val="CC38B7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625600" y="5588635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广州增城公安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621905" y="5588635"/>
            <a:ext cx="2661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哈尔滨网警巡查执法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95" y="1833245"/>
            <a:ext cx="5689600" cy="31915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895" y="1985645"/>
            <a:ext cx="5647055" cy="3068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5850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000">
                <a:gradFill>
                  <a:gsLst>
                    <a:gs pos="0">
                      <a:srgbClr val="B449B9"/>
                    </a:gs>
                    <a:gs pos="100000">
                      <a:srgbClr val="CC38B7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APP</a:t>
            </a:r>
            <a:r>
              <a:rPr lang="zh-CN" altLang="en-US" sz="4000">
                <a:gradFill>
                  <a:gsLst>
                    <a:gs pos="0">
                      <a:srgbClr val="B449B9"/>
                    </a:gs>
                    <a:gs pos="100000">
                      <a:srgbClr val="CC38B7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、微博互动</a:t>
            </a:r>
            <a:endParaRPr lang="zh-CN" altLang="en-US" sz="4000">
              <a:gradFill>
                <a:gsLst>
                  <a:gs pos="0">
                    <a:srgbClr val="B449B9"/>
                  </a:gs>
                  <a:gs pos="100000">
                    <a:srgbClr val="CC38B7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5" name="图片 4" descr="全全"/>
          <p:cNvPicPr>
            <a:picLocks noChangeAspect="1"/>
          </p:cNvPicPr>
          <p:nvPr/>
        </p:nvPicPr>
        <p:blipFill>
          <a:blip r:embed="rId1"/>
          <a:srcRect l="22715" t="33482" r="31090" b="16941"/>
          <a:stretch>
            <a:fillRect/>
          </a:stretch>
        </p:blipFill>
        <p:spPr>
          <a:xfrm>
            <a:off x="177165" y="85090"/>
            <a:ext cx="734695" cy="111506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B449B9"/>
              </a:gs>
              <a:gs pos="0">
                <a:srgbClr val="CC38B7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655445" y="5588635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苏州人社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60" y="1763395"/>
            <a:ext cx="5353050" cy="3121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4695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E73D2C"/>
                    </a:gs>
                    <a:gs pos="100000">
                      <a:srgbClr val="F59A20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各地多形式积极动员</a:t>
            </a:r>
            <a:endParaRPr lang="zh-CN" altLang="en-US" sz="4000">
              <a:gradFill>
                <a:gsLst>
                  <a:gs pos="0">
                    <a:srgbClr val="E73D2C"/>
                  </a:gs>
                  <a:gs pos="100000">
                    <a:srgbClr val="F59A20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4" name="图片 3" descr="满满"/>
          <p:cNvPicPr>
            <a:picLocks noChangeAspect="1"/>
          </p:cNvPicPr>
          <p:nvPr/>
        </p:nvPicPr>
        <p:blipFill>
          <a:blip r:embed="rId1"/>
          <a:srcRect l="24909" t="23907" r="31555" b="20876"/>
          <a:stretch>
            <a:fillRect/>
          </a:stretch>
        </p:blipFill>
        <p:spPr>
          <a:xfrm>
            <a:off x="234950" y="-1270"/>
            <a:ext cx="681355" cy="122301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E73D2C"/>
              </a:gs>
              <a:gs pos="0">
                <a:srgbClr val="F59A20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091690" y="6170930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dirty="0"/>
              <a:t>管理工作群</a:t>
            </a:r>
            <a:endParaRPr 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590" y="993140"/>
            <a:ext cx="2349500" cy="50907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020" y="993140"/>
            <a:ext cx="2280920" cy="49428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25665" y="6082030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贵阳公安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810" y="1310640"/>
            <a:ext cx="4206875" cy="4455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粗简黑简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粗简黑简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粗简黑简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粗简黑简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290</Words>
  <Application>WPS 演示</Application>
  <PresentationFormat>宽屏</PresentationFormat>
  <Paragraphs>83</Paragraphs>
  <Slides>13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Arial</vt:lpstr>
      <vt:lpstr>宋体</vt:lpstr>
      <vt:lpstr>Wingdings</vt:lpstr>
      <vt:lpstr>汉仪粗简黑简</vt:lpstr>
      <vt:lpstr>黑体</vt:lpstr>
      <vt:lpstr>汉仪唐美人简</vt:lpstr>
      <vt:lpstr>汉仪颜楷简</vt:lpstr>
      <vt:lpstr>微软雅黑</vt:lpstr>
      <vt:lpstr>Arial Unicode MS</vt:lpstr>
      <vt:lpstr>汉仪粗简黑简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157</cp:revision>
  <dcterms:created xsi:type="dcterms:W3CDTF">2020-01-03T00:52:00Z</dcterms:created>
  <dcterms:modified xsi:type="dcterms:W3CDTF">2021-08-07T07:50:12Z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59F60CB4EF624316B88BBB1CD7455FE4</vt:lpwstr>
  </property>
</Properties>
</file>