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6" r:id="rId4"/>
    <p:sldId id="274" r:id="rId5"/>
    <p:sldId id="279" r:id="rId7"/>
    <p:sldId id="275" r:id="rId8"/>
    <p:sldId id="277" r:id="rId9"/>
    <p:sldId id="276" r:id="rId10"/>
    <p:sldId id="278" r:id="rId11"/>
    <p:sldId id="280" r:id="rId12"/>
    <p:sldId id="281" r:id="rId13"/>
    <p:sldId id="282" r:id="rId14"/>
    <p:sldId id="263" r:id="rId15"/>
    <p:sldId id="288" r:id="rId1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3C6"/>
    <a:srgbClr val="EBEBEB"/>
    <a:srgbClr val="010A2B"/>
    <a:srgbClr val="58B6C0"/>
    <a:srgbClr val="75BDA7"/>
    <a:srgbClr val="84A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12"/>
  </p:normalViewPr>
  <p:slideViewPr>
    <p:cSldViewPr snapToGrid="0" showGuides="1">
      <p:cViewPr>
        <p:scale>
          <a:sx n="70" d="100"/>
          <a:sy n="70" d="100"/>
        </p:scale>
        <p:origin x="714" y="12"/>
      </p:cViewPr>
      <p:guideLst>
        <p:guide orient="horz" pos="2087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B642FE-0375-4CF0-8507-835F4DA31FA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1BA28D-300E-440A-A960-3914A2EAABC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B9BFB-5545-4634-BECF-60CCA177C52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A36428-5FA4-4568-8580-C7C8B224E23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1BA28D-300E-440A-A960-3914A2EAABC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553" y="1166719"/>
            <a:ext cx="10515600" cy="435133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367553" y="257549"/>
            <a:ext cx="8628529" cy="643404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8142E4-50DD-4BC5-B740-D293E2A4DE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FA8A12-017B-4F3B-BB4B-18D28DC5BC2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E305BB-8432-4C18-AC1F-AD9D409EF36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3B1C60-C7F6-4766-9950-EFD774B90FC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0E577E-2AE0-4EBC-881F-2559EA73CDB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CA8D9E-F341-42FD-A2FB-12DFB1C505B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1589E9-7C74-41BA-867D-0BA5C06C3C4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553" y="1166719"/>
            <a:ext cx="10515600" cy="435133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367553" y="257549"/>
            <a:ext cx="8628529" cy="643404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8142E4-50DD-4BC5-B740-D293E2A4DE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F49DFF-99AD-4F65-AFC7-E0435B3C72C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B9BFB-5545-4634-BECF-60CCA177C52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A36428-5FA4-4568-8580-C7C8B224E23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FA8A12-017B-4F3B-BB4B-18D28DC5BC2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E305BB-8432-4C18-AC1F-AD9D409EF36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3B1C60-C7F6-4766-9950-EFD774B90FC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0E577E-2AE0-4EBC-881F-2559EA73CDB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CA8D9E-F341-42FD-A2FB-12DFB1C505B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1589E9-7C74-41BA-867D-0BA5C06C3C4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F49DFF-99AD-4F65-AFC7-E0435B3C72C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381000" y="150813"/>
            <a:ext cx="5373688" cy="8826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273050" y="1233488"/>
            <a:ext cx="10515600" cy="435133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8142E4-50DD-4BC5-B740-D293E2A4DE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381000" y="150813"/>
            <a:ext cx="5373688" cy="8826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273050" y="1233488"/>
            <a:ext cx="10515600" cy="435133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8142E4-50DD-4BC5-B740-D293E2A4DE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sv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97168" y="2696210"/>
            <a:ext cx="12192000" cy="217805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4" name="标题 1"/>
          <p:cNvSpPr>
            <a:spLocks noGrp="1"/>
          </p:cNvSpPr>
          <p:nvPr>
            <p:ph type="ctrTitle"/>
          </p:nvPr>
        </p:nvSpPr>
        <p:spPr>
          <a:xfrm>
            <a:off x="1524000" y="1971675"/>
            <a:ext cx="9144000" cy="3006725"/>
          </a:xfrm>
        </p:spPr>
        <p:txBody>
          <a:bodyPr vert="horz" wrap="square" lIns="91440" tIns="45720" rIns="91440" bIns="45720" anchor="b" anchorCtr="0"/>
          <a:p>
            <a:pPr eaLnBrk="1" hangingPunct="1">
              <a:buClrTx/>
              <a:buSzTx/>
              <a:buFontTx/>
            </a:pPr>
            <a:br>
              <a:rPr lang="zh-CN" altLang="en-US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zh-CN" altLang="en-US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在</a:t>
            </a:r>
            <a:r>
              <a:rPr lang="zh-CN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网络安全共建网查调查活动相关资料</a:t>
            </a:r>
            <a:endParaRPr lang="zh-CN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图片 2" descr="安安"/>
          <p:cNvPicPr>
            <a:picLocks noChangeAspect="1"/>
          </p:cNvPicPr>
          <p:nvPr/>
        </p:nvPicPr>
        <p:blipFill>
          <a:blip r:embed="rId1"/>
          <a:srcRect l="20705" t="29359" r="30110" b="19420"/>
          <a:stretch>
            <a:fillRect/>
          </a:stretch>
        </p:blipFill>
        <p:spPr>
          <a:xfrm>
            <a:off x="876935" y="395605"/>
            <a:ext cx="1069975" cy="1576070"/>
          </a:xfrm>
          <a:prstGeom prst="rect">
            <a:avLst/>
          </a:prstGeo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 descr="全全"/>
          <p:cNvPicPr>
            <a:picLocks noChangeAspect="1"/>
          </p:cNvPicPr>
          <p:nvPr/>
        </p:nvPicPr>
        <p:blipFill>
          <a:blip r:embed="rId2"/>
          <a:srcRect l="22715" t="33482" r="31090" b="16941"/>
          <a:stretch>
            <a:fillRect/>
          </a:stretch>
        </p:blipFill>
        <p:spPr>
          <a:xfrm>
            <a:off x="2294255" y="368935"/>
            <a:ext cx="1073150" cy="1629410"/>
          </a:xfrm>
          <a:prstGeom prst="rect">
            <a:avLst/>
          </a:prstGeo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图片 1" descr="满满"/>
          <p:cNvPicPr>
            <a:picLocks noChangeAspect="1"/>
          </p:cNvPicPr>
          <p:nvPr/>
        </p:nvPicPr>
        <p:blipFill>
          <a:blip r:embed="rId3"/>
          <a:srcRect l="24909" t="23907" r="31555" b="20876"/>
          <a:stretch>
            <a:fillRect/>
          </a:stretch>
        </p:blipFill>
        <p:spPr>
          <a:xfrm>
            <a:off x="8859520" y="273050"/>
            <a:ext cx="1082675" cy="1942465"/>
          </a:xfrm>
          <a:prstGeom prst="rect">
            <a:avLst/>
          </a:prstGeo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图片 5" descr="意意"/>
          <p:cNvPicPr>
            <a:picLocks noChangeAspect="1"/>
          </p:cNvPicPr>
          <p:nvPr/>
        </p:nvPicPr>
        <p:blipFill>
          <a:blip r:embed="rId4"/>
          <a:srcRect l="17763" t="31978" r="24742" b="18210"/>
          <a:stretch>
            <a:fillRect/>
          </a:stretch>
        </p:blipFill>
        <p:spPr>
          <a:xfrm>
            <a:off x="10186035" y="370840"/>
            <a:ext cx="1424940" cy="1746885"/>
          </a:xfrm>
          <a:prstGeom prst="rect">
            <a:avLst/>
          </a:prstGeom>
          <a:effectLst>
            <a:outerShdw blurRad="381000" dir="18900000" sy="23000" kx="-1200000" algn="bl" rotWithShape="0">
              <a:srgbClr val="59E6DF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安"/>
          <p:cNvPicPr>
            <a:picLocks noChangeAspect="1"/>
          </p:cNvPicPr>
          <p:nvPr/>
        </p:nvPicPr>
        <p:blipFill>
          <a:blip r:embed="rId1"/>
          <a:srcRect l="20705" t="29359" r="30110" b="19420"/>
          <a:stretch>
            <a:fillRect/>
          </a:stretch>
        </p:blipFill>
        <p:spPr>
          <a:xfrm>
            <a:off x="234315" y="132080"/>
            <a:ext cx="648970" cy="956310"/>
          </a:xfrm>
          <a:prstGeom prst="rect">
            <a:avLst/>
          </a:prstGeo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7" name="文本框 26"/>
          <p:cNvSpPr txBox="1"/>
          <p:nvPr/>
        </p:nvSpPr>
        <p:spPr>
          <a:xfrm>
            <a:off x="1007110" y="199390"/>
            <a:ext cx="68351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4000">
                <a:gradFill>
                  <a:gsLst>
                    <a:gs pos="0">
                      <a:srgbClr val="2288B9"/>
                    </a:gs>
                    <a:gs pos="100000">
                      <a:srgbClr val="62E2F3"/>
                    </a:gs>
                  </a:gsLst>
                  <a:lin ang="17700000" scaled="1"/>
                </a:gradFill>
                <a:latin typeface="汉仪唐美人简" panose="00020600040101010101" charset="-122"/>
                <a:ea typeface="汉仪唐美人简" panose="00020600040101010101" charset="-122"/>
                <a:sym typeface="+mn-ea"/>
              </a:rPr>
              <a:t>共建网查询方法</a:t>
            </a:r>
            <a:endParaRPr lang="zh-CN" altLang="en-US" sz="4000">
              <a:gradFill>
                <a:gsLst>
                  <a:gs pos="0">
                    <a:srgbClr val="2288B9"/>
                  </a:gs>
                  <a:gs pos="100000">
                    <a:srgbClr val="62E2F3"/>
                  </a:gs>
                </a:gsLst>
                <a:lin ang="17700000" scaled="1"/>
              </a:gradFill>
              <a:latin typeface="汉仪唐美人简" panose="00020600040101010101" charset="-122"/>
              <a:ea typeface="汉仪唐美人简" panose="0002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7365" y="1088390"/>
            <a:ext cx="1128712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  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3285" y="6080125"/>
            <a:ext cx="1193228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调查报告可点开，分门别类实情报。发布调查欲回看，视频栏里尽知晓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</a:t>
            </a:r>
            <a:endParaRPr lang="zh-CN" altLang="en-US" sz="2800">
              <a:gradFill>
                <a:gsLst>
                  <a:gs pos="0">
                    <a:srgbClr val="2288B9"/>
                  </a:gs>
                  <a:gs pos="100000">
                    <a:srgbClr val="62E2F3"/>
                  </a:gs>
                </a:gsLst>
                <a:lin ang="17700000" scaled="1"/>
              </a:gradFill>
              <a:latin typeface="汉仪唐美人简" panose="00020600040101010101" charset="-122"/>
              <a:ea typeface="汉仪唐美人简" panose="000206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590" y="297180"/>
            <a:ext cx="6339840" cy="3359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590" y="3751580"/>
            <a:ext cx="6340475" cy="2481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2333" t="318" r="25562"/>
          <a:stretch>
            <a:fillRect/>
          </a:stretch>
        </p:blipFill>
        <p:spPr>
          <a:xfrm>
            <a:off x="100965" y="1224280"/>
            <a:ext cx="5528310" cy="47186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2080" y="3564255"/>
            <a:ext cx="1551305" cy="1102360"/>
          </a:xfrm>
          <a:prstGeom prst="rect">
            <a:avLst/>
          </a:prstGeom>
          <a:noFill/>
          <a:ln w="66675" cmpd="sng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6" name="直接连接符 75"/>
          <p:cNvCxnSpPr/>
          <p:nvPr/>
        </p:nvCxnSpPr>
        <p:spPr>
          <a:xfrm flipV="1">
            <a:off x="0" y="2592388"/>
            <a:ext cx="12187238" cy="317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10739438" y="1143000"/>
            <a:ext cx="0" cy="56642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7939088" y="1109663"/>
            <a:ext cx="0" cy="56642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5254625" y="1143000"/>
            <a:ext cx="0" cy="56642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3367088" y="1109663"/>
            <a:ext cx="0" cy="56642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标题 2"/>
          <p:cNvSpPr>
            <a:spLocks noGrp="1"/>
          </p:cNvSpPr>
          <p:nvPr>
            <p:ph type="title"/>
          </p:nvPr>
        </p:nvSpPr>
        <p:spPr>
          <a:xfrm>
            <a:off x="368300" y="257175"/>
            <a:ext cx="8628063" cy="644525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素材使用运营规划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五边形 6"/>
          <p:cNvSpPr/>
          <p:nvPr/>
        </p:nvSpPr>
        <p:spPr bwMode="auto">
          <a:xfrm>
            <a:off x="1570038" y="1185863"/>
            <a:ext cx="10433050" cy="250825"/>
          </a:xfrm>
          <a:prstGeom prst="homePlate">
            <a:avLst/>
          </a:prstGeom>
          <a:solidFill>
            <a:srgbClr val="4F81B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570038" y="884238"/>
            <a:ext cx="1797050" cy="2682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筹备期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76530" y="1243330"/>
            <a:ext cx="622300" cy="324929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素材使用规划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93750" y="2733675"/>
            <a:ext cx="687388" cy="82708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宣传素材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98513" y="3730625"/>
            <a:ext cx="687388" cy="762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微信社群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76213" y="4778375"/>
            <a:ext cx="1306513" cy="91122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扩散传播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76213" y="5876925"/>
            <a:ext cx="1306513" cy="81438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素材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生发建议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459163" y="884238"/>
            <a:ext cx="1765300" cy="2682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采集前的预热期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316538" y="884238"/>
            <a:ext cx="2625725" cy="2682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采集中密集报导</a:t>
            </a:r>
            <a:endParaRPr kumimoji="0" lang="zh-CN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037513" y="882650"/>
            <a:ext cx="2625725" cy="2682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采集后的后续续传播期</a:t>
            </a:r>
            <a:endParaRPr kumimoji="0" lang="zh-CN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0753725" y="882650"/>
            <a:ext cx="1249363" cy="2682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持续运营期</a:t>
            </a:r>
            <a:endParaRPr kumimoji="0" lang="zh-CN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60" name="五角星 59"/>
          <p:cNvSpPr/>
          <p:nvPr/>
        </p:nvSpPr>
        <p:spPr>
          <a:xfrm>
            <a:off x="7748588" y="803275"/>
            <a:ext cx="468313" cy="439738"/>
          </a:xfrm>
          <a:prstGeom prst="star5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75" name="文本框 60"/>
          <p:cNvSpPr txBox="1"/>
          <p:nvPr/>
        </p:nvSpPr>
        <p:spPr>
          <a:xfrm>
            <a:off x="7666038" y="860901"/>
            <a:ext cx="1057275" cy="3276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发布会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3452813" y="3205163"/>
            <a:ext cx="1789113" cy="339725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网安联文章转载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cxnSp>
        <p:nvCxnSpPr>
          <p:cNvPr id="64" name="直接连接符 63"/>
          <p:cNvCxnSpPr/>
          <p:nvPr/>
        </p:nvCxnSpPr>
        <p:spPr>
          <a:xfrm flipV="1">
            <a:off x="0" y="3632200"/>
            <a:ext cx="12192000" cy="317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5" name="圆角矩形 64"/>
          <p:cNvSpPr/>
          <p:nvPr/>
        </p:nvSpPr>
        <p:spPr>
          <a:xfrm>
            <a:off x="1657350" y="3100705"/>
            <a:ext cx="1268730" cy="444500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共建网下载素材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4091305" y="2701290"/>
            <a:ext cx="1021080" cy="399415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海报、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短视频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2695575" y="2712085"/>
            <a:ext cx="1141730" cy="367030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倒计时海报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7766050" y="2722563"/>
            <a:ext cx="1189038" cy="377825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直播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9028430" y="2701290"/>
            <a:ext cx="1433195" cy="399415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条漫和长图系列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3367405" y="4140200"/>
            <a:ext cx="1865630" cy="352425"/>
          </a:xfrm>
          <a:prstGeom prst="roundRect">
            <a:avLst/>
          </a:prstGeom>
          <a:solidFill>
            <a:srgbClr val="84ACB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点对点分群指导搭建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1663700" y="4140200"/>
            <a:ext cx="1662113" cy="352425"/>
          </a:xfrm>
          <a:prstGeom prst="roundRect">
            <a:avLst/>
          </a:prstGeom>
          <a:solidFill>
            <a:srgbClr val="84ACB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内容制作与转发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6888163" y="3721100"/>
            <a:ext cx="1012825" cy="338138"/>
          </a:xfrm>
          <a:prstGeom prst="roundRect">
            <a:avLst/>
          </a:prstGeom>
          <a:solidFill>
            <a:srgbClr val="84ACB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瓶颈邀请诊断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5353050" y="3724275"/>
            <a:ext cx="1490663" cy="334963"/>
          </a:xfrm>
          <a:prstGeom prst="roundRect">
            <a:avLst/>
          </a:prstGeom>
          <a:solidFill>
            <a:srgbClr val="84ACB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每日成绩总结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8029575" y="3721100"/>
            <a:ext cx="2671763" cy="338138"/>
          </a:xfrm>
          <a:prstGeom prst="roundRect">
            <a:avLst/>
          </a:prstGeom>
          <a:solidFill>
            <a:srgbClr val="84ACB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不同节点因地制宜铺开采集</a:t>
            </a:r>
            <a:endParaRPr kumimoji="0" lang="zh-CN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0" y="4660900"/>
            <a:ext cx="12192000" cy="952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7" name="圆角矩形 86"/>
          <p:cNvSpPr/>
          <p:nvPr/>
        </p:nvSpPr>
        <p:spPr>
          <a:xfrm>
            <a:off x="1663700" y="5272088"/>
            <a:ext cx="3543300" cy="41751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梳理合作伙伴、核心媒体、活跃用户名单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3422650" y="4808538"/>
            <a:ext cx="1816100" cy="42227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核心群邀请关注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并进行外扩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5316538" y="5257800"/>
            <a:ext cx="6826250" cy="4318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与已梳理出的合作伙伴、媒体官微及活跃用户互关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90" name="圆角矩形 89"/>
          <p:cNvSpPr/>
          <p:nvPr/>
        </p:nvSpPr>
        <p:spPr>
          <a:xfrm>
            <a:off x="6727825" y="4772025"/>
            <a:ext cx="1591310" cy="4159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意见领袖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引流外部关注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5319713" y="4797425"/>
            <a:ext cx="1373188" cy="381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有奖活动，内部关注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93" name="圆角矩形 92"/>
          <p:cNvSpPr/>
          <p:nvPr/>
        </p:nvSpPr>
        <p:spPr>
          <a:xfrm>
            <a:off x="8723630" y="4772025"/>
            <a:ext cx="1422400" cy="4000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线下活动物料印刷二维码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cxnSp>
        <p:nvCxnSpPr>
          <p:cNvPr id="94" name="直接连接符 93"/>
          <p:cNvCxnSpPr/>
          <p:nvPr/>
        </p:nvCxnSpPr>
        <p:spPr>
          <a:xfrm flipV="1">
            <a:off x="0" y="5783263"/>
            <a:ext cx="12192000" cy="476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1" name="圆角矩形 100"/>
          <p:cNvSpPr/>
          <p:nvPr/>
        </p:nvSpPr>
        <p:spPr>
          <a:xfrm>
            <a:off x="1664970" y="6243955"/>
            <a:ext cx="1654810" cy="4476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熟悉共建网内页栏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3463925" y="5876925"/>
            <a:ext cx="1768475" cy="8143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内容下载，及时对接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3" name="圆角矩形 102"/>
          <p:cNvSpPr/>
          <p:nvPr/>
        </p:nvSpPr>
        <p:spPr>
          <a:xfrm>
            <a:off x="6761163" y="5876925"/>
            <a:ext cx="1044575" cy="37465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内容传播</a:t>
            </a:r>
            <a:endParaRPr kumimoji="0" lang="zh-CN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4" name="圆角矩形 103"/>
          <p:cNvSpPr/>
          <p:nvPr/>
        </p:nvSpPr>
        <p:spPr>
          <a:xfrm>
            <a:off x="7843838" y="5876925"/>
            <a:ext cx="1719263" cy="36671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留意手机动态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5380355" y="2720975"/>
            <a:ext cx="1028700" cy="373063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即时新闻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10554970" y="2701290"/>
            <a:ext cx="1097280" cy="377825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优质报道精华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5297488" y="3205163"/>
            <a:ext cx="6838950" cy="339725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媒体对接新闻输出、热点讨论、官微、粉丝互动，与支持单位联动保持活跃度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5380038" y="6305550"/>
            <a:ext cx="6761163" cy="3857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宣传采集，图文整合，活动痕迹留存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5363845" y="4140200"/>
            <a:ext cx="6793230" cy="433070"/>
          </a:xfrm>
          <a:prstGeom prst="roundRect">
            <a:avLst/>
          </a:prstGeom>
          <a:solidFill>
            <a:srgbClr val="84ACB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人脉资源发布、贡献热点聚焦、保持活跃；优秀采集经验及时上报组委会；提交需求和总结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82955" y="1242695"/>
            <a:ext cx="687705" cy="11703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发起单位媒体圈</a:t>
            </a:r>
            <a:endParaRPr kumimoji="0" lang="zh-CN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3463608" y="1558925"/>
            <a:ext cx="1416050" cy="3952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全媒体功能搭建</a:t>
            </a:r>
            <a:endParaRPr kumimoji="0" lang="zh-CN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4270375" y="2017713"/>
            <a:ext cx="936625" cy="3952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活动及话题预热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85" name="圆角矩形 84"/>
          <p:cNvSpPr/>
          <p:nvPr/>
        </p:nvSpPr>
        <p:spPr>
          <a:xfrm>
            <a:off x="1843088" y="2030413"/>
            <a:ext cx="2336800" cy="3952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素材功能策划</a:t>
            </a:r>
            <a:endParaRPr kumimoji="0" lang="zh-CN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5324475" y="1558925"/>
            <a:ext cx="2514600" cy="4238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支持单位活动持续报名</a:t>
            </a:r>
            <a:endParaRPr kumimoji="0" lang="zh-CN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91" name="圆角矩形 90"/>
          <p:cNvSpPr/>
          <p:nvPr/>
        </p:nvSpPr>
        <p:spPr>
          <a:xfrm>
            <a:off x="7877175" y="1565275"/>
            <a:ext cx="1266825" cy="4191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朋友圈图文</a:t>
            </a:r>
            <a:endParaRPr kumimoji="0" lang="zh-CN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95" name="圆角矩形 94"/>
          <p:cNvSpPr/>
          <p:nvPr/>
        </p:nvSpPr>
        <p:spPr>
          <a:xfrm>
            <a:off x="5254625" y="2030413"/>
            <a:ext cx="6800850" cy="41751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亮点节选、奖品补充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651625" y="2733675"/>
            <a:ext cx="1014413" cy="366713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冲量海报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9794558" y="5880735"/>
            <a:ext cx="1719263" cy="36671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报告推介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665605" y="1558925"/>
            <a:ext cx="1654175" cy="4241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支持单位活动报名</a:t>
            </a:r>
            <a:endParaRPr kumimoji="0" lang="zh-CN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奖品补充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圆角矩形 10"/>
          <p:cNvSpPr/>
          <p:nvPr/>
        </p:nvSpPr>
        <p:spPr>
          <a:xfrm>
            <a:off x="9361488" y="1951038"/>
            <a:ext cx="2263775" cy="1905000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面对这个查询页面，您觉得哪些需要改进？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518275" y="1971675"/>
            <a:ext cx="2265680" cy="1997710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目前的栏目分区满足您的查询需求了吗？还有哪些是您想找又找不到的？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115310" y="1644650"/>
            <a:ext cx="3132455" cy="2211705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共建网的使用体验怎样？</a:t>
            </a: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调查活动查询资料您用过哪些功能呢？</a:t>
            </a: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81025" y="1951038"/>
            <a:ext cx="2263775" cy="1905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目前的查询您是否感觉有障碍？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不方便？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81025" y="1631950"/>
            <a:ext cx="2263775" cy="6524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查询便捷度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549650" y="1800860"/>
            <a:ext cx="2263775" cy="6524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体验的舒适度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518275" y="1631950"/>
            <a:ext cx="2265363" cy="652463"/>
          </a:xfrm>
          <a:prstGeom prst="round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您有何需求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361488" y="1631950"/>
            <a:ext cx="2263775" cy="652463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如何提升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81025" y="4183063"/>
            <a:ext cx="11033125" cy="25130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风格：</a:t>
            </a:r>
            <a:r>
              <a:rPr kumimoji="0" lang="zh-CN" alt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根据目标人群及活动属性对共建网进行统一的整体定位：</a:t>
            </a:r>
            <a:endParaRPr kumimoji="0" lang="zh-CN" altLang="en-US" sz="18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网络安全共建网：知识储备丰富，资讯前沿；政策导向，多方协调；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拟人：成熟、睿智、稳重、儒雅大方的大哥形象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3" name="燕尾形箭头 12"/>
          <p:cNvSpPr/>
          <p:nvPr/>
        </p:nvSpPr>
        <p:spPr>
          <a:xfrm rot="5400000">
            <a:off x="4885531" y="2489994"/>
            <a:ext cx="2554288" cy="1885950"/>
          </a:xfrm>
          <a:prstGeom prst="notchedRightArrow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燕尾形箭头 13"/>
          <p:cNvSpPr/>
          <p:nvPr/>
        </p:nvSpPr>
        <p:spPr>
          <a:xfrm rot="5400000">
            <a:off x="7798594" y="2480469"/>
            <a:ext cx="2555875" cy="1665288"/>
          </a:xfrm>
          <a:prstGeom prst="notchedRightArrow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61365" y="918210"/>
            <a:ext cx="11033125" cy="5727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问题思考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3" name="图片 2" descr="安安"/>
          <p:cNvPicPr>
            <a:picLocks noChangeAspect="1"/>
          </p:cNvPicPr>
          <p:nvPr/>
        </p:nvPicPr>
        <p:blipFill>
          <a:blip r:embed="rId1"/>
          <a:srcRect l="20705" t="29359" r="30110" b="19420"/>
          <a:stretch>
            <a:fillRect/>
          </a:stretch>
        </p:blipFill>
        <p:spPr>
          <a:xfrm>
            <a:off x="112395" y="0"/>
            <a:ext cx="648970" cy="956310"/>
          </a:xfrm>
          <a:prstGeom prst="rect">
            <a:avLst/>
          </a:prstGeo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1" name="矩形 40"/>
          <p:cNvSpPr/>
          <p:nvPr/>
        </p:nvSpPr>
        <p:spPr>
          <a:xfrm>
            <a:off x="5701665" y="179070"/>
            <a:ext cx="5818505" cy="429260"/>
          </a:xfrm>
          <a:prstGeom prst="rect">
            <a:avLst/>
          </a:prstGeom>
          <a:gradFill>
            <a:gsLst>
              <a:gs pos="100000">
                <a:srgbClr val="2288B9"/>
              </a:gs>
              <a:gs pos="0">
                <a:srgbClr val="62E2F3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90500" dist="317500" dir="5400000" sx="130000" sy="13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安"/>
          <p:cNvPicPr>
            <a:picLocks noChangeAspect="1"/>
          </p:cNvPicPr>
          <p:nvPr/>
        </p:nvPicPr>
        <p:blipFill>
          <a:blip r:embed="rId1"/>
          <a:srcRect l="20705" t="29359" r="30110" b="19420"/>
          <a:stretch>
            <a:fillRect/>
          </a:stretch>
        </p:blipFill>
        <p:spPr>
          <a:xfrm>
            <a:off x="620395" y="549275"/>
            <a:ext cx="1582420" cy="2330450"/>
          </a:xfrm>
          <a:prstGeom prst="rect">
            <a:avLst/>
          </a:prstGeo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7" name="文本框 26"/>
          <p:cNvSpPr txBox="1"/>
          <p:nvPr/>
        </p:nvSpPr>
        <p:spPr>
          <a:xfrm>
            <a:off x="2888615" y="817880"/>
            <a:ext cx="674052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6000">
                <a:gradFill>
                  <a:gsLst>
                    <a:gs pos="0">
                      <a:srgbClr val="2288B9"/>
                    </a:gs>
                    <a:gs pos="100000">
                      <a:srgbClr val="62E2F3"/>
                    </a:gs>
                  </a:gsLst>
                  <a:lin ang="17700000" scaled="1"/>
                </a:gradFill>
                <a:latin typeface="汉仪唐美人简" panose="00020600040101010101" charset="-122"/>
                <a:ea typeface="汉仪唐美人简" panose="00020600040101010101" charset="-122"/>
                <a:sym typeface="+mn-ea"/>
              </a:rPr>
              <a:t>共建网查资料口诀</a:t>
            </a:r>
            <a:endParaRPr lang="zh-CN" altLang="en-US" sz="6000">
              <a:gradFill>
                <a:gsLst>
                  <a:gs pos="0">
                    <a:srgbClr val="2288B9"/>
                  </a:gs>
                  <a:gs pos="100000">
                    <a:srgbClr val="62E2F3"/>
                  </a:gs>
                </a:gsLst>
                <a:lin ang="17700000" scaled="1"/>
              </a:gradFill>
              <a:latin typeface="汉仪唐美人简" panose="00020600040101010101" charset="-122"/>
              <a:ea typeface="汉仪唐美人简" panose="0002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12035" y="2216785"/>
            <a:ext cx="78936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  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调查活动知多少，共建网上右上找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  活动咨询和动态，一目了然全知道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  荣誉证书可背书，查询展示好帮手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  资料库里有指南，通知通稿速拥有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   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发起单位135 ，各个都把劲头铆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   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要想细分采集量，问卷链接供下载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   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调查报告可点开，分门别类实情报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   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发布调查欲回看，视频栏里尽知晓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  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</p:txBody>
      </p:sp>
      <p:sp>
        <p:nvSpPr>
          <p:cNvPr id="6" name="图文框 5"/>
          <p:cNvSpPr/>
          <p:nvPr/>
        </p:nvSpPr>
        <p:spPr>
          <a:xfrm>
            <a:off x="0" y="151765"/>
            <a:ext cx="12192000" cy="6858635"/>
          </a:xfrm>
          <a:prstGeom prst="frame">
            <a:avLst>
              <a:gd name="adj1" fmla="val 9850"/>
            </a:avLst>
          </a:prstGeom>
          <a:gradFill>
            <a:gsLst>
              <a:gs pos="0">
                <a:srgbClr val="2288B9"/>
              </a:gs>
              <a:gs pos="100000">
                <a:srgbClr val="2288B9"/>
              </a:gs>
              <a:gs pos="50000">
                <a:srgbClr val="62E2F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03300" sx="105000" sy="105000" algn="ctr" rotWithShape="0">
              <a:srgbClr val="2288B9">
                <a:alpha val="68000"/>
              </a:srgbClr>
            </a:outerShd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58660" y="2266315"/>
            <a:ext cx="4481195" cy="2630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政府发布站位高，网警宣传口碑好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发起单位齐发力，支持单位干劲超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媒体企业发布广，宣传视频构思巧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科普互动和教育，交心朋友是四宝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915" y="4610100"/>
            <a:ext cx="3788410" cy="795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标题 2"/>
          <p:cNvSpPr>
            <a:spLocks noGrp="1"/>
          </p:cNvSpPr>
          <p:nvPr>
            <p:ph type="title"/>
          </p:nvPr>
        </p:nvSpPr>
        <p:spPr>
          <a:xfrm>
            <a:off x="368300" y="257175"/>
            <a:ext cx="8628063" cy="644525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功能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68300" y="1533525"/>
            <a:ext cx="11445875" cy="135731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360000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通过对共建网</a:t>
            </a:r>
            <a:r>
              <a:rPr kumimoji="0" 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调查活动板块的熟悉</a:t>
            </a:r>
            <a:endParaRPr kumimoji="0" lang="zh-CN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能够快速查找到自己想要的资料</a:t>
            </a:r>
            <a:endParaRPr kumimoji="0" lang="zh-CN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41338" y="1141413"/>
            <a:ext cx="2968625" cy="8159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快找寻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68300" y="3398838"/>
            <a:ext cx="11445875" cy="1233488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360000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快速实现了解通知，资讯动态的作用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获取到荣誉证书</a:t>
            </a:r>
            <a:r>
              <a:rPr lang="en-US" altLang="zh-CN" sz="1800" noProof="0" dirty="0">
                <a:ln>
                  <a:noFill/>
                </a:ln>
                <a:effectLst/>
                <a:uLnTx/>
                <a:uFillTx/>
                <a:sym typeface="+mn-ea"/>
              </a:rPr>
              <a:t>+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视频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+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设计素材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+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文章素材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快速搭建自身“媒体圈”营造发声矩阵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41338" y="3006725"/>
            <a:ext cx="2968625" cy="8159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获资源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68300" y="5172075"/>
            <a:ext cx="11445875" cy="1233488"/>
          </a:xfrm>
          <a:prstGeom prst="round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360000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进一步了解活动动态、创新点和政府及行业企业的活动举措，借鉴交流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41338" y="4779963"/>
            <a:ext cx="2968625" cy="8159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促沟通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3" name="图片 2" descr="安安"/>
          <p:cNvPicPr>
            <a:picLocks noChangeAspect="1"/>
          </p:cNvPicPr>
          <p:nvPr/>
        </p:nvPicPr>
        <p:blipFill>
          <a:blip r:embed="rId1"/>
          <a:srcRect l="20705" t="29359" r="30110" b="19420"/>
          <a:stretch>
            <a:fillRect/>
          </a:stretch>
        </p:blipFill>
        <p:spPr>
          <a:xfrm>
            <a:off x="10661015" y="227965"/>
            <a:ext cx="807085" cy="1189990"/>
          </a:xfrm>
          <a:prstGeom prst="rect">
            <a:avLst/>
          </a:prstGeo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1" name="矩形 40"/>
          <p:cNvSpPr/>
          <p:nvPr/>
        </p:nvSpPr>
        <p:spPr>
          <a:xfrm>
            <a:off x="850900" y="364490"/>
            <a:ext cx="5818505" cy="429260"/>
          </a:xfrm>
          <a:prstGeom prst="rect">
            <a:avLst/>
          </a:prstGeom>
          <a:gradFill>
            <a:gsLst>
              <a:gs pos="100000">
                <a:srgbClr val="2288B9"/>
              </a:gs>
              <a:gs pos="0">
                <a:srgbClr val="62E2F3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90500" dist="317500" dir="5400000" sx="130000" sy="13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安"/>
          <p:cNvPicPr>
            <a:picLocks noChangeAspect="1"/>
          </p:cNvPicPr>
          <p:nvPr/>
        </p:nvPicPr>
        <p:blipFill>
          <a:blip r:embed="rId1"/>
          <a:srcRect l="20705" t="29359" r="30110" b="19420"/>
          <a:stretch>
            <a:fillRect/>
          </a:stretch>
        </p:blipFill>
        <p:spPr>
          <a:xfrm>
            <a:off x="234315" y="132080"/>
            <a:ext cx="648970" cy="956310"/>
          </a:xfrm>
          <a:prstGeom prst="rect">
            <a:avLst/>
          </a:prstGeo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7" name="文本框 26"/>
          <p:cNvSpPr txBox="1"/>
          <p:nvPr/>
        </p:nvSpPr>
        <p:spPr>
          <a:xfrm>
            <a:off x="1007110" y="199390"/>
            <a:ext cx="68351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4000">
                <a:gradFill>
                  <a:gsLst>
                    <a:gs pos="0">
                      <a:srgbClr val="2288B9"/>
                    </a:gs>
                    <a:gs pos="100000">
                      <a:srgbClr val="62E2F3"/>
                    </a:gs>
                  </a:gsLst>
                  <a:lin ang="17700000" scaled="1"/>
                </a:gradFill>
                <a:latin typeface="汉仪唐美人简" panose="00020600040101010101" charset="-122"/>
                <a:ea typeface="汉仪唐美人简" panose="00020600040101010101" charset="-122"/>
                <a:sym typeface="+mn-ea"/>
              </a:rPr>
              <a:t>共建网查询方法</a:t>
            </a:r>
            <a:endParaRPr lang="zh-CN" altLang="en-US" sz="4000">
              <a:gradFill>
                <a:gsLst>
                  <a:gs pos="0">
                    <a:srgbClr val="2288B9"/>
                  </a:gs>
                  <a:gs pos="100000">
                    <a:srgbClr val="62E2F3"/>
                  </a:gs>
                </a:gsLst>
                <a:lin ang="17700000" scaled="1"/>
              </a:gradFill>
              <a:latin typeface="汉仪唐美人简" panose="00020600040101010101" charset="-122"/>
              <a:ea typeface="汉仪唐美人简" panose="0002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7365" y="1088390"/>
            <a:ext cx="1128712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  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73495" y="362585"/>
            <a:ext cx="5818505" cy="429260"/>
          </a:xfrm>
          <a:prstGeom prst="rect">
            <a:avLst/>
          </a:prstGeom>
          <a:gradFill>
            <a:gsLst>
              <a:gs pos="100000">
                <a:srgbClr val="2288B9"/>
              </a:gs>
              <a:gs pos="0">
                <a:srgbClr val="62E2F3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90500" dist="317500" dir="5400000" sx="130000" sy="13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58795" y="5850255"/>
            <a:ext cx="7102475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调查活动知多少，共建网上右上找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sz="2800">
              <a:gradFill>
                <a:gsLst>
                  <a:gs pos="0">
                    <a:srgbClr val="2288B9"/>
                  </a:gs>
                  <a:gs pos="100000">
                    <a:srgbClr val="62E2F3"/>
                  </a:gs>
                </a:gsLst>
                <a:lin ang="17700000" scaled="1"/>
              </a:gradFill>
              <a:latin typeface="汉仪唐美人简" panose="00020600040101010101" charset="-122"/>
              <a:ea typeface="汉仪唐美人简" panose="000206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70" y="1041400"/>
            <a:ext cx="9961245" cy="4674235"/>
          </a:xfrm>
          <a:prstGeom prst="rect">
            <a:avLst/>
          </a:prstGeom>
        </p:spPr>
      </p:pic>
      <p:pic>
        <p:nvPicPr>
          <p:cNvPr id="6" name="图片 5" descr="32313536333638383b32313536333637363bcff2d3d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6940" y="2511425"/>
            <a:ext cx="2874645" cy="2874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安"/>
          <p:cNvPicPr>
            <a:picLocks noChangeAspect="1"/>
          </p:cNvPicPr>
          <p:nvPr/>
        </p:nvPicPr>
        <p:blipFill>
          <a:blip r:embed="rId1"/>
          <a:srcRect l="20705" t="29359" r="30110" b="19420"/>
          <a:stretch>
            <a:fillRect/>
          </a:stretch>
        </p:blipFill>
        <p:spPr>
          <a:xfrm>
            <a:off x="234315" y="132080"/>
            <a:ext cx="648970" cy="956310"/>
          </a:xfrm>
          <a:prstGeom prst="rect">
            <a:avLst/>
          </a:prstGeo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7" name="文本框 26"/>
          <p:cNvSpPr txBox="1"/>
          <p:nvPr/>
        </p:nvSpPr>
        <p:spPr>
          <a:xfrm>
            <a:off x="1007110" y="199390"/>
            <a:ext cx="68351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4000">
                <a:gradFill>
                  <a:gsLst>
                    <a:gs pos="0">
                      <a:srgbClr val="2288B9"/>
                    </a:gs>
                    <a:gs pos="100000">
                      <a:srgbClr val="62E2F3"/>
                    </a:gs>
                  </a:gsLst>
                  <a:lin ang="17700000" scaled="1"/>
                </a:gradFill>
                <a:latin typeface="汉仪唐美人简" panose="00020600040101010101" charset="-122"/>
                <a:ea typeface="汉仪唐美人简" panose="00020600040101010101" charset="-122"/>
                <a:sym typeface="+mn-ea"/>
              </a:rPr>
              <a:t>共建网查询方法</a:t>
            </a:r>
            <a:endParaRPr lang="zh-CN" altLang="en-US" sz="4000">
              <a:gradFill>
                <a:gsLst>
                  <a:gs pos="0">
                    <a:srgbClr val="2288B9"/>
                  </a:gs>
                  <a:gs pos="100000">
                    <a:srgbClr val="62E2F3"/>
                  </a:gs>
                </a:gsLst>
                <a:lin ang="17700000" scaled="1"/>
              </a:gradFill>
              <a:latin typeface="汉仪唐美人简" panose="00020600040101010101" charset="-122"/>
              <a:ea typeface="汉仪唐美人简" panose="0002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7365" y="1088390"/>
            <a:ext cx="1128712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  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73495" y="362585"/>
            <a:ext cx="5818505" cy="429260"/>
          </a:xfrm>
          <a:prstGeom prst="rect">
            <a:avLst/>
          </a:prstGeom>
          <a:gradFill>
            <a:gsLst>
              <a:gs pos="100000">
                <a:srgbClr val="2288B9"/>
              </a:gs>
              <a:gs pos="0">
                <a:srgbClr val="62E2F3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90500" dist="317500" dir="5400000" sx="130000" sy="13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66745" y="6050915"/>
            <a:ext cx="71024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endParaRPr lang="zh-CN" altLang="en-US" sz="2800">
              <a:gradFill>
                <a:gsLst>
                  <a:gs pos="0">
                    <a:srgbClr val="2288B9"/>
                  </a:gs>
                  <a:gs pos="100000">
                    <a:srgbClr val="62E2F3"/>
                  </a:gs>
                </a:gsLst>
                <a:lin ang="17700000" scaled="1"/>
              </a:gradFill>
              <a:latin typeface="汉仪唐美人简" panose="00020600040101010101" charset="-122"/>
              <a:ea typeface="汉仪唐美人简" panose="00020600040101010101" charset="-122"/>
              <a:sym typeface="+mn-ea"/>
            </a:endParaRPr>
          </a:p>
        </p:txBody>
      </p:sp>
      <p:pic>
        <p:nvPicPr>
          <p:cNvPr id="6" name="图片 5" descr="32313536333638383b32313536333637363bcff2d3d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7890" y="2026920"/>
            <a:ext cx="1095375" cy="10953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37890" y="5960745"/>
            <a:ext cx="60413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</a:t>
            </a: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活动咨询和动态，一目了然全知道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  </a:t>
            </a:r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465" y="1144270"/>
            <a:ext cx="10254615" cy="4816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安"/>
          <p:cNvPicPr>
            <a:picLocks noChangeAspect="1"/>
          </p:cNvPicPr>
          <p:nvPr/>
        </p:nvPicPr>
        <p:blipFill>
          <a:blip r:embed="rId1"/>
          <a:srcRect l="20705" t="29359" r="30110" b="19420"/>
          <a:stretch>
            <a:fillRect/>
          </a:stretch>
        </p:blipFill>
        <p:spPr>
          <a:xfrm>
            <a:off x="234315" y="132080"/>
            <a:ext cx="648970" cy="956310"/>
          </a:xfrm>
          <a:prstGeom prst="rect">
            <a:avLst/>
          </a:prstGeo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7" name="文本框 26"/>
          <p:cNvSpPr txBox="1"/>
          <p:nvPr/>
        </p:nvSpPr>
        <p:spPr>
          <a:xfrm>
            <a:off x="1007110" y="199390"/>
            <a:ext cx="68351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4000">
                <a:gradFill>
                  <a:gsLst>
                    <a:gs pos="0">
                      <a:srgbClr val="2288B9"/>
                    </a:gs>
                    <a:gs pos="100000">
                      <a:srgbClr val="62E2F3"/>
                    </a:gs>
                  </a:gsLst>
                  <a:lin ang="17700000" scaled="1"/>
                </a:gradFill>
                <a:latin typeface="汉仪唐美人简" panose="00020600040101010101" charset="-122"/>
                <a:ea typeface="汉仪唐美人简" panose="00020600040101010101" charset="-122"/>
                <a:sym typeface="+mn-ea"/>
              </a:rPr>
              <a:t>共建网查询方法</a:t>
            </a:r>
            <a:endParaRPr lang="zh-CN" altLang="en-US" sz="4000">
              <a:gradFill>
                <a:gsLst>
                  <a:gs pos="0">
                    <a:srgbClr val="2288B9"/>
                  </a:gs>
                  <a:gs pos="100000">
                    <a:srgbClr val="62E2F3"/>
                  </a:gs>
                </a:gsLst>
                <a:lin ang="17700000" scaled="1"/>
              </a:gradFill>
              <a:latin typeface="汉仪唐美人简" panose="00020600040101010101" charset="-122"/>
              <a:ea typeface="汉仪唐美人简" panose="0002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7365" y="1088390"/>
            <a:ext cx="1128712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  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73495" y="362585"/>
            <a:ext cx="5818505" cy="429260"/>
          </a:xfrm>
          <a:prstGeom prst="rect">
            <a:avLst/>
          </a:prstGeom>
          <a:gradFill>
            <a:gsLst>
              <a:gs pos="100000">
                <a:srgbClr val="2288B9"/>
              </a:gs>
              <a:gs pos="0">
                <a:srgbClr val="62E2F3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90500" dist="317500" dir="5400000" sx="130000" sy="13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7365" y="6080125"/>
            <a:ext cx="11932285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荣誉证书可背书，查询展示好帮手。资料库里有指南，通知通稿速拥有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sz="2800">
              <a:gradFill>
                <a:gsLst>
                  <a:gs pos="0">
                    <a:srgbClr val="2288B9"/>
                  </a:gs>
                  <a:gs pos="100000">
                    <a:srgbClr val="62E2F3"/>
                  </a:gs>
                </a:gsLst>
                <a:lin ang="17700000" scaled="1"/>
              </a:gradFill>
              <a:latin typeface="汉仪唐美人简" panose="00020600040101010101" charset="-122"/>
              <a:ea typeface="汉仪唐美人简" panose="0002060004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2199" r="47067"/>
          <a:stretch>
            <a:fillRect/>
          </a:stretch>
        </p:blipFill>
        <p:spPr>
          <a:xfrm>
            <a:off x="883285" y="1056005"/>
            <a:ext cx="5168265" cy="5024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865" r="34417"/>
          <a:stretch>
            <a:fillRect/>
          </a:stretch>
        </p:blipFill>
        <p:spPr>
          <a:xfrm>
            <a:off x="6272530" y="1240790"/>
            <a:ext cx="5521960" cy="4839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安"/>
          <p:cNvPicPr>
            <a:picLocks noChangeAspect="1"/>
          </p:cNvPicPr>
          <p:nvPr/>
        </p:nvPicPr>
        <p:blipFill>
          <a:blip r:embed="rId1"/>
          <a:srcRect l="20705" t="29359" r="30110" b="19420"/>
          <a:stretch>
            <a:fillRect/>
          </a:stretch>
        </p:blipFill>
        <p:spPr>
          <a:xfrm>
            <a:off x="234315" y="132080"/>
            <a:ext cx="648970" cy="956310"/>
          </a:xfrm>
          <a:prstGeom prst="rect">
            <a:avLst/>
          </a:prstGeo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7" name="文本框 26"/>
          <p:cNvSpPr txBox="1"/>
          <p:nvPr/>
        </p:nvSpPr>
        <p:spPr>
          <a:xfrm>
            <a:off x="1007110" y="199390"/>
            <a:ext cx="68351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4000">
                <a:gradFill>
                  <a:gsLst>
                    <a:gs pos="0">
                      <a:srgbClr val="2288B9"/>
                    </a:gs>
                    <a:gs pos="100000">
                      <a:srgbClr val="62E2F3"/>
                    </a:gs>
                  </a:gsLst>
                  <a:lin ang="17700000" scaled="1"/>
                </a:gradFill>
                <a:latin typeface="汉仪唐美人简" panose="00020600040101010101" charset="-122"/>
                <a:ea typeface="汉仪唐美人简" panose="00020600040101010101" charset="-122"/>
                <a:sym typeface="+mn-ea"/>
              </a:rPr>
              <a:t>共建网查询方法</a:t>
            </a:r>
            <a:endParaRPr lang="zh-CN" altLang="en-US" sz="4000">
              <a:gradFill>
                <a:gsLst>
                  <a:gs pos="0">
                    <a:srgbClr val="2288B9"/>
                  </a:gs>
                  <a:gs pos="100000">
                    <a:srgbClr val="62E2F3"/>
                  </a:gs>
                </a:gsLst>
                <a:lin ang="17700000" scaled="1"/>
              </a:gradFill>
              <a:latin typeface="汉仪唐美人简" panose="00020600040101010101" charset="-122"/>
              <a:ea typeface="汉仪唐美人简" panose="0002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7365" y="1088390"/>
            <a:ext cx="1128712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  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73495" y="362585"/>
            <a:ext cx="5818505" cy="429260"/>
          </a:xfrm>
          <a:prstGeom prst="rect">
            <a:avLst/>
          </a:prstGeom>
          <a:gradFill>
            <a:gsLst>
              <a:gs pos="100000">
                <a:srgbClr val="2288B9"/>
              </a:gs>
              <a:gs pos="0">
                <a:srgbClr val="62E2F3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90500" dist="317500" dir="5400000" sx="130000" sy="13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66745" y="6050915"/>
            <a:ext cx="71024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endParaRPr lang="zh-CN" altLang="en-US" sz="2800">
              <a:gradFill>
                <a:gsLst>
                  <a:gs pos="0">
                    <a:srgbClr val="2288B9"/>
                  </a:gs>
                  <a:gs pos="100000">
                    <a:srgbClr val="62E2F3"/>
                  </a:gs>
                </a:gsLst>
                <a:lin ang="17700000" scaled="1"/>
              </a:gradFill>
              <a:latin typeface="汉仪唐美人简" panose="00020600040101010101" charset="-122"/>
              <a:ea typeface="汉仪唐美人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37890" y="5960745"/>
            <a:ext cx="60413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1725930" y="6212840"/>
            <a:ext cx="96456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政府发布站位高，网警宣传口碑好。发起单位齐发力，支持单位干劲超</a:t>
            </a:r>
            <a:endParaRPr lang="zh-CN" altLang="en-US" sz="24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65" y="906145"/>
            <a:ext cx="9488805" cy="550037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917065" y="2115820"/>
            <a:ext cx="2188210" cy="3168650"/>
          </a:xfrm>
          <a:prstGeom prst="rect">
            <a:avLst/>
          </a:prstGeom>
          <a:noFill/>
          <a:ln w="107950" cmpd="sng">
            <a:solidFill>
              <a:srgbClr val="FF0000">
                <a:alpha val="75000"/>
              </a:srgb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安"/>
          <p:cNvPicPr>
            <a:picLocks noChangeAspect="1"/>
          </p:cNvPicPr>
          <p:nvPr/>
        </p:nvPicPr>
        <p:blipFill>
          <a:blip r:embed="rId1"/>
          <a:srcRect l="20705" t="29359" r="30110" b="19420"/>
          <a:stretch>
            <a:fillRect/>
          </a:stretch>
        </p:blipFill>
        <p:spPr>
          <a:xfrm>
            <a:off x="234315" y="132080"/>
            <a:ext cx="648970" cy="956310"/>
          </a:xfrm>
          <a:prstGeom prst="rect">
            <a:avLst/>
          </a:prstGeo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7" name="文本框 26"/>
          <p:cNvSpPr txBox="1"/>
          <p:nvPr/>
        </p:nvSpPr>
        <p:spPr>
          <a:xfrm>
            <a:off x="1007110" y="199390"/>
            <a:ext cx="68351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4000">
                <a:gradFill>
                  <a:gsLst>
                    <a:gs pos="0">
                      <a:srgbClr val="2288B9"/>
                    </a:gs>
                    <a:gs pos="100000">
                      <a:srgbClr val="62E2F3"/>
                    </a:gs>
                  </a:gsLst>
                  <a:lin ang="17700000" scaled="1"/>
                </a:gradFill>
                <a:latin typeface="汉仪唐美人简" panose="00020600040101010101" charset="-122"/>
                <a:ea typeface="汉仪唐美人简" panose="00020600040101010101" charset="-122"/>
                <a:sym typeface="+mn-ea"/>
              </a:rPr>
              <a:t>共建网查询方法</a:t>
            </a:r>
            <a:endParaRPr lang="zh-CN" altLang="en-US" sz="4000">
              <a:gradFill>
                <a:gsLst>
                  <a:gs pos="0">
                    <a:srgbClr val="2288B9"/>
                  </a:gs>
                  <a:gs pos="100000">
                    <a:srgbClr val="62E2F3"/>
                  </a:gs>
                </a:gsLst>
                <a:lin ang="17700000" scaled="1"/>
              </a:gradFill>
              <a:latin typeface="汉仪唐美人简" panose="00020600040101010101" charset="-122"/>
              <a:ea typeface="汉仪唐美人简" panose="0002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7365" y="1088390"/>
            <a:ext cx="1128712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  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73495" y="362585"/>
            <a:ext cx="5818505" cy="429260"/>
          </a:xfrm>
          <a:prstGeom prst="rect">
            <a:avLst/>
          </a:prstGeom>
          <a:gradFill>
            <a:gsLst>
              <a:gs pos="100000">
                <a:srgbClr val="2288B9"/>
              </a:gs>
              <a:gs pos="0">
                <a:srgbClr val="62E2F3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90500" dist="317500" dir="5400000" sx="130000" sy="13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66745" y="6050915"/>
            <a:ext cx="71024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endParaRPr lang="zh-CN" altLang="en-US" sz="2800">
              <a:gradFill>
                <a:gsLst>
                  <a:gs pos="0">
                    <a:srgbClr val="2288B9"/>
                  </a:gs>
                  <a:gs pos="100000">
                    <a:srgbClr val="62E2F3"/>
                  </a:gs>
                </a:gsLst>
                <a:lin ang="17700000" scaled="1"/>
              </a:gradFill>
              <a:latin typeface="汉仪唐美人简" panose="00020600040101010101" charset="-122"/>
              <a:ea typeface="汉仪唐美人简" panose="0002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26755" y="2999105"/>
            <a:ext cx="1128331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媒体企业发布广，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宣传视频构思巧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科普互动和教育，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交心朋友是四宝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0" y="1219835"/>
            <a:ext cx="7400925" cy="5476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安"/>
          <p:cNvPicPr>
            <a:picLocks noChangeAspect="1"/>
          </p:cNvPicPr>
          <p:nvPr/>
        </p:nvPicPr>
        <p:blipFill>
          <a:blip r:embed="rId1"/>
          <a:srcRect l="20705" t="29359" r="30110" b="19420"/>
          <a:stretch>
            <a:fillRect/>
          </a:stretch>
        </p:blipFill>
        <p:spPr>
          <a:xfrm>
            <a:off x="234315" y="132080"/>
            <a:ext cx="648970" cy="956310"/>
          </a:xfrm>
          <a:prstGeom prst="rect">
            <a:avLst/>
          </a:prstGeo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7" name="文本框 26"/>
          <p:cNvSpPr txBox="1"/>
          <p:nvPr/>
        </p:nvSpPr>
        <p:spPr>
          <a:xfrm>
            <a:off x="1007110" y="199390"/>
            <a:ext cx="68351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4000">
                <a:gradFill>
                  <a:gsLst>
                    <a:gs pos="0">
                      <a:srgbClr val="2288B9"/>
                    </a:gs>
                    <a:gs pos="100000">
                      <a:srgbClr val="62E2F3"/>
                    </a:gs>
                  </a:gsLst>
                  <a:lin ang="17700000" scaled="1"/>
                </a:gradFill>
                <a:latin typeface="汉仪唐美人简" panose="00020600040101010101" charset="-122"/>
                <a:ea typeface="汉仪唐美人简" panose="00020600040101010101" charset="-122"/>
                <a:sym typeface="+mn-ea"/>
              </a:rPr>
              <a:t>共建网查询方法</a:t>
            </a:r>
            <a:endParaRPr lang="zh-CN" altLang="en-US" sz="4000">
              <a:gradFill>
                <a:gsLst>
                  <a:gs pos="0">
                    <a:srgbClr val="2288B9"/>
                  </a:gs>
                  <a:gs pos="100000">
                    <a:srgbClr val="62E2F3"/>
                  </a:gs>
                </a:gsLst>
                <a:lin ang="17700000" scaled="1"/>
              </a:gradFill>
              <a:latin typeface="汉仪唐美人简" panose="00020600040101010101" charset="-122"/>
              <a:ea typeface="汉仪唐美人简" panose="0002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7365" y="1088390"/>
            <a:ext cx="1128712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    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73495" y="362585"/>
            <a:ext cx="5818505" cy="429260"/>
          </a:xfrm>
          <a:prstGeom prst="rect">
            <a:avLst/>
          </a:prstGeom>
          <a:gradFill>
            <a:gsLst>
              <a:gs pos="100000">
                <a:srgbClr val="2288B9"/>
              </a:gs>
              <a:gs pos="0">
                <a:srgbClr val="62E2F3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90500" dist="317500" dir="5400000" sx="130000" sy="13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83285" y="6080125"/>
            <a:ext cx="1193228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简黑简" panose="00020600040101010101" charset="-122"/>
                <a:ea typeface="汉仪粗简黑简" panose="00020600040101010101" charset="-122"/>
                <a:sym typeface="+mn-ea"/>
              </a:rPr>
              <a:t>发起单位135 ，各个都把劲头铆。要想细分采集量，问卷链接供下载</a:t>
            </a:r>
            <a:endParaRPr lang="zh-CN" altLang="en-US" sz="2800">
              <a:gradFill>
                <a:gsLst>
                  <a:gs pos="0">
                    <a:srgbClr val="2288B9"/>
                  </a:gs>
                  <a:gs pos="100000">
                    <a:srgbClr val="62E2F3"/>
                  </a:gs>
                </a:gsLst>
                <a:lin ang="17700000" scaled="1"/>
              </a:gradFill>
              <a:latin typeface="汉仪唐美人简" panose="00020600040101010101" charset="-122"/>
              <a:ea typeface="汉仪唐美人简" panose="00020600040101010101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t="537" r="39250"/>
          <a:stretch>
            <a:fillRect/>
          </a:stretch>
        </p:blipFill>
        <p:spPr>
          <a:xfrm>
            <a:off x="1007110" y="1088390"/>
            <a:ext cx="5300345" cy="51727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965" y="3745230"/>
            <a:ext cx="5942330" cy="23348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04685" y="1891665"/>
            <a:ext cx="50076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共建网可查询到每年最新发起单位名单，左边链接栏有问卷链接下载入口，领走链接采集量自动归属于此连接中，可以方便精准采集和样本采集成绩统计。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1045210" y="4638675"/>
            <a:ext cx="2027555" cy="884555"/>
          </a:xfrm>
          <a:prstGeom prst="round1Rect">
            <a:avLst/>
          </a:prstGeom>
          <a:noFill/>
          <a:ln w="76200" cmpd="sng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主题">
  <a:themeElements>
    <a:clrScheme name="蓝绿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蓝绿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</Words>
  <Application>WPS 演示</Application>
  <PresentationFormat>宽屏</PresentationFormat>
  <Paragraphs>216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Black</vt:lpstr>
      <vt:lpstr>Calibri</vt:lpstr>
      <vt:lpstr>汉仪唐美人简</vt:lpstr>
      <vt:lpstr>汉仪粗简黑简</vt:lpstr>
      <vt:lpstr>Arial Unicode MS</vt:lpstr>
      <vt:lpstr>黑体</vt:lpstr>
      <vt:lpstr>Office 主题</vt:lpstr>
      <vt:lpstr>1_Office 主题</vt:lpstr>
      <vt:lpstr> 在网络安全共建网查调查活动相关资料</vt:lpstr>
      <vt:lpstr>PowerPoint 演示文稿</vt:lpstr>
      <vt:lpstr>功能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素材使用运营规划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华渔新媒体运营方案</dc:title>
  <dc:creator>樊思羽</dc:creator>
  <cp:lastModifiedBy>cloud</cp:lastModifiedBy>
  <cp:revision>94</cp:revision>
  <dcterms:created xsi:type="dcterms:W3CDTF">2015-12-15T10:50:00Z</dcterms:created>
  <dcterms:modified xsi:type="dcterms:W3CDTF">2022-04-13T02:03:15Z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2052-11.1.0.11369</vt:lpwstr>
  </property>
  <property fmtid="{D5CDD505-2E9C-101B-9397-08002B2CF9AE}" pid="3" name="ICV">
    <vt:lpwstr>69A26C67EFEA470AA2BC08153601956A</vt:lpwstr>
  </property>
</Properties>
</file>