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681" r:id="rId3"/>
    <p:sldId id="392" r:id="rId4"/>
    <p:sldId id="393" r:id="rId5"/>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40" r:id="rId41"/>
    <p:sldId id="432" r:id="rId42"/>
    <p:sldId id="433" r:id="rId43"/>
    <p:sldId id="434" r:id="rId44"/>
    <p:sldId id="441" r:id="rId45"/>
    <p:sldId id="442" r:id="rId46"/>
    <p:sldId id="443" r:id="rId47"/>
    <p:sldId id="446" r:id="rId48"/>
    <p:sldId id="444" r:id="rId49"/>
    <p:sldId id="445" r:id="rId50"/>
    <p:sldId id="448" r:id="rId51"/>
    <p:sldId id="449" r:id="rId52"/>
    <p:sldId id="447" r:id="rId53"/>
    <p:sldId id="526" r:id="rId54"/>
    <p:sldId id="652" r:id="rId55"/>
    <p:sldId id="653" r:id="rId56"/>
    <p:sldId id="654" r:id="rId57"/>
    <p:sldId id="655" r:id="rId58"/>
    <p:sldId id="656" r:id="rId59"/>
    <p:sldId id="657" r:id="rId60"/>
    <p:sldId id="658" r:id="rId61"/>
    <p:sldId id="659" r:id="rId62"/>
    <p:sldId id="660" r:id="rId63"/>
    <p:sldId id="661" r:id="rId64"/>
    <p:sldId id="662" r:id="rId65"/>
    <p:sldId id="663" r:id="rId66"/>
    <p:sldId id="664" r:id="rId67"/>
    <p:sldId id="665" r:id="rId68"/>
    <p:sldId id="666" r:id="rId69"/>
    <p:sldId id="667" r:id="rId70"/>
    <p:sldId id="668" r:id="rId71"/>
    <p:sldId id="669" r:id="rId72"/>
    <p:sldId id="670" r:id="rId73"/>
    <p:sldId id="671" r:id="rId74"/>
    <p:sldId id="672" r:id="rId75"/>
    <p:sldId id="673" r:id="rId76"/>
    <p:sldId id="674" r:id="rId77"/>
    <p:sldId id="675" r:id="rId78"/>
  </p:sldIdLst>
  <p:sldSz cx="12192000" cy="6858000"/>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6CA95"/>
    <a:srgbClr val="6096E6"/>
    <a:srgbClr val="C00000"/>
    <a:srgbClr val="FF9700"/>
    <a:srgbClr val="D9D9D9"/>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7" d="100"/>
          <a:sy n="107" d="100"/>
        </p:scale>
        <p:origin x="-804" y="-90"/>
      </p:cViewPr>
      <p:guideLst>
        <p:guide orient="horz" pos="251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tags" Target="tags/tag107.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3">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08EC4C8-C429-4F89-85F5-BB0DB681FA05}" type="doc">
      <dgm:prSet loTypeId="urn:microsoft.com/office/officeart/2005/8/layout/hierarchy2#1" loCatId="hierarchy" qsTypeId="urn:microsoft.com/office/officeart/2005/8/quickstyle/simple3#1" qsCatId="simple" csTypeId="urn:microsoft.com/office/officeart/2005/8/colors/accent1_1#1" csCatId="accent1" phldr="1"/>
      <dgm:spPr/>
      <dgm:t>
        <a:bodyPr/>
        <a:lstStyle/>
        <a:p>
          <a:endParaRPr lang="zh-CN" altLang="en-US"/>
        </a:p>
      </dgm:t>
    </dgm:pt>
    <dgm:pt modelId="{DD6E2B27-E369-4081-9DB9-974DC4AAC917}">
      <dgm:prSet phldrT="[文本]" custT="1"/>
      <dgm:spPr/>
      <dgm:t>
        <a:bodyPr/>
        <a:lstStyle/>
        <a:p>
          <a:r>
            <a:rPr lang="zh-CN" altLang="en-US" sz="1400" dirty="0"/>
            <a:t>定级</a:t>
          </a:r>
          <a:r>
            <a:rPr lang="zh-CN" altLang="en-US" sz="1400" dirty="0" smtClean="0"/>
            <a:t>备案</a:t>
          </a:r>
          <a:endParaRPr lang="zh-CN" altLang="en-US" sz="1400" dirty="0"/>
        </a:p>
      </dgm:t>
    </dgm:pt>
    <dgm:pt modelId="{3B7473CE-8AAA-42D5-8145-5A6E848C5E17}" cxnId="{2089256D-987C-41D9-9BC4-6FC37D1EC585}" type="parTrans">
      <dgm:prSet/>
      <dgm:spPr/>
      <dgm:t>
        <a:bodyPr/>
        <a:lstStyle/>
        <a:p>
          <a:endParaRPr lang="zh-CN" altLang="en-US" sz="1200"/>
        </a:p>
      </dgm:t>
    </dgm:pt>
    <dgm:pt modelId="{3850F9F6-6CB9-4279-B9C9-C5BB41AE3E7E}" cxnId="{2089256D-987C-41D9-9BC4-6FC37D1EC585}" type="sibTrans">
      <dgm:prSet/>
      <dgm:spPr/>
      <dgm:t>
        <a:bodyPr/>
        <a:lstStyle/>
        <a:p>
          <a:endParaRPr lang="zh-CN" altLang="en-US" sz="1200"/>
        </a:p>
      </dgm:t>
    </dgm:pt>
    <dgm:pt modelId="{2D134416-DC5B-441D-9F9B-2D30884CD101}">
      <dgm:prSet phldrT="[文本]" custT="1"/>
      <dgm:spPr/>
      <dgm:t>
        <a:bodyPr/>
        <a:lstStyle/>
        <a:p>
          <a:r>
            <a:rPr lang="zh-CN" altLang="en-US" sz="1400" dirty="0"/>
            <a:t>定级对象</a:t>
          </a:r>
        </a:p>
      </dgm:t>
    </dgm:pt>
    <dgm:pt modelId="{BE71E1DD-F4FF-480F-B4CD-D0D5910F5A8A}" cxnId="{3804A265-1F1C-4A43-97D2-DCECBA65DFDD}" type="parTrans">
      <dgm:prSet custT="1"/>
      <dgm:spPr/>
      <dgm:t>
        <a:bodyPr/>
        <a:lstStyle/>
        <a:p>
          <a:endParaRPr lang="zh-CN" altLang="en-US" sz="1200"/>
        </a:p>
      </dgm:t>
    </dgm:pt>
    <dgm:pt modelId="{DF21CB2A-7C1C-4C0A-A75C-27E27D26CE2B}" cxnId="{3804A265-1F1C-4A43-97D2-DCECBA65DFDD}" type="sibTrans">
      <dgm:prSet/>
      <dgm:spPr/>
      <dgm:t>
        <a:bodyPr/>
        <a:lstStyle/>
        <a:p>
          <a:endParaRPr lang="zh-CN" altLang="en-US" sz="1200"/>
        </a:p>
      </dgm:t>
    </dgm:pt>
    <dgm:pt modelId="{466DF33E-94A2-491E-9E78-41F947851C8E}">
      <dgm:prSet phldrT="[文本]" custT="1"/>
      <dgm:spPr/>
      <dgm:t>
        <a:bodyPr/>
        <a:lstStyle/>
        <a:p>
          <a:r>
            <a:rPr lang="zh-CN" altLang="en-US" sz="1400" dirty="0"/>
            <a:t>信息系统</a:t>
          </a:r>
        </a:p>
      </dgm:t>
    </dgm:pt>
    <dgm:pt modelId="{6C728B04-1184-4560-AAC0-06E71A3E053B}" cxnId="{CFC860F7-6C45-4E5D-B301-F0214E3DC6FE}" type="parTrans">
      <dgm:prSet custT="1"/>
      <dgm:spPr/>
      <dgm:t>
        <a:bodyPr/>
        <a:lstStyle/>
        <a:p>
          <a:endParaRPr lang="zh-CN" altLang="en-US" sz="1200"/>
        </a:p>
      </dgm:t>
    </dgm:pt>
    <dgm:pt modelId="{ED28C5DF-E6F3-4F20-B8B3-3BC19210713E}" cxnId="{CFC860F7-6C45-4E5D-B301-F0214E3DC6FE}" type="sibTrans">
      <dgm:prSet/>
      <dgm:spPr/>
      <dgm:t>
        <a:bodyPr/>
        <a:lstStyle/>
        <a:p>
          <a:endParaRPr lang="zh-CN" altLang="en-US" sz="1200"/>
        </a:p>
      </dgm:t>
    </dgm:pt>
    <dgm:pt modelId="{6BEA5048-BDDB-43EB-9419-7BC2114B71CC}">
      <dgm:prSet phldrT="[文本]" custT="1"/>
      <dgm:spPr/>
      <dgm:t>
        <a:bodyPr/>
        <a:lstStyle/>
        <a:p>
          <a:r>
            <a:rPr lang="zh-CN" altLang="en-US" sz="1400" dirty="0"/>
            <a:t>云平台</a:t>
          </a:r>
        </a:p>
      </dgm:t>
    </dgm:pt>
    <dgm:pt modelId="{6C4CB03D-40B1-48E9-9711-FF22D672A17E}" cxnId="{96F9D22C-8902-4303-A653-BE22B261CF4E}" type="parTrans">
      <dgm:prSet custT="1"/>
      <dgm:spPr/>
      <dgm:t>
        <a:bodyPr/>
        <a:lstStyle/>
        <a:p>
          <a:endParaRPr lang="zh-CN" altLang="en-US" sz="1200"/>
        </a:p>
      </dgm:t>
    </dgm:pt>
    <dgm:pt modelId="{75E13A53-BD35-47E0-BDA3-BEFD90305BC3}" cxnId="{96F9D22C-8902-4303-A653-BE22B261CF4E}" type="sibTrans">
      <dgm:prSet/>
      <dgm:spPr/>
      <dgm:t>
        <a:bodyPr/>
        <a:lstStyle/>
        <a:p>
          <a:endParaRPr lang="zh-CN" altLang="en-US" sz="1200"/>
        </a:p>
      </dgm:t>
    </dgm:pt>
    <dgm:pt modelId="{84639F1D-17E1-4A3C-84F1-B324F36A06AD}">
      <dgm:prSet phldrT="[文本]" custT="1"/>
      <dgm:spPr/>
      <dgm:t>
        <a:bodyPr/>
        <a:lstStyle/>
        <a:p>
          <a:r>
            <a:rPr lang="zh-CN" altLang="en-US" sz="1400" dirty="0"/>
            <a:t>工作源头</a:t>
          </a:r>
        </a:p>
      </dgm:t>
    </dgm:pt>
    <dgm:pt modelId="{4B0042CC-105B-4444-AB82-472F82F1D20B}" cxnId="{F9279A86-3978-4E00-A6D1-6A6D47E52D00}" type="parTrans">
      <dgm:prSet custT="1"/>
      <dgm:spPr/>
      <dgm:t>
        <a:bodyPr/>
        <a:lstStyle/>
        <a:p>
          <a:endParaRPr lang="zh-CN" altLang="en-US" sz="1200"/>
        </a:p>
      </dgm:t>
    </dgm:pt>
    <dgm:pt modelId="{A1B25442-2A4D-4FD9-8791-618B71591D91}" cxnId="{F9279A86-3978-4E00-A6D1-6A6D47E52D00}" type="sibTrans">
      <dgm:prSet/>
      <dgm:spPr/>
      <dgm:t>
        <a:bodyPr/>
        <a:lstStyle/>
        <a:p>
          <a:endParaRPr lang="zh-CN" altLang="en-US" sz="1200"/>
        </a:p>
      </dgm:t>
    </dgm:pt>
    <dgm:pt modelId="{E2222948-A7F2-439D-B415-7AE97ED5F4D6}">
      <dgm:prSet phldrT="[文本]" custT="1"/>
      <dgm:spPr/>
      <dgm:t>
        <a:bodyPr/>
        <a:lstStyle/>
        <a:p>
          <a:r>
            <a:rPr lang="zh-CN" altLang="en-US" sz="1400" dirty="0"/>
            <a:t>系统立项前开展</a:t>
          </a:r>
        </a:p>
      </dgm:t>
    </dgm:pt>
    <dgm:pt modelId="{9D8C9A57-73B3-44C0-A127-277CC1B2280E}" cxnId="{90BA1C90-81FA-481A-B433-7D6FEED27E6F}" type="parTrans">
      <dgm:prSet custT="1"/>
      <dgm:spPr/>
      <dgm:t>
        <a:bodyPr/>
        <a:lstStyle/>
        <a:p>
          <a:endParaRPr lang="zh-CN" altLang="en-US" sz="1200"/>
        </a:p>
      </dgm:t>
    </dgm:pt>
    <dgm:pt modelId="{3791CFCB-3D00-4054-AAB0-5475D115E914}" cxnId="{90BA1C90-81FA-481A-B433-7D6FEED27E6F}" type="sibTrans">
      <dgm:prSet/>
      <dgm:spPr/>
      <dgm:t>
        <a:bodyPr/>
        <a:lstStyle/>
        <a:p>
          <a:endParaRPr lang="zh-CN" altLang="en-US" sz="1200"/>
        </a:p>
      </dgm:t>
    </dgm:pt>
    <dgm:pt modelId="{1144AF53-FA9B-4A97-B41F-14DF0A0B7925}">
      <dgm:prSet phldrT="[文本]" custT="1"/>
      <dgm:spPr/>
      <dgm:t>
        <a:bodyPr/>
        <a:lstStyle/>
        <a:p>
          <a:r>
            <a:rPr lang="zh-CN" altLang="en-US" sz="1400" dirty="0"/>
            <a:t>移动互联</a:t>
          </a:r>
        </a:p>
      </dgm:t>
    </dgm:pt>
    <dgm:pt modelId="{78086B33-5C40-4849-99F6-0EE8EFA86EAE}" cxnId="{B65AABE3-0328-4F09-9939-169298144D7E}" type="parTrans">
      <dgm:prSet custT="1"/>
      <dgm:spPr/>
      <dgm:t>
        <a:bodyPr/>
        <a:lstStyle/>
        <a:p>
          <a:endParaRPr lang="zh-CN" altLang="en-US" sz="1200"/>
        </a:p>
      </dgm:t>
    </dgm:pt>
    <dgm:pt modelId="{EAE72DB6-73F3-4A7F-82BD-4243B38057E8}" cxnId="{B65AABE3-0328-4F09-9939-169298144D7E}" type="sibTrans">
      <dgm:prSet/>
      <dgm:spPr/>
      <dgm:t>
        <a:bodyPr/>
        <a:lstStyle/>
        <a:p>
          <a:endParaRPr lang="zh-CN" altLang="en-US" sz="1200"/>
        </a:p>
      </dgm:t>
    </dgm:pt>
    <dgm:pt modelId="{A8FCAD97-9A2D-4792-8F1D-63F0ABA10FDE}">
      <dgm:prSet phldrT="[文本]" custT="1"/>
      <dgm:spPr/>
      <dgm:t>
        <a:bodyPr/>
        <a:lstStyle/>
        <a:p>
          <a:r>
            <a:rPr lang="zh-CN" altLang="en-US" sz="1400" dirty="0"/>
            <a:t>工控系统</a:t>
          </a:r>
        </a:p>
      </dgm:t>
    </dgm:pt>
    <dgm:pt modelId="{29A1480C-448E-4151-9B60-AD30DCCF3EC4}" cxnId="{1B04644A-CE30-4383-9F5A-4CAF39F3DE39}" type="parTrans">
      <dgm:prSet custT="1"/>
      <dgm:spPr/>
      <dgm:t>
        <a:bodyPr/>
        <a:lstStyle/>
        <a:p>
          <a:endParaRPr lang="zh-CN" altLang="en-US" sz="1200"/>
        </a:p>
      </dgm:t>
    </dgm:pt>
    <dgm:pt modelId="{1BB58BA9-BD79-4829-A3A0-9D2E7CC3838A}" cxnId="{1B04644A-CE30-4383-9F5A-4CAF39F3DE39}" type="sibTrans">
      <dgm:prSet/>
      <dgm:spPr/>
      <dgm:t>
        <a:bodyPr/>
        <a:lstStyle/>
        <a:p>
          <a:endParaRPr lang="zh-CN" altLang="en-US" sz="1200"/>
        </a:p>
      </dgm:t>
    </dgm:pt>
    <dgm:pt modelId="{FD790099-CE9B-4D9D-8928-BA8834DED5F7}">
      <dgm:prSet phldrT="[文本]" custT="1"/>
      <dgm:spPr/>
      <dgm:t>
        <a:bodyPr/>
        <a:lstStyle/>
        <a:p>
          <a:r>
            <a:rPr lang="zh-CN" altLang="en-US" sz="1400" dirty="0"/>
            <a:t>大数据平台</a:t>
          </a:r>
        </a:p>
      </dgm:t>
    </dgm:pt>
    <dgm:pt modelId="{B9FEB4D7-C5EC-45A3-8C47-48AC8C893656}" cxnId="{4BE5229A-C456-41A4-A37C-A0020EB3D110}" type="parTrans">
      <dgm:prSet custT="1"/>
      <dgm:spPr/>
      <dgm:t>
        <a:bodyPr/>
        <a:lstStyle/>
        <a:p>
          <a:endParaRPr lang="zh-CN" altLang="en-US" sz="1200"/>
        </a:p>
      </dgm:t>
    </dgm:pt>
    <dgm:pt modelId="{51E2F837-95A7-4A96-A4B1-23F495541FA2}" cxnId="{4BE5229A-C456-41A4-A37C-A0020EB3D110}" type="sibTrans">
      <dgm:prSet/>
      <dgm:spPr/>
      <dgm:t>
        <a:bodyPr/>
        <a:lstStyle/>
        <a:p>
          <a:endParaRPr lang="zh-CN" altLang="en-US" sz="1200"/>
        </a:p>
      </dgm:t>
    </dgm:pt>
    <dgm:pt modelId="{AB30AC6F-E6C7-4FB6-9574-5715EFD37E63}">
      <dgm:prSet phldrT="[文本]" custT="1"/>
      <dgm:spPr/>
      <dgm:t>
        <a:bodyPr/>
        <a:lstStyle/>
        <a:p>
          <a:r>
            <a:rPr lang="zh-CN" altLang="en-US" sz="1400" dirty="0"/>
            <a:t>意识提升</a:t>
          </a:r>
        </a:p>
      </dgm:t>
    </dgm:pt>
    <dgm:pt modelId="{CEBF47A0-489A-4758-9F9D-D98483F1852D}" cxnId="{6129E8C5-C4B4-4E56-90CA-A8216FD42A71}" type="parTrans">
      <dgm:prSet custT="1"/>
      <dgm:spPr/>
      <dgm:t>
        <a:bodyPr/>
        <a:lstStyle/>
        <a:p>
          <a:endParaRPr lang="zh-CN" altLang="en-US" sz="1200"/>
        </a:p>
      </dgm:t>
    </dgm:pt>
    <dgm:pt modelId="{24C0F86F-1798-49AE-A272-92EA88139963}" cxnId="{6129E8C5-C4B4-4E56-90CA-A8216FD42A71}" type="sibTrans">
      <dgm:prSet/>
      <dgm:spPr/>
      <dgm:t>
        <a:bodyPr/>
        <a:lstStyle/>
        <a:p>
          <a:endParaRPr lang="zh-CN" altLang="en-US" sz="1200"/>
        </a:p>
      </dgm:t>
    </dgm:pt>
    <dgm:pt modelId="{4A9143E7-970E-465C-9CE3-4FE612E018FD}">
      <dgm:prSet phldrT="[文本]" custT="1"/>
      <dgm:spPr/>
      <dgm:t>
        <a:bodyPr/>
        <a:lstStyle/>
        <a:p>
          <a:r>
            <a:rPr lang="zh-CN" altLang="en-US" sz="1400" dirty="0"/>
            <a:t>网络安全认知增强</a:t>
          </a:r>
        </a:p>
      </dgm:t>
    </dgm:pt>
    <dgm:pt modelId="{7C3ACC5E-D779-4299-9A93-BF0CD1DE903F}" cxnId="{B268F9A5-1DE1-4E30-A3AD-FF361714997B}" type="parTrans">
      <dgm:prSet custT="1"/>
      <dgm:spPr/>
      <dgm:t>
        <a:bodyPr/>
        <a:lstStyle/>
        <a:p>
          <a:endParaRPr lang="zh-CN" altLang="en-US" sz="1200"/>
        </a:p>
      </dgm:t>
    </dgm:pt>
    <dgm:pt modelId="{D4FB8360-CB61-4B51-81C8-C9628AE50C22}" cxnId="{B268F9A5-1DE1-4E30-A3AD-FF361714997B}" type="sibTrans">
      <dgm:prSet/>
      <dgm:spPr/>
      <dgm:t>
        <a:bodyPr/>
        <a:lstStyle/>
        <a:p>
          <a:endParaRPr lang="zh-CN" altLang="en-US" sz="1200"/>
        </a:p>
      </dgm:t>
    </dgm:pt>
    <dgm:pt modelId="{891195E8-B92B-4EF1-9191-F324EDC6399D}" type="pres">
      <dgm:prSet presAssocID="{908EC4C8-C429-4F89-85F5-BB0DB681FA05}" presName="diagram" presStyleCnt="0">
        <dgm:presLayoutVars>
          <dgm:chPref val="1"/>
          <dgm:dir/>
          <dgm:animOne val="branch"/>
          <dgm:animLvl val="lvl"/>
          <dgm:resizeHandles val="exact"/>
        </dgm:presLayoutVars>
      </dgm:prSet>
      <dgm:spPr/>
      <dgm:t>
        <a:bodyPr/>
        <a:lstStyle/>
        <a:p>
          <a:endParaRPr lang="zh-CN" altLang="en-US"/>
        </a:p>
      </dgm:t>
    </dgm:pt>
    <dgm:pt modelId="{FC5423F7-80FC-4100-960B-65BF2881AA9A}" type="pres">
      <dgm:prSet presAssocID="{DD6E2B27-E369-4081-9DB9-974DC4AAC917}" presName="root1" presStyleCnt="0"/>
      <dgm:spPr/>
    </dgm:pt>
    <dgm:pt modelId="{A518C75A-786C-443A-A7CC-4A8F901DB63A}" type="pres">
      <dgm:prSet presAssocID="{DD6E2B27-E369-4081-9DB9-974DC4AAC917}" presName="LevelOneTextNode" presStyleLbl="node0" presStyleIdx="0" presStyleCnt="1" custScaleX="207313" custScaleY="161899">
        <dgm:presLayoutVars>
          <dgm:chPref val="3"/>
        </dgm:presLayoutVars>
      </dgm:prSet>
      <dgm:spPr/>
      <dgm:t>
        <a:bodyPr/>
        <a:lstStyle/>
        <a:p>
          <a:endParaRPr lang="zh-CN" altLang="en-US"/>
        </a:p>
      </dgm:t>
    </dgm:pt>
    <dgm:pt modelId="{32DB9DBE-F8D7-467D-ADB6-064109F4D96C}" type="pres">
      <dgm:prSet presAssocID="{DD6E2B27-E369-4081-9DB9-974DC4AAC917}" presName="level2hierChild" presStyleCnt="0"/>
      <dgm:spPr/>
    </dgm:pt>
    <dgm:pt modelId="{F3D3C863-80F8-46D2-9877-DB598D74936E}" type="pres">
      <dgm:prSet presAssocID="{BE71E1DD-F4FF-480F-B4CD-D0D5910F5A8A}" presName="conn2-1" presStyleLbl="parChTrans1D2" presStyleIdx="0" presStyleCnt="3"/>
      <dgm:spPr/>
      <dgm:t>
        <a:bodyPr/>
        <a:lstStyle/>
        <a:p>
          <a:endParaRPr lang="zh-CN" altLang="en-US"/>
        </a:p>
      </dgm:t>
    </dgm:pt>
    <dgm:pt modelId="{1C1C3C12-43D4-4567-BAC1-78917D983E99}" type="pres">
      <dgm:prSet presAssocID="{BE71E1DD-F4FF-480F-B4CD-D0D5910F5A8A}" presName="connTx" presStyleLbl="parChTrans1D2" presStyleIdx="0" presStyleCnt="3"/>
      <dgm:spPr/>
      <dgm:t>
        <a:bodyPr/>
        <a:lstStyle/>
        <a:p>
          <a:endParaRPr lang="zh-CN" altLang="en-US"/>
        </a:p>
      </dgm:t>
    </dgm:pt>
    <dgm:pt modelId="{C2C221C1-A939-4950-AB5F-16471B59CF55}" type="pres">
      <dgm:prSet presAssocID="{2D134416-DC5B-441D-9F9B-2D30884CD101}" presName="root2" presStyleCnt="0"/>
      <dgm:spPr/>
    </dgm:pt>
    <dgm:pt modelId="{95F0DA6F-B6EB-4A2D-A903-C228BDB4851B}" type="pres">
      <dgm:prSet presAssocID="{2D134416-DC5B-441D-9F9B-2D30884CD101}" presName="LevelTwoTextNode" presStyleLbl="node2" presStyleIdx="0" presStyleCnt="3">
        <dgm:presLayoutVars>
          <dgm:chPref val="3"/>
        </dgm:presLayoutVars>
      </dgm:prSet>
      <dgm:spPr/>
      <dgm:t>
        <a:bodyPr/>
        <a:lstStyle/>
        <a:p>
          <a:endParaRPr lang="zh-CN" altLang="en-US"/>
        </a:p>
      </dgm:t>
    </dgm:pt>
    <dgm:pt modelId="{3B341441-4650-4993-B314-E833677C9A8D}" type="pres">
      <dgm:prSet presAssocID="{2D134416-DC5B-441D-9F9B-2D30884CD101}" presName="level3hierChild" presStyleCnt="0"/>
      <dgm:spPr/>
    </dgm:pt>
    <dgm:pt modelId="{F194BC6F-B1E8-4486-BDD3-F4E96B91614D}" type="pres">
      <dgm:prSet presAssocID="{6C728B04-1184-4560-AAC0-06E71A3E053B}" presName="conn2-1" presStyleLbl="parChTrans1D3" presStyleIdx="0" presStyleCnt="7"/>
      <dgm:spPr/>
      <dgm:t>
        <a:bodyPr/>
        <a:lstStyle/>
        <a:p>
          <a:endParaRPr lang="zh-CN" altLang="en-US"/>
        </a:p>
      </dgm:t>
    </dgm:pt>
    <dgm:pt modelId="{53C50D89-850A-4227-8AE5-567A32EA3DE6}" type="pres">
      <dgm:prSet presAssocID="{6C728B04-1184-4560-AAC0-06E71A3E053B}" presName="connTx" presStyleLbl="parChTrans1D3" presStyleIdx="0" presStyleCnt="7"/>
      <dgm:spPr/>
      <dgm:t>
        <a:bodyPr/>
        <a:lstStyle/>
        <a:p>
          <a:endParaRPr lang="zh-CN" altLang="en-US"/>
        </a:p>
      </dgm:t>
    </dgm:pt>
    <dgm:pt modelId="{03E48854-E649-490F-B4FD-78363E328B6F}" type="pres">
      <dgm:prSet presAssocID="{466DF33E-94A2-491E-9E78-41F947851C8E}" presName="root2" presStyleCnt="0"/>
      <dgm:spPr/>
    </dgm:pt>
    <dgm:pt modelId="{5D5E924B-382E-4D66-8A74-543409A458C0}" type="pres">
      <dgm:prSet presAssocID="{466DF33E-94A2-491E-9E78-41F947851C8E}" presName="LevelTwoTextNode" presStyleLbl="node3" presStyleIdx="0" presStyleCnt="7" custScaleX="154058">
        <dgm:presLayoutVars>
          <dgm:chPref val="3"/>
        </dgm:presLayoutVars>
      </dgm:prSet>
      <dgm:spPr/>
      <dgm:t>
        <a:bodyPr/>
        <a:lstStyle/>
        <a:p>
          <a:endParaRPr lang="zh-CN" altLang="en-US"/>
        </a:p>
      </dgm:t>
    </dgm:pt>
    <dgm:pt modelId="{19F2825C-D4BC-4802-BAC7-973E15DA0D92}" type="pres">
      <dgm:prSet presAssocID="{466DF33E-94A2-491E-9E78-41F947851C8E}" presName="level3hierChild" presStyleCnt="0"/>
      <dgm:spPr/>
    </dgm:pt>
    <dgm:pt modelId="{D990ED36-2A37-4DA8-85AB-D705DF70AD98}" type="pres">
      <dgm:prSet presAssocID="{6C4CB03D-40B1-48E9-9711-FF22D672A17E}" presName="conn2-1" presStyleLbl="parChTrans1D3" presStyleIdx="1" presStyleCnt="7"/>
      <dgm:spPr/>
      <dgm:t>
        <a:bodyPr/>
        <a:lstStyle/>
        <a:p>
          <a:endParaRPr lang="zh-CN" altLang="en-US"/>
        </a:p>
      </dgm:t>
    </dgm:pt>
    <dgm:pt modelId="{CFA825D6-FCF4-4528-8450-0B95F0221977}" type="pres">
      <dgm:prSet presAssocID="{6C4CB03D-40B1-48E9-9711-FF22D672A17E}" presName="connTx" presStyleLbl="parChTrans1D3" presStyleIdx="1" presStyleCnt="7"/>
      <dgm:spPr/>
      <dgm:t>
        <a:bodyPr/>
        <a:lstStyle/>
        <a:p>
          <a:endParaRPr lang="zh-CN" altLang="en-US"/>
        </a:p>
      </dgm:t>
    </dgm:pt>
    <dgm:pt modelId="{1B9A21CC-65E0-4871-AA1F-2A0975635FDA}" type="pres">
      <dgm:prSet presAssocID="{6BEA5048-BDDB-43EB-9419-7BC2114B71CC}" presName="root2" presStyleCnt="0"/>
      <dgm:spPr/>
    </dgm:pt>
    <dgm:pt modelId="{05617C16-9148-4C74-8970-303CA90FF85F}" type="pres">
      <dgm:prSet presAssocID="{6BEA5048-BDDB-43EB-9419-7BC2114B71CC}" presName="LevelTwoTextNode" presStyleLbl="node3" presStyleIdx="1" presStyleCnt="7" custScaleX="154175">
        <dgm:presLayoutVars>
          <dgm:chPref val="3"/>
        </dgm:presLayoutVars>
      </dgm:prSet>
      <dgm:spPr/>
      <dgm:t>
        <a:bodyPr/>
        <a:lstStyle/>
        <a:p>
          <a:endParaRPr lang="zh-CN" altLang="en-US"/>
        </a:p>
      </dgm:t>
    </dgm:pt>
    <dgm:pt modelId="{04345914-A982-4774-B6FB-18A42F86F3B2}" type="pres">
      <dgm:prSet presAssocID="{6BEA5048-BDDB-43EB-9419-7BC2114B71CC}" presName="level3hierChild" presStyleCnt="0"/>
      <dgm:spPr/>
    </dgm:pt>
    <dgm:pt modelId="{3881C821-26CE-41E8-B595-B3AE7BC8CD21}" type="pres">
      <dgm:prSet presAssocID="{78086B33-5C40-4849-99F6-0EE8EFA86EAE}" presName="conn2-1" presStyleLbl="parChTrans1D3" presStyleIdx="2" presStyleCnt="7"/>
      <dgm:spPr/>
      <dgm:t>
        <a:bodyPr/>
        <a:lstStyle/>
        <a:p>
          <a:endParaRPr lang="zh-CN" altLang="en-US"/>
        </a:p>
      </dgm:t>
    </dgm:pt>
    <dgm:pt modelId="{1D7E96B9-3FDC-45F2-BF55-D2B748FD3005}" type="pres">
      <dgm:prSet presAssocID="{78086B33-5C40-4849-99F6-0EE8EFA86EAE}" presName="connTx" presStyleLbl="parChTrans1D3" presStyleIdx="2" presStyleCnt="7"/>
      <dgm:spPr/>
      <dgm:t>
        <a:bodyPr/>
        <a:lstStyle/>
        <a:p>
          <a:endParaRPr lang="zh-CN" altLang="en-US"/>
        </a:p>
      </dgm:t>
    </dgm:pt>
    <dgm:pt modelId="{4EFAA548-6B8C-4981-9BBD-2AB4A46D5072}" type="pres">
      <dgm:prSet presAssocID="{1144AF53-FA9B-4A97-B41F-14DF0A0B7925}" presName="root2" presStyleCnt="0"/>
      <dgm:spPr/>
    </dgm:pt>
    <dgm:pt modelId="{A11D743B-7C6F-4F71-B608-DCE489B26FC8}" type="pres">
      <dgm:prSet presAssocID="{1144AF53-FA9B-4A97-B41F-14DF0A0B7925}" presName="LevelTwoTextNode" presStyleLbl="node3" presStyleIdx="2" presStyleCnt="7" custScaleX="153940">
        <dgm:presLayoutVars>
          <dgm:chPref val="3"/>
        </dgm:presLayoutVars>
      </dgm:prSet>
      <dgm:spPr/>
      <dgm:t>
        <a:bodyPr/>
        <a:lstStyle/>
        <a:p>
          <a:endParaRPr lang="zh-CN" altLang="en-US"/>
        </a:p>
      </dgm:t>
    </dgm:pt>
    <dgm:pt modelId="{A3CC71AC-3964-4F47-8092-DD62DC6766E6}" type="pres">
      <dgm:prSet presAssocID="{1144AF53-FA9B-4A97-B41F-14DF0A0B7925}" presName="level3hierChild" presStyleCnt="0"/>
      <dgm:spPr/>
    </dgm:pt>
    <dgm:pt modelId="{EBC12DED-391B-44ED-A026-09AE6C587C22}" type="pres">
      <dgm:prSet presAssocID="{29A1480C-448E-4151-9B60-AD30DCCF3EC4}" presName="conn2-1" presStyleLbl="parChTrans1D3" presStyleIdx="3" presStyleCnt="7"/>
      <dgm:spPr/>
      <dgm:t>
        <a:bodyPr/>
        <a:lstStyle/>
        <a:p>
          <a:endParaRPr lang="zh-CN" altLang="en-US"/>
        </a:p>
      </dgm:t>
    </dgm:pt>
    <dgm:pt modelId="{B242EFDF-C369-4512-91AD-3C1EB7D56E6E}" type="pres">
      <dgm:prSet presAssocID="{29A1480C-448E-4151-9B60-AD30DCCF3EC4}" presName="connTx" presStyleLbl="parChTrans1D3" presStyleIdx="3" presStyleCnt="7"/>
      <dgm:spPr/>
      <dgm:t>
        <a:bodyPr/>
        <a:lstStyle/>
        <a:p>
          <a:endParaRPr lang="zh-CN" altLang="en-US"/>
        </a:p>
      </dgm:t>
    </dgm:pt>
    <dgm:pt modelId="{00633D17-ABD8-4F89-9E2D-EA5BF1F5D3B0}" type="pres">
      <dgm:prSet presAssocID="{A8FCAD97-9A2D-4792-8F1D-63F0ABA10FDE}" presName="root2" presStyleCnt="0"/>
      <dgm:spPr/>
    </dgm:pt>
    <dgm:pt modelId="{D61F544F-E054-482A-8091-2939EC1B90E6}" type="pres">
      <dgm:prSet presAssocID="{A8FCAD97-9A2D-4792-8F1D-63F0ABA10FDE}" presName="LevelTwoTextNode" presStyleLbl="node3" presStyleIdx="3" presStyleCnt="7" custScaleX="156534">
        <dgm:presLayoutVars>
          <dgm:chPref val="3"/>
        </dgm:presLayoutVars>
      </dgm:prSet>
      <dgm:spPr/>
      <dgm:t>
        <a:bodyPr/>
        <a:lstStyle/>
        <a:p>
          <a:endParaRPr lang="zh-CN" altLang="en-US"/>
        </a:p>
      </dgm:t>
    </dgm:pt>
    <dgm:pt modelId="{9E9B294C-166D-4C3D-9576-D34C57766C3B}" type="pres">
      <dgm:prSet presAssocID="{A8FCAD97-9A2D-4792-8F1D-63F0ABA10FDE}" presName="level3hierChild" presStyleCnt="0"/>
      <dgm:spPr/>
    </dgm:pt>
    <dgm:pt modelId="{D3954D4A-3911-4E9F-AC58-EC970151309C}" type="pres">
      <dgm:prSet presAssocID="{B9FEB4D7-C5EC-45A3-8C47-48AC8C893656}" presName="conn2-1" presStyleLbl="parChTrans1D3" presStyleIdx="4" presStyleCnt="7"/>
      <dgm:spPr/>
      <dgm:t>
        <a:bodyPr/>
        <a:lstStyle/>
        <a:p>
          <a:endParaRPr lang="zh-CN" altLang="en-US"/>
        </a:p>
      </dgm:t>
    </dgm:pt>
    <dgm:pt modelId="{11BE2D8A-8F07-4A54-B631-908E08629072}" type="pres">
      <dgm:prSet presAssocID="{B9FEB4D7-C5EC-45A3-8C47-48AC8C893656}" presName="connTx" presStyleLbl="parChTrans1D3" presStyleIdx="4" presStyleCnt="7"/>
      <dgm:spPr/>
      <dgm:t>
        <a:bodyPr/>
        <a:lstStyle/>
        <a:p>
          <a:endParaRPr lang="zh-CN" altLang="en-US"/>
        </a:p>
      </dgm:t>
    </dgm:pt>
    <dgm:pt modelId="{CBFD1135-C360-49B2-A63F-037687979500}" type="pres">
      <dgm:prSet presAssocID="{FD790099-CE9B-4D9D-8928-BA8834DED5F7}" presName="root2" presStyleCnt="0"/>
      <dgm:spPr/>
    </dgm:pt>
    <dgm:pt modelId="{2A52AA72-225C-4400-9476-F7AF7A6B5FDA}" type="pres">
      <dgm:prSet presAssocID="{FD790099-CE9B-4D9D-8928-BA8834DED5F7}" presName="LevelTwoTextNode" presStyleLbl="node3" presStyleIdx="4" presStyleCnt="7" custScaleX="156417">
        <dgm:presLayoutVars>
          <dgm:chPref val="3"/>
        </dgm:presLayoutVars>
      </dgm:prSet>
      <dgm:spPr/>
      <dgm:t>
        <a:bodyPr/>
        <a:lstStyle/>
        <a:p>
          <a:endParaRPr lang="zh-CN" altLang="en-US"/>
        </a:p>
      </dgm:t>
    </dgm:pt>
    <dgm:pt modelId="{A576B2BF-65F1-41A6-9219-316F5F6B4903}" type="pres">
      <dgm:prSet presAssocID="{FD790099-CE9B-4D9D-8928-BA8834DED5F7}" presName="level3hierChild" presStyleCnt="0"/>
      <dgm:spPr/>
    </dgm:pt>
    <dgm:pt modelId="{2D124C00-0DA3-414D-BD11-F02AC996918D}" type="pres">
      <dgm:prSet presAssocID="{4B0042CC-105B-4444-AB82-472F82F1D20B}" presName="conn2-1" presStyleLbl="parChTrans1D2" presStyleIdx="1" presStyleCnt="3"/>
      <dgm:spPr/>
      <dgm:t>
        <a:bodyPr/>
        <a:lstStyle/>
        <a:p>
          <a:endParaRPr lang="zh-CN" altLang="en-US"/>
        </a:p>
      </dgm:t>
    </dgm:pt>
    <dgm:pt modelId="{85798AAC-B345-4A5B-B19C-683B5A70C204}" type="pres">
      <dgm:prSet presAssocID="{4B0042CC-105B-4444-AB82-472F82F1D20B}" presName="connTx" presStyleLbl="parChTrans1D2" presStyleIdx="1" presStyleCnt="3"/>
      <dgm:spPr/>
      <dgm:t>
        <a:bodyPr/>
        <a:lstStyle/>
        <a:p>
          <a:endParaRPr lang="zh-CN" altLang="en-US"/>
        </a:p>
      </dgm:t>
    </dgm:pt>
    <dgm:pt modelId="{05BB6B96-14F3-44F5-9E09-FDB5EAD47D7D}" type="pres">
      <dgm:prSet presAssocID="{84639F1D-17E1-4A3C-84F1-B324F36A06AD}" presName="root2" presStyleCnt="0"/>
      <dgm:spPr/>
    </dgm:pt>
    <dgm:pt modelId="{C0568266-F228-4428-99DF-08013FCF18B2}" type="pres">
      <dgm:prSet presAssocID="{84639F1D-17E1-4A3C-84F1-B324F36A06AD}" presName="LevelTwoTextNode" presStyleLbl="node2" presStyleIdx="1" presStyleCnt="3">
        <dgm:presLayoutVars>
          <dgm:chPref val="3"/>
        </dgm:presLayoutVars>
      </dgm:prSet>
      <dgm:spPr/>
      <dgm:t>
        <a:bodyPr/>
        <a:lstStyle/>
        <a:p>
          <a:endParaRPr lang="zh-CN" altLang="en-US"/>
        </a:p>
      </dgm:t>
    </dgm:pt>
    <dgm:pt modelId="{F5BF44A5-CC8D-4459-8E8C-296D91A9F390}" type="pres">
      <dgm:prSet presAssocID="{84639F1D-17E1-4A3C-84F1-B324F36A06AD}" presName="level3hierChild" presStyleCnt="0"/>
      <dgm:spPr/>
    </dgm:pt>
    <dgm:pt modelId="{AD642959-D0EA-4908-B9B2-95CD813F09FB}" type="pres">
      <dgm:prSet presAssocID="{9D8C9A57-73B3-44C0-A127-277CC1B2280E}" presName="conn2-1" presStyleLbl="parChTrans1D3" presStyleIdx="5" presStyleCnt="7"/>
      <dgm:spPr/>
      <dgm:t>
        <a:bodyPr/>
        <a:lstStyle/>
        <a:p>
          <a:endParaRPr lang="zh-CN" altLang="en-US"/>
        </a:p>
      </dgm:t>
    </dgm:pt>
    <dgm:pt modelId="{49B85130-138F-462C-9034-2E0977DB2F0C}" type="pres">
      <dgm:prSet presAssocID="{9D8C9A57-73B3-44C0-A127-277CC1B2280E}" presName="connTx" presStyleLbl="parChTrans1D3" presStyleIdx="5" presStyleCnt="7"/>
      <dgm:spPr/>
      <dgm:t>
        <a:bodyPr/>
        <a:lstStyle/>
        <a:p>
          <a:endParaRPr lang="zh-CN" altLang="en-US"/>
        </a:p>
      </dgm:t>
    </dgm:pt>
    <dgm:pt modelId="{5771923F-1BDD-4BAB-A7BD-889F8BBFBAE1}" type="pres">
      <dgm:prSet presAssocID="{E2222948-A7F2-439D-B415-7AE97ED5F4D6}" presName="root2" presStyleCnt="0"/>
      <dgm:spPr/>
    </dgm:pt>
    <dgm:pt modelId="{0625260E-F132-4CEB-B4EA-1767E9A63A51}" type="pres">
      <dgm:prSet presAssocID="{E2222948-A7F2-439D-B415-7AE97ED5F4D6}" presName="LevelTwoTextNode" presStyleLbl="node3" presStyleIdx="5" presStyleCnt="7" custScaleX="156417">
        <dgm:presLayoutVars>
          <dgm:chPref val="3"/>
        </dgm:presLayoutVars>
      </dgm:prSet>
      <dgm:spPr/>
      <dgm:t>
        <a:bodyPr/>
        <a:lstStyle/>
        <a:p>
          <a:endParaRPr lang="zh-CN" altLang="en-US"/>
        </a:p>
      </dgm:t>
    </dgm:pt>
    <dgm:pt modelId="{91A27159-DE0F-4206-ABCC-17873D20EF1F}" type="pres">
      <dgm:prSet presAssocID="{E2222948-A7F2-439D-B415-7AE97ED5F4D6}" presName="level3hierChild" presStyleCnt="0"/>
      <dgm:spPr/>
    </dgm:pt>
    <dgm:pt modelId="{B682CFD2-673F-4A9B-8E2F-583C8AB89B78}" type="pres">
      <dgm:prSet presAssocID="{CEBF47A0-489A-4758-9F9D-D98483F1852D}" presName="conn2-1" presStyleLbl="parChTrans1D2" presStyleIdx="2" presStyleCnt="3"/>
      <dgm:spPr/>
      <dgm:t>
        <a:bodyPr/>
        <a:lstStyle/>
        <a:p>
          <a:endParaRPr lang="zh-CN" altLang="en-US"/>
        </a:p>
      </dgm:t>
    </dgm:pt>
    <dgm:pt modelId="{B6F5D6B8-6755-4B04-BFAC-91F3B9B35226}" type="pres">
      <dgm:prSet presAssocID="{CEBF47A0-489A-4758-9F9D-D98483F1852D}" presName="connTx" presStyleLbl="parChTrans1D2" presStyleIdx="2" presStyleCnt="3"/>
      <dgm:spPr/>
      <dgm:t>
        <a:bodyPr/>
        <a:lstStyle/>
        <a:p>
          <a:endParaRPr lang="zh-CN" altLang="en-US"/>
        </a:p>
      </dgm:t>
    </dgm:pt>
    <dgm:pt modelId="{74839C87-A7E2-43EA-AA12-0C83E00EB160}" type="pres">
      <dgm:prSet presAssocID="{AB30AC6F-E6C7-4FB6-9574-5715EFD37E63}" presName="root2" presStyleCnt="0"/>
      <dgm:spPr/>
    </dgm:pt>
    <dgm:pt modelId="{B8C6954C-2476-4F34-BBDD-A65C8ACD1E13}" type="pres">
      <dgm:prSet presAssocID="{AB30AC6F-E6C7-4FB6-9574-5715EFD37E63}" presName="LevelTwoTextNode" presStyleLbl="node2" presStyleIdx="2" presStyleCnt="3">
        <dgm:presLayoutVars>
          <dgm:chPref val="3"/>
        </dgm:presLayoutVars>
      </dgm:prSet>
      <dgm:spPr/>
      <dgm:t>
        <a:bodyPr/>
        <a:lstStyle/>
        <a:p>
          <a:endParaRPr lang="zh-CN" altLang="en-US"/>
        </a:p>
      </dgm:t>
    </dgm:pt>
    <dgm:pt modelId="{97698FE7-A80B-4F2C-A418-65504EDFFE54}" type="pres">
      <dgm:prSet presAssocID="{AB30AC6F-E6C7-4FB6-9574-5715EFD37E63}" presName="level3hierChild" presStyleCnt="0"/>
      <dgm:spPr/>
    </dgm:pt>
    <dgm:pt modelId="{C278DB8D-F719-449D-89B8-B3FDE95892AE}" type="pres">
      <dgm:prSet presAssocID="{7C3ACC5E-D779-4299-9A93-BF0CD1DE903F}" presName="conn2-1" presStyleLbl="parChTrans1D3" presStyleIdx="6" presStyleCnt="7"/>
      <dgm:spPr/>
      <dgm:t>
        <a:bodyPr/>
        <a:lstStyle/>
        <a:p>
          <a:endParaRPr lang="zh-CN" altLang="en-US"/>
        </a:p>
      </dgm:t>
    </dgm:pt>
    <dgm:pt modelId="{BA797EAA-324A-4667-B792-ACD405565324}" type="pres">
      <dgm:prSet presAssocID="{7C3ACC5E-D779-4299-9A93-BF0CD1DE903F}" presName="connTx" presStyleLbl="parChTrans1D3" presStyleIdx="6" presStyleCnt="7"/>
      <dgm:spPr/>
      <dgm:t>
        <a:bodyPr/>
        <a:lstStyle/>
        <a:p>
          <a:endParaRPr lang="zh-CN" altLang="en-US"/>
        </a:p>
      </dgm:t>
    </dgm:pt>
    <dgm:pt modelId="{E3523191-B0AA-4AE6-80E0-98E6F4965FD8}" type="pres">
      <dgm:prSet presAssocID="{4A9143E7-970E-465C-9CE3-4FE612E018FD}" presName="root2" presStyleCnt="0"/>
      <dgm:spPr/>
    </dgm:pt>
    <dgm:pt modelId="{2469B0DB-C14C-4701-9151-F53ACACB7C4E}" type="pres">
      <dgm:prSet presAssocID="{4A9143E7-970E-465C-9CE3-4FE612E018FD}" presName="LevelTwoTextNode" presStyleLbl="node3" presStyleIdx="6" presStyleCnt="7" custScaleX="156417">
        <dgm:presLayoutVars>
          <dgm:chPref val="3"/>
        </dgm:presLayoutVars>
      </dgm:prSet>
      <dgm:spPr/>
      <dgm:t>
        <a:bodyPr/>
        <a:lstStyle/>
        <a:p>
          <a:endParaRPr lang="zh-CN" altLang="en-US"/>
        </a:p>
      </dgm:t>
    </dgm:pt>
    <dgm:pt modelId="{34064983-5F67-4376-982C-4A31CC0A1B22}" type="pres">
      <dgm:prSet presAssocID="{4A9143E7-970E-465C-9CE3-4FE612E018FD}" presName="level3hierChild" presStyleCnt="0"/>
      <dgm:spPr/>
    </dgm:pt>
  </dgm:ptLst>
  <dgm:cxnLst>
    <dgm:cxn modelId="{B268F9A5-1DE1-4E30-A3AD-FF361714997B}" srcId="{AB30AC6F-E6C7-4FB6-9574-5715EFD37E63}" destId="{4A9143E7-970E-465C-9CE3-4FE612E018FD}" srcOrd="0" destOrd="0" parTransId="{7C3ACC5E-D779-4299-9A93-BF0CD1DE903F}" sibTransId="{D4FB8360-CB61-4B51-81C8-C9628AE50C22}"/>
    <dgm:cxn modelId="{02F3BC23-25BD-4654-AD58-5E50BAD8A42B}" type="presOf" srcId="{E2222948-A7F2-439D-B415-7AE97ED5F4D6}" destId="{0625260E-F132-4CEB-B4EA-1767E9A63A51}" srcOrd="0" destOrd="0" presId="urn:microsoft.com/office/officeart/2005/8/layout/hierarchy2#1"/>
    <dgm:cxn modelId="{A1258973-F0CD-471B-93C1-E1A6053CD7EB}" type="presOf" srcId="{FD790099-CE9B-4D9D-8928-BA8834DED5F7}" destId="{2A52AA72-225C-4400-9476-F7AF7A6B5FDA}" srcOrd="0" destOrd="0" presId="urn:microsoft.com/office/officeart/2005/8/layout/hierarchy2#1"/>
    <dgm:cxn modelId="{F9279A86-3978-4E00-A6D1-6A6D47E52D00}" srcId="{DD6E2B27-E369-4081-9DB9-974DC4AAC917}" destId="{84639F1D-17E1-4A3C-84F1-B324F36A06AD}" srcOrd="1" destOrd="0" parTransId="{4B0042CC-105B-4444-AB82-472F82F1D20B}" sibTransId="{A1B25442-2A4D-4FD9-8791-618B71591D91}"/>
    <dgm:cxn modelId="{8B2BEB52-5CF3-41D6-9A24-1A019B51BBBD}" type="presOf" srcId="{BE71E1DD-F4FF-480F-B4CD-D0D5910F5A8A}" destId="{F3D3C863-80F8-46D2-9877-DB598D74936E}" srcOrd="0" destOrd="0" presId="urn:microsoft.com/office/officeart/2005/8/layout/hierarchy2#1"/>
    <dgm:cxn modelId="{CA03BDFF-6BA6-4F8B-85E5-A054D798FE76}" type="presOf" srcId="{6C728B04-1184-4560-AAC0-06E71A3E053B}" destId="{53C50D89-850A-4227-8AE5-567A32EA3DE6}" srcOrd="1" destOrd="0" presId="urn:microsoft.com/office/officeart/2005/8/layout/hierarchy2#1"/>
    <dgm:cxn modelId="{64F59ECE-2524-4EDC-99B4-5C3447E4D8CB}" type="presOf" srcId="{908EC4C8-C429-4F89-85F5-BB0DB681FA05}" destId="{891195E8-B92B-4EF1-9191-F324EDC6399D}" srcOrd="0" destOrd="0" presId="urn:microsoft.com/office/officeart/2005/8/layout/hierarchy2#1"/>
    <dgm:cxn modelId="{F7C0FF82-82ED-4AA1-8850-16D19286F3BA}" type="presOf" srcId="{78086B33-5C40-4849-99F6-0EE8EFA86EAE}" destId="{3881C821-26CE-41E8-B595-B3AE7BC8CD21}" srcOrd="0" destOrd="0" presId="urn:microsoft.com/office/officeart/2005/8/layout/hierarchy2#1"/>
    <dgm:cxn modelId="{F88C9914-D030-41E2-8C62-1546AC865595}" type="presOf" srcId="{1144AF53-FA9B-4A97-B41F-14DF0A0B7925}" destId="{A11D743B-7C6F-4F71-B608-DCE489B26FC8}" srcOrd="0" destOrd="0" presId="urn:microsoft.com/office/officeart/2005/8/layout/hierarchy2#1"/>
    <dgm:cxn modelId="{73727AB4-41AA-4DE9-A4F1-A8C50E80B5F8}" type="presOf" srcId="{7C3ACC5E-D779-4299-9A93-BF0CD1DE903F}" destId="{C278DB8D-F719-449D-89B8-B3FDE95892AE}" srcOrd="0" destOrd="0" presId="urn:microsoft.com/office/officeart/2005/8/layout/hierarchy2#1"/>
    <dgm:cxn modelId="{2089256D-987C-41D9-9BC4-6FC37D1EC585}" srcId="{908EC4C8-C429-4F89-85F5-BB0DB681FA05}" destId="{DD6E2B27-E369-4081-9DB9-974DC4AAC917}" srcOrd="0" destOrd="0" parTransId="{3B7473CE-8AAA-42D5-8145-5A6E848C5E17}" sibTransId="{3850F9F6-6CB9-4279-B9C9-C5BB41AE3E7E}"/>
    <dgm:cxn modelId="{CFC860F7-6C45-4E5D-B301-F0214E3DC6FE}" srcId="{2D134416-DC5B-441D-9F9B-2D30884CD101}" destId="{466DF33E-94A2-491E-9E78-41F947851C8E}" srcOrd="0" destOrd="0" parTransId="{6C728B04-1184-4560-AAC0-06E71A3E053B}" sibTransId="{ED28C5DF-E6F3-4F20-B8B3-3BC19210713E}"/>
    <dgm:cxn modelId="{C4F4EE4D-5AD5-430C-8916-5CD63C18C6CC}" type="presOf" srcId="{29A1480C-448E-4151-9B60-AD30DCCF3EC4}" destId="{EBC12DED-391B-44ED-A026-09AE6C587C22}" srcOrd="0" destOrd="0" presId="urn:microsoft.com/office/officeart/2005/8/layout/hierarchy2#1"/>
    <dgm:cxn modelId="{E0EBA949-C0D1-4824-A2CC-17344DBA2DD9}" type="presOf" srcId="{2D134416-DC5B-441D-9F9B-2D30884CD101}" destId="{95F0DA6F-B6EB-4A2D-A903-C228BDB4851B}" srcOrd="0" destOrd="0" presId="urn:microsoft.com/office/officeart/2005/8/layout/hierarchy2#1"/>
    <dgm:cxn modelId="{F307C3A4-5185-4255-A8C8-A0DF8BB45AD9}" type="presOf" srcId="{CEBF47A0-489A-4758-9F9D-D98483F1852D}" destId="{B6F5D6B8-6755-4B04-BFAC-91F3B9B35226}" srcOrd="1" destOrd="0" presId="urn:microsoft.com/office/officeart/2005/8/layout/hierarchy2#1"/>
    <dgm:cxn modelId="{CC68589D-0D13-4C60-BC2A-A09ADEB9FE57}" type="presOf" srcId="{CEBF47A0-489A-4758-9F9D-D98483F1852D}" destId="{B682CFD2-673F-4A9B-8E2F-583C8AB89B78}" srcOrd="0" destOrd="0" presId="urn:microsoft.com/office/officeart/2005/8/layout/hierarchy2#1"/>
    <dgm:cxn modelId="{9B2016A2-9730-4D59-99F8-D4C961EB5598}" type="presOf" srcId="{466DF33E-94A2-491E-9E78-41F947851C8E}" destId="{5D5E924B-382E-4D66-8A74-543409A458C0}" srcOrd="0" destOrd="0" presId="urn:microsoft.com/office/officeart/2005/8/layout/hierarchy2#1"/>
    <dgm:cxn modelId="{C6F4E901-DD87-4B4E-9BEE-F889E876BBFD}" type="presOf" srcId="{6C4CB03D-40B1-48E9-9711-FF22D672A17E}" destId="{CFA825D6-FCF4-4528-8450-0B95F0221977}" srcOrd="1" destOrd="0" presId="urn:microsoft.com/office/officeart/2005/8/layout/hierarchy2#1"/>
    <dgm:cxn modelId="{9AB105E7-0791-419D-B93F-287E489657DD}" type="presOf" srcId="{B9FEB4D7-C5EC-45A3-8C47-48AC8C893656}" destId="{11BE2D8A-8F07-4A54-B631-908E08629072}" srcOrd="1" destOrd="0" presId="urn:microsoft.com/office/officeart/2005/8/layout/hierarchy2#1"/>
    <dgm:cxn modelId="{3804A265-1F1C-4A43-97D2-DCECBA65DFDD}" srcId="{DD6E2B27-E369-4081-9DB9-974DC4AAC917}" destId="{2D134416-DC5B-441D-9F9B-2D30884CD101}" srcOrd="0" destOrd="0" parTransId="{BE71E1DD-F4FF-480F-B4CD-D0D5910F5A8A}" sibTransId="{DF21CB2A-7C1C-4C0A-A75C-27E27D26CE2B}"/>
    <dgm:cxn modelId="{C4DC0F0B-198C-42F8-858F-1EABEBE8C40B}" type="presOf" srcId="{AB30AC6F-E6C7-4FB6-9574-5715EFD37E63}" destId="{B8C6954C-2476-4F34-BBDD-A65C8ACD1E13}" srcOrd="0" destOrd="0" presId="urn:microsoft.com/office/officeart/2005/8/layout/hierarchy2#1"/>
    <dgm:cxn modelId="{96F9D22C-8902-4303-A653-BE22B261CF4E}" srcId="{2D134416-DC5B-441D-9F9B-2D30884CD101}" destId="{6BEA5048-BDDB-43EB-9419-7BC2114B71CC}" srcOrd="1" destOrd="0" parTransId="{6C4CB03D-40B1-48E9-9711-FF22D672A17E}" sibTransId="{75E13A53-BD35-47E0-BDA3-BEFD90305BC3}"/>
    <dgm:cxn modelId="{2E76F93A-A906-4AFB-931A-25771321414F}" type="presOf" srcId="{9D8C9A57-73B3-44C0-A127-277CC1B2280E}" destId="{49B85130-138F-462C-9034-2E0977DB2F0C}" srcOrd="1" destOrd="0" presId="urn:microsoft.com/office/officeart/2005/8/layout/hierarchy2#1"/>
    <dgm:cxn modelId="{2212CED3-25EE-447B-BB67-0FAC47893509}" type="presOf" srcId="{6BEA5048-BDDB-43EB-9419-7BC2114B71CC}" destId="{05617C16-9148-4C74-8970-303CA90FF85F}" srcOrd="0" destOrd="0" presId="urn:microsoft.com/office/officeart/2005/8/layout/hierarchy2#1"/>
    <dgm:cxn modelId="{218A92B1-FD89-4AF9-9EED-11276C8CE24C}" type="presOf" srcId="{B9FEB4D7-C5EC-45A3-8C47-48AC8C893656}" destId="{D3954D4A-3911-4E9F-AC58-EC970151309C}" srcOrd="0" destOrd="0" presId="urn:microsoft.com/office/officeart/2005/8/layout/hierarchy2#1"/>
    <dgm:cxn modelId="{557FCC5F-9667-4E54-B93B-BDE86CD87D81}" type="presOf" srcId="{BE71E1DD-F4FF-480F-B4CD-D0D5910F5A8A}" destId="{1C1C3C12-43D4-4567-BAC1-78917D983E99}" srcOrd="1" destOrd="0" presId="urn:microsoft.com/office/officeart/2005/8/layout/hierarchy2#1"/>
    <dgm:cxn modelId="{00C623B4-DC21-41F2-9A55-158C0C8CF703}" type="presOf" srcId="{9D8C9A57-73B3-44C0-A127-277CC1B2280E}" destId="{AD642959-D0EA-4908-B9B2-95CD813F09FB}" srcOrd="0" destOrd="0" presId="urn:microsoft.com/office/officeart/2005/8/layout/hierarchy2#1"/>
    <dgm:cxn modelId="{3B952098-CDB1-4391-826E-0D2864E8AFFF}" type="presOf" srcId="{84639F1D-17E1-4A3C-84F1-B324F36A06AD}" destId="{C0568266-F228-4428-99DF-08013FCF18B2}" srcOrd="0" destOrd="0" presId="urn:microsoft.com/office/officeart/2005/8/layout/hierarchy2#1"/>
    <dgm:cxn modelId="{394D1AAA-F881-4BFA-AEA9-5E1ACC63B007}" type="presOf" srcId="{4B0042CC-105B-4444-AB82-472F82F1D20B}" destId="{85798AAC-B345-4A5B-B19C-683B5A70C204}" srcOrd="1" destOrd="0" presId="urn:microsoft.com/office/officeart/2005/8/layout/hierarchy2#1"/>
    <dgm:cxn modelId="{D4C8FC98-D5C0-4410-8150-62A30E12F517}" type="presOf" srcId="{78086B33-5C40-4849-99F6-0EE8EFA86EAE}" destId="{1D7E96B9-3FDC-45F2-BF55-D2B748FD3005}" srcOrd="1" destOrd="0" presId="urn:microsoft.com/office/officeart/2005/8/layout/hierarchy2#1"/>
    <dgm:cxn modelId="{33AF7553-0469-497F-980C-A095960A66C3}" type="presOf" srcId="{4B0042CC-105B-4444-AB82-472F82F1D20B}" destId="{2D124C00-0DA3-414D-BD11-F02AC996918D}" srcOrd="0" destOrd="0" presId="urn:microsoft.com/office/officeart/2005/8/layout/hierarchy2#1"/>
    <dgm:cxn modelId="{45AB9FC4-AF67-4907-B40E-806C5F7A485D}" type="presOf" srcId="{4A9143E7-970E-465C-9CE3-4FE612E018FD}" destId="{2469B0DB-C14C-4701-9151-F53ACACB7C4E}" srcOrd="0" destOrd="0" presId="urn:microsoft.com/office/officeart/2005/8/layout/hierarchy2#1"/>
    <dgm:cxn modelId="{D11C9F51-6EE0-48EF-860C-3089D03E1D9B}" type="presOf" srcId="{7C3ACC5E-D779-4299-9A93-BF0CD1DE903F}" destId="{BA797EAA-324A-4667-B792-ACD405565324}" srcOrd="1" destOrd="0" presId="urn:microsoft.com/office/officeart/2005/8/layout/hierarchy2#1"/>
    <dgm:cxn modelId="{6129E8C5-C4B4-4E56-90CA-A8216FD42A71}" srcId="{DD6E2B27-E369-4081-9DB9-974DC4AAC917}" destId="{AB30AC6F-E6C7-4FB6-9574-5715EFD37E63}" srcOrd="2" destOrd="0" parTransId="{CEBF47A0-489A-4758-9F9D-D98483F1852D}" sibTransId="{24C0F86F-1798-49AE-A272-92EA88139963}"/>
    <dgm:cxn modelId="{ACD99508-C954-467F-85DC-72E5348666A4}" type="presOf" srcId="{6C4CB03D-40B1-48E9-9711-FF22D672A17E}" destId="{D990ED36-2A37-4DA8-85AB-D705DF70AD98}" srcOrd="0" destOrd="0" presId="urn:microsoft.com/office/officeart/2005/8/layout/hierarchy2#1"/>
    <dgm:cxn modelId="{37DDBEEC-A744-453A-A777-06D9291830E5}" type="presOf" srcId="{6C728B04-1184-4560-AAC0-06E71A3E053B}" destId="{F194BC6F-B1E8-4486-BDD3-F4E96B91614D}" srcOrd="0" destOrd="0" presId="urn:microsoft.com/office/officeart/2005/8/layout/hierarchy2#1"/>
    <dgm:cxn modelId="{A6E9F57B-B974-4376-B60F-82F33195A85F}" type="presOf" srcId="{DD6E2B27-E369-4081-9DB9-974DC4AAC917}" destId="{A518C75A-786C-443A-A7CC-4A8F901DB63A}" srcOrd="0" destOrd="0" presId="urn:microsoft.com/office/officeart/2005/8/layout/hierarchy2#1"/>
    <dgm:cxn modelId="{B65AABE3-0328-4F09-9939-169298144D7E}" srcId="{2D134416-DC5B-441D-9F9B-2D30884CD101}" destId="{1144AF53-FA9B-4A97-B41F-14DF0A0B7925}" srcOrd="2" destOrd="0" parTransId="{78086B33-5C40-4849-99F6-0EE8EFA86EAE}" sibTransId="{EAE72DB6-73F3-4A7F-82BD-4243B38057E8}"/>
    <dgm:cxn modelId="{4BE5229A-C456-41A4-A37C-A0020EB3D110}" srcId="{2D134416-DC5B-441D-9F9B-2D30884CD101}" destId="{FD790099-CE9B-4D9D-8928-BA8834DED5F7}" srcOrd="4" destOrd="0" parTransId="{B9FEB4D7-C5EC-45A3-8C47-48AC8C893656}" sibTransId="{51E2F837-95A7-4A96-A4B1-23F495541FA2}"/>
    <dgm:cxn modelId="{09AB01BA-FE2B-4FDB-B10F-B46CA5A52EA7}" type="presOf" srcId="{29A1480C-448E-4151-9B60-AD30DCCF3EC4}" destId="{B242EFDF-C369-4512-91AD-3C1EB7D56E6E}" srcOrd="1" destOrd="0" presId="urn:microsoft.com/office/officeart/2005/8/layout/hierarchy2#1"/>
    <dgm:cxn modelId="{90BA1C90-81FA-481A-B433-7D6FEED27E6F}" srcId="{84639F1D-17E1-4A3C-84F1-B324F36A06AD}" destId="{E2222948-A7F2-439D-B415-7AE97ED5F4D6}" srcOrd="0" destOrd="0" parTransId="{9D8C9A57-73B3-44C0-A127-277CC1B2280E}" sibTransId="{3791CFCB-3D00-4054-AAB0-5475D115E914}"/>
    <dgm:cxn modelId="{DD5CB951-5F2F-4DFC-8023-B718AA72E464}" type="presOf" srcId="{A8FCAD97-9A2D-4792-8F1D-63F0ABA10FDE}" destId="{D61F544F-E054-482A-8091-2939EC1B90E6}" srcOrd="0" destOrd="0" presId="urn:microsoft.com/office/officeart/2005/8/layout/hierarchy2#1"/>
    <dgm:cxn modelId="{1B04644A-CE30-4383-9F5A-4CAF39F3DE39}" srcId="{2D134416-DC5B-441D-9F9B-2D30884CD101}" destId="{A8FCAD97-9A2D-4792-8F1D-63F0ABA10FDE}" srcOrd="3" destOrd="0" parTransId="{29A1480C-448E-4151-9B60-AD30DCCF3EC4}" sibTransId="{1BB58BA9-BD79-4829-A3A0-9D2E7CC3838A}"/>
    <dgm:cxn modelId="{16B8EB89-0462-488E-A8EC-FF4CB5D01D97}" type="presParOf" srcId="{891195E8-B92B-4EF1-9191-F324EDC6399D}" destId="{FC5423F7-80FC-4100-960B-65BF2881AA9A}" srcOrd="0" destOrd="0" presId="urn:microsoft.com/office/officeart/2005/8/layout/hierarchy2#1"/>
    <dgm:cxn modelId="{A74FC224-8D6D-4D45-914F-88AFA266143E}" type="presParOf" srcId="{FC5423F7-80FC-4100-960B-65BF2881AA9A}" destId="{A518C75A-786C-443A-A7CC-4A8F901DB63A}" srcOrd="0" destOrd="0" presId="urn:microsoft.com/office/officeart/2005/8/layout/hierarchy2#1"/>
    <dgm:cxn modelId="{F5E1C5C7-BB86-49F6-A9CB-B015157D43F0}" type="presParOf" srcId="{FC5423F7-80FC-4100-960B-65BF2881AA9A}" destId="{32DB9DBE-F8D7-467D-ADB6-064109F4D96C}" srcOrd="1" destOrd="0" presId="urn:microsoft.com/office/officeart/2005/8/layout/hierarchy2#1"/>
    <dgm:cxn modelId="{E86AC17E-EA92-4FE7-994F-969444F87B40}" type="presParOf" srcId="{32DB9DBE-F8D7-467D-ADB6-064109F4D96C}" destId="{F3D3C863-80F8-46D2-9877-DB598D74936E}" srcOrd="0" destOrd="0" presId="urn:microsoft.com/office/officeart/2005/8/layout/hierarchy2#1"/>
    <dgm:cxn modelId="{88576E97-DB27-48C2-9804-0B6AD7D42B10}" type="presParOf" srcId="{F3D3C863-80F8-46D2-9877-DB598D74936E}" destId="{1C1C3C12-43D4-4567-BAC1-78917D983E99}" srcOrd="0" destOrd="0" presId="urn:microsoft.com/office/officeart/2005/8/layout/hierarchy2#1"/>
    <dgm:cxn modelId="{35D95CD6-97A9-4551-89AB-6B26115DF563}" type="presParOf" srcId="{32DB9DBE-F8D7-467D-ADB6-064109F4D96C}" destId="{C2C221C1-A939-4950-AB5F-16471B59CF55}" srcOrd="1" destOrd="0" presId="urn:microsoft.com/office/officeart/2005/8/layout/hierarchy2#1"/>
    <dgm:cxn modelId="{025F080F-A573-4938-8675-66A23DD85D15}" type="presParOf" srcId="{C2C221C1-A939-4950-AB5F-16471B59CF55}" destId="{95F0DA6F-B6EB-4A2D-A903-C228BDB4851B}" srcOrd="0" destOrd="0" presId="urn:microsoft.com/office/officeart/2005/8/layout/hierarchy2#1"/>
    <dgm:cxn modelId="{F2D7190D-38B9-48D2-B0B3-7D86F44F20AE}" type="presParOf" srcId="{C2C221C1-A939-4950-AB5F-16471B59CF55}" destId="{3B341441-4650-4993-B314-E833677C9A8D}" srcOrd="1" destOrd="0" presId="urn:microsoft.com/office/officeart/2005/8/layout/hierarchy2#1"/>
    <dgm:cxn modelId="{8359AE58-425A-4DB0-9287-17729FD95105}" type="presParOf" srcId="{3B341441-4650-4993-B314-E833677C9A8D}" destId="{F194BC6F-B1E8-4486-BDD3-F4E96B91614D}" srcOrd="0" destOrd="0" presId="urn:microsoft.com/office/officeart/2005/8/layout/hierarchy2#1"/>
    <dgm:cxn modelId="{0E2EB5E6-3600-4456-81F3-D94C36C6B427}" type="presParOf" srcId="{F194BC6F-B1E8-4486-BDD3-F4E96B91614D}" destId="{53C50D89-850A-4227-8AE5-567A32EA3DE6}" srcOrd="0" destOrd="0" presId="urn:microsoft.com/office/officeart/2005/8/layout/hierarchy2#1"/>
    <dgm:cxn modelId="{0EE54628-4C7E-4ED9-82EE-4B4FCCA07104}" type="presParOf" srcId="{3B341441-4650-4993-B314-E833677C9A8D}" destId="{03E48854-E649-490F-B4FD-78363E328B6F}" srcOrd="1" destOrd="0" presId="urn:microsoft.com/office/officeart/2005/8/layout/hierarchy2#1"/>
    <dgm:cxn modelId="{E071B514-969A-4BFB-8C54-884E971BCB4C}" type="presParOf" srcId="{03E48854-E649-490F-B4FD-78363E328B6F}" destId="{5D5E924B-382E-4D66-8A74-543409A458C0}" srcOrd="0" destOrd="0" presId="urn:microsoft.com/office/officeart/2005/8/layout/hierarchy2#1"/>
    <dgm:cxn modelId="{9392DF78-D15B-40B9-91BB-E08B10EFD8E7}" type="presParOf" srcId="{03E48854-E649-490F-B4FD-78363E328B6F}" destId="{19F2825C-D4BC-4802-BAC7-973E15DA0D92}" srcOrd="1" destOrd="0" presId="urn:microsoft.com/office/officeart/2005/8/layout/hierarchy2#1"/>
    <dgm:cxn modelId="{2B74A8AF-8D37-4E9F-A7F5-3EDFA5FF5F7E}" type="presParOf" srcId="{3B341441-4650-4993-B314-E833677C9A8D}" destId="{D990ED36-2A37-4DA8-85AB-D705DF70AD98}" srcOrd="2" destOrd="0" presId="urn:microsoft.com/office/officeart/2005/8/layout/hierarchy2#1"/>
    <dgm:cxn modelId="{59DC14BA-6F33-4DCE-BFF3-40359AE8B5AF}" type="presParOf" srcId="{D990ED36-2A37-4DA8-85AB-D705DF70AD98}" destId="{CFA825D6-FCF4-4528-8450-0B95F0221977}" srcOrd="0" destOrd="0" presId="urn:microsoft.com/office/officeart/2005/8/layout/hierarchy2#1"/>
    <dgm:cxn modelId="{F7777926-FCCD-444C-90D7-541790FBC786}" type="presParOf" srcId="{3B341441-4650-4993-B314-E833677C9A8D}" destId="{1B9A21CC-65E0-4871-AA1F-2A0975635FDA}" srcOrd="3" destOrd="0" presId="urn:microsoft.com/office/officeart/2005/8/layout/hierarchy2#1"/>
    <dgm:cxn modelId="{F40D33AA-C9ED-4359-88B8-89EA4C8FE713}" type="presParOf" srcId="{1B9A21CC-65E0-4871-AA1F-2A0975635FDA}" destId="{05617C16-9148-4C74-8970-303CA90FF85F}" srcOrd="0" destOrd="0" presId="urn:microsoft.com/office/officeart/2005/8/layout/hierarchy2#1"/>
    <dgm:cxn modelId="{70AC2226-07D8-46C5-AC5C-69E69A92854B}" type="presParOf" srcId="{1B9A21CC-65E0-4871-AA1F-2A0975635FDA}" destId="{04345914-A982-4774-B6FB-18A42F86F3B2}" srcOrd="1" destOrd="0" presId="urn:microsoft.com/office/officeart/2005/8/layout/hierarchy2#1"/>
    <dgm:cxn modelId="{6BA299A3-B8ED-42F3-9E78-D260F0F33106}" type="presParOf" srcId="{3B341441-4650-4993-B314-E833677C9A8D}" destId="{3881C821-26CE-41E8-B595-B3AE7BC8CD21}" srcOrd="4" destOrd="0" presId="urn:microsoft.com/office/officeart/2005/8/layout/hierarchy2#1"/>
    <dgm:cxn modelId="{EE4E4705-2217-4FF3-AF7D-7475453B2BF8}" type="presParOf" srcId="{3881C821-26CE-41E8-B595-B3AE7BC8CD21}" destId="{1D7E96B9-3FDC-45F2-BF55-D2B748FD3005}" srcOrd="0" destOrd="0" presId="urn:microsoft.com/office/officeart/2005/8/layout/hierarchy2#1"/>
    <dgm:cxn modelId="{6BCB22BD-B388-4E71-8FCE-757D2090FE26}" type="presParOf" srcId="{3B341441-4650-4993-B314-E833677C9A8D}" destId="{4EFAA548-6B8C-4981-9BBD-2AB4A46D5072}" srcOrd="5" destOrd="0" presId="urn:microsoft.com/office/officeart/2005/8/layout/hierarchy2#1"/>
    <dgm:cxn modelId="{5B3FD8F1-0CB3-447E-96E5-73487E567588}" type="presParOf" srcId="{4EFAA548-6B8C-4981-9BBD-2AB4A46D5072}" destId="{A11D743B-7C6F-4F71-B608-DCE489B26FC8}" srcOrd="0" destOrd="0" presId="urn:microsoft.com/office/officeart/2005/8/layout/hierarchy2#1"/>
    <dgm:cxn modelId="{D12CD618-C483-4A4B-A529-9CCE5FA12312}" type="presParOf" srcId="{4EFAA548-6B8C-4981-9BBD-2AB4A46D5072}" destId="{A3CC71AC-3964-4F47-8092-DD62DC6766E6}" srcOrd="1" destOrd="0" presId="urn:microsoft.com/office/officeart/2005/8/layout/hierarchy2#1"/>
    <dgm:cxn modelId="{DE32160A-36CF-45E0-B559-FAB5F70B90FE}" type="presParOf" srcId="{3B341441-4650-4993-B314-E833677C9A8D}" destId="{EBC12DED-391B-44ED-A026-09AE6C587C22}" srcOrd="6" destOrd="0" presId="urn:microsoft.com/office/officeart/2005/8/layout/hierarchy2#1"/>
    <dgm:cxn modelId="{1C50D6D7-AE43-4B90-8290-84BF686EDC1A}" type="presParOf" srcId="{EBC12DED-391B-44ED-A026-09AE6C587C22}" destId="{B242EFDF-C369-4512-91AD-3C1EB7D56E6E}" srcOrd="0" destOrd="0" presId="urn:microsoft.com/office/officeart/2005/8/layout/hierarchy2#1"/>
    <dgm:cxn modelId="{5751F761-5D74-4785-BB5F-47CACAEDA1F3}" type="presParOf" srcId="{3B341441-4650-4993-B314-E833677C9A8D}" destId="{00633D17-ABD8-4F89-9E2D-EA5BF1F5D3B0}" srcOrd="7" destOrd="0" presId="urn:microsoft.com/office/officeart/2005/8/layout/hierarchy2#1"/>
    <dgm:cxn modelId="{4B92B9F0-40FD-4721-982F-ED8A58C16F36}" type="presParOf" srcId="{00633D17-ABD8-4F89-9E2D-EA5BF1F5D3B0}" destId="{D61F544F-E054-482A-8091-2939EC1B90E6}" srcOrd="0" destOrd="0" presId="urn:microsoft.com/office/officeart/2005/8/layout/hierarchy2#1"/>
    <dgm:cxn modelId="{9FFCDC6D-29C0-47F4-B56E-B5E2A7AD2902}" type="presParOf" srcId="{00633D17-ABD8-4F89-9E2D-EA5BF1F5D3B0}" destId="{9E9B294C-166D-4C3D-9576-D34C57766C3B}" srcOrd="1" destOrd="0" presId="urn:microsoft.com/office/officeart/2005/8/layout/hierarchy2#1"/>
    <dgm:cxn modelId="{79B523BC-9EB3-4C86-8D53-CE7288CEBAF3}" type="presParOf" srcId="{3B341441-4650-4993-B314-E833677C9A8D}" destId="{D3954D4A-3911-4E9F-AC58-EC970151309C}" srcOrd="8" destOrd="0" presId="urn:microsoft.com/office/officeart/2005/8/layout/hierarchy2#1"/>
    <dgm:cxn modelId="{AE97CC16-63B7-416B-B52C-8F2F8C5F829B}" type="presParOf" srcId="{D3954D4A-3911-4E9F-AC58-EC970151309C}" destId="{11BE2D8A-8F07-4A54-B631-908E08629072}" srcOrd="0" destOrd="0" presId="urn:microsoft.com/office/officeart/2005/8/layout/hierarchy2#1"/>
    <dgm:cxn modelId="{8745C8FA-5C8B-4E8E-80F0-CE3383598D09}" type="presParOf" srcId="{3B341441-4650-4993-B314-E833677C9A8D}" destId="{CBFD1135-C360-49B2-A63F-037687979500}" srcOrd="9" destOrd="0" presId="urn:microsoft.com/office/officeart/2005/8/layout/hierarchy2#1"/>
    <dgm:cxn modelId="{28C1AAE9-25DA-4E23-9ABD-25074D5E958D}" type="presParOf" srcId="{CBFD1135-C360-49B2-A63F-037687979500}" destId="{2A52AA72-225C-4400-9476-F7AF7A6B5FDA}" srcOrd="0" destOrd="0" presId="urn:microsoft.com/office/officeart/2005/8/layout/hierarchy2#1"/>
    <dgm:cxn modelId="{2BDCA9DB-DDDD-405D-8F32-A75A0043928E}" type="presParOf" srcId="{CBFD1135-C360-49B2-A63F-037687979500}" destId="{A576B2BF-65F1-41A6-9219-316F5F6B4903}" srcOrd="1" destOrd="0" presId="urn:microsoft.com/office/officeart/2005/8/layout/hierarchy2#1"/>
    <dgm:cxn modelId="{C9679C26-97E5-4D72-8D97-59682B9DADD8}" type="presParOf" srcId="{32DB9DBE-F8D7-467D-ADB6-064109F4D96C}" destId="{2D124C00-0DA3-414D-BD11-F02AC996918D}" srcOrd="2" destOrd="0" presId="urn:microsoft.com/office/officeart/2005/8/layout/hierarchy2#1"/>
    <dgm:cxn modelId="{443543E2-F03D-4904-B3F5-07419A6F58F4}" type="presParOf" srcId="{2D124C00-0DA3-414D-BD11-F02AC996918D}" destId="{85798AAC-B345-4A5B-B19C-683B5A70C204}" srcOrd="0" destOrd="0" presId="urn:microsoft.com/office/officeart/2005/8/layout/hierarchy2#1"/>
    <dgm:cxn modelId="{CBAE5CDA-340E-4036-B0B4-74C861875815}" type="presParOf" srcId="{32DB9DBE-F8D7-467D-ADB6-064109F4D96C}" destId="{05BB6B96-14F3-44F5-9E09-FDB5EAD47D7D}" srcOrd="3" destOrd="0" presId="urn:microsoft.com/office/officeart/2005/8/layout/hierarchy2#1"/>
    <dgm:cxn modelId="{59AB089A-C213-464A-9749-1DA61E0BCC5A}" type="presParOf" srcId="{05BB6B96-14F3-44F5-9E09-FDB5EAD47D7D}" destId="{C0568266-F228-4428-99DF-08013FCF18B2}" srcOrd="0" destOrd="0" presId="urn:microsoft.com/office/officeart/2005/8/layout/hierarchy2#1"/>
    <dgm:cxn modelId="{D6394417-D88A-4034-ADEA-8246DAD65E28}" type="presParOf" srcId="{05BB6B96-14F3-44F5-9E09-FDB5EAD47D7D}" destId="{F5BF44A5-CC8D-4459-8E8C-296D91A9F390}" srcOrd="1" destOrd="0" presId="urn:microsoft.com/office/officeart/2005/8/layout/hierarchy2#1"/>
    <dgm:cxn modelId="{B9BE0245-4EE7-4256-8818-03DC874E9DF7}" type="presParOf" srcId="{F5BF44A5-CC8D-4459-8E8C-296D91A9F390}" destId="{AD642959-D0EA-4908-B9B2-95CD813F09FB}" srcOrd="0" destOrd="0" presId="urn:microsoft.com/office/officeart/2005/8/layout/hierarchy2#1"/>
    <dgm:cxn modelId="{8053E175-A088-46F5-B22F-235126A3AF48}" type="presParOf" srcId="{AD642959-D0EA-4908-B9B2-95CD813F09FB}" destId="{49B85130-138F-462C-9034-2E0977DB2F0C}" srcOrd="0" destOrd="0" presId="urn:microsoft.com/office/officeart/2005/8/layout/hierarchy2#1"/>
    <dgm:cxn modelId="{3E0936DE-9054-4890-B81E-F732F4FD703B}" type="presParOf" srcId="{F5BF44A5-CC8D-4459-8E8C-296D91A9F390}" destId="{5771923F-1BDD-4BAB-A7BD-889F8BBFBAE1}" srcOrd="1" destOrd="0" presId="urn:microsoft.com/office/officeart/2005/8/layout/hierarchy2#1"/>
    <dgm:cxn modelId="{49BD0E95-F9F1-43C0-B87A-A5FD006BC9EE}" type="presParOf" srcId="{5771923F-1BDD-4BAB-A7BD-889F8BBFBAE1}" destId="{0625260E-F132-4CEB-B4EA-1767E9A63A51}" srcOrd="0" destOrd="0" presId="urn:microsoft.com/office/officeart/2005/8/layout/hierarchy2#1"/>
    <dgm:cxn modelId="{0A5E75C8-5544-4657-99D3-7CE9853958EE}" type="presParOf" srcId="{5771923F-1BDD-4BAB-A7BD-889F8BBFBAE1}" destId="{91A27159-DE0F-4206-ABCC-17873D20EF1F}" srcOrd="1" destOrd="0" presId="urn:microsoft.com/office/officeart/2005/8/layout/hierarchy2#1"/>
    <dgm:cxn modelId="{DC498E5F-BDC8-4D0F-BE4D-D562EC5C7793}" type="presParOf" srcId="{32DB9DBE-F8D7-467D-ADB6-064109F4D96C}" destId="{B682CFD2-673F-4A9B-8E2F-583C8AB89B78}" srcOrd="4" destOrd="0" presId="urn:microsoft.com/office/officeart/2005/8/layout/hierarchy2#1"/>
    <dgm:cxn modelId="{FD57D9F6-A77A-4CC4-B65D-79BCFADD3715}" type="presParOf" srcId="{B682CFD2-673F-4A9B-8E2F-583C8AB89B78}" destId="{B6F5D6B8-6755-4B04-BFAC-91F3B9B35226}" srcOrd="0" destOrd="0" presId="urn:microsoft.com/office/officeart/2005/8/layout/hierarchy2#1"/>
    <dgm:cxn modelId="{80D0ADBE-E703-4C51-99D8-78546A811A7A}" type="presParOf" srcId="{32DB9DBE-F8D7-467D-ADB6-064109F4D96C}" destId="{74839C87-A7E2-43EA-AA12-0C83E00EB160}" srcOrd="5" destOrd="0" presId="urn:microsoft.com/office/officeart/2005/8/layout/hierarchy2#1"/>
    <dgm:cxn modelId="{3CEB670C-ABD9-4F9B-883F-B9D2C11C5FC0}" type="presParOf" srcId="{74839C87-A7E2-43EA-AA12-0C83E00EB160}" destId="{B8C6954C-2476-4F34-BBDD-A65C8ACD1E13}" srcOrd="0" destOrd="0" presId="urn:microsoft.com/office/officeart/2005/8/layout/hierarchy2#1"/>
    <dgm:cxn modelId="{A09EBA2B-1B8A-4AF0-9888-5869944C0512}" type="presParOf" srcId="{74839C87-A7E2-43EA-AA12-0C83E00EB160}" destId="{97698FE7-A80B-4F2C-A418-65504EDFFE54}" srcOrd="1" destOrd="0" presId="urn:microsoft.com/office/officeart/2005/8/layout/hierarchy2#1"/>
    <dgm:cxn modelId="{D9742C3E-8179-4AC2-81BA-5EF072E52338}" type="presParOf" srcId="{97698FE7-A80B-4F2C-A418-65504EDFFE54}" destId="{C278DB8D-F719-449D-89B8-B3FDE95892AE}" srcOrd="0" destOrd="0" presId="urn:microsoft.com/office/officeart/2005/8/layout/hierarchy2#1"/>
    <dgm:cxn modelId="{E0580FC8-6B29-4073-9CF9-ED18299B1036}" type="presParOf" srcId="{C278DB8D-F719-449D-89B8-B3FDE95892AE}" destId="{BA797EAA-324A-4667-B792-ACD405565324}" srcOrd="0" destOrd="0" presId="urn:microsoft.com/office/officeart/2005/8/layout/hierarchy2#1"/>
    <dgm:cxn modelId="{988A3D55-EC69-4BF9-901A-5077FB062B1E}" type="presParOf" srcId="{97698FE7-A80B-4F2C-A418-65504EDFFE54}" destId="{E3523191-B0AA-4AE6-80E0-98E6F4965FD8}" srcOrd="1" destOrd="0" presId="urn:microsoft.com/office/officeart/2005/8/layout/hierarchy2#1"/>
    <dgm:cxn modelId="{0D62D0C6-D945-4D6B-AE74-3E3E1D57902F}" type="presParOf" srcId="{E3523191-B0AA-4AE6-80E0-98E6F4965FD8}" destId="{2469B0DB-C14C-4701-9151-F53ACACB7C4E}" srcOrd="0" destOrd="0" presId="urn:microsoft.com/office/officeart/2005/8/layout/hierarchy2#1"/>
    <dgm:cxn modelId="{C39786E7-8DA0-4AD5-AC73-1B49382F7379}" type="presParOf" srcId="{E3523191-B0AA-4AE6-80E0-98E6F4965FD8}" destId="{34064983-5F67-4376-982C-4A31CC0A1B22}"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16CDC-89A6-4A14-ABE2-A55BAB1F38B7}" type="doc">
      <dgm:prSet loTypeId="urn:microsoft.com/office/officeart/2009/3/layout/IncreasingArrowsProcess#1" loCatId="process" qsTypeId="urn:microsoft.com/office/officeart/2005/8/quickstyle/3d1#3" qsCatId="3D" csTypeId="urn:microsoft.com/office/officeart/2005/8/colors/accent1_1#2" csCatId="accent1" phldr="1"/>
      <dgm:spPr/>
      <dgm:t>
        <a:bodyPr/>
        <a:lstStyle/>
        <a:p>
          <a:endParaRPr lang="zh-CN" altLang="en-US"/>
        </a:p>
      </dgm:t>
    </dgm:pt>
    <dgm:pt modelId="{2726628B-1AC1-471B-A1B1-850315AD6851}">
      <dgm:prSet phldrT="[文本]" custT="1"/>
      <dgm:spPr/>
      <dgm:t>
        <a:bodyPr/>
        <a:lstStyle/>
        <a:p>
          <a:r>
            <a:rPr lang="zh-CN" altLang="en-US" sz="2000" dirty="0"/>
            <a:t>建设阶段</a:t>
          </a:r>
        </a:p>
      </dgm:t>
    </dgm:pt>
    <dgm:pt modelId="{44970541-2517-4EF2-ACE1-2D0A2E4D6389}" cxnId="{50078450-7393-403B-A976-A276E20E6CBC}" type="parTrans">
      <dgm:prSet/>
      <dgm:spPr/>
      <dgm:t>
        <a:bodyPr/>
        <a:lstStyle/>
        <a:p>
          <a:endParaRPr lang="zh-CN" altLang="en-US" sz="2000"/>
        </a:p>
      </dgm:t>
    </dgm:pt>
    <dgm:pt modelId="{6E4C1CDF-CA28-400D-AD66-D4A5FA3EB310}" cxnId="{50078450-7393-403B-A976-A276E20E6CBC}" type="sibTrans">
      <dgm:prSet/>
      <dgm:spPr/>
      <dgm:t>
        <a:bodyPr/>
        <a:lstStyle/>
        <a:p>
          <a:endParaRPr lang="zh-CN" altLang="en-US" sz="2000"/>
        </a:p>
      </dgm:t>
    </dgm:pt>
    <dgm:pt modelId="{6DBDC98F-B0EA-4C7C-8F62-98D09801D4CF}">
      <dgm:prSet phldrT="[文本]" custT="1"/>
      <dgm:spPr>
        <a:ln>
          <a:solidFill>
            <a:schemeClr val="accent1"/>
          </a:solidFill>
        </a:ln>
      </dgm:spPr>
      <dgm:t>
        <a:bodyPr/>
        <a:lstStyle/>
        <a:p>
          <a:r>
            <a:rPr lang="zh-CN" altLang="en-US" sz="2000" dirty="0"/>
            <a:t>安全总体方案编制</a:t>
          </a:r>
        </a:p>
      </dgm:t>
    </dgm:pt>
    <dgm:pt modelId="{DBCCBB06-385D-4C37-A99F-381142CD1A6B}" cxnId="{7D40CBCA-1CD0-4450-A813-63731E4617C1}" type="parTrans">
      <dgm:prSet/>
      <dgm:spPr/>
      <dgm:t>
        <a:bodyPr/>
        <a:lstStyle/>
        <a:p>
          <a:endParaRPr lang="zh-CN" altLang="en-US" sz="2000"/>
        </a:p>
      </dgm:t>
    </dgm:pt>
    <dgm:pt modelId="{471EFC04-287D-4E0F-A798-199EABB21FB3}" cxnId="{7D40CBCA-1CD0-4450-A813-63731E4617C1}" type="sibTrans">
      <dgm:prSet/>
      <dgm:spPr/>
      <dgm:t>
        <a:bodyPr/>
        <a:lstStyle/>
        <a:p>
          <a:endParaRPr lang="zh-CN" altLang="en-US" sz="2000"/>
        </a:p>
      </dgm:t>
    </dgm:pt>
    <dgm:pt modelId="{EBA9E88E-2A14-4038-93FD-F2D244B049F5}">
      <dgm:prSet phldrT="[文本]" custT="1"/>
      <dgm:spPr/>
      <dgm:t>
        <a:bodyPr/>
        <a:lstStyle/>
        <a:p>
          <a:r>
            <a:rPr lang="zh-CN" altLang="en-US" sz="2000" dirty="0"/>
            <a:t>运维阶段</a:t>
          </a:r>
        </a:p>
      </dgm:t>
    </dgm:pt>
    <dgm:pt modelId="{5C76F73E-7A8A-47B0-8596-0B3BD37A0463}" cxnId="{1598283B-C386-4F0E-8F42-696C12326969}" type="parTrans">
      <dgm:prSet/>
      <dgm:spPr/>
      <dgm:t>
        <a:bodyPr/>
        <a:lstStyle/>
        <a:p>
          <a:endParaRPr lang="zh-CN" altLang="en-US" sz="2000"/>
        </a:p>
      </dgm:t>
    </dgm:pt>
    <dgm:pt modelId="{0854E0C4-4A7C-4562-8726-FCE4F2F2A259}" cxnId="{1598283B-C386-4F0E-8F42-696C12326969}" type="sibTrans">
      <dgm:prSet/>
      <dgm:spPr/>
      <dgm:t>
        <a:bodyPr/>
        <a:lstStyle/>
        <a:p>
          <a:endParaRPr lang="zh-CN" altLang="en-US" sz="2000"/>
        </a:p>
      </dgm:t>
    </dgm:pt>
    <dgm:pt modelId="{E04AACF3-C563-4BB2-B558-0E5653D9A458}">
      <dgm:prSet phldrT="[文本]" custT="1"/>
      <dgm:spPr>
        <a:ln>
          <a:solidFill>
            <a:schemeClr val="tx2">
              <a:lumMod val="50000"/>
              <a:lumOff val="50000"/>
            </a:schemeClr>
          </a:solidFill>
        </a:ln>
      </dgm:spPr>
      <dgm:t>
        <a:bodyPr/>
        <a:lstStyle/>
        <a:p>
          <a:r>
            <a:rPr lang="zh-CN" altLang="en-US" sz="2000" dirty="0"/>
            <a:t>测评发现问题，提出整改意见</a:t>
          </a:r>
        </a:p>
      </dgm:t>
    </dgm:pt>
    <dgm:pt modelId="{2928FF6A-0FD4-4639-AD85-D237C6BA2352}" cxnId="{C9645BDB-0445-4DF1-8CA6-EC3877913B3B}" type="parTrans">
      <dgm:prSet/>
      <dgm:spPr/>
      <dgm:t>
        <a:bodyPr/>
        <a:lstStyle/>
        <a:p>
          <a:endParaRPr lang="zh-CN" altLang="en-US" sz="2000"/>
        </a:p>
      </dgm:t>
    </dgm:pt>
    <dgm:pt modelId="{9CA8B64C-59CD-470B-AB52-F43E2692E2ED}" cxnId="{C9645BDB-0445-4DF1-8CA6-EC3877913B3B}" type="sibTrans">
      <dgm:prSet/>
      <dgm:spPr/>
      <dgm:t>
        <a:bodyPr/>
        <a:lstStyle/>
        <a:p>
          <a:endParaRPr lang="zh-CN" altLang="en-US" sz="2000"/>
        </a:p>
      </dgm:t>
    </dgm:pt>
    <dgm:pt modelId="{4AD05587-93E9-4AA1-81D2-B4D7D4600F2F}">
      <dgm:prSet phldrT="[文本]" custT="1"/>
      <dgm:spPr>
        <a:ln>
          <a:solidFill>
            <a:schemeClr val="accent1"/>
          </a:solidFill>
        </a:ln>
      </dgm:spPr>
      <dgm:t>
        <a:bodyPr/>
        <a:lstStyle/>
        <a:p>
          <a:r>
            <a:rPr lang="zh-CN" altLang="en-US" sz="2000" dirty="0"/>
            <a:t>安全方案评审</a:t>
          </a:r>
        </a:p>
      </dgm:t>
    </dgm:pt>
    <dgm:pt modelId="{8229495E-50BD-4F9B-B2D2-606B5B0E8652}" cxnId="{1AD1E1C0-A781-4BB8-993C-C2C429DBF223}" type="parTrans">
      <dgm:prSet/>
      <dgm:spPr/>
      <dgm:t>
        <a:bodyPr/>
        <a:lstStyle/>
        <a:p>
          <a:endParaRPr lang="zh-CN" altLang="en-US" sz="2000"/>
        </a:p>
      </dgm:t>
    </dgm:pt>
    <dgm:pt modelId="{EC4EB074-AE14-43B6-9691-C4549270170B}" cxnId="{1AD1E1C0-A781-4BB8-993C-C2C429DBF223}" type="sibTrans">
      <dgm:prSet/>
      <dgm:spPr/>
      <dgm:t>
        <a:bodyPr/>
        <a:lstStyle/>
        <a:p>
          <a:endParaRPr lang="zh-CN" altLang="en-US" sz="2000"/>
        </a:p>
      </dgm:t>
    </dgm:pt>
    <dgm:pt modelId="{8AF2700C-7A82-409C-8F54-F477AD7CDC45}">
      <dgm:prSet phldrT="[文本]" custT="1"/>
      <dgm:spPr>
        <a:ln>
          <a:solidFill>
            <a:schemeClr val="accent1"/>
          </a:solidFill>
        </a:ln>
      </dgm:spPr>
      <dgm:t>
        <a:bodyPr/>
        <a:lstStyle/>
        <a:p>
          <a:r>
            <a:rPr lang="zh-CN" altLang="en-US" sz="2000" dirty="0"/>
            <a:t>安全系统建设</a:t>
          </a:r>
        </a:p>
      </dgm:t>
    </dgm:pt>
    <dgm:pt modelId="{525AAE3A-BD51-4AE4-B5E1-7142938E5761}" cxnId="{7973BB23-5718-4ECA-8A11-718AA21070A3}" type="parTrans">
      <dgm:prSet/>
      <dgm:spPr/>
      <dgm:t>
        <a:bodyPr/>
        <a:lstStyle/>
        <a:p>
          <a:endParaRPr lang="zh-CN" altLang="en-US" sz="2000"/>
        </a:p>
      </dgm:t>
    </dgm:pt>
    <dgm:pt modelId="{CA1595D5-B130-4DD9-8D7B-81E49793283E}" cxnId="{7973BB23-5718-4ECA-8A11-718AA21070A3}" type="sibTrans">
      <dgm:prSet/>
      <dgm:spPr/>
      <dgm:t>
        <a:bodyPr/>
        <a:lstStyle/>
        <a:p>
          <a:endParaRPr lang="zh-CN" altLang="en-US" sz="2000"/>
        </a:p>
      </dgm:t>
    </dgm:pt>
    <dgm:pt modelId="{892C9CD7-2072-4296-9B35-55AACC13F522}">
      <dgm:prSet phldrT="[文本]" custT="1"/>
      <dgm:spPr>
        <a:ln>
          <a:solidFill>
            <a:schemeClr val="accent1"/>
          </a:solidFill>
        </a:ln>
      </dgm:spPr>
      <dgm:t>
        <a:bodyPr/>
        <a:lstStyle/>
        <a:p>
          <a:r>
            <a:rPr lang="zh-CN" altLang="en-US" sz="2000" dirty="0"/>
            <a:t>安全工程验收</a:t>
          </a:r>
        </a:p>
      </dgm:t>
    </dgm:pt>
    <dgm:pt modelId="{31C80D2B-3302-4FBB-BDB4-E4E08C0DC8B2}" cxnId="{117DAC0F-5410-42E4-A1B0-040D6C186AA2}" type="parTrans">
      <dgm:prSet/>
      <dgm:spPr/>
      <dgm:t>
        <a:bodyPr/>
        <a:lstStyle/>
        <a:p>
          <a:endParaRPr lang="zh-CN" altLang="en-US" sz="2000"/>
        </a:p>
      </dgm:t>
    </dgm:pt>
    <dgm:pt modelId="{9189282D-E3E1-46DB-9C5A-E397946CF5BA}" cxnId="{117DAC0F-5410-42E4-A1B0-040D6C186AA2}" type="sibTrans">
      <dgm:prSet/>
      <dgm:spPr/>
      <dgm:t>
        <a:bodyPr/>
        <a:lstStyle/>
        <a:p>
          <a:endParaRPr lang="zh-CN" altLang="en-US" sz="2000"/>
        </a:p>
      </dgm:t>
    </dgm:pt>
    <dgm:pt modelId="{58E60C1C-B306-4BC3-BB0B-541662AFEA76}">
      <dgm:prSet phldrT="[文本]" custT="1"/>
      <dgm:spPr>
        <a:ln>
          <a:solidFill>
            <a:schemeClr val="tx2">
              <a:lumMod val="50000"/>
              <a:lumOff val="50000"/>
            </a:schemeClr>
          </a:solidFill>
        </a:ln>
      </dgm:spPr>
      <dgm:t>
        <a:bodyPr/>
        <a:lstStyle/>
        <a:p>
          <a:r>
            <a:rPr lang="zh-CN" altLang="en-US" sz="2000" dirty="0"/>
            <a:t>整改方案编制</a:t>
          </a:r>
        </a:p>
      </dgm:t>
    </dgm:pt>
    <dgm:pt modelId="{7906A414-EA88-4B6B-A936-AB538C80B4E4}" cxnId="{17F2562B-9DF5-43B6-A279-86D3BD14B01E}" type="parTrans">
      <dgm:prSet/>
      <dgm:spPr/>
      <dgm:t>
        <a:bodyPr/>
        <a:lstStyle/>
        <a:p>
          <a:endParaRPr lang="zh-CN" altLang="en-US" sz="2000"/>
        </a:p>
      </dgm:t>
    </dgm:pt>
    <dgm:pt modelId="{FDCEFCB2-4266-4CB6-AEE0-6DF70D050067}" cxnId="{17F2562B-9DF5-43B6-A279-86D3BD14B01E}" type="sibTrans">
      <dgm:prSet/>
      <dgm:spPr/>
      <dgm:t>
        <a:bodyPr/>
        <a:lstStyle/>
        <a:p>
          <a:endParaRPr lang="zh-CN" altLang="en-US" sz="2000"/>
        </a:p>
      </dgm:t>
    </dgm:pt>
    <dgm:pt modelId="{1FAD5F7C-C398-4DB7-A4A5-F2F0CDA9DB1D}">
      <dgm:prSet phldrT="[文本]" custT="1"/>
      <dgm:spPr>
        <a:ln>
          <a:solidFill>
            <a:schemeClr val="tx2">
              <a:lumMod val="50000"/>
              <a:lumOff val="50000"/>
            </a:schemeClr>
          </a:solidFill>
        </a:ln>
      </dgm:spPr>
      <dgm:t>
        <a:bodyPr/>
        <a:lstStyle/>
        <a:p>
          <a:endParaRPr lang="zh-CN" altLang="en-US" sz="2000" dirty="0"/>
        </a:p>
      </dgm:t>
    </dgm:pt>
    <dgm:pt modelId="{3E831B1E-E189-4987-921A-8F9FBB7932C6}" cxnId="{39BF4F83-54FE-4640-91E6-75308E5BADAD}" type="parTrans">
      <dgm:prSet/>
      <dgm:spPr/>
      <dgm:t>
        <a:bodyPr/>
        <a:lstStyle/>
        <a:p>
          <a:endParaRPr lang="zh-CN" altLang="en-US" sz="2000"/>
        </a:p>
      </dgm:t>
    </dgm:pt>
    <dgm:pt modelId="{4B90DCF3-180E-48D2-B5AE-595E68DE7019}" cxnId="{39BF4F83-54FE-4640-91E6-75308E5BADAD}" type="sibTrans">
      <dgm:prSet/>
      <dgm:spPr/>
      <dgm:t>
        <a:bodyPr/>
        <a:lstStyle/>
        <a:p>
          <a:endParaRPr lang="zh-CN" altLang="en-US" sz="2000"/>
        </a:p>
      </dgm:t>
    </dgm:pt>
    <dgm:pt modelId="{5F4BBB7F-6EF3-433A-B313-CB1DE4B4FCFC}">
      <dgm:prSet phldrT="[文本]" custT="1"/>
      <dgm:spPr>
        <a:ln>
          <a:solidFill>
            <a:schemeClr val="tx2">
              <a:lumMod val="50000"/>
              <a:lumOff val="50000"/>
            </a:schemeClr>
          </a:solidFill>
        </a:ln>
      </dgm:spPr>
      <dgm:t>
        <a:bodyPr/>
        <a:lstStyle/>
        <a:p>
          <a:r>
            <a:rPr lang="zh-CN" altLang="en-US" sz="2000" dirty="0"/>
            <a:t>整改方案评审</a:t>
          </a:r>
        </a:p>
      </dgm:t>
    </dgm:pt>
    <dgm:pt modelId="{87F960C5-090D-47EE-8619-E051F064F16C}" cxnId="{62449C4F-BB01-4A2F-8766-8B43BD1001C3}" type="parTrans">
      <dgm:prSet/>
      <dgm:spPr/>
      <dgm:t>
        <a:bodyPr/>
        <a:lstStyle/>
        <a:p>
          <a:endParaRPr lang="zh-CN" altLang="en-US" sz="2000"/>
        </a:p>
      </dgm:t>
    </dgm:pt>
    <dgm:pt modelId="{33ABB0DC-65B3-49D5-899F-6D367C16F047}" cxnId="{62449C4F-BB01-4A2F-8766-8B43BD1001C3}" type="sibTrans">
      <dgm:prSet/>
      <dgm:spPr/>
      <dgm:t>
        <a:bodyPr/>
        <a:lstStyle/>
        <a:p>
          <a:endParaRPr lang="zh-CN" altLang="en-US" sz="2000"/>
        </a:p>
      </dgm:t>
    </dgm:pt>
    <dgm:pt modelId="{4DCAF240-F592-44DB-B109-919119EC9DFD}">
      <dgm:prSet phldrT="[文本]" custT="1"/>
      <dgm:spPr>
        <a:ln>
          <a:solidFill>
            <a:schemeClr val="tx2">
              <a:lumMod val="50000"/>
              <a:lumOff val="50000"/>
            </a:schemeClr>
          </a:solidFill>
        </a:ln>
      </dgm:spPr>
      <dgm:t>
        <a:bodyPr/>
        <a:lstStyle/>
        <a:p>
          <a:r>
            <a:rPr lang="zh-CN" altLang="en-US" sz="2000" dirty="0"/>
            <a:t>整改经费申请</a:t>
          </a:r>
        </a:p>
      </dgm:t>
    </dgm:pt>
    <dgm:pt modelId="{9CF66622-A0A0-4D47-8400-8FA2B5714442}" cxnId="{5CF6797E-7582-496F-B3DE-42BE0142C0AF}" type="parTrans">
      <dgm:prSet/>
      <dgm:spPr/>
      <dgm:t>
        <a:bodyPr/>
        <a:lstStyle/>
        <a:p>
          <a:endParaRPr lang="zh-CN" altLang="en-US" sz="2000"/>
        </a:p>
      </dgm:t>
    </dgm:pt>
    <dgm:pt modelId="{D60C6C77-EE09-4EB1-BD72-448B958281DE}" cxnId="{5CF6797E-7582-496F-B3DE-42BE0142C0AF}" type="sibTrans">
      <dgm:prSet/>
      <dgm:spPr/>
      <dgm:t>
        <a:bodyPr/>
        <a:lstStyle/>
        <a:p>
          <a:endParaRPr lang="zh-CN" altLang="en-US" sz="2000"/>
        </a:p>
      </dgm:t>
    </dgm:pt>
    <dgm:pt modelId="{8D68300E-5593-4145-82EF-6C874E289B17}">
      <dgm:prSet phldrT="[文本]" custT="1"/>
      <dgm:spPr>
        <a:ln>
          <a:solidFill>
            <a:schemeClr val="tx2">
              <a:lumMod val="50000"/>
              <a:lumOff val="50000"/>
            </a:schemeClr>
          </a:solidFill>
        </a:ln>
      </dgm:spPr>
      <dgm:t>
        <a:bodyPr/>
        <a:lstStyle/>
        <a:p>
          <a:r>
            <a:rPr lang="zh-CN" altLang="en-US" sz="2000" dirty="0"/>
            <a:t>整改方案落实</a:t>
          </a:r>
        </a:p>
      </dgm:t>
    </dgm:pt>
    <dgm:pt modelId="{61D249DF-279E-46CB-AB37-DCC27F53105E}" cxnId="{5B6A705C-3D9E-4390-AE21-5B833A9C85C7}" type="parTrans">
      <dgm:prSet/>
      <dgm:spPr/>
      <dgm:t>
        <a:bodyPr/>
        <a:lstStyle/>
        <a:p>
          <a:endParaRPr lang="zh-CN" altLang="en-US" sz="2000"/>
        </a:p>
      </dgm:t>
    </dgm:pt>
    <dgm:pt modelId="{90A45768-C01B-42B8-9B0E-2AFA9B61EB50}" cxnId="{5B6A705C-3D9E-4390-AE21-5B833A9C85C7}" type="sibTrans">
      <dgm:prSet/>
      <dgm:spPr/>
      <dgm:t>
        <a:bodyPr/>
        <a:lstStyle/>
        <a:p>
          <a:endParaRPr lang="zh-CN" altLang="en-US" sz="2000"/>
        </a:p>
      </dgm:t>
    </dgm:pt>
    <dgm:pt modelId="{33CD1C1F-7F8A-45B1-83B2-E1915C03764D}" type="pres">
      <dgm:prSet presAssocID="{23516CDC-89A6-4A14-ABE2-A55BAB1F38B7}" presName="Name0" presStyleCnt="0">
        <dgm:presLayoutVars>
          <dgm:chMax val="5"/>
          <dgm:chPref val="5"/>
          <dgm:dir/>
          <dgm:animLvl val="lvl"/>
        </dgm:presLayoutVars>
      </dgm:prSet>
      <dgm:spPr/>
      <dgm:t>
        <a:bodyPr/>
        <a:lstStyle/>
        <a:p>
          <a:endParaRPr lang="zh-CN" altLang="en-US"/>
        </a:p>
      </dgm:t>
    </dgm:pt>
    <dgm:pt modelId="{3D2A8621-66DA-4A2B-A8AD-4DA18AA092BA}" type="pres">
      <dgm:prSet presAssocID="{2726628B-1AC1-471B-A1B1-850315AD6851}" presName="parentText1" presStyleLbl="node1" presStyleIdx="0" presStyleCnt="2">
        <dgm:presLayoutVars>
          <dgm:chMax/>
          <dgm:chPref val="3"/>
          <dgm:bulletEnabled val="1"/>
        </dgm:presLayoutVars>
      </dgm:prSet>
      <dgm:spPr/>
      <dgm:t>
        <a:bodyPr/>
        <a:lstStyle/>
        <a:p>
          <a:endParaRPr lang="zh-CN" altLang="en-US"/>
        </a:p>
      </dgm:t>
    </dgm:pt>
    <dgm:pt modelId="{1C026FC5-B3FB-4FB1-8C54-71FE79C4ACDA}" type="pres">
      <dgm:prSet presAssocID="{2726628B-1AC1-471B-A1B1-850315AD6851}" presName="childText1" presStyleLbl="solidAlignAcc1" presStyleIdx="0" presStyleCnt="2">
        <dgm:presLayoutVars>
          <dgm:chMax val="0"/>
          <dgm:chPref val="0"/>
          <dgm:bulletEnabled val="1"/>
        </dgm:presLayoutVars>
      </dgm:prSet>
      <dgm:spPr/>
      <dgm:t>
        <a:bodyPr/>
        <a:lstStyle/>
        <a:p>
          <a:endParaRPr lang="zh-CN" altLang="en-US"/>
        </a:p>
      </dgm:t>
    </dgm:pt>
    <dgm:pt modelId="{3213D6F8-539A-4012-A77F-F241EE107A09}" type="pres">
      <dgm:prSet presAssocID="{EBA9E88E-2A14-4038-93FD-F2D244B049F5}" presName="parentText2" presStyleLbl="node1" presStyleIdx="1" presStyleCnt="2">
        <dgm:presLayoutVars>
          <dgm:chMax/>
          <dgm:chPref val="3"/>
          <dgm:bulletEnabled val="1"/>
        </dgm:presLayoutVars>
      </dgm:prSet>
      <dgm:spPr/>
      <dgm:t>
        <a:bodyPr/>
        <a:lstStyle/>
        <a:p>
          <a:endParaRPr lang="zh-CN" altLang="en-US"/>
        </a:p>
      </dgm:t>
    </dgm:pt>
    <dgm:pt modelId="{FBD2F555-AAEC-4748-964E-684EDC704236}" type="pres">
      <dgm:prSet presAssocID="{EBA9E88E-2A14-4038-93FD-F2D244B049F5}" presName="childText2" presStyleLbl="solidAlignAcc1" presStyleIdx="1" presStyleCnt="2" custLinFactNeighborX="878" custLinFactNeighborY="-2776">
        <dgm:presLayoutVars>
          <dgm:chMax val="0"/>
          <dgm:chPref val="0"/>
          <dgm:bulletEnabled val="1"/>
        </dgm:presLayoutVars>
      </dgm:prSet>
      <dgm:spPr/>
      <dgm:t>
        <a:bodyPr/>
        <a:lstStyle/>
        <a:p>
          <a:endParaRPr lang="zh-CN" altLang="en-US"/>
        </a:p>
      </dgm:t>
    </dgm:pt>
  </dgm:ptLst>
  <dgm:cxnLst>
    <dgm:cxn modelId="{1CFE2BF1-7588-4294-9BF6-EC920CA2863D}" type="presOf" srcId="{8D68300E-5593-4145-82EF-6C874E289B17}" destId="{FBD2F555-AAEC-4748-964E-684EDC704236}" srcOrd="0" destOrd="4" presId="urn:microsoft.com/office/officeart/2009/3/layout/IncreasingArrowsProcess#1"/>
    <dgm:cxn modelId="{24402265-550E-445C-B1E0-29C1189BC39A}" type="presOf" srcId="{23516CDC-89A6-4A14-ABE2-A55BAB1F38B7}" destId="{33CD1C1F-7F8A-45B1-83B2-E1915C03764D}" srcOrd="0" destOrd="0" presId="urn:microsoft.com/office/officeart/2009/3/layout/IncreasingArrowsProcess#1"/>
    <dgm:cxn modelId="{5CF6797E-7582-496F-B3DE-42BE0142C0AF}" srcId="{EBA9E88E-2A14-4038-93FD-F2D244B049F5}" destId="{4DCAF240-F592-44DB-B109-919119EC9DFD}" srcOrd="3" destOrd="0" parTransId="{9CF66622-A0A0-4D47-8400-8FA2B5714442}" sibTransId="{D60C6C77-EE09-4EB1-BD72-448B958281DE}"/>
    <dgm:cxn modelId="{17F2562B-9DF5-43B6-A279-86D3BD14B01E}" srcId="{EBA9E88E-2A14-4038-93FD-F2D244B049F5}" destId="{58E60C1C-B306-4BC3-BB0B-541662AFEA76}" srcOrd="1" destOrd="0" parTransId="{7906A414-EA88-4B6B-A936-AB538C80B4E4}" sibTransId="{FDCEFCB2-4266-4CB6-AEE0-6DF70D050067}"/>
    <dgm:cxn modelId="{04AD478C-D8CD-451F-B01D-F34E6BFE319D}" type="presOf" srcId="{1FAD5F7C-C398-4DB7-A4A5-F2F0CDA9DB1D}" destId="{FBD2F555-AAEC-4748-964E-684EDC704236}" srcOrd="0" destOrd="5" presId="urn:microsoft.com/office/officeart/2009/3/layout/IncreasingArrowsProcess#1"/>
    <dgm:cxn modelId="{E4FC6D90-DD9B-480D-A9B5-21CF9825075B}" type="presOf" srcId="{58E60C1C-B306-4BC3-BB0B-541662AFEA76}" destId="{FBD2F555-AAEC-4748-964E-684EDC704236}" srcOrd="0" destOrd="1" presId="urn:microsoft.com/office/officeart/2009/3/layout/IncreasingArrowsProcess#1"/>
    <dgm:cxn modelId="{7973BB23-5718-4ECA-8A11-718AA21070A3}" srcId="{2726628B-1AC1-471B-A1B1-850315AD6851}" destId="{8AF2700C-7A82-409C-8F54-F477AD7CDC45}" srcOrd="2" destOrd="0" parTransId="{525AAE3A-BD51-4AE4-B5E1-7142938E5761}" sibTransId="{CA1595D5-B130-4DD9-8D7B-81E49793283E}"/>
    <dgm:cxn modelId="{79BEDABC-2554-401A-B9B9-EBD5995AAA89}" type="presOf" srcId="{EBA9E88E-2A14-4038-93FD-F2D244B049F5}" destId="{3213D6F8-539A-4012-A77F-F241EE107A09}" srcOrd="0" destOrd="0" presId="urn:microsoft.com/office/officeart/2009/3/layout/IncreasingArrowsProcess#1"/>
    <dgm:cxn modelId="{D3728560-793C-4DD8-9F38-77E36DEE3B7F}" type="presOf" srcId="{892C9CD7-2072-4296-9B35-55AACC13F522}" destId="{1C026FC5-B3FB-4FB1-8C54-71FE79C4ACDA}" srcOrd="0" destOrd="3" presId="urn:microsoft.com/office/officeart/2009/3/layout/IncreasingArrowsProcess#1"/>
    <dgm:cxn modelId="{50078450-7393-403B-A976-A276E20E6CBC}" srcId="{23516CDC-89A6-4A14-ABE2-A55BAB1F38B7}" destId="{2726628B-1AC1-471B-A1B1-850315AD6851}" srcOrd="0" destOrd="0" parTransId="{44970541-2517-4EF2-ACE1-2D0A2E4D6389}" sibTransId="{6E4C1CDF-CA28-400D-AD66-D4A5FA3EB310}"/>
    <dgm:cxn modelId="{81FE0633-B341-47BC-9D0D-052D19A7D501}" type="presOf" srcId="{8AF2700C-7A82-409C-8F54-F477AD7CDC45}" destId="{1C026FC5-B3FB-4FB1-8C54-71FE79C4ACDA}" srcOrd="0" destOrd="2" presId="urn:microsoft.com/office/officeart/2009/3/layout/IncreasingArrowsProcess#1"/>
    <dgm:cxn modelId="{39BF4F83-54FE-4640-91E6-75308E5BADAD}" srcId="{EBA9E88E-2A14-4038-93FD-F2D244B049F5}" destId="{1FAD5F7C-C398-4DB7-A4A5-F2F0CDA9DB1D}" srcOrd="5" destOrd="0" parTransId="{3E831B1E-E189-4987-921A-8F9FBB7932C6}" sibTransId="{4B90DCF3-180E-48D2-B5AE-595E68DE7019}"/>
    <dgm:cxn modelId="{04192676-AA66-4CAF-A99E-A577825FC25E}" type="presOf" srcId="{4AD05587-93E9-4AA1-81D2-B4D7D4600F2F}" destId="{1C026FC5-B3FB-4FB1-8C54-71FE79C4ACDA}" srcOrd="0" destOrd="1" presId="urn:microsoft.com/office/officeart/2009/3/layout/IncreasingArrowsProcess#1"/>
    <dgm:cxn modelId="{1AD1E1C0-A781-4BB8-993C-C2C429DBF223}" srcId="{2726628B-1AC1-471B-A1B1-850315AD6851}" destId="{4AD05587-93E9-4AA1-81D2-B4D7D4600F2F}" srcOrd="1" destOrd="0" parTransId="{8229495E-50BD-4F9B-B2D2-606B5B0E8652}" sibTransId="{EC4EB074-AE14-43B6-9691-C4549270170B}"/>
    <dgm:cxn modelId="{A0DFBABA-C064-4B5D-92C6-536A90470F4F}" type="presOf" srcId="{E04AACF3-C563-4BB2-B558-0E5653D9A458}" destId="{FBD2F555-AAEC-4748-964E-684EDC704236}" srcOrd="0" destOrd="0" presId="urn:microsoft.com/office/officeart/2009/3/layout/IncreasingArrowsProcess#1"/>
    <dgm:cxn modelId="{62449C4F-BB01-4A2F-8766-8B43BD1001C3}" srcId="{EBA9E88E-2A14-4038-93FD-F2D244B049F5}" destId="{5F4BBB7F-6EF3-433A-B313-CB1DE4B4FCFC}" srcOrd="2" destOrd="0" parTransId="{87F960C5-090D-47EE-8619-E051F064F16C}" sibTransId="{33ABB0DC-65B3-49D5-899F-6D367C16F047}"/>
    <dgm:cxn modelId="{1598283B-C386-4F0E-8F42-696C12326969}" srcId="{23516CDC-89A6-4A14-ABE2-A55BAB1F38B7}" destId="{EBA9E88E-2A14-4038-93FD-F2D244B049F5}" srcOrd="1" destOrd="0" parTransId="{5C76F73E-7A8A-47B0-8596-0B3BD37A0463}" sibTransId="{0854E0C4-4A7C-4562-8726-FCE4F2F2A259}"/>
    <dgm:cxn modelId="{C9645BDB-0445-4DF1-8CA6-EC3877913B3B}" srcId="{EBA9E88E-2A14-4038-93FD-F2D244B049F5}" destId="{E04AACF3-C563-4BB2-B558-0E5653D9A458}" srcOrd="0" destOrd="0" parTransId="{2928FF6A-0FD4-4639-AD85-D237C6BA2352}" sibTransId="{9CA8B64C-59CD-470B-AB52-F43E2692E2ED}"/>
    <dgm:cxn modelId="{117DAC0F-5410-42E4-A1B0-040D6C186AA2}" srcId="{2726628B-1AC1-471B-A1B1-850315AD6851}" destId="{892C9CD7-2072-4296-9B35-55AACC13F522}" srcOrd="3" destOrd="0" parTransId="{31C80D2B-3302-4FBB-BDB4-E4E08C0DC8B2}" sibTransId="{9189282D-E3E1-46DB-9C5A-E397946CF5BA}"/>
    <dgm:cxn modelId="{5B6A705C-3D9E-4390-AE21-5B833A9C85C7}" srcId="{EBA9E88E-2A14-4038-93FD-F2D244B049F5}" destId="{8D68300E-5593-4145-82EF-6C874E289B17}" srcOrd="4" destOrd="0" parTransId="{61D249DF-279E-46CB-AB37-DCC27F53105E}" sibTransId="{90A45768-C01B-42B8-9B0E-2AFA9B61EB50}"/>
    <dgm:cxn modelId="{D9B5EB64-F2D1-46E9-85F8-A4F15BD2096F}" type="presOf" srcId="{5F4BBB7F-6EF3-433A-B313-CB1DE4B4FCFC}" destId="{FBD2F555-AAEC-4748-964E-684EDC704236}" srcOrd="0" destOrd="2" presId="urn:microsoft.com/office/officeart/2009/3/layout/IncreasingArrowsProcess#1"/>
    <dgm:cxn modelId="{63590F4A-F936-405C-8C9E-56995EFD6D45}" type="presOf" srcId="{2726628B-1AC1-471B-A1B1-850315AD6851}" destId="{3D2A8621-66DA-4A2B-A8AD-4DA18AA092BA}" srcOrd="0" destOrd="0" presId="urn:microsoft.com/office/officeart/2009/3/layout/IncreasingArrowsProcess#1"/>
    <dgm:cxn modelId="{804684BA-D696-49D7-91CB-1BC7AB1DC939}" type="presOf" srcId="{6DBDC98F-B0EA-4C7C-8F62-98D09801D4CF}" destId="{1C026FC5-B3FB-4FB1-8C54-71FE79C4ACDA}" srcOrd="0" destOrd="0" presId="urn:microsoft.com/office/officeart/2009/3/layout/IncreasingArrowsProcess#1"/>
    <dgm:cxn modelId="{7D40CBCA-1CD0-4450-A813-63731E4617C1}" srcId="{2726628B-1AC1-471B-A1B1-850315AD6851}" destId="{6DBDC98F-B0EA-4C7C-8F62-98D09801D4CF}" srcOrd="0" destOrd="0" parTransId="{DBCCBB06-385D-4C37-A99F-381142CD1A6B}" sibTransId="{471EFC04-287D-4E0F-A798-199EABB21FB3}"/>
    <dgm:cxn modelId="{48A0F09D-BFA6-4320-BAF7-ADF18F973926}" type="presOf" srcId="{4DCAF240-F592-44DB-B109-919119EC9DFD}" destId="{FBD2F555-AAEC-4748-964E-684EDC704236}" srcOrd="0" destOrd="3" presId="urn:microsoft.com/office/officeart/2009/3/layout/IncreasingArrowsProcess#1"/>
    <dgm:cxn modelId="{6534696E-0412-44AA-BB99-7075835224A8}" type="presParOf" srcId="{33CD1C1F-7F8A-45B1-83B2-E1915C03764D}" destId="{3D2A8621-66DA-4A2B-A8AD-4DA18AA092BA}" srcOrd="0" destOrd="0" presId="urn:microsoft.com/office/officeart/2009/3/layout/IncreasingArrowsProcess#1"/>
    <dgm:cxn modelId="{4FFC6A42-60E4-4572-BF34-77C91DCC27B8}" type="presParOf" srcId="{33CD1C1F-7F8A-45B1-83B2-E1915C03764D}" destId="{1C026FC5-B3FB-4FB1-8C54-71FE79C4ACDA}" srcOrd="1" destOrd="0" presId="urn:microsoft.com/office/officeart/2009/3/layout/IncreasingArrowsProcess#1"/>
    <dgm:cxn modelId="{7FABEDA5-1C3B-4983-9352-3BB3BDE242AA}" type="presParOf" srcId="{33CD1C1F-7F8A-45B1-83B2-E1915C03764D}" destId="{3213D6F8-539A-4012-A77F-F241EE107A09}" srcOrd="2" destOrd="0" presId="urn:microsoft.com/office/officeart/2009/3/layout/IncreasingArrowsProcess#1"/>
    <dgm:cxn modelId="{C18AD33F-A272-48EE-B519-D73CB7CEAF62}" type="presParOf" srcId="{33CD1C1F-7F8A-45B1-83B2-E1915C03764D}" destId="{FBD2F555-AAEC-4748-964E-684EDC704236}" srcOrd="3" destOrd="0" presId="urn:microsoft.com/office/officeart/2009/3/layout/IncreasingArrows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2B7DB-2F9B-4E62-B43D-1932EE9AD335}" type="doc">
      <dgm:prSet loTypeId="urn:microsoft.com/office/officeart/2005/8/layout/hProcess10#1" loCatId="picture" qsTypeId="urn:microsoft.com/office/officeart/2005/8/quickstyle/3d2#1" qsCatId="3D" csTypeId="urn:microsoft.com/office/officeart/2005/8/colors/accent1_2#4" csCatId="accent1" phldr="1"/>
      <dgm:spPr/>
      <dgm:t>
        <a:bodyPr/>
        <a:lstStyle/>
        <a:p>
          <a:endParaRPr lang="zh-CN" altLang="en-US"/>
        </a:p>
      </dgm:t>
    </dgm:pt>
    <dgm:pt modelId="{5A1B2267-7445-41B3-B5E7-F92EFEBE3E87}">
      <dgm:prSet phldrT="[文本]"/>
      <dgm:spPr/>
      <dgm:t>
        <a:bodyPr/>
        <a:lstStyle/>
        <a:p>
          <a:r>
            <a:rPr lang="zh-CN" altLang="en-US" dirty="0"/>
            <a:t>测评项目多</a:t>
          </a:r>
        </a:p>
      </dgm:t>
    </dgm:pt>
    <dgm:pt modelId="{8658C5E2-8694-4512-96F0-D148B0EDD0F6}" cxnId="{4392CAF0-3CFC-47E3-8413-2677E0DCFD97}" type="parTrans">
      <dgm:prSet/>
      <dgm:spPr/>
      <dgm:t>
        <a:bodyPr/>
        <a:lstStyle/>
        <a:p>
          <a:endParaRPr lang="zh-CN" altLang="en-US"/>
        </a:p>
      </dgm:t>
    </dgm:pt>
    <dgm:pt modelId="{024E07BA-0A6D-4882-AF8E-C9933086C31F}" cxnId="{4392CAF0-3CFC-47E3-8413-2677E0DCFD97}" type="sibTrans">
      <dgm:prSet/>
      <dgm:spPr/>
      <dgm:t>
        <a:bodyPr/>
        <a:lstStyle/>
        <a:p>
          <a:endParaRPr lang="zh-CN" altLang="en-US"/>
        </a:p>
      </dgm:t>
    </dgm:pt>
    <dgm:pt modelId="{8094C001-06AE-4A08-B5F3-4D2D35CADCC8}">
      <dgm:prSet phldrT="[文本]"/>
      <dgm:spPr/>
      <dgm:t>
        <a:bodyPr/>
        <a:lstStyle/>
        <a:p>
          <a:r>
            <a:rPr lang="zh-CN" altLang="en-US" dirty="0"/>
            <a:t>测评人员增加</a:t>
          </a:r>
        </a:p>
      </dgm:t>
    </dgm:pt>
    <dgm:pt modelId="{96913CE3-77FA-464A-BC8D-D4EA3508A3D3}" cxnId="{46507525-6489-4080-B2B3-F8D2BEA78E12}" type="parTrans">
      <dgm:prSet/>
      <dgm:spPr/>
      <dgm:t>
        <a:bodyPr/>
        <a:lstStyle/>
        <a:p>
          <a:endParaRPr lang="zh-CN" altLang="en-US"/>
        </a:p>
      </dgm:t>
    </dgm:pt>
    <dgm:pt modelId="{E4326866-A9FA-4901-B882-4CC5CE67E169}" cxnId="{46507525-6489-4080-B2B3-F8D2BEA78E12}" type="sibTrans">
      <dgm:prSet/>
      <dgm:spPr/>
      <dgm:t>
        <a:bodyPr/>
        <a:lstStyle/>
        <a:p>
          <a:endParaRPr lang="zh-CN" altLang="en-US"/>
        </a:p>
      </dgm:t>
    </dgm:pt>
    <dgm:pt modelId="{6F828EC9-E71B-4873-8F46-B977978BC3ED}">
      <dgm:prSet phldrT="[文本]"/>
      <dgm:spPr/>
      <dgm:t>
        <a:bodyPr/>
        <a:lstStyle/>
        <a:p>
          <a:r>
            <a:rPr lang="zh-CN" altLang="en-US" dirty="0"/>
            <a:t>全员技术提升需要时间</a:t>
          </a:r>
        </a:p>
      </dgm:t>
    </dgm:pt>
    <dgm:pt modelId="{DD28208B-E01A-4426-8748-13533D6A4A2C}" cxnId="{4663FF22-E59A-4299-AEDA-B6D0BC8F35BF}" type="parTrans">
      <dgm:prSet/>
      <dgm:spPr/>
      <dgm:t>
        <a:bodyPr/>
        <a:lstStyle/>
        <a:p>
          <a:endParaRPr lang="zh-CN" altLang="en-US"/>
        </a:p>
      </dgm:t>
    </dgm:pt>
    <dgm:pt modelId="{C2DAAA70-EAC6-4438-94E3-7AA8B95D1216}" cxnId="{4663FF22-E59A-4299-AEDA-B6D0BC8F35BF}" type="sibTrans">
      <dgm:prSet/>
      <dgm:spPr/>
      <dgm:t>
        <a:bodyPr/>
        <a:lstStyle/>
        <a:p>
          <a:endParaRPr lang="zh-CN" altLang="en-US"/>
        </a:p>
      </dgm:t>
    </dgm:pt>
    <dgm:pt modelId="{4D6A1859-4347-4780-AF02-F4979E3A1D80}">
      <dgm:prSet/>
      <dgm:spPr/>
      <dgm:t>
        <a:bodyPr/>
        <a:lstStyle/>
        <a:p>
          <a:r>
            <a:rPr lang="zh-CN" altLang="en-US" dirty="0"/>
            <a:t>全员素质提升需要时间</a:t>
          </a:r>
        </a:p>
      </dgm:t>
    </dgm:pt>
    <dgm:pt modelId="{DFAAE1C5-7583-43DA-907D-D21858720FA5}" cxnId="{E13E7CE9-6444-4D37-8DC5-AD75D3E12F48}" type="parTrans">
      <dgm:prSet/>
      <dgm:spPr/>
      <dgm:t>
        <a:bodyPr/>
        <a:lstStyle/>
        <a:p>
          <a:endParaRPr lang="zh-CN" altLang="en-US"/>
        </a:p>
      </dgm:t>
    </dgm:pt>
    <dgm:pt modelId="{75E63437-5C95-4633-A981-3AFDA6AD3907}" cxnId="{E13E7CE9-6444-4D37-8DC5-AD75D3E12F48}" type="sibTrans">
      <dgm:prSet/>
      <dgm:spPr/>
      <dgm:t>
        <a:bodyPr/>
        <a:lstStyle/>
        <a:p>
          <a:endParaRPr lang="zh-CN" altLang="en-US"/>
        </a:p>
      </dgm:t>
    </dgm:pt>
    <dgm:pt modelId="{8A54FD44-6622-497E-AA42-E421854174DA}">
      <dgm:prSet phldrT="[文本]"/>
      <dgm:spPr/>
      <dgm:t>
        <a:bodyPr/>
        <a:lstStyle/>
        <a:p>
          <a:r>
            <a:rPr lang="zh-CN" altLang="en-US" dirty="0"/>
            <a:t>测评团队建设难</a:t>
          </a:r>
        </a:p>
      </dgm:t>
    </dgm:pt>
    <dgm:pt modelId="{DECB7D8A-7788-4237-B9A6-E3A2F0EECFD7}" cxnId="{4923B627-919F-40F3-A815-56857A93438A}" type="parTrans">
      <dgm:prSet/>
      <dgm:spPr/>
      <dgm:t>
        <a:bodyPr/>
        <a:lstStyle/>
        <a:p>
          <a:endParaRPr lang="zh-CN" altLang="en-US"/>
        </a:p>
      </dgm:t>
    </dgm:pt>
    <dgm:pt modelId="{89B95E0D-3443-488D-868D-D4151570FAC9}" cxnId="{4923B627-919F-40F3-A815-56857A93438A}" type="sibTrans">
      <dgm:prSet/>
      <dgm:spPr/>
      <dgm:t>
        <a:bodyPr/>
        <a:lstStyle/>
        <a:p>
          <a:endParaRPr lang="zh-CN" altLang="en-US"/>
        </a:p>
      </dgm:t>
    </dgm:pt>
    <dgm:pt modelId="{10BEDD64-B2F5-44AC-B21F-26D602183216}" type="pres">
      <dgm:prSet presAssocID="{A192B7DB-2F9B-4E62-B43D-1932EE9AD335}" presName="Name0" presStyleCnt="0">
        <dgm:presLayoutVars>
          <dgm:dir/>
          <dgm:resizeHandles val="exact"/>
        </dgm:presLayoutVars>
      </dgm:prSet>
      <dgm:spPr/>
      <dgm:t>
        <a:bodyPr/>
        <a:lstStyle/>
        <a:p>
          <a:endParaRPr lang="zh-CN" altLang="en-US"/>
        </a:p>
      </dgm:t>
    </dgm:pt>
    <dgm:pt modelId="{9A227AA0-6AC8-4E2D-A9A0-43C76ADE60FC}" type="pres">
      <dgm:prSet presAssocID="{5A1B2267-7445-41B3-B5E7-F92EFEBE3E87}" presName="composite" presStyleCnt="0"/>
      <dgm:spPr/>
    </dgm:pt>
    <dgm:pt modelId="{74FC452C-6300-4CB1-AF83-D2436A40C93D}" type="pres">
      <dgm:prSet presAssocID="{5A1B2267-7445-41B3-B5E7-F92EFEBE3E87}" presName="imagSh" presStyleLbl="bgImgPlace1" presStyleIdx="0" presStyleCnt="5"/>
      <dgm:spPr/>
    </dgm:pt>
    <dgm:pt modelId="{68CD8E35-162D-4BC4-AD26-E29F3F0E6B2C}" type="pres">
      <dgm:prSet presAssocID="{5A1B2267-7445-41B3-B5E7-F92EFEBE3E87}" presName="txNode" presStyleLbl="node1" presStyleIdx="0" presStyleCnt="5" custLinFactNeighborX="-18050" custLinFactNeighborY="-60000">
        <dgm:presLayoutVars>
          <dgm:bulletEnabled val="1"/>
        </dgm:presLayoutVars>
      </dgm:prSet>
      <dgm:spPr/>
      <dgm:t>
        <a:bodyPr/>
        <a:lstStyle/>
        <a:p>
          <a:endParaRPr lang="zh-CN" altLang="en-US"/>
        </a:p>
      </dgm:t>
    </dgm:pt>
    <dgm:pt modelId="{12AE02BC-D9DA-43DB-A317-32A7BEBA7C57}" type="pres">
      <dgm:prSet presAssocID="{024E07BA-0A6D-4882-AF8E-C9933086C31F}" presName="sibTrans" presStyleLbl="sibTrans2D1" presStyleIdx="0" presStyleCnt="4"/>
      <dgm:spPr/>
      <dgm:t>
        <a:bodyPr/>
        <a:lstStyle/>
        <a:p>
          <a:endParaRPr lang="zh-CN" altLang="en-US"/>
        </a:p>
      </dgm:t>
    </dgm:pt>
    <dgm:pt modelId="{F4D65E3D-B236-4F4A-93CC-79FF72C16A3F}" type="pres">
      <dgm:prSet presAssocID="{024E07BA-0A6D-4882-AF8E-C9933086C31F}" presName="connTx" presStyleLbl="sibTrans2D1" presStyleIdx="0" presStyleCnt="4"/>
      <dgm:spPr/>
      <dgm:t>
        <a:bodyPr/>
        <a:lstStyle/>
        <a:p>
          <a:endParaRPr lang="zh-CN" altLang="en-US"/>
        </a:p>
      </dgm:t>
    </dgm:pt>
    <dgm:pt modelId="{4F61C629-5E5A-4AE6-86D1-511ADD039D0E}" type="pres">
      <dgm:prSet presAssocID="{8094C001-06AE-4A08-B5F3-4D2D35CADCC8}" presName="composite" presStyleCnt="0"/>
      <dgm:spPr/>
    </dgm:pt>
    <dgm:pt modelId="{EDD45269-E887-4D7A-84AC-E7722BFD24F0}" type="pres">
      <dgm:prSet presAssocID="{8094C001-06AE-4A08-B5F3-4D2D35CADCC8}" presName="imagSh" presStyleLbl="bgImgPlace1" presStyleIdx="1" presStyleCnt="5"/>
      <dgm:spPr/>
    </dgm:pt>
    <dgm:pt modelId="{96C25FF2-0CD6-4086-8620-BA9AE680CB04}" type="pres">
      <dgm:prSet presAssocID="{8094C001-06AE-4A08-B5F3-4D2D35CADCC8}" presName="txNode" presStyleLbl="node1" presStyleIdx="1" presStyleCnt="5" custLinFactNeighborX="-15970" custLinFactNeighborY="-60000">
        <dgm:presLayoutVars>
          <dgm:bulletEnabled val="1"/>
        </dgm:presLayoutVars>
      </dgm:prSet>
      <dgm:spPr/>
      <dgm:t>
        <a:bodyPr/>
        <a:lstStyle/>
        <a:p>
          <a:endParaRPr lang="zh-CN" altLang="en-US"/>
        </a:p>
      </dgm:t>
    </dgm:pt>
    <dgm:pt modelId="{28BA21D3-AD62-41BF-ABC0-757537DF3576}" type="pres">
      <dgm:prSet presAssocID="{E4326866-A9FA-4901-B882-4CC5CE67E169}" presName="sibTrans" presStyleLbl="sibTrans2D1" presStyleIdx="1" presStyleCnt="4"/>
      <dgm:spPr/>
      <dgm:t>
        <a:bodyPr/>
        <a:lstStyle/>
        <a:p>
          <a:endParaRPr lang="zh-CN" altLang="en-US"/>
        </a:p>
      </dgm:t>
    </dgm:pt>
    <dgm:pt modelId="{95D37314-4657-4E07-B08B-27134FDD2738}" type="pres">
      <dgm:prSet presAssocID="{E4326866-A9FA-4901-B882-4CC5CE67E169}" presName="connTx" presStyleLbl="sibTrans2D1" presStyleIdx="1" presStyleCnt="4"/>
      <dgm:spPr/>
      <dgm:t>
        <a:bodyPr/>
        <a:lstStyle/>
        <a:p>
          <a:endParaRPr lang="zh-CN" altLang="en-US"/>
        </a:p>
      </dgm:t>
    </dgm:pt>
    <dgm:pt modelId="{171B7B64-EEF3-4E46-9455-3520BCF75345}" type="pres">
      <dgm:prSet presAssocID="{4D6A1859-4347-4780-AF02-F4979E3A1D80}" presName="composite" presStyleCnt="0"/>
      <dgm:spPr/>
    </dgm:pt>
    <dgm:pt modelId="{998F2F97-30FD-4871-B12B-BB5AF236B808}" type="pres">
      <dgm:prSet presAssocID="{4D6A1859-4347-4780-AF02-F4979E3A1D80}" presName="imagSh" presStyleLbl="bgImgPlace1" presStyleIdx="2" presStyleCnt="5"/>
      <dgm:spPr/>
    </dgm:pt>
    <dgm:pt modelId="{57C49966-CA47-43B0-9DE4-A8B11DFDFF31}" type="pres">
      <dgm:prSet presAssocID="{4D6A1859-4347-4780-AF02-F4979E3A1D80}" presName="txNode" presStyleLbl="node1" presStyleIdx="2" presStyleCnt="5" custLinFactNeighborX="-13327" custLinFactNeighborY="-60000">
        <dgm:presLayoutVars>
          <dgm:bulletEnabled val="1"/>
        </dgm:presLayoutVars>
      </dgm:prSet>
      <dgm:spPr/>
      <dgm:t>
        <a:bodyPr/>
        <a:lstStyle/>
        <a:p>
          <a:endParaRPr lang="zh-CN" altLang="en-US"/>
        </a:p>
      </dgm:t>
    </dgm:pt>
    <dgm:pt modelId="{3DADC1CC-9491-48FF-AD77-99D520231A13}" type="pres">
      <dgm:prSet presAssocID="{75E63437-5C95-4633-A981-3AFDA6AD3907}" presName="sibTrans" presStyleLbl="sibTrans2D1" presStyleIdx="2" presStyleCnt="4"/>
      <dgm:spPr/>
      <dgm:t>
        <a:bodyPr/>
        <a:lstStyle/>
        <a:p>
          <a:endParaRPr lang="zh-CN" altLang="en-US"/>
        </a:p>
      </dgm:t>
    </dgm:pt>
    <dgm:pt modelId="{2E31E971-E193-4F64-95A6-61D289D2A32E}" type="pres">
      <dgm:prSet presAssocID="{75E63437-5C95-4633-A981-3AFDA6AD3907}" presName="connTx" presStyleLbl="sibTrans2D1" presStyleIdx="2" presStyleCnt="4"/>
      <dgm:spPr/>
      <dgm:t>
        <a:bodyPr/>
        <a:lstStyle/>
        <a:p>
          <a:endParaRPr lang="zh-CN" altLang="en-US"/>
        </a:p>
      </dgm:t>
    </dgm:pt>
    <dgm:pt modelId="{0BFB379E-EAD2-43CF-BBED-6BE44DC2BC4D}" type="pres">
      <dgm:prSet presAssocID="{6F828EC9-E71B-4873-8F46-B977978BC3ED}" presName="composite" presStyleCnt="0"/>
      <dgm:spPr/>
    </dgm:pt>
    <dgm:pt modelId="{CDC4967A-3A49-40E3-81CF-B2FC6A520C39}" type="pres">
      <dgm:prSet presAssocID="{6F828EC9-E71B-4873-8F46-B977978BC3ED}" presName="imagSh" presStyleLbl="bgImgPlace1" presStyleIdx="3" presStyleCnt="5"/>
      <dgm:spPr/>
    </dgm:pt>
    <dgm:pt modelId="{ECFA98E2-B90E-4044-AE61-3B4AB64B9DBA}" type="pres">
      <dgm:prSet presAssocID="{6F828EC9-E71B-4873-8F46-B977978BC3ED}" presName="txNode" presStyleLbl="node1" presStyleIdx="3" presStyleCnt="5" custLinFactNeighborX="-15576" custLinFactNeighborY="-60000">
        <dgm:presLayoutVars>
          <dgm:bulletEnabled val="1"/>
        </dgm:presLayoutVars>
      </dgm:prSet>
      <dgm:spPr/>
      <dgm:t>
        <a:bodyPr/>
        <a:lstStyle/>
        <a:p>
          <a:endParaRPr lang="zh-CN" altLang="en-US"/>
        </a:p>
      </dgm:t>
    </dgm:pt>
    <dgm:pt modelId="{89F939D1-B998-43D6-8C24-56EF3F1CD8C0}" type="pres">
      <dgm:prSet presAssocID="{C2DAAA70-EAC6-4438-94E3-7AA8B95D1216}" presName="sibTrans" presStyleLbl="sibTrans2D1" presStyleIdx="3" presStyleCnt="4"/>
      <dgm:spPr/>
      <dgm:t>
        <a:bodyPr/>
        <a:lstStyle/>
        <a:p>
          <a:endParaRPr lang="zh-CN" altLang="en-US"/>
        </a:p>
      </dgm:t>
    </dgm:pt>
    <dgm:pt modelId="{F4DD618D-7942-44E5-A2E3-3D1B85F2FAA1}" type="pres">
      <dgm:prSet presAssocID="{C2DAAA70-EAC6-4438-94E3-7AA8B95D1216}" presName="connTx" presStyleLbl="sibTrans2D1" presStyleIdx="3" presStyleCnt="4"/>
      <dgm:spPr/>
      <dgm:t>
        <a:bodyPr/>
        <a:lstStyle/>
        <a:p>
          <a:endParaRPr lang="zh-CN" altLang="en-US"/>
        </a:p>
      </dgm:t>
    </dgm:pt>
    <dgm:pt modelId="{9E136BE0-2ABD-40F9-BBAF-277AC9194BFF}" type="pres">
      <dgm:prSet presAssocID="{8A54FD44-6622-497E-AA42-E421854174DA}" presName="composite" presStyleCnt="0"/>
      <dgm:spPr/>
    </dgm:pt>
    <dgm:pt modelId="{6F7C46C1-A24E-4F70-9F4F-EDF2DF95ED4D}" type="pres">
      <dgm:prSet presAssocID="{8A54FD44-6622-497E-AA42-E421854174DA}" presName="imagSh" presStyleLbl="bgImgPlace1" presStyleIdx="4" presStyleCnt="5"/>
      <dgm:spPr/>
    </dgm:pt>
    <dgm:pt modelId="{A1B7E321-12F1-4122-B94A-7D0749527D36}" type="pres">
      <dgm:prSet presAssocID="{8A54FD44-6622-497E-AA42-E421854174DA}" presName="txNode" presStyleLbl="node1" presStyleIdx="4" presStyleCnt="5" custLinFactNeighborX="-15173" custLinFactNeighborY="-62771">
        <dgm:presLayoutVars>
          <dgm:bulletEnabled val="1"/>
        </dgm:presLayoutVars>
      </dgm:prSet>
      <dgm:spPr/>
      <dgm:t>
        <a:bodyPr/>
        <a:lstStyle/>
        <a:p>
          <a:endParaRPr lang="zh-CN" altLang="en-US"/>
        </a:p>
      </dgm:t>
    </dgm:pt>
  </dgm:ptLst>
  <dgm:cxnLst>
    <dgm:cxn modelId="{D732C745-4705-4723-AABA-2CE5C56314EE}" type="presOf" srcId="{8A54FD44-6622-497E-AA42-E421854174DA}" destId="{A1B7E321-12F1-4122-B94A-7D0749527D36}" srcOrd="0" destOrd="0" presId="urn:microsoft.com/office/officeart/2005/8/layout/hProcess10#1"/>
    <dgm:cxn modelId="{78C48104-93C6-4DC3-B47B-81660C22FBB8}" type="presOf" srcId="{6F828EC9-E71B-4873-8F46-B977978BC3ED}" destId="{ECFA98E2-B90E-4044-AE61-3B4AB64B9DBA}" srcOrd="0" destOrd="0" presId="urn:microsoft.com/office/officeart/2005/8/layout/hProcess10#1"/>
    <dgm:cxn modelId="{7F962845-7DAE-4116-98D2-51D9A3DC70DD}" type="presOf" srcId="{024E07BA-0A6D-4882-AF8E-C9933086C31F}" destId="{F4D65E3D-B236-4F4A-93CC-79FF72C16A3F}" srcOrd="1" destOrd="0" presId="urn:microsoft.com/office/officeart/2005/8/layout/hProcess10#1"/>
    <dgm:cxn modelId="{4923B627-919F-40F3-A815-56857A93438A}" srcId="{A192B7DB-2F9B-4E62-B43D-1932EE9AD335}" destId="{8A54FD44-6622-497E-AA42-E421854174DA}" srcOrd="4" destOrd="0" parTransId="{DECB7D8A-7788-4237-B9A6-E3A2F0EECFD7}" sibTransId="{89B95E0D-3443-488D-868D-D4151570FAC9}"/>
    <dgm:cxn modelId="{4663FF22-E59A-4299-AEDA-B6D0BC8F35BF}" srcId="{A192B7DB-2F9B-4E62-B43D-1932EE9AD335}" destId="{6F828EC9-E71B-4873-8F46-B977978BC3ED}" srcOrd="3" destOrd="0" parTransId="{DD28208B-E01A-4426-8748-13533D6A4A2C}" sibTransId="{C2DAAA70-EAC6-4438-94E3-7AA8B95D1216}"/>
    <dgm:cxn modelId="{4392CAF0-3CFC-47E3-8413-2677E0DCFD97}" srcId="{A192B7DB-2F9B-4E62-B43D-1932EE9AD335}" destId="{5A1B2267-7445-41B3-B5E7-F92EFEBE3E87}" srcOrd="0" destOrd="0" parTransId="{8658C5E2-8694-4512-96F0-D148B0EDD0F6}" sibTransId="{024E07BA-0A6D-4882-AF8E-C9933086C31F}"/>
    <dgm:cxn modelId="{6B63025A-FACC-49EE-B007-6151713BCEF1}" type="presOf" srcId="{75E63437-5C95-4633-A981-3AFDA6AD3907}" destId="{3DADC1CC-9491-48FF-AD77-99D520231A13}" srcOrd="0" destOrd="0" presId="urn:microsoft.com/office/officeart/2005/8/layout/hProcess10#1"/>
    <dgm:cxn modelId="{EB3AE084-BA43-45EF-B364-87C9C1AAA21E}" type="presOf" srcId="{8094C001-06AE-4A08-B5F3-4D2D35CADCC8}" destId="{96C25FF2-0CD6-4086-8620-BA9AE680CB04}" srcOrd="0" destOrd="0" presId="urn:microsoft.com/office/officeart/2005/8/layout/hProcess10#1"/>
    <dgm:cxn modelId="{053484C6-780B-4C0E-815E-FF1C1E1D6CEA}" type="presOf" srcId="{E4326866-A9FA-4901-B882-4CC5CE67E169}" destId="{95D37314-4657-4E07-B08B-27134FDD2738}" srcOrd="1" destOrd="0" presId="urn:microsoft.com/office/officeart/2005/8/layout/hProcess10#1"/>
    <dgm:cxn modelId="{372BCDB2-255B-474A-8312-D70ED25D7AF0}" type="presOf" srcId="{4D6A1859-4347-4780-AF02-F4979E3A1D80}" destId="{57C49966-CA47-43B0-9DE4-A8B11DFDFF31}" srcOrd="0" destOrd="0" presId="urn:microsoft.com/office/officeart/2005/8/layout/hProcess10#1"/>
    <dgm:cxn modelId="{8727358F-58E5-4277-9546-E58AF1AED539}" type="presOf" srcId="{5A1B2267-7445-41B3-B5E7-F92EFEBE3E87}" destId="{68CD8E35-162D-4BC4-AD26-E29F3F0E6B2C}" srcOrd="0" destOrd="0" presId="urn:microsoft.com/office/officeart/2005/8/layout/hProcess10#1"/>
    <dgm:cxn modelId="{57997EE5-D0ED-452E-9BDE-1270AD56F0DC}" type="presOf" srcId="{E4326866-A9FA-4901-B882-4CC5CE67E169}" destId="{28BA21D3-AD62-41BF-ABC0-757537DF3576}" srcOrd="0" destOrd="0" presId="urn:microsoft.com/office/officeart/2005/8/layout/hProcess10#1"/>
    <dgm:cxn modelId="{E13E7CE9-6444-4D37-8DC5-AD75D3E12F48}" srcId="{A192B7DB-2F9B-4E62-B43D-1932EE9AD335}" destId="{4D6A1859-4347-4780-AF02-F4979E3A1D80}" srcOrd="2" destOrd="0" parTransId="{DFAAE1C5-7583-43DA-907D-D21858720FA5}" sibTransId="{75E63437-5C95-4633-A981-3AFDA6AD3907}"/>
    <dgm:cxn modelId="{40B9F722-40C2-47A2-900A-2728D89A153D}" type="presOf" srcId="{024E07BA-0A6D-4882-AF8E-C9933086C31F}" destId="{12AE02BC-D9DA-43DB-A317-32A7BEBA7C57}" srcOrd="0" destOrd="0" presId="urn:microsoft.com/office/officeart/2005/8/layout/hProcess10#1"/>
    <dgm:cxn modelId="{F6C1670B-E073-4BC7-A455-DF79DB67F2F5}" type="presOf" srcId="{75E63437-5C95-4633-A981-3AFDA6AD3907}" destId="{2E31E971-E193-4F64-95A6-61D289D2A32E}" srcOrd="1" destOrd="0" presId="urn:microsoft.com/office/officeart/2005/8/layout/hProcess10#1"/>
    <dgm:cxn modelId="{B26A0B16-39D8-4D8F-B544-31A337DF47A8}" type="presOf" srcId="{C2DAAA70-EAC6-4438-94E3-7AA8B95D1216}" destId="{F4DD618D-7942-44E5-A2E3-3D1B85F2FAA1}" srcOrd="1" destOrd="0" presId="urn:microsoft.com/office/officeart/2005/8/layout/hProcess10#1"/>
    <dgm:cxn modelId="{46507525-6489-4080-B2B3-F8D2BEA78E12}" srcId="{A192B7DB-2F9B-4E62-B43D-1932EE9AD335}" destId="{8094C001-06AE-4A08-B5F3-4D2D35CADCC8}" srcOrd="1" destOrd="0" parTransId="{96913CE3-77FA-464A-BC8D-D4EA3508A3D3}" sibTransId="{E4326866-A9FA-4901-B882-4CC5CE67E169}"/>
    <dgm:cxn modelId="{DD3FE8A8-CB54-401C-BA31-C05616708EC3}" type="presOf" srcId="{C2DAAA70-EAC6-4438-94E3-7AA8B95D1216}" destId="{89F939D1-B998-43D6-8C24-56EF3F1CD8C0}" srcOrd="0" destOrd="0" presId="urn:microsoft.com/office/officeart/2005/8/layout/hProcess10#1"/>
    <dgm:cxn modelId="{592018F4-AB61-4E33-ACE7-94E098C204F8}" type="presOf" srcId="{A192B7DB-2F9B-4E62-B43D-1932EE9AD335}" destId="{10BEDD64-B2F5-44AC-B21F-26D602183216}" srcOrd="0" destOrd="0" presId="urn:microsoft.com/office/officeart/2005/8/layout/hProcess10#1"/>
    <dgm:cxn modelId="{B3B13B95-7AB2-4F7E-84D0-D103239AEDD2}" type="presParOf" srcId="{10BEDD64-B2F5-44AC-B21F-26D602183216}" destId="{9A227AA0-6AC8-4E2D-A9A0-43C76ADE60FC}" srcOrd="0" destOrd="0" presId="urn:microsoft.com/office/officeart/2005/8/layout/hProcess10#1"/>
    <dgm:cxn modelId="{50F5032B-4275-4299-9018-9B6BA9950E2A}" type="presParOf" srcId="{9A227AA0-6AC8-4E2D-A9A0-43C76ADE60FC}" destId="{74FC452C-6300-4CB1-AF83-D2436A40C93D}" srcOrd="0" destOrd="0" presId="urn:microsoft.com/office/officeart/2005/8/layout/hProcess10#1"/>
    <dgm:cxn modelId="{48020C5D-0F64-4D2C-A0A2-86091753DE1F}" type="presParOf" srcId="{9A227AA0-6AC8-4E2D-A9A0-43C76ADE60FC}" destId="{68CD8E35-162D-4BC4-AD26-E29F3F0E6B2C}" srcOrd="1" destOrd="0" presId="urn:microsoft.com/office/officeart/2005/8/layout/hProcess10#1"/>
    <dgm:cxn modelId="{83FA69C9-5002-489D-907C-89EE6A2E168A}" type="presParOf" srcId="{10BEDD64-B2F5-44AC-B21F-26D602183216}" destId="{12AE02BC-D9DA-43DB-A317-32A7BEBA7C57}" srcOrd="1" destOrd="0" presId="urn:microsoft.com/office/officeart/2005/8/layout/hProcess10#1"/>
    <dgm:cxn modelId="{08B49F3C-BAC5-42C1-9E89-6ADBBD36D905}" type="presParOf" srcId="{12AE02BC-D9DA-43DB-A317-32A7BEBA7C57}" destId="{F4D65E3D-B236-4F4A-93CC-79FF72C16A3F}" srcOrd="0" destOrd="0" presId="urn:microsoft.com/office/officeart/2005/8/layout/hProcess10#1"/>
    <dgm:cxn modelId="{2C7831CC-0A03-4202-864B-737D3456CADB}" type="presParOf" srcId="{10BEDD64-B2F5-44AC-B21F-26D602183216}" destId="{4F61C629-5E5A-4AE6-86D1-511ADD039D0E}" srcOrd="2" destOrd="0" presId="urn:microsoft.com/office/officeart/2005/8/layout/hProcess10#1"/>
    <dgm:cxn modelId="{E6688198-2590-4F4E-8737-9F7A9E70C5DA}" type="presParOf" srcId="{4F61C629-5E5A-4AE6-86D1-511ADD039D0E}" destId="{EDD45269-E887-4D7A-84AC-E7722BFD24F0}" srcOrd="0" destOrd="0" presId="urn:microsoft.com/office/officeart/2005/8/layout/hProcess10#1"/>
    <dgm:cxn modelId="{DAC95815-0F3F-46D7-BEAF-59FA9CF9D550}" type="presParOf" srcId="{4F61C629-5E5A-4AE6-86D1-511ADD039D0E}" destId="{96C25FF2-0CD6-4086-8620-BA9AE680CB04}" srcOrd="1" destOrd="0" presId="urn:microsoft.com/office/officeart/2005/8/layout/hProcess10#1"/>
    <dgm:cxn modelId="{6023C8F8-1743-4CA7-AD88-2042099E414D}" type="presParOf" srcId="{10BEDD64-B2F5-44AC-B21F-26D602183216}" destId="{28BA21D3-AD62-41BF-ABC0-757537DF3576}" srcOrd="3" destOrd="0" presId="urn:microsoft.com/office/officeart/2005/8/layout/hProcess10#1"/>
    <dgm:cxn modelId="{FCBCBE6E-FA40-4930-8689-9E2B5239EB32}" type="presParOf" srcId="{28BA21D3-AD62-41BF-ABC0-757537DF3576}" destId="{95D37314-4657-4E07-B08B-27134FDD2738}" srcOrd="0" destOrd="0" presId="urn:microsoft.com/office/officeart/2005/8/layout/hProcess10#1"/>
    <dgm:cxn modelId="{E38A430D-579B-4362-A368-E47FDC5EC6FA}" type="presParOf" srcId="{10BEDD64-B2F5-44AC-B21F-26D602183216}" destId="{171B7B64-EEF3-4E46-9455-3520BCF75345}" srcOrd="4" destOrd="0" presId="urn:microsoft.com/office/officeart/2005/8/layout/hProcess10#1"/>
    <dgm:cxn modelId="{9A1C8739-A53E-460F-A83F-B00DF5F4062C}" type="presParOf" srcId="{171B7B64-EEF3-4E46-9455-3520BCF75345}" destId="{998F2F97-30FD-4871-B12B-BB5AF236B808}" srcOrd="0" destOrd="0" presId="urn:microsoft.com/office/officeart/2005/8/layout/hProcess10#1"/>
    <dgm:cxn modelId="{55063B1C-2DEE-4BB0-94CD-4BB312686272}" type="presParOf" srcId="{171B7B64-EEF3-4E46-9455-3520BCF75345}" destId="{57C49966-CA47-43B0-9DE4-A8B11DFDFF31}" srcOrd="1" destOrd="0" presId="urn:microsoft.com/office/officeart/2005/8/layout/hProcess10#1"/>
    <dgm:cxn modelId="{F153D761-7AB5-4A9F-B6E2-FFF0D5D1E8EA}" type="presParOf" srcId="{10BEDD64-B2F5-44AC-B21F-26D602183216}" destId="{3DADC1CC-9491-48FF-AD77-99D520231A13}" srcOrd="5" destOrd="0" presId="urn:microsoft.com/office/officeart/2005/8/layout/hProcess10#1"/>
    <dgm:cxn modelId="{88C687F4-63B8-4616-B55C-DCE1C70AD919}" type="presParOf" srcId="{3DADC1CC-9491-48FF-AD77-99D520231A13}" destId="{2E31E971-E193-4F64-95A6-61D289D2A32E}" srcOrd="0" destOrd="0" presId="urn:microsoft.com/office/officeart/2005/8/layout/hProcess10#1"/>
    <dgm:cxn modelId="{B09D34E3-48A0-4CB8-90D3-B0F1C58FB2FF}" type="presParOf" srcId="{10BEDD64-B2F5-44AC-B21F-26D602183216}" destId="{0BFB379E-EAD2-43CF-BBED-6BE44DC2BC4D}" srcOrd="6" destOrd="0" presId="urn:microsoft.com/office/officeart/2005/8/layout/hProcess10#1"/>
    <dgm:cxn modelId="{CB60C922-316A-4821-9713-B0950C411830}" type="presParOf" srcId="{0BFB379E-EAD2-43CF-BBED-6BE44DC2BC4D}" destId="{CDC4967A-3A49-40E3-81CF-B2FC6A520C39}" srcOrd="0" destOrd="0" presId="urn:microsoft.com/office/officeart/2005/8/layout/hProcess10#1"/>
    <dgm:cxn modelId="{DCF387F2-14AA-4E2B-BCA7-665FA13B5425}" type="presParOf" srcId="{0BFB379E-EAD2-43CF-BBED-6BE44DC2BC4D}" destId="{ECFA98E2-B90E-4044-AE61-3B4AB64B9DBA}" srcOrd="1" destOrd="0" presId="urn:microsoft.com/office/officeart/2005/8/layout/hProcess10#1"/>
    <dgm:cxn modelId="{6E21748E-A5FE-4DD8-AAA3-07DE10533694}" type="presParOf" srcId="{10BEDD64-B2F5-44AC-B21F-26D602183216}" destId="{89F939D1-B998-43D6-8C24-56EF3F1CD8C0}" srcOrd="7" destOrd="0" presId="urn:microsoft.com/office/officeart/2005/8/layout/hProcess10#1"/>
    <dgm:cxn modelId="{26EAAE42-4EB2-4582-AC92-5A5E687C5062}" type="presParOf" srcId="{89F939D1-B998-43D6-8C24-56EF3F1CD8C0}" destId="{F4DD618D-7942-44E5-A2E3-3D1B85F2FAA1}" srcOrd="0" destOrd="0" presId="urn:microsoft.com/office/officeart/2005/8/layout/hProcess10#1"/>
    <dgm:cxn modelId="{80010D0D-8B18-4C96-BBCC-042AEC70A6B7}" type="presParOf" srcId="{10BEDD64-B2F5-44AC-B21F-26D602183216}" destId="{9E136BE0-2ABD-40F9-BBAF-277AC9194BFF}" srcOrd="8" destOrd="0" presId="urn:microsoft.com/office/officeart/2005/8/layout/hProcess10#1"/>
    <dgm:cxn modelId="{06674259-B62D-4BC3-B824-65C5CEBE54AB}" type="presParOf" srcId="{9E136BE0-2ABD-40F9-BBAF-277AC9194BFF}" destId="{6F7C46C1-A24E-4F70-9F4F-EDF2DF95ED4D}" srcOrd="0" destOrd="0" presId="urn:microsoft.com/office/officeart/2005/8/layout/hProcess10#1"/>
    <dgm:cxn modelId="{6C4D955F-6A95-4F02-9B64-A4A40B7BE3AE}" type="presParOf" srcId="{9E136BE0-2ABD-40F9-BBAF-277AC9194BFF}" destId="{A1B7E321-12F1-4122-B94A-7D0749527D36}" srcOrd="1" destOrd="0" presId="urn:microsoft.com/office/officeart/2005/8/layout/hProcess10#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2B7DB-2F9B-4E62-B43D-1932EE9AD335}" type="doc">
      <dgm:prSet loTypeId="urn:microsoft.com/office/officeart/2005/8/layout/hProcess10#2" loCatId="picture" qsTypeId="urn:microsoft.com/office/officeart/2005/8/quickstyle/3d2#2" qsCatId="3D" csTypeId="urn:microsoft.com/office/officeart/2005/8/colors/accent3_2#1" csCatId="accent3" phldr="1"/>
      <dgm:spPr/>
      <dgm:t>
        <a:bodyPr/>
        <a:lstStyle/>
        <a:p>
          <a:endParaRPr lang="zh-CN" altLang="en-US"/>
        </a:p>
      </dgm:t>
    </dgm:pt>
    <dgm:pt modelId="{C894E44C-877E-4D03-9BBD-07E5AFC8683C}">
      <dgm:prSet phldrT="[文本]"/>
      <dgm:spPr/>
      <dgm:t>
        <a:bodyPr/>
        <a:lstStyle/>
        <a:p>
          <a:r>
            <a:rPr lang="zh-CN" altLang="en-US" dirty="0"/>
            <a:t>测评周期长</a:t>
          </a:r>
        </a:p>
      </dgm:t>
    </dgm:pt>
    <dgm:pt modelId="{96C65E64-63D8-4AF5-9D4D-9EE26860AE57}" cxnId="{3648DEE1-F77A-4001-8A3F-496ADDCDD026}" type="parTrans">
      <dgm:prSet/>
      <dgm:spPr/>
      <dgm:t>
        <a:bodyPr/>
        <a:lstStyle/>
        <a:p>
          <a:endParaRPr lang="zh-CN" altLang="en-US"/>
        </a:p>
      </dgm:t>
    </dgm:pt>
    <dgm:pt modelId="{1242CCF9-CD75-43C2-BBD9-F09F9B00997C}" cxnId="{3648DEE1-F77A-4001-8A3F-496ADDCDD026}" type="sibTrans">
      <dgm:prSet/>
      <dgm:spPr/>
      <dgm:t>
        <a:bodyPr/>
        <a:lstStyle/>
        <a:p>
          <a:endParaRPr lang="zh-CN" altLang="en-US"/>
        </a:p>
      </dgm:t>
    </dgm:pt>
    <dgm:pt modelId="{D9AE5C9D-B304-43CC-AEFD-331E6E600BDF}">
      <dgm:prSet phldrT="[文本]"/>
      <dgm:spPr/>
      <dgm:t>
        <a:bodyPr/>
        <a:lstStyle/>
        <a:p>
          <a:r>
            <a:rPr lang="zh-CN" altLang="en-US" dirty="0"/>
            <a:t>时间成本增加</a:t>
          </a:r>
        </a:p>
      </dgm:t>
    </dgm:pt>
    <dgm:pt modelId="{94539E84-86C4-44FD-BAE6-FABCFA3B5ED1}" cxnId="{7D29873D-385B-4C46-80B2-3C324104ACCD}" type="parTrans">
      <dgm:prSet/>
      <dgm:spPr/>
      <dgm:t>
        <a:bodyPr/>
        <a:lstStyle/>
        <a:p>
          <a:endParaRPr lang="zh-CN" altLang="en-US"/>
        </a:p>
      </dgm:t>
    </dgm:pt>
    <dgm:pt modelId="{C7A7815A-2CC8-4C46-BBDB-B91CCCDB1182}" cxnId="{7D29873D-385B-4C46-80B2-3C324104ACCD}" type="sibTrans">
      <dgm:prSet/>
      <dgm:spPr/>
      <dgm:t>
        <a:bodyPr/>
        <a:lstStyle/>
        <a:p>
          <a:endParaRPr lang="zh-CN" altLang="en-US"/>
        </a:p>
      </dgm:t>
    </dgm:pt>
    <dgm:pt modelId="{345F797B-601E-4353-ABB3-8D3CE4C1FA36}">
      <dgm:prSet phldrT="[文本]"/>
      <dgm:spPr/>
      <dgm:t>
        <a:bodyPr/>
        <a:lstStyle/>
        <a:p>
          <a:r>
            <a:rPr lang="zh-CN" altLang="en-US" dirty="0"/>
            <a:t>报告编制时间长</a:t>
          </a:r>
        </a:p>
      </dgm:t>
    </dgm:pt>
    <dgm:pt modelId="{F9577D55-59FE-4CE2-ADD3-218103CFFF6A}" cxnId="{65D0FF93-AF2B-44F4-B130-083AF6E6E50D}" type="parTrans">
      <dgm:prSet/>
      <dgm:spPr/>
      <dgm:t>
        <a:bodyPr/>
        <a:lstStyle/>
        <a:p>
          <a:endParaRPr lang="zh-CN" altLang="en-US"/>
        </a:p>
      </dgm:t>
    </dgm:pt>
    <dgm:pt modelId="{EDE9FAD7-4F10-4B97-A4E3-0AC9161A541A}" cxnId="{65D0FF93-AF2B-44F4-B130-083AF6E6E50D}" type="sibTrans">
      <dgm:prSet/>
      <dgm:spPr/>
      <dgm:t>
        <a:bodyPr/>
        <a:lstStyle/>
        <a:p>
          <a:endParaRPr lang="zh-CN" altLang="en-US"/>
        </a:p>
      </dgm:t>
    </dgm:pt>
    <dgm:pt modelId="{8FF7B504-FB28-47EB-B093-D0F59D33EE57}">
      <dgm:prSet/>
      <dgm:spPr/>
      <dgm:t>
        <a:bodyPr/>
        <a:lstStyle/>
        <a:p>
          <a:r>
            <a:rPr lang="zh-CN" altLang="en-US" dirty="0"/>
            <a:t>现场</a:t>
          </a:r>
          <a:r>
            <a:rPr lang="zh-CN" altLang="en-US" dirty="0" smtClean="0"/>
            <a:t>测试时间长</a:t>
          </a:r>
          <a:endParaRPr lang="zh-CN" altLang="en-US" dirty="0"/>
        </a:p>
      </dgm:t>
    </dgm:pt>
    <dgm:pt modelId="{EA2B6DB1-3501-4F76-9D53-7264F375D699}" cxnId="{6AA62BC0-065C-4A29-B1A2-FA40BC45BC13}" type="parTrans">
      <dgm:prSet/>
      <dgm:spPr/>
      <dgm:t>
        <a:bodyPr/>
        <a:lstStyle/>
        <a:p>
          <a:endParaRPr lang="zh-CN" altLang="en-US"/>
        </a:p>
      </dgm:t>
    </dgm:pt>
    <dgm:pt modelId="{68200EB4-DD5B-46F7-BD23-148C594F16B9}" cxnId="{6AA62BC0-065C-4A29-B1A2-FA40BC45BC13}" type="sibTrans">
      <dgm:prSet/>
      <dgm:spPr/>
      <dgm:t>
        <a:bodyPr/>
        <a:lstStyle/>
        <a:p>
          <a:endParaRPr lang="zh-CN" altLang="en-US"/>
        </a:p>
      </dgm:t>
    </dgm:pt>
    <dgm:pt modelId="{83BAEFA7-9C70-4EFB-B7F0-83056F395086}">
      <dgm:prSet phldrT="[文本]"/>
      <dgm:spPr/>
      <dgm:t>
        <a:bodyPr/>
        <a:lstStyle/>
        <a:p>
          <a:r>
            <a:rPr lang="zh-CN" altLang="en-US" dirty="0"/>
            <a:t>出报告时间慢</a:t>
          </a:r>
        </a:p>
      </dgm:t>
    </dgm:pt>
    <dgm:pt modelId="{8235A16A-D08A-4958-8808-65AE3342F0CA}" cxnId="{680751BC-DCBB-4E9F-B80E-B92AAD8A84C4}" type="parTrans">
      <dgm:prSet/>
      <dgm:spPr/>
      <dgm:t>
        <a:bodyPr/>
        <a:lstStyle/>
        <a:p>
          <a:endParaRPr lang="zh-CN" altLang="en-US"/>
        </a:p>
      </dgm:t>
    </dgm:pt>
    <dgm:pt modelId="{ACC56D37-6CE6-4399-9524-107F406812A0}" cxnId="{680751BC-DCBB-4E9F-B80E-B92AAD8A84C4}" type="sibTrans">
      <dgm:prSet/>
      <dgm:spPr/>
      <dgm:t>
        <a:bodyPr/>
        <a:lstStyle/>
        <a:p>
          <a:endParaRPr lang="zh-CN" altLang="en-US"/>
        </a:p>
      </dgm:t>
    </dgm:pt>
    <dgm:pt modelId="{10BEDD64-B2F5-44AC-B21F-26D602183216}" type="pres">
      <dgm:prSet presAssocID="{A192B7DB-2F9B-4E62-B43D-1932EE9AD335}" presName="Name0" presStyleCnt="0">
        <dgm:presLayoutVars>
          <dgm:dir/>
          <dgm:resizeHandles val="exact"/>
        </dgm:presLayoutVars>
      </dgm:prSet>
      <dgm:spPr/>
      <dgm:t>
        <a:bodyPr/>
        <a:lstStyle/>
        <a:p>
          <a:endParaRPr lang="zh-CN" altLang="en-US"/>
        </a:p>
      </dgm:t>
    </dgm:pt>
    <dgm:pt modelId="{9B5BE0F3-8DC2-49EE-80EE-469E8DF1ECC7}" type="pres">
      <dgm:prSet presAssocID="{C894E44C-877E-4D03-9BBD-07E5AFC8683C}" presName="composite" presStyleCnt="0"/>
      <dgm:spPr/>
    </dgm:pt>
    <dgm:pt modelId="{E5E9C981-96BE-472C-B67C-F55264A95B74}" type="pres">
      <dgm:prSet presAssocID="{C894E44C-877E-4D03-9BBD-07E5AFC8683C}" presName="imagSh" presStyleLbl="bgImgPlace1" presStyleIdx="0" presStyleCnt="5"/>
      <dgm:spPr/>
    </dgm:pt>
    <dgm:pt modelId="{41BEEF5C-A1B8-4B66-9C4A-4AAF5EEB572B}" type="pres">
      <dgm:prSet presAssocID="{C894E44C-877E-4D03-9BBD-07E5AFC8683C}" presName="txNode" presStyleLbl="node1" presStyleIdx="0" presStyleCnt="5" custLinFactNeighborX="-14927" custLinFactNeighborY="-69375">
        <dgm:presLayoutVars>
          <dgm:bulletEnabled val="1"/>
        </dgm:presLayoutVars>
      </dgm:prSet>
      <dgm:spPr/>
      <dgm:t>
        <a:bodyPr/>
        <a:lstStyle/>
        <a:p>
          <a:endParaRPr lang="zh-CN" altLang="en-US"/>
        </a:p>
      </dgm:t>
    </dgm:pt>
    <dgm:pt modelId="{4A55168D-50B4-45BD-B1AC-844B9C8FDBC2}" type="pres">
      <dgm:prSet presAssocID="{1242CCF9-CD75-43C2-BBD9-F09F9B00997C}" presName="sibTrans" presStyleLbl="sibTrans2D1" presStyleIdx="0" presStyleCnt="4"/>
      <dgm:spPr/>
      <dgm:t>
        <a:bodyPr/>
        <a:lstStyle/>
        <a:p>
          <a:endParaRPr lang="zh-CN" altLang="en-US"/>
        </a:p>
      </dgm:t>
    </dgm:pt>
    <dgm:pt modelId="{9DE53923-CCA3-4B1D-A804-79ACCD043B7F}" type="pres">
      <dgm:prSet presAssocID="{1242CCF9-CD75-43C2-BBD9-F09F9B00997C}" presName="connTx" presStyleLbl="sibTrans2D1" presStyleIdx="0" presStyleCnt="4"/>
      <dgm:spPr/>
      <dgm:t>
        <a:bodyPr/>
        <a:lstStyle/>
        <a:p>
          <a:endParaRPr lang="zh-CN" altLang="en-US"/>
        </a:p>
      </dgm:t>
    </dgm:pt>
    <dgm:pt modelId="{D63B4BBA-C7CA-4792-9BAF-D129BD39D431}" type="pres">
      <dgm:prSet presAssocID="{D9AE5C9D-B304-43CC-AEFD-331E6E600BDF}" presName="composite" presStyleCnt="0"/>
      <dgm:spPr/>
    </dgm:pt>
    <dgm:pt modelId="{EDF08055-CC1A-4EA6-BD3D-217E11C1AB9A}" type="pres">
      <dgm:prSet presAssocID="{D9AE5C9D-B304-43CC-AEFD-331E6E600BDF}" presName="imagSh" presStyleLbl="bgImgPlace1" presStyleIdx="1" presStyleCnt="5"/>
      <dgm:spPr/>
    </dgm:pt>
    <dgm:pt modelId="{F4ECE325-29F1-4499-BF97-EB7F36A79A09}" type="pres">
      <dgm:prSet presAssocID="{D9AE5C9D-B304-43CC-AEFD-331E6E600BDF}" presName="txNode" presStyleLbl="node1" presStyleIdx="1" presStyleCnt="5" custLinFactNeighborX="-15995" custLinFactNeighborY="-60000">
        <dgm:presLayoutVars>
          <dgm:bulletEnabled val="1"/>
        </dgm:presLayoutVars>
      </dgm:prSet>
      <dgm:spPr/>
      <dgm:t>
        <a:bodyPr/>
        <a:lstStyle/>
        <a:p>
          <a:endParaRPr lang="zh-CN" altLang="en-US"/>
        </a:p>
      </dgm:t>
    </dgm:pt>
    <dgm:pt modelId="{9AA47098-4F9A-4DEA-8DB1-9AC9B862DF6E}" type="pres">
      <dgm:prSet presAssocID="{C7A7815A-2CC8-4C46-BBDB-B91CCCDB1182}" presName="sibTrans" presStyleLbl="sibTrans2D1" presStyleIdx="1" presStyleCnt="4"/>
      <dgm:spPr/>
      <dgm:t>
        <a:bodyPr/>
        <a:lstStyle/>
        <a:p>
          <a:endParaRPr lang="zh-CN" altLang="en-US"/>
        </a:p>
      </dgm:t>
    </dgm:pt>
    <dgm:pt modelId="{FBA74868-D341-4343-8BC8-E048F19CD514}" type="pres">
      <dgm:prSet presAssocID="{C7A7815A-2CC8-4C46-BBDB-B91CCCDB1182}" presName="connTx" presStyleLbl="sibTrans2D1" presStyleIdx="1" presStyleCnt="4"/>
      <dgm:spPr/>
      <dgm:t>
        <a:bodyPr/>
        <a:lstStyle/>
        <a:p>
          <a:endParaRPr lang="zh-CN" altLang="en-US"/>
        </a:p>
      </dgm:t>
    </dgm:pt>
    <dgm:pt modelId="{1466EE37-4559-4A01-B961-5860D56B4980}" type="pres">
      <dgm:prSet presAssocID="{8FF7B504-FB28-47EB-B093-D0F59D33EE57}" presName="composite" presStyleCnt="0"/>
      <dgm:spPr/>
    </dgm:pt>
    <dgm:pt modelId="{D51491F2-3720-4E92-B328-B3A7C17832C4}" type="pres">
      <dgm:prSet presAssocID="{8FF7B504-FB28-47EB-B093-D0F59D33EE57}" presName="imagSh" presStyleLbl="bgImgPlace1" presStyleIdx="2" presStyleCnt="5"/>
      <dgm:spPr/>
    </dgm:pt>
    <dgm:pt modelId="{047B87AE-1D5E-4463-B5F3-6A5AFF82E858}" type="pres">
      <dgm:prSet presAssocID="{8FF7B504-FB28-47EB-B093-D0F59D33EE57}" presName="txNode" presStyleLbl="node1" presStyleIdx="2" presStyleCnt="5" custLinFactNeighborX="-16415" custLinFactNeighborY="-60000">
        <dgm:presLayoutVars>
          <dgm:bulletEnabled val="1"/>
        </dgm:presLayoutVars>
      </dgm:prSet>
      <dgm:spPr/>
      <dgm:t>
        <a:bodyPr/>
        <a:lstStyle/>
        <a:p>
          <a:endParaRPr lang="zh-CN" altLang="en-US"/>
        </a:p>
      </dgm:t>
    </dgm:pt>
    <dgm:pt modelId="{4743F974-5779-4A5D-9441-69154E64E555}" type="pres">
      <dgm:prSet presAssocID="{68200EB4-DD5B-46F7-BD23-148C594F16B9}" presName="sibTrans" presStyleLbl="sibTrans2D1" presStyleIdx="2" presStyleCnt="4"/>
      <dgm:spPr/>
      <dgm:t>
        <a:bodyPr/>
        <a:lstStyle/>
        <a:p>
          <a:endParaRPr lang="zh-CN" altLang="en-US"/>
        </a:p>
      </dgm:t>
    </dgm:pt>
    <dgm:pt modelId="{4262690E-2BE4-424E-94AB-A4CAA389B5FF}" type="pres">
      <dgm:prSet presAssocID="{68200EB4-DD5B-46F7-BD23-148C594F16B9}" presName="connTx" presStyleLbl="sibTrans2D1" presStyleIdx="2" presStyleCnt="4"/>
      <dgm:spPr/>
      <dgm:t>
        <a:bodyPr/>
        <a:lstStyle/>
        <a:p>
          <a:endParaRPr lang="zh-CN" altLang="en-US"/>
        </a:p>
      </dgm:t>
    </dgm:pt>
    <dgm:pt modelId="{E3780377-7BD9-4CB2-9237-35B74FB72F27}" type="pres">
      <dgm:prSet presAssocID="{345F797B-601E-4353-ABB3-8D3CE4C1FA36}" presName="composite" presStyleCnt="0"/>
      <dgm:spPr/>
    </dgm:pt>
    <dgm:pt modelId="{2BD1D521-F44A-4B75-8C92-706D27698158}" type="pres">
      <dgm:prSet presAssocID="{345F797B-601E-4353-ABB3-8D3CE4C1FA36}" presName="imagSh" presStyleLbl="bgImgPlace1" presStyleIdx="3" presStyleCnt="5"/>
      <dgm:spPr/>
    </dgm:pt>
    <dgm:pt modelId="{9C0B00CA-DBF0-4144-83C7-6F3886AB4B39}" type="pres">
      <dgm:prSet presAssocID="{345F797B-601E-4353-ABB3-8D3CE4C1FA36}" presName="txNode" presStyleLbl="node1" presStyleIdx="3" presStyleCnt="5" custLinFactNeighborX="-16915" custLinFactNeighborY="-60000">
        <dgm:presLayoutVars>
          <dgm:bulletEnabled val="1"/>
        </dgm:presLayoutVars>
      </dgm:prSet>
      <dgm:spPr/>
      <dgm:t>
        <a:bodyPr/>
        <a:lstStyle/>
        <a:p>
          <a:endParaRPr lang="zh-CN" altLang="en-US"/>
        </a:p>
      </dgm:t>
    </dgm:pt>
    <dgm:pt modelId="{AB491372-810D-4BB3-A85B-AA3C629434CE}" type="pres">
      <dgm:prSet presAssocID="{EDE9FAD7-4F10-4B97-A4E3-0AC9161A541A}" presName="sibTrans" presStyleLbl="sibTrans2D1" presStyleIdx="3" presStyleCnt="4"/>
      <dgm:spPr/>
      <dgm:t>
        <a:bodyPr/>
        <a:lstStyle/>
        <a:p>
          <a:endParaRPr lang="zh-CN" altLang="en-US"/>
        </a:p>
      </dgm:t>
    </dgm:pt>
    <dgm:pt modelId="{1D539B85-87F2-4943-B635-BAABA2672E26}" type="pres">
      <dgm:prSet presAssocID="{EDE9FAD7-4F10-4B97-A4E3-0AC9161A541A}" presName="connTx" presStyleLbl="sibTrans2D1" presStyleIdx="3" presStyleCnt="4"/>
      <dgm:spPr/>
      <dgm:t>
        <a:bodyPr/>
        <a:lstStyle/>
        <a:p>
          <a:endParaRPr lang="zh-CN" altLang="en-US"/>
        </a:p>
      </dgm:t>
    </dgm:pt>
    <dgm:pt modelId="{49D2D801-08BD-47BC-B7B6-1E3B03CE30A8}" type="pres">
      <dgm:prSet presAssocID="{83BAEFA7-9C70-4EFB-B7F0-83056F395086}" presName="composite" presStyleCnt="0"/>
      <dgm:spPr/>
    </dgm:pt>
    <dgm:pt modelId="{03DCC4D4-5D6E-4166-B5D0-88261755FB33}" type="pres">
      <dgm:prSet presAssocID="{83BAEFA7-9C70-4EFB-B7F0-83056F395086}" presName="imagSh" presStyleLbl="bgImgPlace1" presStyleIdx="4" presStyleCnt="5"/>
      <dgm:spPr/>
    </dgm:pt>
    <dgm:pt modelId="{D5240578-2700-4BC7-BB7B-706C7BB72BDC}" type="pres">
      <dgm:prSet presAssocID="{83BAEFA7-9C70-4EFB-B7F0-83056F395086}" presName="txNode" presStyleLbl="node1" presStyleIdx="4" presStyleCnt="5" custLinFactNeighborX="-16717" custLinFactNeighborY="-61783">
        <dgm:presLayoutVars>
          <dgm:bulletEnabled val="1"/>
        </dgm:presLayoutVars>
      </dgm:prSet>
      <dgm:spPr/>
      <dgm:t>
        <a:bodyPr/>
        <a:lstStyle/>
        <a:p>
          <a:endParaRPr lang="zh-CN" altLang="en-US"/>
        </a:p>
      </dgm:t>
    </dgm:pt>
  </dgm:ptLst>
  <dgm:cxnLst>
    <dgm:cxn modelId="{2F7F34BB-5AAE-4443-9194-761DA6098F38}" type="presOf" srcId="{C894E44C-877E-4D03-9BBD-07E5AFC8683C}" destId="{41BEEF5C-A1B8-4B66-9C4A-4AAF5EEB572B}" srcOrd="0" destOrd="0" presId="urn:microsoft.com/office/officeart/2005/8/layout/hProcess10#2"/>
    <dgm:cxn modelId="{855B4974-FE7D-4FC7-A174-96D536D833CB}" type="presOf" srcId="{345F797B-601E-4353-ABB3-8D3CE4C1FA36}" destId="{9C0B00CA-DBF0-4144-83C7-6F3886AB4B39}" srcOrd="0" destOrd="0" presId="urn:microsoft.com/office/officeart/2005/8/layout/hProcess10#2"/>
    <dgm:cxn modelId="{65D0FF93-AF2B-44F4-B130-083AF6E6E50D}" srcId="{A192B7DB-2F9B-4E62-B43D-1932EE9AD335}" destId="{345F797B-601E-4353-ABB3-8D3CE4C1FA36}" srcOrd="3" destOrd="0" parTransId="{F9577D55-59FE-4CE2-ADD3-218103CFFF6A}" sibTransId="{EDE9FAD7-4F10-4B97-A4E3-0AC9161A541A}"/>
    <dgm:cxn modelId="{05646595-2904-47B6-B83B-A73A4C0BD48A}" type="presOf" srcId="{83BAEFA7-9C70-4EFB-B7F0-83056F395086}" destId="{D5240578-2700-4BC7-BB7B-706C7BB72BDC}" srcOrd="0" destOrd="0" presId="urn:microsoft.com/office/officeart/2005/8/layout/hProcess10#2"/>
    <dgm:cxn modelId="{34F787B2-A98F-4BA6-9E10-D9F529BAA86A}" type="presOf" srcId="{68200EB4-DD5B-46F7-BD23-148C594F16B9}" destId="{4262690E-2BE4-424E-94AB-A4CAA389B5FF}" srcOrd="1" destOrd="0" presId="urn:microsoft.com/office/officeart/2005/8/layout/hProcess10#2"/>
    <dgm:cxn modelId="{6AA62BC0-065C-4A29-B1A2-FA40BC45BC13}" srcId="{A192B7DB-2F9B-4E62-B43D-1932EE9AD335}" destId="{8FF7B504-FB28-47EB-B093-D0F59D33EE57}" srcOrd="2" destOrd="0" parTransId="{EA2B6DB1-3501-4F76-9D53-7264F375D699}" sibTransId="{68200EB4-DD5B-46F7-BD23-148C594F16B9}"/>
    <dgm:cxn modelId="{F74CD706-6502-4D37-851C-095FAF45D96F}" type="presOf" srcId="{D9AE5C9D-B304-43CC-AEFD-331E6E600BDF}" destId="{F4ECE325-29F1-4499-BF97-EB7F36A79A09}" srcOrd="0" destOrd="0" presId="urn:microsoft.com/office/officeart/2005/8/layout/hProcess10#2"/>
    <dgm:cxn modelId="{55E62A9C-5AB2-45CC-9FEC-56F31179639D}" type="presOf" srcId="{68200EB4-DD5B-46F7-BD23-148C594F16B9}" destId="{4743F974-5779-4A5D-9441-69154E64E555}" srcOrd="0" destOrd="0" presId="urn:microsoft.com/office/officeart/2005/8/layout/hProcess10#2"/>
    <dgm:cxn modelId="{1D5BD053-B7D4-4F5F-BFF6-1F6EB34FF66B}" type="presOf" srcId="{C7A7815A-2CC8-4C46-BBDB-B91CCCDB1182}" destId="{FBA74868-D341-4343-8BC8-E048F19CD514}" srcOrd="1" destOrd="0" presId="urn:microsoft.com/office/officeart/2005/8/layout/hProcess10#2"/>
    <dgm:cxn modelId="{53662502-626A-42FB-B984-AF347C9CC044}" type="presOf" srcId="{C7A7815A-2CC8-4C46-BBDB-B91CCCDB1182}" destId="{9AA47098-4F9A-4DEA-8DB1-9AC9B862DF6E}" srcOrd="0" destOrd="0" presId="urn:microsoft.com/office/officeart/2005/8/layout/hProcess10#2"/>
    <dgm:cxn modelId="{F196C7F1-19F9-47D2-9CB0-832E46AFC223}" type="presOf" srcId="{1242CCF9-CD75-43C2-BBD9-F09F9B00997C}" destId="{4A55168D-50B4-45BD-B1AC-844B9C8FDBC2}" srcOrd="0" destOrd="0" presId="urn:microsoft.com/office/officeart/2005/8/layout/hProcess10#2"/>
    <dgm:cxn modelId="{B3025FAD-8176-4D2C-B315-03535DEAD793}" type="presOf" srcId="{EDE9FAD7-4F10-4B97-A4E3-0AC9161A541A}" destId="{1D539B85-87F2-4943-B635-BAABA2672E26}" srcOrd="1" destOrd="0" presId="urn:microsoft.com/office/officeart/2005/8/layout/hProcess10#2"/>
    <dgm:cxn modelId="{086BA6F8-DEB3-47A7-9346-2266C4D30567}" type="presOf" srcId="{EDE9FAD7-4F10-4B97-A4E3-0AC9161A541A}" destId="{AB491372-810D-4BB3-A85B-AA3C629434CE}" srcOrd="0" destOrd="0" presId="urn:microsoft.com/office/officeart/2005/8/layout/hProcess10#2"/>
    <dgm:cxn modelId="{3648DEE1-F77A-4001-8A3F-496ADDCDD026}" srcId="{A192B7DB-2F9B-4E62-B43D-1932EE9AD335}" destId="{C894E44C-877E-4D03-9BBD-07E5AFC8683C}" srcOrd="0" destOrd="0" parTransId="{96C65E64-63D8-4AF5-9D4D-9EE26860AE57}" sibTransId="{1242CCF9-CD75-43C2-BBD9-F09F9B00997C}"/>
    <dgm:cxn modelId="{7D29873D-385B-4C46-80B2-3C324104ACCD}" srcId="{A192B7DB-2F9B-4E62-B43D-1932EE9AD335}" destId="{D9AE5C9D-B304-43CC-AEFD-331E6E600BDF}" srcOrd="1" destOrd="0" parTransId="{94539E84-86C4-44FD-BAE6-FABCFA3B5ED1}" sibTransId="{C7A7815A-2CC8-4C46-BBDB-B91CCCDB1182}"/>
    <dgm:cxn modelId="{FA4C66FF-10C0-4A15-8AC5-00602C161123}" type="presOf" srcId="{1242CCF9-CD75-43C2-BBD9-F09F9B00997C}" destId="{9DE53923-CCA3-4B1D-A804-79ACCD043B7F}" srcOrd="1" destOrd="0" presId="urn:microsoft.com/office/officeart/2005/8/layout/hProcess10#2"/>
    <dgm:cxn modelId="{680751BC-DCBB-4E9F-B80E-B92AAD8A84C4}" srcId="{A192B7DB-2F9B-4E62-B43D-1932EE9AD335}" destId="{83BAEFA7-9C70-4EFB-B7F0-83056F395086}" srcOrd="4" destOrd="0" parTransId="{8235A16A-D08A-4958-8808-65AE3342F0CA}" sibTransId="{ACC56D37-6CE6-4399-9524-107F406812A0}"/>
    <dgm:cxn modelId="{B627C1DE-9C7C-47C7-9AC9-0304369CAEDE}" type="presOf" srcId="{8FF7B504-FB28-47EB-B093-D0F59D33EE57}" destId="{047B87AE-1D5E-4463-B5F3-6A5AFF82E858}" srcOrd="0" destOrd="0" presId="urn:microsoft.com/office/officeart/2005/8/layout/hProcess10#2"/>
    <dgm:cxn modelId="{592018F4-AB61-4E33-ACE7-94E098C204F8}" type="presOf" srcId="{A192B7DB-2F9B-4E62-B43D-1932EE9AD335}" destId="{10BEDD64-B2F5-44AC-B21F-26D602183216}" srcOrd="0" destOrd="0" presId="urn:microsoft.com/office/officeart/2005/8/layout/hProcess10#2"/>
    <dgm:cxn modelId="{21CDEA16-4FAB-4B0E-9A10-F7A5B93C3819}" type="presParOf" srcId="{10BEDD64-B2F5-44AC-B21F-26D602183216}" destId="{9B5BE0F3-8DC2-49EE-80EE-469E8DF1ECC7}" srcOrd="0" destOrd="0" presId="urn:microsoft.com/office/officeart/2005/8/layout/hProcess10#2"/>
    <dgm:cxn modelId="{DA8363BD-7EEE-476E-B94A-0BC446A6D685}" type="presParOf" srcId="{9B5BE0F3-8DC2-49EE-80EE-469E8DF1ECC7}" destId="{E5E9C981-96BE-472C-B67C-F55264A95B74}" srcOrd="0" destOrd="0" presId="urn:microsoft.com/office/officeart/2005/8/layout/hProcess10#2"/>
    <dgm:cxn modelId="{EAB6AFC9-FB4A-4E1C-89B4-C4B989DFE1DD}" type="presParOf" srcId="{9B5BE0F3-8DC2-49EE-80EE-469E8DF1ECC7}" destId="{41BEEF5C-A1B8-4B66-9C4A-4AAF5EEB572B}" srcOrd="1" destOrd="0" presId="urn:microsoft.com/office/officeart/2005/8/layout/hProcess10#2"/>
    <dgm:cxn modelId="{22AAA732-3751-47B9-B0A3-8B12007A4B9F}" type="presParOf" srcId="{10BEDD64-B2F5-44AC-B21F-26D602183216}" destId="{4A55168D-50B4-45BD-B1AC-844B9C8FDBC2}" srcOrd="1" destOrd="0" presId="urn:microsoft.com/office/officeart/2005/8/layout/hProcess10#2"/>
    <dgm:cxn modelId="{A7F62480-5202-477E-8BDE-84A33397E858}" type="presParOf" srcId="{4A55168D-50B4-45BD-B1AC-844B9C8FDBC2}" destId="{9DE53923-CCA3-4B1D-A804-79ACCD043B7F}" srcOrd="0" destOrd="0" presId="urn:microsoft.com/office/officeart/2005/8/layout/hProcess10#2"/>
    <dgm:cxn modelId="{C0D1DE87-03FE-495C-815F-90D13ABA04C8}" type="presParOf" srcId="{10BEDD64-B2F5-44AC-B21F-26D602183216}" destId="{D63B4BBA-C7CA-4792-9BAF-D129BD39D431}" srcOrd="2" destOrd="0" presId="urn:microsoft.com/office/officeart/2005/8/layout/hProcess10#2"/>
    <dgm:cxn modelId="{FB6EC011-517B-4858-876C-7C621DC3C67F}" type="presParOf" srcId="{D63B4BBA-C7CA-4792-9BAF-D129BD39D431}" destId="{EDF08055-CC1A-4EA6-BD3D-217E11C1AB9A}" srcOrd="0" destOrd="0" presId="urn:microsoft.com/office/officeart/2005/8/layout/hProcess10#2"/>
    <dgm:cxn modelId="{96F5B292-0AD3-43A6-B65D-274687EFD9D1}" type="presParOf" srcId="{D63B4BBA-C7CA-4792-9BAF-D129BD39D431}" destId="{F4ECE325-29F1-4499-BF97-EB7F36A79A09}" srcOrd="1" destOrd="0" presId="urn:microsoft.com/office/officeart/2005/8/layout/hProcess10#2"/>
    <dgm:cxn modelId="{0C006165-4984-4E27-B9A7-F754D5ECF75A}" type="presParOf" srcId="{10BEDD64-B2F5-44AC-B21F-26D602183216}" destId="{9AA47098-4F9A-4DEA-8DB1-9AC9B862DF6E}" srcOrd="3" destOrd="0" presId="urn:microsoft.com/office/officeart/2005/8/layout/hProcess10#2"/>
    <dgm:cxn modelId="{05D6BE8E-FA7F-4157-9A52-5258A6272E2E}" type="presParOf" srcId="{9AA47098-4F9A-4DEA-8DB1-9AC9B862DF6E}" destId="{FBA74868-D341-4343-8BC8-E048F19CD514}" srcOrd="0" destOrd="0" presId="urn:microsoft.com/office/officeart/2005/8/layout/hProcess10#2"/>
    <dgm:cxn modelId="{B9DA00E7-380C-4C53-9312-B928B93F15A7}" type="presParOf" srcId="{10BEDD64-B2F5-44AC-B21F-26D602183216}" destId="{1466EE37-4559-4A01-B961-5860D56B4980}" srcOrd="4" destOrd="0" presId="urn:microsoft.com/office/officeart/2005/8/layout/hProcess10#2"/>
    <dgm:cxn modelId="{578753A4-71C1-4D67-80F3-F9620A782AC0}" type="presParOf" srcId="{1466EE37-4559-4A01-B961-5860D56B4980}" destId="{D51491F2-3720-4E92-B328-B3A7C17832C4}" srcOrd="0" destOrd="0" presId="urn:microsoft.com/office/officeart/2005/8/layout/hProcess10#2"/>
    <dgm:cxn modelId="{790E36FC-9BA0-45BA-B371-247821676A38}" type="presParOf" srcId="{1466EE37-4559-4A01-B961-5860D56B4980}" destId="{047B87AE-1D5E-4463-B5F3-6A5AFF82E858}" srcOrd="1" destOrd="0" presId="urn:microsoft.com/office/officeart/2005/8/layout/hProcess10#2"/>
    <dgm:cxn modelId="{EA1AF6B8-6DF5-4BDD-A895-C1D2BDB5A17F}" type="presParOf" srcId="{10BEDD64-B2F5-44AC-B21F-26D602183216}" destId="{4743F974-5779-4A5D-9441-69154E64E555}" srcOrd="5" destOrd="0" presId="urn:microsoft.com/office/officeart/2005/8/layout/hProcess10#2"/>
    <dgm:cxn modelId="{DAED356D-99E6-486D-9DBD-A0A0BA2E7D18}" type="presParOf" srcId="{4743F974-5779-4A5D-9441-69154E64E555}" destId="{4262690E-2BE4-424E-94AB-A4CAA389B5FF}" srcOrd="0" destOrd="0" presId="urn:microsoft.com/office/officeart/2005/8/layout/hProcess10#2"/>
    <dgm:cxn modelId="{F059E52C-0320-4502-98E8-6A2F1FBAC4D0}" type="presParOf" srcId="{10BEDD64-B2F5-44AC-B21F-26D602183216}" destId="{E3780377-7BD9-4CB2-9237-35B74FB72F27}" srcOrd="6" destOrd="0" presId="urn:microsoft.com/office/officeart/2005/8/layout/hProcess10#2"/>
    <dgm:cxn modelId="{9D61BC11-B5EE-4330-8657-DED9E15DC630}" type="presParOf" srcId="{E3780377-7BD9-4CB2-9237-35B74FB72F27}" destId="{2BD1D521-F44A-4B75-8C92-706D27698158}" srcOrd="0" destOrd="0" presId="urn:microsoft.com/office/officeart/2005/8/layout/hProcess10#2"/>
    <dgm:cxn modelId="{91D63CCE-7682-427C-9D70-6F8CB9C01660}" type="presParOf" srcId="{E3780377-7BD9-4CB2-9237-35B74FB72F27}" destId="{9C0B00CA-DBF0-4144-83C7-6F3886AB4B39}" srcOrd="1" destOrd="0" presId="urn:microsoft.com/office/officeart/2005/8/layout/hProcess10#2"/>
    <dgm:cxn modelId="{39D81E41-2104-42B7-8FB3-FA9F85BDA694}" type="presParOf" srcId="{10BEDD64-B2F5-44AC-B21F-26D602183216}" destId="{AB491372-810D-4BB3-A85B-AA3C629434CE}" srcOrd="7" destOrd="0" presId="urn:microsoft.com/office/officeart/2005/8/layout/hProcess10#2"/>
    <dgm:cxn modelId="{342CFC0E-F9BA-4FD3-A2F5-3F80DC9609F8}" type="presParOf" srcId="{AB491372-810D-4BB3-A85B-AA3C629434CE}" destId="{1D539B85-87F2-4943-B635-BAABA2672E26}" srcOrd="0" destOrd="0" presId="urn:microsoft.com/office/officeart/2005/8/layout/hProcess10#2"/>
    <dgm:cxn modelId="{64B4AC13-A89F-4DA4-9443-25B5EF534F52}" type="presParOf" srcId="{10BEDD64-B2F5-44AC-B21F-26D602183216}" destId="{49D2D801-08BD-47BC-B7B6-1E3B03CE30A8}" srcOrd="8" destOrd="0" presId="urn:microsoft.com/office/officeart/2005/8/layout/hProcess10#2"/>
    <dgm:cxn modelId="{5CADB397-84FE-407F-B6BE-3FED75A628D7}" type="presParOf" srcId="{49D2D801-08BD-47BC-B7B6-1E3B03CE30A8}" destId="{03DCC4D4-5D6E-4166-B5D0-88261755FB33}" srcOrd="0" destOrd="0" presId="urn:microsoft.com/office/officeart/2005/8/layout/hProcess10#2"/>
    <dgm:cxn modelId="{3F5F92D1-036A-4ED1-AEBE-377E883F18DA}" type="presParOf" srcId="{49D2D801-08BD-47BC-B7B6-1E3B03CE30A8}" destId="{D5240578-2700-4BC7-BB7B-706C7BB72BDC}" srcOrd="1" destOrd="0" presId="urn:microsoft.com/office/officeart/2005/8/layout/hProcess10#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92B7DB-2F9B-4E62-B43D-1932EE9AD335}" type="doc">
      <dgm:prSet loTypeId="urn:microsoft.com/office/officeart/2005/8/layout/hProcess10#3" loCatId="picture" qsTypeId="urn:microsoft.com/office/officeart/2005/8/quickstyle/3d2#3" qsCatId="3D" csTypeId="urn:microsoft.com/office/officeart/2005/8/colors/accent1_1#3" csCatId="accent1" phldr="1"/>
      <dgm:spPr/>
      <dgm:t>
        <a:bodyPr/>
        <a:lstStyle/>
        <a:p>
          <a:endParaRPr lang="zh-CN" altLang="en-US"/>
        </a:p>
      </dgm:t>
    </dgm:pt>
    <dgm:pt modelId="{5A1B2267-7445-41B3-B5E7-F92EFEBE3E87}">
      <dgm:prSet phldrT="[文本]"/>
      <dgm:spPr/>
      <dgm:t>
        <a:bodyPr/>
        <a:lstStyle/>
        <a:p>
          <a:r>
            <a:rPr lang="zh-CN" altLang="en-US" dirty="0"/>
            <a:t>疫情影响</a:t>
          </a:r>
        </a:p>
      </dgm:t>
    </dgm:pt>
    <dgm:pt modelId="{8658C5E2-8694-4512-96F0-D148B0EDD0F6}" cxnId="{4392CAF0-3CFC-47E3-8413-2677E0DCFD97}" type="parTrans">
      <dgm:prSet/>
      <dgm:spPr/>
      <dgm:t>
        <a:bodyPr/>
        <a:lstStyle/>
        <a:p>
          <a:endParaRPr lang="zh-CN" altLang="en-US"/>
        </a:p>
      </dgm:t>
    </dgm:pt>
    <dgm:pt modelId="{024E07BA-0A6D-4882-AF8E-C9933086C31F}" cxnId="{4392CAF0-3CFC-47E3-8413-2677E0DCFD97}" type="sibTrans">
      <dgm:prSet/>
      <dgm:spPr/>
      <dgm:t>
        <a:bodyPr/>
        <a:lstStyle/>
        <a:p>
          <a:endParaRPr lang="zh-CN" altLang="en-US"/>
        </a:p>
      </dgm:t>
    </dgm:pt>
    <dgm:pt modelId="{8094C001-06AE-4A08-B5F3-4D2D35CADCC8}">
      <dgm:prSet phldrT="[文本]"/>
      <dgm:spPr/>
      <dgm:t>
        <a:bodyPr/>
        <a:lstStyle/>
        <a:p>
          <a:r>
            <a:rPr lang="zh-CN" altLang="en-US" dirty="0"/>
            <a:t>线</a:t>
          </a:r>
          <a:r>
            <a:rPr lang="zh-CN" altLang="en-US" dirty="0" smtClean="0"/>
            <a:t>上</a:t>
          </a:r>
          <a:r>
            <a:rPr lang="en-US" altLang="zh-CN" dirty="0" smtClean="0"/>
            <a:t>+</a:t>
          </a:r>
          <a:r>
            <a:rPr lang="zh-CN" altLang="en-US" dirty="0" smtClean="0"/>
            <a:t>线下测评</a:t>
          </a:r>
          <a:endParaRPr lang="zh-CN" altLang="en-US" dirty="0"/>
        </a:p>
      </dgm:t>
    </dgm:pt>
    <dgm:pt modelId="{96913CE3-77FA-464A-BC8D-D4EA3508A3D3}" cxnId="{46507525-6489-4080-B2B3-F8D2BEA78E12}" type="parTrans">
      <dgm:prSet/>
      <dgm:spPr/>
      <dgm:t>
        <a:bodyPr/>
        <a:lstStyle/>
        <a:p>
          <a:endParaRPr lang="zh-CN" altLang="en-US"/>
        </a:p>
      </dgm:t>
    </dgm:pt>
    <dgm:pt modelId="{E4326866-A9FA-4901-B882-4CC5CE67E169}" cxnId="{46507525-6489-4080-B2B3-F8D2BEA78E12}" type="sibTrans">
      <dgm:prSet/>
      <dgm:spPr/>
      <dgm:t>
        <a:bodyPr/>
        <a:lstStyle/>
        <a:p>
          <a:endParaRPr lang="zh-CN" altLang="en-US"/>
        </a:p>
      </dgm:t>
    </dgm:pt>
    <dgm:pt modelId="{C894E44C-877E-4D03-9BBD-07E5AFC8683C}">
      <dgm:prSet phldrT="[文本]"/>
      <dgm:spPr/>
      <dgm:t>
        <a:bodyPr/>
        <a:lstStyle/>
        <a:p>
          <a:r>
            <a:rPr lang="zh-CN" altLang="en-US" dirty="0"/>
            <a:t>用户体验差</a:t>
          </a:r>
        </a:p>
      </dgm:t>
    </dgm:pt>
    <dgm:pt modelId="{96C65E64-63D8-4AF5-9D4D-9EE26860AE57}" cxnId="{3648DEE1-F77A-4001-8A3F-496ADDCDD026}" type="parTrans">
      <dgm:prSet/>
      <dgm:spPr/>
      <dgm:t>
        <a:bodyPr/>
        <a:lstStyle/>
        <a:p>
          <a:endParaRPr lang="zh-CN" altLang="en-US"/>
        </a:p>
      </dgm:t>
    </dgm:pt>
    <dgm:pt modelId="{1242CCF9-CD75-43C2-BBD9-F09F9B00997C}" cxnId="{3648DEE1-F77A-4001-8A3F-496ADDCDD026}" type="sibTrans">
      <dgm:prSet/>
      <dgm:spPr/>
      <dgm:t>
        <a:bodyPr/>
        <a:lstStyle/>
        <a:p>
          <a:endParaRPr lang="zh-CN" altLang="en-US"/>
        </a:p>
      </dgm:t>
    </dgm:pt>
    <dgm:pt modelId="{10BEDD64-B2F5-44AC-B21F-26D602183216}" type="pres">
      <dgm:prSet presAssocID="{A192B7DB-2F9B-4E62-B43D-1932EE9AD335}" presName="Name0" presStyleCnt="0">
        <dgm:presLayoutVars>
          <dgm:dir/>
          <dgm:resizeHandles val="exact"/>
        </dgm:presLayoutVars>
      </dgm:prSet>
      <dgm:spPr/>
      <dgm:t>
        <a:bodyPr/>
        <a:lstStyle/>
        <a:p>
          <a:endParaRPr lang="zh-CN" altLang="en-US"/>
        </a:p>
      </dgm:t>
    </dgm:pt>
    <dgm:pt modelId="{9A227AA0-6AC8-4E2D-A9A0-43C76ADE60FC}" type="pres">
      <dgm:prSet presAssocID="{5A1B2267-7445-41B3-B5E7-F92EFEBE3E87}" presName="composite" presStyleCnt="0"/>
      <dgm:spPr/>
    </dgm:pt>
    <dgm:pt modelId="{74FC452C-6300-4CB1-AF83-D2436A40C93D}" type="pres">
      <dgm:prSet presAssocID="{5A1B2267-7445-41B3-B5E7-F92EFEBE3E87}" presName="imagSh" presStyleLbl="bgImgPlace1" presStyleIdx="0" presStyleCnt="3"/>
      <dgm:spPr/>
    </dgm:pt>
    <dgm:pt modelId="{68CD8E35-162D-4BC4-AD26-E29F3F0E6B2C}" type="pres">
      <dgm:prSet presAssocID="{5A1B2267-7445-41B3-B5E7-F92EFEBE3E87}" presName="txNode" presStyleLbl="node1" presStyleIdx="0" presStyleCnt="3" custLinFactNeighborX="-15952" custLinFactNeighborY="-60657">
        <dgm:presLayoutVars>
          <dgm:bulletEnabled val="1"/>
        </dgm:presLayoutVars>
      </dgm:prSet>
      <dgm:spPr/>
      <dgm:t>
        <a:bodyPr/>
        <a:lstStyle/>
        <a:p>
          <a:endParaRPr lang="zh-CN" altLang="en-US"/>
        </a:p>
      </dgm:t>
    </dgm:pt>
    <dgm:pt modelId="{12AE02BC-D9DA-43DB-A317-32A7BEBA7C57}" type="pres">
      <dgm:prSet presAssocID="{024E07BA-0A6D-4882-AF8E-C9933086C31F}" presName="sibTrans" presStyleLbl="sibTrans2D1" presStyleIdx="0" presStyleCnt="2"/>
      <dgm:spPr/>
      <dgm:t>
        <a:bodyPr/>
        <a:lstStyle/>
        <a:p>
          <a:endParaRPr lang="zh-CN" altLang="en-US"/>
        </a:p>
      </dgm:t>
    </dgm:pt>
    <dgm:pt modelId="{F4D65E3D-B236-4F4A-93CC-79FF72C16A3F}" type="pres">
      <dgm:prSet presAssocID="{024E07BA-0A6D-4882-AF8E-C9933086C31F}" presName="connTx" presStyleLbl="sibTrans2D1" presStyleIdx="0" presStyleCnt="2"/>
      <dgm:spPr/>
      <dgm:t>
        <a:bodyPr/>
        <a:lstStyle/>
        <a:p>
          <a:endParaRPr lang="zh-CN" altLang="en-US"/>
        </a:p>
      </dgm:t>
    </dgm:pt>
    <dgm:pt modelId="{4F61C629-5E5A-4AE6-86D1-511ADD039D0E}" type="pres">
      <dgm:prSet presAssocID="{8094C001-06AE-4A08-B5F3-4D2D35CADCC8}" presName="composite" presStyleCnt="0"/>
      <dgm:spPr/>
    </dgm:pt>
    <dgm:pt modelId="{EDD45269-E887-4D7A-84AC-E7722BFD24F0}" type="pres">
      <dgm:prSet presAssocID="{8094C001-06AE-4A08-B5F3-4D2D35CADCC8}" presName="imagSh" presStyleLbl="bgImgPlace1" presStyleIdx="1" presStyleCnt="3"/>
      <dgm:spPr/>
    </dgm:pt>
    <dgm:pt modelId="{96C25FF2-0CD6-4086-8620-BA9AE680CB04}" type="pres">
      <dgm:prSet presAssocID="{8094C001-06AE-4A08-B5F3-4D2D35CADCC8}" presName="txNode" presStyleLbl="node1" presStyleIdx="1" presStyleCnt="3" custScaleX="113796" custLinFactNeighborX="-15004" custLinFactNeighborY="-61783">
        <dgm:presLayoutVars>
          <dgm:bulletEnabled val="1"/>
        </dgm:presLayoutVars>
      </dgm:prSet>
      <dgm:spPr/>
      <dgm:t>
        <a:bodyPr/>
        <a:lstStyle/>
        <a:p>
          <a:endParaRPr lang="zh-CN" altLang="en-US"/>
        </a:p>
      </dgm:t>
    </dgm:pt>
    <dgm:pt modelId="{28BA21D3-AD62-41BF-ABC0-757537DF3576}" type="pres">
      <dgm:prSet presAssocID="{E4326866-A9FA-4901-B882-4CC5CE67E169}" presName="sibTrans" presStyleLbl="sibTrans2D1" presStyleIdx="1" presStyleCnt="2"/>
      <dgm:spPr/>
      <dgm:t>
        <a:bodyPr/>
        <a:lstStyle/>
        <a:p>
          <a:endParaRPr lang="zh-CN" altLang="en-US"/>
        </a:p>
      </dgm:t>
    </dgm:pt>
    <dgm:pt modelId="{95D37314-4657-4E07-B08B-27134FDD2738}" type="pres">
      <dgm:prSet presAssocID="{E4326866-A9FA-4901-B882-4CC5CE67E169}" presName="connTx" presStyleLbl="sibTrans2D1" presStyleIdx="1" presStyleCnt="2"/>
      <dgm:spPr/>
      <dgm:t>
        <a:bodyPr/>
        <a:lstStyle/>
        <a:p>
          <a:endParaRPr lang="zh-CN" altLang="en-US"/>
        </a:p>
      </dgm:t>
    </dgm:pt>
    <dgm:pt modelId="{9B5BE0F3-8DC2-49EE-80EE-469E8DF1ECC7}" type="pres">
      <dgm:prSet presAssocID="{C894E44C-877E-4D03-9BBD-07E5AFC8683C}" presName="composite" presStyleCnt="0"/>
      <dgm:spPr/>
    </dgm:pt>
    <dgm:pt modelId="{E5E9C981-96BE-472C-B67C-F55264A95B74}" type="pres">
      <dgm:prSet presAssocID="{C894E44C-877E-4D03-9BBD-07E5AFC8683C}" presName="imagSh" presStyleLbl="bgImgPlace1" presStyleIdx="2" presStyleCnt="3"/>
      <dgm:spPr/>
    </dgm:pt>
    <dgm:pt modelId="{41BEEF5C-A1B8-4B66-9C4A-4AAF5EEB572B}" type="pres">
      <dgm:prSet presAssocID="{C894E44C-877E-4D03-9BBD-07E5AFC8683C}" presName="txNode" presStyleLbl="node1" presStyleIdx="2" presStyleCnt="3" custLinFactNeighborX="-16583" custLinFactNeighborY="-58872">
        <dgm:presLayoutVars>
          <dgm:bulletEnabled val="1"/>
        </dgm:presLayoutVars>
      </dgm:prSet>
      <dgm:spPr/>
      <dgm:t>
        <a:bodyPr/>
        <a:lstStyle/>
        <a:p>
          <a:endParaRPr lang="zh-CN" altLang="en-US"/>
        </a:p>
      </dgm:t>
    </dgm:pt>
  </dgm:ptLst>
  <dgm:cxnLst>
    <dgm:cxn modelId="{40B9F722-40C2-47A2-900A-2728D89A153D}" type="presOf" srcId="{024E07BA-0A6D-4882-AF8E-C9933086C31F}" destId="{12AE02BC-D9DA-43DB-A317-32A7BEBA7C57}" srcOrd="0" destOrd="0" presId="urn:microsoft.com/office/officeart/2005/8/layout/hProcess10#3"/>
    <dgm:cxn modelId="{592018F4-AB61-4E33-ACE7-94E098C204F8}" type="presOf" srcId="{A192B7DB-2F9B-4E62-B43D-1932EE9AD335}" destId="{10BEDD64-B2F5-44AC-B21F-26D602183216}" srcOrd="0" destOrd="0" presId="urn:microsoft.com/office/officeart/2005/8/layout/hProcess10#3"/>
    <dgm:cxn modelId="{46507525-6489-4080-B2B3-F8D2BEA78E12}" srcId="{A192B7DB-2F9B-4E62-B43D-1932EE9AD335}" destId="{8094C001-06AE-4A08-B5F3-4D2D35CADCC8}" srcOrd="1" destOrd="0" parTransId="{96913CE3-77FA-464A-BC8D-D4EA3508A3D3}" sibTransId="{E4326866-A9FA-4901-B882-4CC5CE67E169}"/>
    <dgm:cxn modelId="{2F7F34BB-5AAE-4443-9194-761DA6098F38}" type="presOf" srcId="{C894E44C-877E-4D03-9BBD-07E5AFC8683C}" destId="{41BEEF5C-A1B8-4B66-9C4A-4AAF5EEB572B}" srcOrd="0" destOrd="0" presId="urn:microsoft.com/office/officeart/2005/8/layout/hProcess10#3"/>
    <dgm:cxn modelId="{13CF1429-4519-4699-BFBD-CCE7DD51A7CC}" type="presOf" srcId="{E4326866-A9FA-4901-B882-4CC5CE67E169}" destId="{95D37314-4657-4E07-B08B-27134FDD2738}" srcOrd="1" destOrd="0" presId="urn:microsoft.com/office/officeart/2005/8/layout/hProcess10#3"/>
    <dgm:cxn modelId="{8727358F-58E5-4277-9546-E58AF1AED539}" type="presOf" srcId="{5A1B2267-7445-41B3-B5E7-F92EFEBE3E87}" destId="{68CD8E35-162D-4BC4-AD26-E29F3F0E6B2C}" srcOrd="0" destOrd="0" presId="urn:microsoft.com/office/officeart/2005/8/layout/hProcess10#3"/>
    <dgm:cxn modelId="{EB3AE084-BA43-45EF-B364-87C9C1AAA21E}" type="presOf" srcId="{8094C001-06AE-4A08-B5F3-4D2D35CADCC8}" destId="{96C25FF2-0CD6-4086-8620-BA9AE680CB04}" srcOrd="0" destOrd="0" presId="urn:microsoft.com/office/officeart/2005/8/layout/hProcess10#3"/>
    <dgm:cxn modelId="{4392CAF0-3CFC-47E3-8413-2677E0DCFD97}" srcId="{A192B7DB-2F9B-4E62-B43D-1932EE9AD335}" destId="{5A1B2267-7445-41B3-B5E7-F92EFEBE3E87}" srcOrd="0" destOrd="0" parTransId="{8658C5E2-8694-4512-96F0-D148B0EDD0F6}" sibTransId="{024E07BA-0A6D-4882-AF8E-C9933086C31F}"/>
    <dgm:cxn modelId="{3648DEE1-F77A-4001-8A3F-496ADDCDD026}" srcId="{A192B7DB-2F9B-4E62-B43D-1932EE9AD335}" destId="{C894E44C-877E-4D03-9BBD-07E5AFC8683C}" srcOrd="2" destOrd="0" parTransId="{96C65E64-63D8-4AF5-9D4D-9EE26860AE57}" sibTransId="{1242CCF9-CD75-43C2-BBD9-F09F9B00997C}"/>
    <dgm:cxn modelId="{7256AB51-4F30-42DA-9DE2-BD219D1337B6}" type="presOf" srcId="{E4326866-A9FA-4901-B882-4CC5CE67E169}" destId="{28BA21D3-AD62-41BF-ABC0-757537DF3576}" srcOrd="0" destOrd="0" presId="urn:microsoft.com/office/officeart/2005/8/layout/hProcess10#3"/>
    <dgm:cxn modelId="{7F962845-7DAE-4116-98D2-51D9A3DC70DD}" type="presOf" srcId="{024E07BA-0A6D-4882-AF8E-C9933086C31F}" destId="{F4D65E3D-B236-4F4A-93CC-79FF72C16A3F}" srcOrd="1" destOrd="0" presId="urn:microsoft.com/office/officeart/2005/8/layout/hProcess10#3"/>
    <dgm:cxn modelId="{B3B13B95-7AB2-4F7E-84D0-D103239AEDD2}" type="presParOf" srcId="{10BEDD64-B2F5-44AC-B21F-26D602183216}" destId="{9A227AA0-6AC8-4E2D-A9A0-43C76ADE60FC}" srcOrd="0" destOrd="0" presId="urn:microsoft.com/office/officeart/2005/8/layout/hProcess10#3"/>
    <dgm:cxn modelId="{50F5032B-4275-4299-9018-9B6BA9950E2A}" type="presParOf" srcId="{9A227AA0-6AC8-4E2D-A9A0-43C76ADE60FC}" destId="{74FC452C-6300-4CB1-AF83-D2436A40C93D}" srcOrd="0" destOrd="0" presId="urn:microsoft.com/office/officeart/2005/8/layout/hProcess10#3"/>
    <dgm:cxn modelId="{48020C5D-0F64-4D2C-A0A2-86091753DE1F}" type="presParOf" srcId="{9A227AA0-6AC8-4E2D-A9A0-43C76ADE60FC}" destId="{68CD8E35-162D-4BC4-AD26-E29F3F0E6B2C}" srcOrd="1" destOrd="0" presId="urn:microsoft.com/office/officeart/2005/8/layout/hProcess10#3"/>
    <dgm:cxn modelId="{83FA69C9-5002-489D-907C-89EE6A2E168A}" type="presParOf" srcId="{10BEDD64-B2F5-44AC-B21F-26D602183216}" destId="{12AE02BC-D9DA-43DB-A317-32A7BEBA7C57}" srcOrd="1" destOrd="0" presId="urn:microsoft.com/office/officeart/2005/8/layout/hProcess10#3"/>
    <dgm:cxn modelId="{08B49F3C-BAC5-42C1-9E89-6ADBBD36D905}" type="presParOf" srcId="{12AE02BC-D9DA-43DB-A317-32A7BEBA7C57}" destId="{F4D65E3D-B236-4F4A-93CC-79FF72C16A3F}" srcOrd="0" destOrd="0" presId="urn:microsoft.com/office/officeart/2005/8/layout/hProcess10#3"/>
    <dgm:cxn modelId="{2C7831CC-0A03-4202-864B-737D3456CADB}" type="presParOf" srcId="{10BEDD64-B2F5-44AC-B21F-26D602183216}" destId="{4F61C629-5E5A-4AE6-86D1-511ADD039D0E}" srcOrd="2" destOrd="0" presId="urn:microsoft.com/office/officeart/2005/8/layout/hProcess10#3"/>
    <dgm:cxn modelId="{E6688198-2590-4F4E-8737-9F7A9E70C5DA}" type="presParOf" srcId="{4F61C629-5E5A-4AE6-86D1-511ADD039D0E}" destId="{EDD45269-E887-4D7A-84AC-E7722BFD24F0}" srcOrd="0" destOrd="0" presId="urn:microsoft.com/office/officeart/2005/8/layout/hProcess10#3"/>
    <dgm:cxn modelId="{DAC95815-0F3F-46D7-BEAF-59FA9CF9D550}" type="presParOf" srcId="{4F61C629-5E5A-4AE6-86D1-511ADD039D0E}" destId="{96C25FF2-0CD6-4086-8620-BA9AE680CB04}" srcOrd="1" destOrd="0" presId="urn:microsoft.com/office/officeart/2005/8/layout/hProcess10#3"/>
    <dgm:cxn modelId="{2CE396DC-5070-4D0E-9355-7AE8164A1E66}" type="presParOf" srcId="{10BEDD64-B2F5-44AC-B21F-26D602183216}" destId="{28BA21D3-AD62-41BF-ABC0-757537DF3576}" srcOrd="3" destOrd="0" presId="urn:microsoft.com/office/officeart/2005/8/layout/hProcess10#3"/>
    <dgm:cxn modelId="{8349DF5D-625F-4A31-8146-E8410C047C56}" type="presParOf" srcId="{28BA21D3-AD62-41BF-ABC0-757537DF3576}" destId="{95D37314-4657-4E07-B08B-27134FDD2738}" srcOrd="0" destOrd="0" presId="urn:microsoft.com/office/officeart/2005/8/layout/hProcess10#3"/>
    <dgm:cxn modelId="{21CDEA16-4FAB-4B0E-9A10-F7A5B93C3819}" type="presParOf" srcId="{10BEDD64-B2F5-44AC-B21F-26D602183216}" destId="{9B5BE0F3-8DC2-49EE-80EE-469E8DF1ECC7}" srcOrd="4" destOrd="0" presId="urn:microsoft.com/office/officeart/2005/8/layout/hProcess10#3"/>
    <dgm:cxn modelId="{DA8363BD-7EEE-476E-B94A-0BC446A6D685}" type="presParOf" srcId="{9B5BE0F3-8DC2-49EE-80EE-469E8DF1ECC7}" destId="{E5E9C981-96BE-472C-B67C-F55264A95B74}" srcOrd="0" destOrd="0" presId="urn:microsoft.com/office/officeart/2005/8/layout/hProcess10#3"/>
    <dgm:cxn modelId="{EAB6AFC9-FB4A-4E1C-89B4-C4B989DFE1DD}" type="presParOf" srcId="{9B5BE0F3-8DC2-49EE-80EE-469E8DF1ECC7}" destId="{41BEEF5C-A1B8-4B66-9C4A-4AAF5EEB572B}" srcOrd="1" destOrd="0" presId="urn:microsoft.com/office/officeart/2005/8/layout/hProcess10#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01B75-BC31-4454-82DB-EC59043A6A13}" type="doc">
      <dgm:prSet loTypeId="urn:microsoft.com/office/officeart/2005/8/layout/target3" loCatId="list" qsTypeId="urn:microsoft.com/office/officeart/2005/8/quickstyle/simple1" qsCatId="simple" csTypeId="urn:microsoft.com/office/officeart/2005/8/colors/accent1_2" csCatId="accent1" phldr="1"/>
      <dgm:spPr/>
    </dgm:pt>
    <dgm:pt modelId="{A7F57EFE-4C18-46C3-94B9-CCE859F88C6E}">
      <dgm:prSet phldrT="[文本]"/>
      <dgm:spPr/>
      <dgm:t>
        <a:bodyPr/>
        <a:lstStyle/>
        <a:p>
          <a:pPr algn="l"/>
          <a:r>
            <a:rPr lang="zh-CN" dirty="0" smtClean="0"/>
            <a:t>网络安全等级保护制度推进信息化发展</a:t>
          </a:r>
          <a:endParaRPr lang="zh-CN" altLang="en-US" dirty="0"/>
        </a:p>
      </dgm:t>
    </dgm:pt>
    <dgm:pt modelId="{515A6DE8-79D4-4130-B598-13C84DB4C9A5}" cxnId="{7847EE70-8249-4484-B108-14F75E8DDF5B}" type="parTrans">
      <dgm:prSet/>
      <dgm:spPr/>
      <dgm:t>
        <a:bodyPr/>
        <a:lstStyle/>
        <a:p>
          <a:endParaRPr lang="zh-CN" altLang="en-US"/>
        </a:p>
      </dgm:t>
    </dgm:pt>
    <dgm:pt modelId="{FCB2518F-EB46-4C66-9108-3065C719B0F5}" cxnId="{7847EE70-8249-4484-B108-14F75E8DDF5B}" type="sibTrans">
      <dgm:prSet/>
      <dgm:spPr/>
      <dgm:t>
        <a:bodyPr/>
        <a:lstStyle/>
        <a:p>
          <a:endParaRPr lang="zh-CN" altLang="en-US"/>
        </a:p>
      </dgm:t>
    </dgm:pt>
    <dgm:pt modelId="{B9B6A9B8-C198-44BF-8039-4E1B4F7F8FFA}">
      <dgm:prSet phldr="0" custT="1"/>
      <dgm:spPr>
        <a:solidFill>
          <a:schemeClr val="accent3">
            <a:lumMod val="40000"/>
            <a:lumOff val="60000"/>
          </a:schemeClr>
        </a:solidFill>
      </dgm:spPr>
      <dgm:t>
        <a:bodyPr vert="horz" wrap="square"/>
        <a:p>
          <a:pPr algn="l">
            <a:lnSpc>
              <a:spcPct val="100000"/>
            </a:lnSpc>
            <a:spcBef>
              <a:spcPct val="0"/>
            </a:spcBef>
            <a:spcAft>
              <a:spcPct val="35000"/>
            </a:spcAft>
          </a:pPr>
          <a:r>
            <a:rPr lang="zh-CN" altLang="en-US" sz="4400" dirty="0" smtClean="0">
              <a:solidFill>
                <a:schemeClr val="bg1">
                  <a:lumMod val="50000"/>
                </a:schemeClr>
              </a:solidFill>
            </a:rPr>
            <a:t>主管部门对等级保护制度落地实施起主导作用</a:t>
          </a:r>
          <a:r>
            <a:rPr lang="zh-CN" altLang="en-US" sz="4400" dirty="0" smtClean="0">
              <a:solidFill>
                <a:schemeClr val="bg1">
                  <a:lumMod val="50000"/>
                </a:schemeClr>
              </a:solidFill>
            </a:rPr>
            <a:t/>
          </a:r>
          <a:endParaRPr lang="zh-CN" altLang="en-US" sz="4400" dirty="0" smtClean="0">
            <a:solidFill>
              <a:schemeClr val="bg1">
                <a:lumMod val="50000"/>
              </a:schemeClr>
            </a:solidFill>
          </a:endParaRPr>
        </a:p>
      </dgm:t>
    </dgm:pt>
    <dgm:pt modelId="{94F9F3F9-88D3-467D-8A35-681E1AE5E72B}" cxnId="{3BFB9F42-09C6-42B1-9BC6-8758B14A8451}" type="parTrans">
      <dgm:prSet/>
      <dgm:spPr/>
      <dgm:t>
        <a:bodyPr/>
        <a:lstStyle/>
        <a:p>
          <a:endParaRPr lang="zh-CN" altLang="en-US"/>
        </a:p>
      </dgm:t>
    </dgm:pt>
    <dgm:pt modelId="{7AC922C5-5072-407C-A85D-79B15A37CE0F}" cxnId="{3BFB9F42-09C6-42B1-9BC6-8758B14A8451}" type="sibTrans">
      <dgm:prSet/>
      <dgm:spPr/>
      <dgm:t>
        <a:bodyPr/>
        <a:lstStyle/>
        <a:p>
          <a:endParaRPr lang="zh-CN" altLang="en-US"/>
        </a:p>
      </dgm:t>
    </dgm:pt>
    <dgm:pt modelId="{496D0C24-C7CE-4086-AD48-27B16CC83E8C}" type="pres">
      <dgm:prSet presAssocID="{2BD01B75-BC31-4454-82DB-EC59043A6A13}" presName="Name0" presStyleCnt="0">
        <dgm:presLayoutVars>
          <dgm:chMax val="7"/>
          <dgm:dir/>
          <dgm:animLvl val="lvl"/>
          <dgm:resizeHandles val="exact"/>
        </dgm:presLayoutVars>
      </dgm:prSet>
      <dgm:spPr/>
    </dgm:pt>
    <dgm:pt modelId="{1790E6A1-E7AB-49A7-9945-59209580B06E}" type="pres">
      <dgm:prSet presAssocID="{A7F57EFE-4C18-46C3-94B9-CCE859F88C6E}" presName="circle1" presStyleLbl="node1" presStyleIdx="0" presStyleCnt="2"/>
      <dgm:spPr>
        <a:solidFill>
          <a:schemeClr val="accent1">
            <a:lumMod val="50000"/>
          </a:schemeClr>
        </a:solidFill>
      </dgm:spPr>
    </dgm:pt>
    <dgm:pt modelId="{AC3EA01B-680F-4095-9280-29CA5D3E7891}" type="pres">
      <dgm:prSet presAssocID="{A7F57EFE-4C18-46C3-94B9-CCE859F88C6E}" presName="space" presStyleCnt="0"/>
      <dgm:spPr/>
    </dgm:pt>
    <dgm:pt modelId="{37D5FE4A-74F4-4CF9-876F-CAB8644F9ACB}" type="pres">
      <dgm:prSet presAssocID="{A7F57EFE-4C18-46C3-94B9-CCE859F88C6E}" presName="rect1" presStyleLbl="alignAcc1" presStyleIdx="0" presStyleCnt="2" custLinFactNeighborX="2535" custLinFactNeighborY="12506"/>
      <dgm:spPr/>
      <dgm:t>
        <a:bodyPr/>
        <a:lstStyle/>
        <a:p>
          <a:endParaRPr lang="zh-CN" altLang="en-US"/>
        </a:p>
      </dgm:t>
    </dgm:pt>
    <dgm:pt modelId="{18E6E129-4E29-45D3-85BA-0F341CDDEEE9}" type="pres">
      <dgm:prSet presAssocID="{B9B6A9B8-C198-44BF-8039-4E1B4F7F8FFA}" presName="vertSpace2" presStyleCnt="0"/>
      <dgm:spPr/>
    </dgm:pt>
    <dgm:pt modelId="{D4D73C84-BCF3-48AE-BC21-8FFB1A00F2D8}" type="pres">
      <dgm:prSet presAssocID="{B9B6A9B8-C198-44BF-8039-4E1B4F7F8FFA}" presName="circle2" presStyleLbl="node1" presStyleIdx="1" presStyleCnt="2" custLinFactNeighborY="10701"/>
      <dgm:spPr>
        <a:solidFill>
          <a:schemeClr val="accent3">
            <a:lumMod val="75000"/>
          </a:schemeClr>
        </a:solidFill>
      </dgm:spPr>
    </dgm:pt>
    <dgm:pt modelId="{EDDC52D7-DE2C-42BF-B039-F5862BE26CF5}" type="pres">
      <dgm:prSet presAssocID="{B9B6A9B8-C198-44BF-8039-4E1B4F7F8FFA}" presName="rect2" presStyleLbl="alignAcc1" presStyleIdx="1" presStyleCnt="2" custLinFactNeighborY="11716"/>
      <dgm:spPr/>
      <dgm:t>
        <a:bodyPr/>
        <a:lstStyle/>
        <a:p>
          <a:endParaRPr lang="zh-CN" altLang="en-US"/>
        </a:p>
      </dgm:t>
    </dgm:pt>
    <dgm:pt modelId="{1868D1DE-1CE3-4B66-A140-330FC8121E0C}" type="pres">
      <dgm:prSet presAssocID="{A7F57EFE-4C18-46C3-94B9-CCE859F88C6E}" presName="rect1ParTxNoCh" presStyleCnt="0">
        <dgm:presLayoutVars>
          <dgm:chMax val="1"/>
          <dgm:bulletEnabled val="1"/>
        </dgm:presLayoutVars>
      </dgm:prSet>
      <dgm:spPr/>
      <dgm:t>
        <a:bodyPr/>
        <a:lstStyle/>
        <a:p>
          <a:endParaRPr lang="zh-CN" altLang="en-US"/>
        </a:p>
      </dgm:t>
    </dgm:pt>
    <dgm:pt modelId="{BC1E02CF-E02B-4C2C-9FCB-EB42F9193239}" type="pres">
      <dgm:prSet presAssocID="{B9B6A9B8-C198-44BF-8039-4E1B4F7F8FFA}" presName="rect2ParTxNoCh" presStyleCnt="0">
        <dgm:presLayoutVars>
          <dgm:chMax val="1"/>
          <dgm:bulletEnabled val="1"/>
        </dgm:presLayoutVars>
      </dgm:prSet>
      <dgm:spPr/>
      <dgm:t>
        <a:bodyPr/>
        <a:lstStyle/>
        <a:p>
          <a:endParaRPr lang="zh-CN" altLang="en-US"/>
        </a:p>
      </dgm:t>
    </dgm:pt>
  </dgm:ptLst>
  <dgm:cxnLst>
    <dgm:cxn modelId="{7847EE70-8249-4484-B108-14F75E8DDF5B}" srcId="{2BD01B75-BC31-4454-82DB-EC59043A6A13}" destId="{A7F57EFE-4C18-46C3-94B9-CCE859F88C6E}" srcOrd="0" destOrd="0" parTransId="{515A6DE8-79D4-4130-B598-13C84DB4C9A5}" sibTransId="{FCB2518F-EB46-4C66-9108-3065C719B0F5}"/>
    <dgm:cxn modelId="{3BFB9F42-09C6-42B1-9BC6-8758B14A8451}" srcId="{2BD01B75-BC31-4454-82DB-EC59043A6A13}" destId="{B9B6A9B8-C198-44BF-8039-4E1B4F7F8FFA}" srcOrd="1" destOrd="0" parTransId="{94F9F3F9-88D3-467D-8A35-681E1AE5E72B}" sibTransId="{7AC922C5-5072-407C-A85D-79B15A37CE0F}"/>
    <dgm:cxn modelId="{7B2B5DEC-934C-48B3-86B7-91849D1D69AC}" type="presOf" srcId="{2BD01B75-BC31-4454-82DB-EC59043A6A13}" destId="{496D0C24-C7CE-4086-AD48-27B16CC83E8C}" srcOrd="0" destOrd="0" presId="urn:microsoft.com/office/officeart/2005/8/layout/target3"/>
    <dgm:cxn modelId="{0D9D94FF-ACE6-448C-B82C-38B1EE381798}" type="presParOf" srcId="{496D0C24-C7CE-4086-AD48-27B16CC83E8C}" destId="{1790E6A1-E7AB-49A7-9945-59209580B06E}" srcOrd="0" destOrd="0" presId="urn:microsoft.com/office/officeart/2005/8/layout/target3"/>
    <dgm:cxn modelId="{5E2CE00E-8C52-4BB9-A23B-599AA585566F}" type="presParOf" srcId="{496D0C24-C7CE-4086-AD48-27B16CC83E8C}" destId="{AC3EA01B-680F-4095-9280-29CA5D3E7891}" srcOrd="1" destOrd="0" presId="urn:microsoft.com/office/officeart/2005/8/layout/target3"/>
    <dgm:cxn modelId="{D111808A-ACA7-4E06-A455-3308A23E59FE}" type="presParOf" srcId="{496D0C24-C7CE-4086-AD48-27B16CC83E8C}" destId="{37D5FE4A-74F4-4CF9-876F-CAB8644F9ACB}" srcOrd="2" destOrd="0" presId="urn:microsoft.com/office/officeart/2005/8/layout/target3"/>
    <dgm:cxn modelId="{870B535D-6DFE-407F-AED5-EDA5439EA91C}" type="presOf" srcId="{A7F57EFE-4C18-46C3-94B9-CCE859F88C6E}" destId="{37D5FE4A-74F4-4CF9-876F-CAB8644F9ACB}" srcOrd="0" destOrd="0" presId="urn:microsoft.com/office/officeart/2005/8/layout/target3"/>
    <dgm:cxn modelId="{034082CE-263E-4EC7-B85A-006C333BD066}" type="presParOf" srcId="{496D0C24-C7CE-4086-AD48-27B16CC83E8C}" destId="{18E6E129-4E29-45D3-85BA-0F341CDDEEE9}" srcOrd="3" destOrd="0" presId="urn:microsoft.com/office/officeart/2005/8/layout/target3"/>
    <dgm:cxn modelId="{1DD2B73E-AD93-48B5-ADBE-D8819D036290}" type="presParOf" srcId="{496D0C24-C7CE-4086-AD48-27B16CC83E8C}" destId="{D4D73C84-BCF3-48AE-BC21-8FFB1A00F2D8}" srcOrd="4" destOrd="0" presId="urn:microsoft.com/office/officeart/2005/8/layout/target3"/>
    <dgm:cxn modelId="{1719A362-FE4D-44C9-A44E-99CF0CFE93F7}" type="presParOf" srcId="{496D0C24-C7CE-4086-AD48-27B16CC83E8C}" destId="{EDDC52D7-DE2C-42BF-B039-F5862BE26CF5}" srcOrd="5" destOrd="0" presId="urn:microsoft.com/office/officeart/2005/8/layout/target3"/>
    <dgm:cxn modelId="{0E8A5077-6E30-4F68-8F14-AE005AEF2631}" type="presOf" srcId="{B9B6A9B8-C198-44BF-8039-4E1B4F7F8FFA}" destId="{EDDC52D7-DE2C-42BF-B039-F5862BE26CF5}" srcOrd="0" destOrd="0" presId="urn:microsoft.com/office/officeart/2005/8/layout/target3"/>
    <dgm:cxn modelId="{62F75C57-C9B9-41F5-878B-3278621A5A2D}" type="presParOf" srcId="{496D0C24-C7CE-4086-AD48-27B16CC83E8C}" destId="{1868D1DE-1CE3-4B66-A140-330FC8121E0C}" srcOrd="6" destOrd="0" presId="urn:microsoft.com/office/officeart/2005/8/layout/target3"/>
    <dgm:cxn modelId="{08EC22AD-DAD0-4824-9A7D-A67362AD3FAF}" type="presOf" srcId="{A7F57EFE-4C18-46C3-94B9-CCE859F88C6E}" destId="{1868D1DE-1CE3-4B66-A140-330FC8121E0C}" srcOrd="1" destOrd="0" presId="urn:microsoft.com/office/officeart/2005/8/layout/target3"/>
    <dgm:cxn modelId="{D5AE2FB4-1C79-4E30-8E17-9C2D8DAFE415}" type="presParOf" srcId="{496D0C24-C7CE-4086-AD48-27B16CC83E8C}" destId="{BC1E02CF-E02B-4C2C-9FCB-EB42F9193239}" srcOrd="7" destOrd="0" presId="urn:microsoft.com/office/officeart/2005/8/layout/target3"/>
    <dgm:cxn modelId="{BC512E37-D5A8-4CCA-ACFF-0C19A03867E7}" type="presOf" srcId="{B9B6A9B8-C198-44BF-8039-4E1B4F7F8FFA}" destId="{BC1E02CF-E02B-4C2C-9FCB-EB42F9193239}" srcOrd="1"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6A631C-B45C-4D3D-9869-8EDACE792543}" type="doc">
      <dgm:prSet loTypeId="urn:microsoft.com/office/officeart/2005/8/layout/lProcess3#1" loCatId="process" qsTypeId="urn:microsoft.com/office/officeart/2005/8/quickstyle/3d3#1" qsCatId="3D" csTypeId="urn:microsoft.com/office/officeart/2005/8/colors/accent1_2#3" csCatId="accent1" phldr="1"/>
      <dgm:spPr/>
      <dgm:t>
        <a:bodyPr/>
        <a:lstStyle/>
        <a:p>
          <a:endParaRPr lang="zh-CN" altLang="en-US"/>
        </a:p>
      </dgm:t>
    </dgm:pt>
    <dgm:pt modelId="{FA11D833-90ED-4C5F-B66A-E749C8ECAAAE}">
      <dgm:prSet phldrT="[文本]" phldr="0" custT="1"/>
      <dgm:spPr/>
      <dgm:t>
        <a:bodyPr vert="horz" wrap="square"/>
        <a:lstStyle/>
        <a:p>
          <a:pPr>
            <a:lnSpc>
              <a:spcPct val="100000"/>
            </a:lnSpc>
            <a:spcBef>
              <a:spcPct val="0"/>
            </a:spcBef>
            <a:spcAft>
              <a:spcPct val="35000"/>
            </a:spcAft>
          </a:pPr>
          <a:r>
            <a:rPr lang="zh-CN" altLang="en-US" sz="2400" dirty="0"/>
            <a:t>系统立项</a:t>
          </a:r>
        </a:p>
      </dgm:t>
    </dgm:pt>
    <dgm:pt modelId="{8EB56D24-51A7-44FE-BF93-85602E7E3953}" cxnId="{77195F5F-88FD-45A1-B7C3-D178CABDC5D7}" type="parTrans">
      <dgm:prSet/>
      <dgm:spPr/>
      <dgm:t>
        <a:bodyPr/>
        <a:lstStyle/>
        <a:p>
          <a:endParaRPr lang="zh-CN" altLang="en-US"/>
        </a:p>
      </dgm:t>
    </dgm:pt>
    <dgm:pt modelId="{57F7EDAA-84F7-4F05-94D0-ACABC6A19AE0}" cxnId="{77195F5F-88FD-45A1-B7C3-D178CABDC5D7}" type="sibTrans">
      <dgm:prSet/>
      <dgm:spPr/>
      <dgm:t>
        <a:bodyPr/>
        <a:lstStyle/>
        <a:p>
          <a:endParaRPr lang="zh-CN" altLang="en-US"/>
        </a:p>
      </dgm:t>
    </dgm:pt>
    <dgm:pt modelId="{BE2223E0-8133-4254-B60F-E7D464AF0649}">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定级备案</a:t>
          </a:r>
        </a:p>
      </dgm:t>
    </dgm:pt>
    <dgm:pt modelId="{FAD6F25B-E32B-405A-A8BC-F1E70EA95AD0}" cxnId="{35EF7E5C-30A4-47A0-B833-9508FAA8E1F0}" type="parTrans">
      <dgm:prSet/>
      <dgm:spPr/>
      <dgm:t>
        <a:bodyPr/>
        <a:lstStyle/>
        <a:p>
          <a:endParaRPr lang="zh-CN" altLang="en-US"/>
        </a:p>
      </dgm:t>
    </dgm:pt>
    <dgm:pt modelId="{35BCE799-6C02-4FBC-AF73-24903C4FE435}" cxnId="{35EF7E5C-30A4-47A0-B833-9508FAA8E1F0}" type="sibTrans">
      <dgm:prSet/>
      <dgm:spPr/>
      <dgm:t>
        <a:bodyPr/>
        <a:lstStyle/>
        <a:p>
          <a:endParaRPr lang="zh-CN" altLang="en-US"/>
        </a:p>
      </dgm:t>
    </dgm:pt>
    <dgm:pt modelId="{026C3356-142F-47BA-91A5-569D6DA00DAB}">
      <dgm:prSet phldrT="[文本]"/>
      <dgm:spPr/>
      <dgm:t>
        <a:bodyPr/>
        <a:lstStyle/>
        <a:p>
          <a:r>
            <a:rPr lang="zh-CN" altLang="en-US" dirty="0"/>
            <a:t>总体方案评审</a:t>
          </a:r>
        </a:p>
      </dgm:t>
    </dgm:pt>
    <dgm:pt modelId="{384488A5-A17F-4564-BCCC-80538CCCC902}" cxnId="{445362AB-F18A-450A-84F0-C985ACB796AD}" type="parTrans">
      <dgm:prSet/>
      <dgm:spPr/>
      <dgm:t>
        <a:bodyPr/>
        <a:lstStyle/>
        <a:p>
          <a:endParaRPr lang="zh-CN" altLang="en-US"/>
        </a:p>
      </dgm:t>
    </dgm:pt>
    <dgm:pt modelId="{546159B0-8A5E-498F-AD9B-0EC39D1451F6}" cxnId="{445362AB-F18A-450A-84F0-C985ACB796AD}" type="sibTrans">
      <dgm:prSet/>
      <dgm:spPr/>
      <dgm:t>
        <a:bodyPr/>
        <a:lstStyle/>
        <a:p>
          <a:endParaRPr lang="zh-CN" altLang="en-US"/>
        </a:p>
      </dgm:t>
    </dgm:pt>
    <dgm:pt modelId="{A0BEE278-F6BA-4C95-A81A-0B1E37C00553}">
      <dgm:prSet phldrT="[文本]" phldr="0" custT="0"/>
      <dgm:spPr/>
      <dgm:t>
        <a:bodyPr vert="horz" wrap="square"/>
        <a:lstStyle/>
        <a:p>
          <a:pPr>
            <a:lnSpc>
              <a:spcPct val="100000"/>
            </a:lnSpc>
            <a:spcBef>
              <a:spcPct val="0"/>
            </a:spcBef>
            <a:spcAft>
              <a:spcPts val="0"/>
            </a:spcAft>
          </a:pPr>
          <a:r>
            <a:rPr lang="zh-CN" altLang="en-US" b="1" dirty="0">
              <a:solidFill>
                <a:schemeClr val="accent3">
                  <a:lumMod val="50000"/>
                </a:schemeClr>
              </a:solidFill>
            </a:rPr>
            <a:t>安全方案</a:t>
          </a:r>
        </a:p>
        <a:p>
          <a:pPr>
            <a:lnSpc>
              <a:spcPct val="100000"/>
            </a:lnSpc>
            <a:spcBef>
              <a:spcPct val="0"/>
            </a:spcBef>
            <a:spcAft>
              <a:spcPts val="0"/>
            </a:spcAft>
          </a:pPr>
          <a:r>
            <a:rPr lang="zh-CN" altLang="en-US" b="1" dirty="0">
              <a:solidFill>
                <a:schemeClr val="accent3">
                  <a:lumMod val="50000"/>
                </a:schemeClr>
              </a:solidFill>
            </a:rPr>
            <a:t>评审</a:t>
          </a:r>
        </a:p>
      </dgm:t>
    </dgm:pt>
    <dgm:pt modelId="{2BDB2EC8-1D71-497E-8BE6-A7D03C2053DD}" cxnId="{245C2C0D-0B56-4130-9C20-1628150CBC86}" type="parTrans">
      <dgm:prSet/>
      <dgm:spPr/>
      <dgm:t>
        <a:bodyPr/>
        <a:lstStyle/>
        <a:p>
          <a:endParaRPr lang="zh-CN" altLang="en-US"/>
        </a:p>
      </dgm:t>
    </dgm:pt>
    <dgm:pt modelId="{EE9F6268-9B9D-477F-A2C8-382E63BB6EA7}" cxnId="{245C2C0D-0B56-4130-9C20-1628150CBC86}" type="sibTrans">
      <dgm:prSet/>
      <dgm:spPr/>
      <dgm:t>
        <a:bodyPr/>
        <a:lstStyle/>
        <a:p>
          <a:endParaRPr lang="zh-CN" altLang="en-US"/>
        </a:p>
      </dgm:t>
    </dgm:pt>
    <dgm:pt modelId="{E1AA3A86-7591-4716-93D5-A1FD1FBDE0CF}">
      <dgm:prSet phldrT="[文本]" phldr="0" custT="1"/>
      <dgm:spPr/>
      <dgm:t>
        <a:bodyPr vert="horz" wrap="square"/>
        <a:lstStyle/>
        <a:p>
          <a:pPr>
            <a:lnSpc>
              <a:spcPct val="100000"/>
            </a:lnSpc>
            <a:spcBef>
              <a:spcPct val="0"/>
            </a:spcBef>
            <a:spcAft>
              <a:spcPct val="35000"/>
            </a:spcAft>
          </a:pPr>
          <a:r>
            <a:rPr lang="zh-CN" altLang="en-US" sz="2400" dirty="0"/>
            <a:t>系统建设</a:t>
          </a:r>
        </a:p>
      </dgm:t>
    </dgm:pt>
    <dgm:pt modelId="{29505B9F-6CAF-4975-9842-5BA6981CDFA0}" cxnId="{57CA9D27-9739-465A-A088-5621D600885B}" type="parTrans">
      <dgm:prSet/>
      <dgm:spPr/>
      <dgm:t>
        <a:bodyPr/>
        <a:lstStyle/>
        <a:p>
          <a:endParaRPr lang="zh-CN" altLang="en-US"/>
        </a:p>
      </dgm:t>
    </dgm:pt>
    <dgm:pt modelId="{56B5F7D4-6CF3-484B-B767-9D7AFF71269B}" cxnId="{57CA9D27-9739-465A-A088-5621D600885B}" type="sibTrans">
      <dgm:prSet/>
      <dgm:spPr/>
      <dgm:t>
        <a:bodyPr/>
        <a:lstStyle/>
        <a:p>
          <a:endParaRPr lang="zh-CN" altLang="en-US"/>
        </a:p>
      </dgm:t>
    </dgm:pt>
    <dgm:pt modelId="{F1BDC0A9-4919-4C54-B0CA-80BF6942229B}">
      <dgm:prSet phldrT="[文本]"/>
      <dgm:spPr/>
      <dgm:t>
        <a:bodyPr/>
        <a:lstStyle/>
        <a:p>
          <a:r>
            <a:rPr lang="zh-CN" altLang="en-US" dirty="0"/>
            <a:t>业务系统建设</a:t>
          </a:r>
        </a:p>
      </dgm:t>
    </dgm:pt>
    <dgm:pt modelId="{DCA280F8-D4B5-43AD-948E-5E57629F7E19}" cxnId="{58DA98D5-D252-4D8B-8029-3AA1C25F41BD}" type="parTrans">
      <dgm:prSet/>
      <dgm:spPr/>
      <dgm:t>
        <a:bodyPr/>
        <a:lstStyle/>
        <a:p>
          <a:endParaRPr lang="zh-CN" altLang="en-US"/>
        </a:p>
      </dgm:t>
    </dgm:pt>
    <dgm:pt modelId="{0A75DE4A-117F-45B1-81EC-38236E9DDBBA}" cxnId="{58DA98D5-D252-4D8B-8029-3AA1C25F41BD}" type="sibTrans">
      <dgm:prSet/>
      <dgm:spPr/>
      <dgm:t>
        <a:bodyPr/>
        <a:lstStyle/>
        <a:p>
          <a:endParaRPr lang="zh-CN" altLang="en-US"/>
        </a:p>
      </dgm:t>
    </dgm:pt>
    <dgm:pt modelId="{638D6C99-1334-445B-B0C0-60973E2C1D36}">
      <dgm:prSet phldrT="[文本]" phldr="0" custT="0"/>
      <dgm:spPr/>
      <dgm:t>
        <a:bodyPr vert="horz" wrap="square" anchorCtr="0"/>
        <a:lstStyle/>
        <a:p>
          <a:pPr>
            <a:lnSpc>
              <a:spcPct val="100000"/>
            </a:lnSpc>
            <a:spcBef>
              <a:spcPct val="0"/>
            </a:spcBef>
            <a:spcAft>
              <a:spcPts val="0"/>
            </a:spcAft>
          </a:pPr>
          <a:r>
            <a:rPr lang="zh-CN" altLang="en-US" b="1" dirty="0">
              <a:solidFill>
                <a:schemeClr val="accent3">
                  <a:lumMod val="50000"/>
                </a:schemeClr>
              </a:solidFill>
            </a:rPr>
            <a:t>安全一体化保障平台</a:t>
          </a:r>
        </a:p>
        <a:p>
          <a:pPr>
            <a:lnSpc>
              <a:spcPct val="100000"/>
            </a:lnSpc>
            <a:spcBef>
              <a:spcPct val="0"/>
            </a:spcBef>
            <a:spcAft>
              <a:spcPts val="0"/>
            </a:spcAft>
          </a:pPr>
          <a:r>
            <a:rPr lang="zh-CN" altLang="en-US" b="1" dirty="0">
              <a:solidFill>
                <a:schemeClr val="accent3">
                  <a:lumMod val="50000"/>
                </a:schemeClr>
              </a:solidFill>
            </a:rPr>
            <a:t>建设</a:t>
          </a:r>
        </a:p>
      </dgm:t>
    </dgm:pt>
    <dgm:pt modelId="{C255EE0A-2D3B-47D9-9378-D4294607BB2C}" cxnId="{E7B3EF4E-E80F-4297-9979-B5B19BB987E2}" type="parTrans">
      <dgm:prSet/>
      <dgm:spPr/>
      <dgm:t>
        <a:bodyPr/>
        <a:lstStyle/>
        <a:p>
          <a:endParaRPr lang="zh-CN" altLang="en-US"/>
        </a:p>
      </dgm:t>
    </dgm:pt>
    <dgm:pt modelId="{277A1D44-5AF2-49B4-935E-A8C515B04702}" cxnId="{E7B3EF4E-E80F-4297-9979-B5B19BB987E2}" type="sibTrans">
      <dgm:prSet/>
      <dgm:spPr/>
      <dgm:t>
        <a:bodyPr/>
        <a:lstStyle/>
        <a:p>
          <a:endParaRPr lang="zh-CN" altLang="en-US"/>
        </a:p>
      </dgm:t>
    </dgm:pt>
    <dgm:pt modelId="{21C5445A-C7A1-4DB0-900A-4C851CBB4D77}">
      <dgm:prSet phldrT="[文本]" phldr="0" custT="1"/>
      <dgm:spPr/>
      <dgm:t>
        <a:bodyPr vert="horz" wrap="square"/>
        <a:lstStyle/>
        <a:p>
          <a:pPr>
            <a:lnSpc>
              <a:spcPct val="100000"/>
            </a:lnSpc>
            <a:spcBef>
              <a:spcPct val="0"/>
            </a:spcBef>
            <a:spcAft>
              <a:spcPct val="35000"/>
            </a:spcAft>
          </a:pPr>
          <a:r>
            <a:rPr lang="zh-CN" altLang="en-US" sz="2400" dirty="0"/>
            <a:t>系统测评</a:t>
          </a:r>
        </a:p>
      </dgm:t>
    </dgm:pt>
    <dgm:pt modelId="{ACC82874-192A-4474-8A0B-F81B18690A02}" cxnId="{742E37F4-EF71-48F2-9DC2-CA20834938D3}" type="parTrans">
      <dgm:prSet/>
      <dgm:spPr/>
      <dgm:t>
        <a:bodyPr/>
        <a:lstStyle/>
        <a:p>
          <a:endParaRPr lang="zh-CN" altLang="en-US"/>
        </a:p>
      </dgm:t>
    </dgm:pt>
    <dgm:pt modelId="{F48FDFB9-D1A9-46E5-A21C-87766AD36ECC}" cxnId="{742E37F4-EF71-48F2-9DC2-CA20834938D3}" type="sibTrans">
      <dgm:prSet/>
      <dgm:spPr/>
      <dgm:t>
        <a:bodyPr/>
        <a:lstStyle/>
        <a:p>
          <a:endParaRPr lang="zh-CN" altLang="en-US"/>
        </a:p>
      </dgm:t>
    </dgm:pt>
    <dgm:pt modelId="{27A03E6E-B9A7-40A3-B0A8-0F8698DC01ED}">
      <dgm:prSet phldrT="[文本]"/>
      <dgm:spPr/>
      <dgm:t>
        <a:bodyPr/>
        <a:lstStyle/>
        <a:p>
          <a:r>
            <a:rPr lang="zh-CN" altLang="en-US" dirty="0"/>
            <a:t>系统功能测试</a:t>
          </a:r>
        </a:p>
      </dgm:t>
    </dgm:pt>
    <dgm:pt modelId="{3C0F7115-102A-4D55-8301-C0AD298AD240}" cxnId="{F6EE9126-289B-47F6-BC06-8C82F3C588BC}" type="parTrans">
      <dgm:prSet/>
      <dgm:spPr/>
      <dgm:t>
        <a:bodyPr/>
        <a:lstStyle/>
        <a:p>
          <a:endParaRPr lang="zh-CN" altLang="en-US"/>
        </a:p>
      </dgm:t>
    </dgm:pt>
    <dgm:pt modelId="{717D3555-1E6E-4051-B4DD-F1F1720AA624}" cxnId="{F6EE9126-289B-47F6-BC06-8C82F3C588BC}" type="sibTrans">
      <dgm:prSet/>
      <dgm:spPr/>
      <dgm:t>
        <a:bodyPr/>
        <a:lstStyle/>
        <a:p>
          <a:endParaRPr lang="zh-CN" altLang="en-US"/>
        </a:p>
      </dgm:t>
    </dgm:pt>
    <dgm:pt modelId="{20243E36-DFB7-404B-88AA-683290B2A84B}">
      <dgm:prSet phldrT="[文本]"/>
      <dgm:spPr/>
      <dgm:t>
        <a:bodyPr/>
        <a:lstStyle/>
        <a:p>
          <a:r>
            <a:rPr lang="zh-CN" altLang="en-US" dirty="0"/>
            <a:t>系统性能测试</a:t>
          </a:r>
        </a:p>
      </dgm:t>
    </dgm:pt>
    <dgm:pt modelId="{E6956387-9A9B-4004-9D91-663E7FC13EC5}" cxnId="{8C9DF131-F723-45E5-A57C-EAF58BE5D1CA}" type="parTrans">
      <dgm:prSet/>
      <dgm:spPr/>
      <dgm:t>
        <a:bodyPr/>
        <a:lstStyle/>
        <a:p>
          <a:endParaRPr lang="zh-CN" altLang="en-US"/>
        </a:p>
      </dgm:t>
    </dgm:pt>
    <dgm:pt modelId="{8C5AC552-108B-445B-99CB-0FF132B135AE}" cxnId="{8C9DF131-F723-45E5-A57C-EAF58BE5D1CA}" type="sibTrans">
      <dgm:prSet/>
      <dgm:spPr/>
      <dgm:t>
        <a:bodyPr/>
        <a:lstStyle/>
        <a:p>
          <a:endParaRPr lang="zh-CN" altLang="en-US"/>
        </a:p>
      </dgm:t>
    </dgm:pt>
    <dgm:pt modelId="{1FD93E06-B76C-453F-AA3D-583C896F8213}">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系统安全测试</a:t>
          </a:r>
        </a:p>
      </dgm:t>
    </dgm:pt>
    <dgm:pt modelId="{1DE6C739-B564-47AD-99BA-201EED5BA4EF}" cxnId="{047F1328-3811-416F-8923-BA61D6E869E6}" type="parTrans">
      <dgm:prSet/>
      <dgm:spPr/>
      <dgm:t>
        <a:bodyPr/>
        <a:lstStyle/>
        <a:p>
          <a:endParaRPr lang="zh-CN" altLang="en-US"/>
        </a:p>
      </dgm:t>
    </dgm:pt>
    <dgm:pt modelId="{88C6553E-6C70-4CC4-A562-583C69F8EC9D}" cxnId="{047F1328-3811-416F-8923-BA61D6E869E6}" type="sibTrans">
      <dgm:prSet/>
      <dgm:spPr/>
      <dgm:t>
        <a:bodyPr/>
        <a:lstStyle/>
        <a:p>
          <a:endParaRPr lang="zh-CN" altLang="en-US"/>
        </a:p>
      </dgm:t>
    </dgm:pt>
    <dgm:pt modelId="{795F9F90-298B-4A43-BA9D-8DDDB411B1DE}">
      <dgm:prSet phldrT="[文本]" phldr="0" custT="1"/>
      <dgm:spPr/>
      <dgm:t>
        <a:bodyPr vert="horz" wrap="square"/>
        <a:lstStyle/>
        <a:p>
          <a:pPr>
            <a:lnSpc>
              <a:spcPct val="100000"/>
            </a:lnSpc>
            <a:spcBef>
              <a:spcPct val="0"/>
            </a:spcBef>
            <a:spcAft>
              <a:spcPct val="35000"/>
            </a:spcAft>
          </a:pPr>
          <a:r>
            <a:rPr lang="zh-CN" altLang="en-US" sz="2400" dirty="0"/>
            <a:t>工程验收</a:t>
          </a:r>
        </a:p>
      </dgm:t>
    </dgm:pt>
    <dgm:pt modelId="{8437FC91-7258-4519-9788-E1F0D7A96372}" cxnId="{B3A01119-9067-4A1D-89F7-A6EB8524410F}" type="parTrans">
      <dgm:prSet/>
      <dgm:spPr/>
      <dgm:t>
        <a:bodyPr/>
        <a:lstStyle/>
        <a:p>
          <a:endParaRPr lang="zh-CN" altLang="en-US"/>
        </a:p>
      </dgm:t>
    </dgm:pt>
    <dgm:pt modelId="{18940FB7-870D-4A2D-BA24-9B7B0D5A8FB5}" cxnId="{B3A01119-9067-4A1D-89F7-A6EB8524410F}" type="sibTrans">
      <dgm:prSet/>
      <dgm:spPr/>
      <dgm:t>
        <a:bodyPr/>
        <a:lstStyle/>
        <a:p>
          <a:endParaRPr lang="zh-CN" altLang="en-US"/>
        </a:p>
      </dgm:t>
    </dgm:pt>
    <dgm:pt modelId="{3E56E5A6-3F75-4FB8-A8A5-933BD75378BA}">
      <dgm:prSet phldrT="[文本]"/>
      <dgm:spPr/>
      <dgm:t>
        <a:bodyPr/>
        <a:lstStyle/>
        <a:p>
          <a:r>
            <a:rPr lang="zh-CN" altLang="en-US" dirty="0" smtClean="0"/>
            <a:t>设备采购</a:t>
          </a:r>
          <a:r>
            <a:rPr lang="zh-CN" altLang="en-US" dirty="0"/>
            <a:t>验收</a:t>
          </a:r>
        </a:p>
      </dgm:t>
    </dgm:pt>
    <dgm:pt modelId="{10949C33-215F-47E5-8279-0BDDC212CBED}" cxnId="{32DC7D89-A6AD-4795-A132-1221D8FF7388}" type="parTrans">
      <dgm:prSet/>
      <dgm:spPr/>
      <dgm:t>
        <a:bodyPr/>
        <a:lstStyle/>
        <a:p>
          <a:endParaRPr lang="zh-CN" altLang="en-US"/>
        </a:p>
      </dgm:t>
    </dgm:pt>
    <dgm:pt modelId="{73F81E4B-418F-4765-9C16-BB56D48A1E1B}" cxnId="{32DC7D89-A6AD-4795-A132-1221D8FF7388}" type="sibTrans">
      <dgm:prSet/>
      <dgm:spPr/>
      <dgm:t>
        <a:bodyPr/>
        <a:lstStyle/>
        <a:p>
          <a:endParaRPr lang="zh-CN" altLang="en-US"/>
        </a:p>
      </dgm:t>
    </dgm:pt>
    <dgm:pt modelId="{794E3D93-9E51-491C-90B7-F18D765AD3C0}">
      <dgm:prSet phldrT="[文本]"/>
      <dgm:spPr/>
      <dgm:t>
        <a:bodyPr/>
        <a:lstStyle/>
        <a:p>
          <a:r>
            <a:rPr lang="zh-CN" altLang="en-US" dirty="0"/>
            <a:t>静态验收</a:t>
          </a:r>
        </a:p>
      </dgm:t>
    </dgm:pt>
    <dgm:pt modelId="{E3540A8F-342B-4B78-B280-69D6C19D6F4D}" cxnId="{7EACFC82-625E-4179-8994-14B324779469}" type="parTrans">
      <dgm:prSet/>
      <dgm:spPr/>
      <dgm:t>
        <a:bodyPr/>
        <a:lstStyle/>
        <a:p>
          <a:endParaRPr lang="zh-CN" altLang="en-US"/>
        </a:p>
      </dgm:t>
    </dgm:pt>
    <dgm:pt modelId="{47EFD4FE-B681-4F06-9E6D-5D5EA780474B}" cxnId="{7EACFC82-625E-4179-8994-14B324779469}" type="sibTrans">
      <dgm:prSet/>
      <dgm:spPr/>
      <dgm:t>
        <a:bodyPr/>
        <a:lstStyle/>
        <a:p>
          <a:endParaRPr lang="zh-CN" altLang="en-US"/>
        </a:p>
      </dgm:t>
    </dgm:pt>
    <dgm:pt modelId="{1AC3C9B4-3D9E-4DB3-895F-9ACC22D5D0B3}">
      <dgm:prSet phldrT="[文本]"/>
      <dgm:spPr/>
      <dgm:t>
        <a:bodyPr/>
        <a:lstStyle/>
        <a:p>
          <a:r>
            <a:rPr lang="zh-CN" altLang="en-US" dirty="0"/>
            <a:t>动态验收</a:t>
          </a:r>
        </a:p>
      </dgm:t>
    </dgm:pt>
    <dgm:pt modelId="{4DEBBB40-91FB-401E-B197-946E160955ED}" cxnId="{82A97E95-DB85-4127-9447-A9B47D368221}" type="parTrans">
      <dgm:prSet/>
      <dgm:spPr/>
      <dgm:t>
        <a:bodyPr/>
        <a:lstStyle/>
        <a:p>
          <a:endParaRPr lang="zh-CN" altLang="en-US"/>
        </a:p>
      </dgm:t>
    </dgm:pt>
    <dgm:pt modelId="{49D7F726-E781-4BBB-9DF6-65C2350789AC}" cxnId="{82A97E95-DB85-4127-9447-A9B47D368221}" type="sibTrans">
      <dgm:prSet/>
      <dgm:spPr/>
      <dgm:t>
        <a:bodyPr/>
        <a:lstStyle/>
        <a:p>
          <a:endParaRPr lang="zh-CN" altLang="en-US"/>
        </a:p>
      </dgm:t>
    </dgm:pt>
    <dgm:pt modelId="{CF25D6CD-0704-4CBF-A473-20EADE07757A}">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安全评估</a:t>
          </a:r>
        </a:p>
      </dgm:t>
    </dgm:pt>
    <dgm:pt modelId="{7808E335-7DBE-404E-9A89-655C365FB260}" cxnId="{07097930-C812-45E6-BCAB-DDD2B3EF7391}" type="parTrans">
      <dgm:prSet/>
      <dgm:spPr/>
      <dgm:t>
        <a:bodyPr/>
        <a:lstStyle/>
        <a:p>
          <a:endParaRPr lang="zh-CN" altLang="en-US"/>
        </a:p>
      </dgm:t>
    </dgm:pt>
    <dgm:pt modelId="{6C8736BA-CEF1-43F8-B2FE-58A2C16FCE71}" cxnId="{07097930-C812-45E6-BCAB-DDD2B3EF7391}" type="sibTrans">
      <dgm:prSet/>
      <dgm:spPr/>
      <dgm:t>
        <a:bodyPr/>
        <a:lstStyle/>
        <a:p>
          <a:endParaRPr lang="zh-CN" altLang="en-US"/>
        </a:p>
      </dgm:t>
    </dgm:pt>
    <dgm:pt modelId="{42C24F24-E694-4018-8C06-0934A4123857}">
      <dgm:prSet phldrT="[文本]" phldr="0" custT="1"/>
      <dgm:spPr/>
      <dgm:t>
        <a:bodyPr vert="horz" wrap="square"/>
        <a:lstStyle/>
        <a:p>
          <a:pPr>
            <a:lnSpc>
              <a:spcPct val="100000"/>
            </a:lnSpc>
            <a:spcBef>
              <a:spcPct val="0"/>
            </a:spcBef>
            <a:spcAft>
              <a:spcPct val="35000"/>
            </a:spcAft>
          </a:pPr>
          <a:r>
            <a:rPr lang="zh-CN" altLang="en-US" sz="2400" dirty="0"/>
            <a:t>日常运维</a:t>
          </a:r>
        </a:p>
      </dgm:t>
    </dgm:pt>
    <dgm:pt modelId="{3D96C52E-1C9B-4A09-A7D8-5AD1C76CC44C}" cxnId="{676335A9-5CE6-46AD-A351-73E5758103CF}" type="parTrans">
      <dgm:prSet/>
      <dgm:spPr/>
      <dgm:t>
        <a:bodyPr/>
        <a:lstStyle/>
        <a:p>
          <a:endParaRPr lang="zh-CN" altLang="en-US"/>
        </a:p>
      </dgm:t>
    </dgm:pt>
    <dgm:pt modelId="{5E5507A2-B539-4B7B-82F4-FE5199295221}" cxnId="{676335A9-5CE6-46AD-A351-73E5758103CF}" type="sibTrans">
      <dgm:prSet/>
      <dgm:spPr/>
      <dgm:t>
        <a:bodyPr/>
        <a:lstStyle/>
        <a:p>
          <a:endParaRPr lang="zh-CN" altLang="en-US"/>
        </a:p>
      </dgm:t>
    </dgm:pt>
    <dgm:pt modelId="{6DB2623B-62E0-4514-AC1C-841C64EF7435}">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等保测评</a:t>
          </a:r>
        </a:p>
      </dgm:t>
    </dgm:pt>
    <dgm:pt modelId="{098F77FE-F555-4695-85EA-E95F834C5C64}" cxnId="{D88EEB13-6932-40BF-8AA6-0082DD5F5176}" type="parTrans">
      <dgm:prSet/>
      <dgm:spPr/>
      <dgm:t>
        <a:bodyPr/>
        <a:lstStyle/>
        <a:p>
          <a:endParaRPr lang="zh-CN" altLang="en-US"/>
        </a:p>
      </dgm:t>
    </dgm:pt>
    <dgm:pt modelId="{ABE1CBF5-E1F2-40E7-99DA-0EC801B3333A}" cxnId="{D88EEB13-6932-40BF-8AA6-0082DD5F5176}" type="sibTrans">
      <dgm:prSet/>
      <dgm:spPr/>
      <dgm:t>
        <a:bodyPr/>
        <a:lstStyle/>
        <a:p>
          <a:endParaRPr lang="zh-CN" altLang="en-US"/>
        </a:p>
      </dgm:t>
    </dgm:pt>
    <dgm:pt modelId="{D0F8B5DE-10F8-411C-89B5-46302896332F}">
      <dgm:prSet phldrT="[文本]"/>
      <dgm:spPr/>
      <dgm:t>
        <a:bodyPr/>
        <a:lstStyle/>
        <a:p>
          <a:r>
            <a:rPr lang="zh-CN" altLang="en-US" dirty="0"/>
            <a:t>风险评估</a:t>
          </a:r>
        </a:p>
      </dgm:t>
    </dgm:pt>
    <dgm:pt modelId="{44B3B3D4-B1FB-4E24-85F0-AB4F148FBB28}" cxnId="{0CD530CB-2DAB-4163-B3BE-F9DAD64FBFAE}" type="parTrans">
      <dgm:prSet/>
      <dgm:spPr/>
      <dgm:t>
        <a:bodyPr/>
        <a:lstStyle/>
        <a:p>
          <a:endParaRPr lang="zh-CN" altLang="en-US"/>
        </a:p>
      </dgm:t>
    </dgm:pt>
    <dgm:pt modelId="{AF35A8AD-E95D-4A91-BBD6-C13287F5DB4A}" cxnId="{0CD530CB-2DAB-4163-B3BE-F9DAD64FBFAE}" type="sibTrans">
      <dgm:prSet/>
      <dgm:spPr/>
      <dgm:t>
        <a:bodyPr/>
        <a:lstStyle/>
        <a:p>
          <a:endParaRPr lang="zh-CN" altLang="en-US"/>
        </a:p>
      </dgm:t>
    </dgm:pt>
    <dgm:pt modelId="{9BA76AA4-4736-46C0-A9AA-C6FBFA05DB87}">
      <dgm:prSet phldrT="[文本]"/>
      <dgm:spPr/>
      <dgm:t>
        <a:bodyPr/>
        <a:lstStyle/>
        <a:p>
          <a:r>
            <a:rPr lang="zh-CN" altLang="en-US" dirty="0"/>
            <a:t>渗透测试</a:t>
          </a:r>
        </a:p>
      </dgm:t>
    </dgm:pt>
    <dgm:pt modelId="{5C29E0A5-2ED9-423A-A6D1-866D0C0534D4}" cxnId="{2D36AD79-EFC5-4FD6-BCB8-45E76C97CFDD}" type="parTrans">
      <dgm:prSet/>
      <dgm:spPr/>
      <dgm:t>
        <a:bodyPr/>
        <a:lstStyle/>
        <a:p>
          <a:endParaRPr lang="zh-CN" altLang="en-US"/>
        </a:p>
      </dgm:t>
    </dgm:pt>
    <dgm:pt modelId="{AFC720D4-DD18-4886-85DE-1112607F0A82}" cxnId="{2D36AD79-EFC5-4FD6-BCB8-45E76C97CFDD}" type="sibTrans">
      <dgm:prSet/>
      <dgm:spPr/>
      <dgm:t>
        <a:bodyPr/>
        <a:lstStyle/>
        <a:p>
          <a:endParaRPr lang="zh-CN" altLang="en-US"/>
        </a:p>
      </dgm:t>
    </dgm:pt>
    <dgm:pt modelId="{6495F0F0-8DF6-4BED-BB54-DD97C933E240}">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攻防演练</a:t>
          </a:r>
        </a:p>
      </dgm:t>
    </dgm:pt>
    <dgm:pt modelId="{42C4FD08-EFCC-4D00-8D7D-80CD795CB747}" cxnId="{8C6B87CF-0393-456A-9F1D-88C8966FAD70}" type="parTrans">
      <dgm:prSet/>
      <dgm:spPr/>
      <dgm:t>
        <a:bodyPr/>
        <a:lstStyle/>
        <a:p>
          <a:endParaRPr lang="zh-CN" altLang="en-US"/>
        </a:p>
      </dgm:t>
    </dgm:pt>
    <dgm:pt modelId="{796AC2E6-B5E9-42EC-8DF5-89907F026307}" cxnId="{8C6B87CF-0393-456A-9F1D-88C8966FAD70}" type="sibTrans">
      <dgm:prSet/>
      <dgm:spPr/>
      <dgm:t>
        <a:bodyPr/>
        <a:lstStyle/>
        <a:p>
          <a:endParaRPr lang="zh-CN" altLang="en-US"/>
        </a:p>
      </dgm:t>
    </dgm:pt>
    <dgm:pt modelId="{AB29985D-CD09-41D2-A363-95181CF26CE0}">
      <dgm:prSet phldrT="[文本]" phldr="0" custT="0"/>
      <dgm:spPr/>
      <dgm:t>
        <a:bodyPr vert="horz" wrap="square"/>
        <a:lstStyle/>
        <a:p>
          <a:pPr>
            <a:lnSpc>
              <a:spcPct val="100000"/>
            </a:lnSpc>
            <a:spcBef>
              <a:spcPct val="0"/>
            </a:spcBef>
            <a:spcAft>
              <a:spcPct val="35000"/>
            </a:spcAft>
          </a:pPr>
          <a:r>
            <a:rPr lang="zh-CN" altLang="en-US" b="1" dirty="0">
              <a:solidFill>
                <a:schemeClr val="accent3">
                  <a:lumMod val="50000"/>
                </a:schemeClr>
              </a:solidFill>
            </a:rPr>
            <a:t>重大活动安全检查</a:t>
          </a:r>
        </a:p>
      </dgm:t>
    </dgm:pt>
    <dgm:pt modelId="{C9538BAF-E7B9-4581-8210-75B46F2A0365}" cxnId="{5E75DAD7-B93B-4BE4-8A05-5FD0F4E8F894}" type="parTrans">
      <dgm:prSet/>
      <dgm:spPr/>
      <dgm:t>
        <a:bodyPr/>
        <a:lstStyle/>
        <a:p>
          <a:endParaRPr lang="zh-CN" altLang="en-US"/>
        </a:p>
      </dgm:t>
    </dgm:pt>
    <dgm:pt modelId="{5387CF36-F114-466F-B50A-99C34D888186}" cxnId="{5E75DAD7-B93B-4BE4-8A05-5FD0F4E8F894}" type="sibTrans">
      <dgm:prSet/>
      <dgm:spPr/>
      <dgm:t>
        <a:bodyPr/>
        <a:lstStyle/>
        <a:p>
          <a:endParaRPr lang="zh-CN" altLang="en-US"/>
        </a:p>
      </dgm:t>
    </dgm:pt>
    <dgm:pt modelId="{FF739422-784E-4BCD-BAE1-DD9037344329}" type="pres">
      <dgm:prSet presAssocID="{0A6A631C-B45C-4D3D-9869-8EDACE792543}" presName="Name0" presStyleCnt="0">
        <dgm:presLayoutVars>
          <dgm:chPref val="3"/>
          <dgm:dir/>
          <dgm:animLvl val="lvl"/>
          <dgm:resizeHandles/>
        </dgm:presLayoutVars>
      </dgm:prSet>
      <dgm:spPr/>
      <dgm:t>
        <a:bodyPr/>
        <a:lstStyle/>
        <a:p>
          <a:endParaRPr lang="zh-CN" altLang="en-US"/>
        </a:p>
      </dgm:t>
    </dgm:pt>
    <dgm:pt modelId="{00984F44-C261-4C06-8F50-9FCD609479AA}" type="pres">
      <dgm:prSet presAssocID="{FA11D833-90ED-4C5F-B66A-E749C8ECAAAE}" presName="horFlow" presStyleCnt="0"/>
      <dgm:spPr/>
    </dgm:pt>
    <dgm:pt modelId="{5CACF22F-1E61-47A9-92A9-CAD838B0DD1E}" type="pres">
      <dgm:prSet presAssocID="{FA11D833-90ED-4C5F-B66A-E749C8ECAAAE}" presName="bigChev" presStyleLbl="node1" presStyleIdx="0" presStyleCnt="5"/>
      <dgm:spPr/>
      <dgm:t>
        <a:bodyPr/>
        <a:lstStyle/>
        <a:p>
          <a:endParaRPr lang="zh-CN" altLang="en-US"/>
        </a:p>
      </dgm:t>
    </dgm:pt>
    <dgm:pt modelId="{3C64D343-29B1-40DD-B7EF-73B7115484B3}" type="pres">
      <dgm:prSet presAssocID="{FAD6F25B-E32B-405A-A8BC-F1E70EA95AD0}" presName="parTrans" presStyleCnt="0"/>
      <dgm:spPr/>
    </dgm:pt>
    <dgm:pt modelId="{119CDFB5-DACA-4328-9436-E1DD2ADD261B}" type="pres">
      <dgm:prSet presAssocID="{BE2223E0-8133-4254-B60F-E7D464AF0649}" presName="node" presStyleLbl="alignAccFollowNode1" presStyleIdx="0" presStyleCnt="17">
        <dgm:presLayoutVars>
          <dgm:bulletEnabled val="1"/>
        </dgm:presLayoutVars>
      </dgm:prSet>
      <dgm:spPr/>
      <dgm:t>
        <a:bodyPr/>
        <a:lstStyle/>
        <a:p>
          <a:endParaRPr lang="zh-CN" altLang="en-US"/>
        </a:p>
      </dgm:t>
    </dgm:pt>
    <dgm:pt modelId="{24AD3B34-E11E-4B7F-AD61-C1BB5FB23290}" type="pres">
      <dgm:prSet presAssocID="{35BCE799-6C02-4FBC-AF73-24903C4FE435}" presName="sibTrans" presStyleCnt="0"/>
      <dgm:spPr/>
    </dgm:pt>
    <dgm:pt modelId="{7E0AFFCB-49AC-4B11-8D60-E21452E763B0}" type="pres">
      <dgm:prSet presAssocID="{026C3356-142F-47BA-91A5-569D6DA00DAB}" presName="node" presStyleLbl="alignAccFollowNode1" presStyleIdx="1" presStyleCnt="17" custScaleX="134051">
        <dgm:presLayoutVars>
          <dgm:bulletEnabled val="1"/>
        </dgm:presLayoutVars>
      </dgm:prSet>
      <dgm:spPr/>
      <dgm:t>
        <a:bodyPr/>
        <a:lstStyle/>
        <a:p>
          <a:endParaRPr lang="zh-CN" altLang="en-US"/>
        </a:p>
      </dgm:t>
    </dgm:pt>
    <dgm:pt modelId="{2780D346-10DB-4D33-ADF0-610230EAF6C4}" type="pres">
      <dgm:prSet presAssocID="{546159B0-8A5E-498F-AD9B-0EC39D1451F6}" presName="sibTrans" presStyleCnt="0"/>
      <dgm:spPr/>
    </dgm:pt>
    <dgm:pt modelId="{5D365A85-B15B-4705-B2AF-1B4EE97A87B6}" type="pres">
      <dgm:prSet presAssocID="{A0BEE278-F6BA-4C95-A81A-0B1E37C00553}" presName="node" presStyleLbl="alignAccFollowNode1" presStyleIdx="2" presStyleCnt="17" custScaleX="116805">
        <dgm:presLayoutVars>
          <dgm:bulletEnabled val="1"/>
        </dgm:presLayoutVars>
      </dgm:prSet>
      <dgm:spPr/>
      <dgm:t>
        <a:bodyPr/>
        <a:lstStyle/>
        <a:p>
          <a:endParaRPr lang="zh-CN" altLang="en-US"/>
        </a:p>
      </dgm:t>
    </dgm:pt>
    <dgm:pt modelId="{5CFA6FBC-6AE5-4B5C-80A2-1D47B21A809B}" type="pres">
      <dgm:prSet presAssocID="{FA11D833-90ED-4C5F-B66A-E749C8ECAAAE}" presName="vSp" presStyleCnt="0"/>
      <dgm:spPr/>
    </dgm:pt>
    <dgm:pt modelId="{4F358110-B66A-4E41-A729-AA8225320EA3}" type="pres">
      <dgm:prSet presAssocID="{E1AA3A86-7591-4716-93D5-A1FD1FBDE0CF}" presName="horFlow" presStyleCnt="0"/>
      <dgm:spPr/>
    </dgm:pt>
    <dgm:pt modelId="{7ED6FD49-1B9A-4241-8E8A-ABFCF945F065}" type="pres">
      <dgm:prSet presAssocID="{E1AA3A86-7591-4716-93D5-A1FD1FBDE0CF}" presName="bigChev" presStyleLbl="node1" presStyleIdx="1" presStyleCnt="5"/>
      <dgm:spPr/>
      <dgm:t>
        <a:bodyPr/>
        <a:lstStyle/>
        <a:p>
          <a:endParaRPr lang="zh-CN" altLang="en-US"/>
        </a:p>
      </dgm:t>
    </dgm:pt>
    <dgm:pt modelId="{1C73136C-1960-407C-9079-B26A7E2523DD}" type="pres">
      <dgm:prSet presAssocID="{DCA280F8-D4B5-43AD-948E-5E57629F7E19}" presName="parTrans" presStyleCnt="0"/>
      <dgm:spPr/>
    </dgm:pt>
    <dgm:pt modelId="{03A69CE5-208F-4C3A-8741-513B40F13938}" type="pres">
      <dgm:prSet presAssocID="{F1BDC0A9-4919-4C54-B0CA-80BF6942229B}" presName="node" presStyleLbl="alignAccFollowNode1" presStyleIdx="3" presStyleCnt="17" custScaleX="124747">
        <dgm:presLayoutVars>
          <dgm:bulletEnabled val="1"/>
        </dgm:presLayoutVars>
      </dgm:prSet>
      <dgm:spPr/>
      <dgm:t>
        <a:bodyPr/>
        <a:lstStyle/>
        <a:p>
          <a:endParaRPr lang="zh-CN" altLang="en-US"/>
        </a:p>
      </dgm:t>
    </dgm:pt>
    <dgm:pt modelId="{B7714F87-F5BD-4F9B-92D9-27BF0AD63004}" type="pres">
      <dgm:prSet presAssocID="{0A75DE4A-117F-45B1-81EC-38236E9DDBBA}" presName="sibTrans" presStyleCnt="0"/>
      <dgm:spPr/>
    </dgm:pt>
    <dgm:pt modelId="{C485D9FE-3588-4E2C-BA37-96D24391A149}" type="pres">
      <dgm:prSet presAssocID="{638D6C99-1334-445B-B0C0-60973E2C1D36}" presName="node" presStyleLbl="alignAccFollowNode1" presStyleIdx="4" presStyleCnt="17" custScaleX="123239">
        <dgm:presLayoutVars>
          <dgm:bulletEnabled val="1"/>
        </dgm:presLayoutVars>
      </dgm:prSet>
      <dgm:spPr/>
      <dgm:t>
        <a:bodyPr/>
        <a:lstStyle/>
        <a:p>
          <a:endParaRPr lang="zh-CN" altLang="en-US"/>
        </a:p>
      </dgm:t>
    </dgm:pt>
    <dgm:pt modelId="{D9E4A17A-AE6C-4442-8B87-94BCACF5C6C5}" type="pres">
      <dgm:prSet presAssocID="{E1AA3A86-7591-4716-93D5-A1FD1FBDE0CF}" presName="vSp" presStyleCnt="0"/>
      <dgm:spPr/>
    </dgm:pt>
    <dgm:pt modelId="{E2911683-6452-460C-8097-1E8FFA0E1BF2}" type="pres">
      <dgm:prSet presAssocID="{21C5445A-C7A1-4DB0-900A-4C851CBB4D77}" presName="horFlow" presStyleCnt="0"/>
      <dgm:spPr/>
    </dgm:pt>
    <dgm:pt modelId="{69A08D6A-E9A1-4456-BFA4-6063BA92FF3C}" type="pres">
      <dgm:prSet presAssocID="{21C5445A-C7A1-4DB0-900A-4C851CBB4D77}" presName="bigChev" presStyleLbl="node1" presStyleIdx="2" presStyleCnt="5"/>
      <dgm:spPr/>
      <dgm:t>
        <a:bodyPr/>
        <a:lstStyle/>
        <a:p>
          <a:endParaRPr lang="zh-CN" altLang="en-US"/>
        </a:p>
      </dgm:t>
    </dgm:pt>
    <dgm:pt modelId="{1D493EB5-13FF-4675-B819-AC50516E8EA6}" type="pres">
      <dgm:prSet presAssocID="{3C0F7115-102A-4D55-8301-C0AD298AD240}" presName="parTrans" presStyleCnt="0"/>
      <dgm:spPr/>
    </dgm:pt>
    <dgm:pt modelId="{A59004A4-85C3-465A-A238-4616D47DF02C}" type="pres">
      <dgm:prSet presAssocID="{27A03E6E-B9A7-40A3-B0A8-0F8698DC01ED}" presName="node" presStyleLbl="alignAccFollowNode1" presStyleIdx="5" presStyleCnt="17" custScaleX="127868">
        <dgm:presLayoutVars>
          <dgm:bulletEnabled val="1"/>
        </dgm:presLayoutVars>
      </dgm:prSet>
      <dgm:spPr/>
      <dgm:t>
        <a:bodyPr/>
        <a:lstStyle/>
        <a:p>
          <a:endParaRPr lang="zh-CN" altLang="en-US"/>
        </a:p>
      </dgm:t>
    </dgm:pt>
    <dgm:pt modelId="{D77922F4-16DE-4EC3-8491-488455760D49}" type="pres">
      <dgm:prSet presAssocID="{717D3555-1E6E-4051-B4DD-F1F1720AA624}" presName="sibTrans" presStyleCnt="0"/>
      <dgm:spPr/>
    </dgm:pt>
    <dgm:pt modelId="{9CD0D263-3DC8-44BC-B4B8-DA54A471D8E0}" type="pres">
      <dgm:prSet presAssocID="{20243E36-DFB7-404B-88AA-683290B2A84B}" presName="node" presStyleLbl="alignAccFollowNode1" presStyleIdx="6" presStyleCnt="17" custScaleX="120157">
        <dgm:presLayoutVars>
          <dgm:bulletEnabled val="1"/>
        </dgm:presLayoutVars>
      </dgm:prSet>
      <dgm:spPr/>
      <dgm:t>
        <a:bodyPr/>
        <a:lstStyle/>
        <a:p>
          <a:endParaRPr lang="zh-CN" altLang="en-US"/>
        </a:p>
      </dgm:t>
    </dgm:pt>
    <dgm:pt modelId="{5054EA1F-B6A5-414D-ABA1-F978683C041E}" type="pres">
      <dgm:prSet presAssocID="{8C5AC552-108B-445B-99CB-0FF132B135AE}" presName="sibTrans" presStyleCnt="0"/>
      <dgm:spPr/>
    </dgm:pt>
    <dgm:pt modelId="{4BFAA916-ECF2-4016-A773-2CF81BBCF9E2}" type="pres">
      <dgm:prSet presAssocID="{1FD93E06-B76C-453F-AA3D-583C896F8213}" presName="node" presStyleLbl="alignAccFollowNode1" presStyleIdx="7" presStyleCnt="17" custScaleX="138792">
        <dgm:presLayoutVars>
          <dgm:bulletEnabled val="1"/>
        </dgm:presLayoutVars>
      </dgm:prSet>
      <dgm:spPr/>
      <dgm:t>
        <a:bodyPr/>
        <a:lstStyle/>
        <a:p>
          <a:endParaRPr lang="zh-CN" altLang="en-US"/>
        </a:p>
      </dgm:t>
    </dgm:pt>
    <dgm:pt modelId="{D80DFAD7-CC0D-492D-9E51-BF6DAC693171}" type="pres">
      <dgm:prSet presAssocID="{21C5445A-C7A1-4DB0-900A-4C851CBB4D77}" presName="vSp" presStyleCnt="0"/>
      <dgm:spPr/>
    </dgm:pt>
    <dgm:pt modelId="{71677315-BA19-4031-AC5F-C7858642724F}" type="pres">
      <dgm:prSet presAssocID="{795F9F90-298B-4A43-BA9D-8DDDB411B1DE}" presName="horFlow" presStyleCnt="0"/>
      <dgm:spPr/>
    </dgm:pt>
    <dgm:pt modelId="{7AF7D2F9-9200-4A44-915E-4E4D0AE02074}" type="pres">
      <dgm:prSet presAssocID="{795F9F90-298B-4A43-BA9D-8DDDB411B1DE}" presName="bigChev" presStyleLbl="node1" presStyleIdx="3" presStyleCnt="5"/>
      <dgm:spPr/>
      <dgm:t>
        <a:bodyPr/>
        <a:lstStyle/>
        <a:p>
          <a:endParaRPr lang="zh-CN" altLang="en-US"/>
        </a:p>
      </dgm:t>
    </dgm:pt>
    <dgm:pt modelId="{1950948E-A7AB-4794-9391-B144918213BA}" type="pres">
      <dgm:prSet presAssocID="{10949C33-215F-47E5-8279-0BDDC212CBED}" presName="parTrans" presStyleCnt="0"/>
      <dgm:spPr/>
    </dgm:pt>
    <dgm:pt modelId="{FE4A52CA-87BB-4B44-913D-11093E4B4724}" type="pres">
      <dgm:prSet presAssocID="{3E56E5A6-3F75-4FB8-A8A5-933BD75378BA}" presName="node" presStyleLbl="alignAccFollowNode1" presStyleIdx="8" presStyleCnt="17" custScaleX="140572">
        <dgm:presLayoutVars>
          <dgm:bulletEnabled val="1"/>
        </dgm:presLayoutVars>
      </dgm:prSet>
      <dgm:spPr/>
      <dgm:t>
        <a:bodyPr/>
        <a:lstStyle/>
        <a:p>
          <a:endParaRPr lang="zh-CN" altLang="en-US"/>
        </a:p>
      </dgm:t>
    </dgm:pt>
    <dgm:pt modelId="{60F69118-DC88-46EA-95C2-24CF363B57B9}" type="pres">
      <dgm:prSet presAssocID="{73F81E4B-418F-4765-9C16-BB56D48A1E1B}" presName="sibTrans" presStyleCnt="0"/>
      <dgm:spPr/>
    </dgm:pt>
    <dgm:pt modelId="{B0ADE123-F5C5-4554-B7A3-522DAB0EDDF5}" type="pres">
      <dgm:prSet presAssocID="{794E3D93-9E51-491C-90B7-F18D765AD3C0}" presName="node" presStyleLbl="alignAccFollowNode1" presStyleIdx="9" presStyleCnt="17">
        <dgm:presLayoutVars>
          <dgm:bulletEnabled val="1"/>
        </dgm:presLayoutVars>
      </dgm:prSet>
      <dgm:spPr/>
      <dgm:t>
        <a:bodyPr/>
        <a:lstStyle/>
        <a:p>
          <a:endParaRPr lang="zh-CN" altLang="en-US"/>
        </a:p>
      </dgm:t>
    </dgm:pt>
    <dgm:pt modelId="{74ED4C20-E5A7-4BDF-B505-A55AB783E1C4}" type="pres">
      <dgm:prSet presAssocID="{47EFD4FE-B681-4F06-9E6D-5D5EA780474B}" presName="sibTrans" presStyleCnt="0"/>
      <dgm:spPr/>
    </dgm:pt>
    <dgm:pt modelId="{7E02CCA8-C648-4F8F-AF59-7AE376B38623}" type="pres">
      <dgm:prSet presAssocID="{1AC3C9B4-3D9E-4DB3-895F-9ACC22D5D0B3}" presName="node" presStyleLbl="alignAccFollowNode1" presStyleIdx="10" presStyleCnt="17">
        <dgm:presLayoutVars>
          <dgm:bulletEnabled val="1"/>
        </dgm:presLayoutVars>
      </dgm:prSet>
      <dgm:spPr/>
      <dgm:t>
        <a:bodyPr/>
        <a:lstStyle/>
        <a:p>
          <a:endParaRPr lang="zh-CN" altLang="en-US"/>
        </a:p>
      </dgm:t>
    </dgm:pt>
    <dgm:pt modelId="{05C7947D-D98B-4C03-9384-35C7EA6638D4}" type="pres">
      <dgm:prSet presAssocID="{49D7F726-E781-4BBB-9DF6-65C2350789AC}" presName="sibTrans" presStyleCnt="0"/>
      <dgm:spPr/>
    </dgm:pt>
    <dgm:pt modelId="{4442E384-D15B-4332-BD0D-F655491E9956}" type="pres">
      <dgm:prSet presAssocID="{CF25D6CD-0704-4CBF-A473-20EADE07757A}" presName="node" presStyleLbl="alignAccFollowNode1" presStyleIdx="11" presStyleCnt="17">
        <dgm:presLayoutVars>
          <dgm:bulletEnabled val="1"/>
        </dgm:presLayoutVars>
      </dgm:prSet>
      <dgm:spPr/>
      <dgm:t>
        <a:bodyPr/>
        <a:lstStyle/>
        <a:p>
          <a:endParaRPr lang="zh-CN" altLang="en-US"/>
        </a:p>
      </dgm:t>
    </dgm:pt>
    <dgm:pt modelId="{5FC59F36-86CC-484C-8507-795C30492426}" type="pres">
      <dgm:prSet presAssocID="{795F9F90-298B-4A43-BA9D-8DDDB411B1DE}" presName="vSp" presStyleCnt="0"/>
      <dgm:spPr/>
    </dgm:pt>
    <dgm:pt modelId="{883F968E-554D-47B2-B64E-5E8ADCE6E79B}" type="pres">
      <dgm:prSet presAssocID="{42C24F24-E694-4018-8C06-0934A4123857}" presName="horFlow" presStyleCnt="0"/>
      <dgm:spPr/>
    </dgm:pt>
    <dgm:pt modelId="{A7A32317-D384-4194-A677-AC357A52A421}" type="pres">
      <dgm:prSet presAssocID="{42C24F24-E694-4018-8C06-0934A4123857}" presName="bigChev" presStyleLbl="node1" presStyleIdx="4" presStyleCnt="5"/>
      <dgm:spPr/>
      <dgm:t>
        <a:bodyPr/>
        <a:lstStyle/>
        <a:p>
          <a:endParaRPr lang="zh-CN" altLang="en-US"/>
        </a:p>
      </dgm:t>
    </dgm:pt>
    <dgm:pt modelId="{EB62E170-C1FF-41FC-BCC6-C2671A637E20}" type="pres">
      <dgm:prSet presAssocID="{098F77FE-F555-4695-85EA-E95F834C5C64}" presName="parTrans" presStyleCnt="0"/>
      <dgm:spPr/>
    </dgm:pt>
    <dgm:pt modelId="{642625C6-D6BE-48CE-B746-0383357DD846}" type="pres">
      <dgm:prSet presAssocID="{6DB2623B-62E0-4514-AC1C-841C64EF7435}" presName="node" presStyleLbl="alignAccFollowNode1" presStyleIdx="12" presStyleCnt="17">
        <dgm:presLayoutVars>
          <dgm:bulletEnabled val="1"/>
        </dgm:presLayoutVars>
      </dgm:prSet>
      <dgm:spPr/>
      <dgm:t>
        <a:bodyPr/>
        <a:lstStyle/>
        <a:p>
          <a:endParaRPr lang="zh-CN" altLang="en-US"/>
        </a:p>
      </dgm:t>
    </dgm:pt>
    <dgm:pt modelId="{8E6AA672-ED54-4B76-935C-97CEA7E1CAA6}" type="pres">
      <dgm:prSet presAssocID="{ABE1CBF5-E1F2-40E7-99DA-0EC801B3333A}" presName="sibTrans" presStyleCnt="0"/>
      <dgm:spPr/>
    </dgm:pt>
    <dgm:pt modelId="{1D0EE16A-84F6-4642-9112-0DB791C57DB1}" type="pres">
      <dgm:prSet presAssocID="{D0F8B5DE-10F8-411C-89B5-46302896332F}" presName="node" presStyleLbl="alignAccFollowNode1" presStyleIdx="13" presStyleCnt="17">
        <dgm:presLayoutVars>
          <dgm:bulletEnabled val="1"/>
        </dgm:presLayoutVars>
      </dgm:prSet>
      <dgm:spPr/>
      <dgm:t>
        <a:bodyPr/>
        <a:lstStyle/>
        <a:p>
          <a:endParaRPr lang="zh-CN" altLang="en-US"/>
        </a:p>
      </dgm:t>
    </dgm:pt>
    <dgm:pt modelId="{C661231A-ACE8-4D6D-81E8-2385F6EDC77D}" type="pres">
      <dgm:prSet presAssocID="{AF35A8AD-E95D-4A91-BBD6-C13287F5DB4A}" presName="sibTrans" presStyleCnt="0"/>
      <dgm:spPr/>
    </dgm:pt>
    <dgm:pt modelId="{E11ABC46-2313-4A91-BB9F-076BD99AABC9}" type="pres">
      <dgm:prSet presAssocID="{9BA76AA4-4736-46C0-A9AA-C6FBFA05DB87}" presName="node" presStyleLbl="alignAccFollowNode1" presStyleIdx="14" presStyleCnt="17">
        <dgm:presLayoutVars>
          <dgm:bulletEnabled val="1"/>
        </dgm:presLayoutVars>
      </dgm:prSet>
      <dgm:spPr/>
      <dgm:t>
        <a:bodyPr/>
        <a:lstStyle/>
        <a:p>
          <a:endParaRPr lang="zh-CN" altLang="en-US"/>
        </a:p>
      </dgm:t>
    </dgm:pt>
    <dgm:pt modelId="{4AE1DBCC-31E7-4C1D-ACC3-0F445615F3A4}" type="pres">
      <dgm:prSet presAssocID="{AFC720D4-DD18-4886-85DE-1112607F0A82}" presName="sibTrans" presStyleCnt="0"/>
      <dgm:spPr/>
    </dgm:pt>
    <dgm:pt modelId="{F89B4484-250D-41BA-8051-8A090FED8150}" type="pres">
      <dgm:prSet presAssocID="{6495F0F0-8DF6-4BED-BB54-DD97C933E240}" presName="node" presStyleLbl="alignAccFollowNode1" presStyleIdx="15" presStyleCnt="17">
        <dgm:presLayoutVars>
          <dgm:bulletEnabled val="1"/>
        </dgm:presLayoutVars>
      </dgm:prSet>
      <dgm:spPr/>
      <dgm:t>
        <a:bodyPr/>
        <a:lstStyle/>
        <a:p>
          <a:endParaRPr lang="zh-CN" altLang="en-US"/>
        </a:p>
      </dgm:t>
    </dgm:pt>
    <dgm:pt modelId="{88F661E8-D929-4364-9041-2DE882D83BBC}" type="pres">
      <dgm:prSet presAssocID="{796AC2E6-B5E9-42EC-8DF5-89907F026307}" presName="sibTrans" presStyleCnt="0"/>
      <dgm:spPr/>
    </dgm:pt>
    <dgm:pt modelId="{B0462721-8F2F-42D2-AE00-2B8BC3C0F1D1}" type="pres">
      <dgm:prSet presAssocID="{AB29985D-CD09-41D2-A363-95181CF26CE0}" presName="node" presStyleLbl="alignAccFollowNode1" presStyleIdx="16" presStyleCnt="17">
        <dgm:presLayoutVars>
          <dgm:bulletEnabled val="1"/>
        </dgm:presLayoutVars>
      </dgm:prSet>
      <dgm:spPr/>
      <dgm:t>
        <a:bodyPr/>
        <a:lstStyle/>
        <a:p>
          <a:endParaRPr lang="zh-CN" altLang="en-US"/>
        </a:p>
      </dgm:t>
    </dgm:pt>
  </dgm:ptLst>
  <dgm:cxnLst>
    <dgm:cxn modelId="{DD4B797E-3EA0-4D5A-AA86-5C935AEAC4A9}" type="presOf" srcId="{026C3356-142F-47BA-91A5-569D6DA00DAB}" destId="{7E0AFFCB-49AC-4B11-8D60-E21452E763B0}" srcOrd="0" destOrd="0" presId="urn:microsoft.com/office/officeart/2005/8/layout/lProcess3#1"/>
    <dgm:cxn modelId="{F8C91150-0DB4-4B67-89BB-07811C58D5B6}" type="presOf" srcId="{21C5445A-C7A1-4DB0-900A-4C851CBB4D77}" destId="{69A08D6A-E9A1-4456-BFA4-6063BA92FF3C}" srcOrd="0" destOrd="0" presId="urn:microsoft.com/office/officeart/2005/8/layout/lProcess3#1"/>
    <dgm:cxn modelId="{940AA253-E4A5-4E91-8B48-70FF81528F29}" type="presOf" srcId="{1FD93E06-B76C-453F-AA3D-583C896F8213}" destId="{4BFAA916-ECF2-4016-A773-2CF81BBCF9E2}" srcOrd="0" destOrd="0" presId="urn:microsoft.com/office/officeart/2005/8/layout/lProcess3#1"/>
    <dgm:cxn modelId="{5E75DAD7-B93B-4BE4-8A05-5FD0F4E8F894}" srcId="{42C24F24-E694-4018-8C06-0934A4123857}" destId="{AB29985D-CD09-41D2-A363-95181CF26CE0}" srcOrd="4" destOrd="0" parTransId="{C9538BAF-E7B9-4581-8210-75B46F2A0365}" sibTransId="{5387CF36-F114-466F-B50A-99C34D888186}"/>
    <dgm:cxn modelId="{F6EE9126-289B-47F6-BC06-8C82F3C588BC}" srcId="{21C5445A-C7A1-4DB0-900A-4C851CBB4D77}" destId="{27A03E6E-B9A7-40A3-B0A8-0F8698DC01ED}" srcOrd="0" destOrd="0" parTransId="{3C0F7115-102A-4D55-8301-C0AD298AD240}" sibTransId="{717D3555-1E6E-4051-B4DD-F1F1720AA624}"/>
    <dgm:cxn modelId="{6EECCC76-EFBE-4B6B-9B3A-B3076189948D}" type="presOf" srcId="{AB29985D-CD09-41D2-A363-95181CF26CE0}" destId="{B0462721-8F2F-42D2-AE00-2B8BC3C0F1D1}" srcOrd="0" destOrd="0" presId="urn:microsoft.com/office/officeart/2005/8/layout/lProcess3#1"/>
    <dgm:cxn modelId="{243D35C8-F043-4164-9F29-3D1D48FE7081}" type="presOf" srcId="{BE2223E0-8133-4254-B60F-E7D464AF0649}" destId="{119CDFB5-DACA-4328-9436-E1DD2ADD261B}" srcOrd="0" destOrd="0" presId="urn:microsoft.com/office/officeart/2005/8/layout/lProcess3#1"/>
    <dgm:cxn modelId="{0CD530CB-2DAB-4163-B3BE-F9DAD64FBFAE}" srcId="{42C24F24-E694-4018-8C06-0934A4123857}" destId="{D0F8B5DE-10F8-411C-89B5-46302896332F}" srcOrd="1" destOrd="0" parTransId="{44B3B3D4-B1FB-4E24-85F0-AB4F148FBB28}" sibTransId="{AF35A8AD-E95D-4A91-BBD6-C13287F5DB4A}"/>
    <dgm:cxn modelId="{07097930-C812-45E6-BCAB-DDD2B3EF7391}" srcId="{795F9F90-298B-4A43-BA9D-8DDDB411B1DE}" destId="{CF25D6CD-0704-4CBF-A473-20EADE07757A}" srcOrd="3" destOrd="0" parTransId="{7808E335-7DBE-404E-9A89-655C365FB260}" sibTransId="{6C8736BA-CEF1-43F8-B2FE-58A2C16FCE71}"/>
    <dgm:cxn modelId="{047F1328-3811-416F-8923-BA61D6E869E6}" srcId="{21C5445A-C7A1-4DB0-900A-4C851CBB4D77}" destId="{1FD93E06-B76C-453F-AA3D-583C896F8213}" srcOrd="2" destOrd="0" parTransId="{1DE6C739-B564-47AD-99BA-201EED5BA4EF}" sibTransId="{88C6553E-6C70-4CC4-A562-583C69F8EC9D}"/>
    <dgm:cxn modelId="{0F63D3E0-52A9-42C0-8B71-300825B35F3E}" type="presOf" srcId="{E1AA3A86-7591-4716-93D5-A1FD1FBDE0CF}" destId="{7ED6FD49-1B9A-4241-8E8A-ABFCF945F065}" srcOrd="0" destOrd="0" presId="urn:microsoft.com/office/officeart/2005/8/layout/lProcess3#1"/>
    <dgm:cxn modelId="{D88EEB13-6932-40BF-8AA6-0082DD5F5176}" srcId="{42C24F24-E694-4018-8C06-0934A4123857}" destId="{6DB2623B-62E0-4514-AC1C-841C64EF7435}" srcOrd="0" destOrd="0" parTransId="{098F77FE-F555-4695-85EA-E95F834C5C64}" sibTransId="{ABE1CBF5-E1F2-40E7-99DA-0EC801B3333A}"/>
    <dgm:cxn modelId="{35EF7E5C-30A4-47A0-B833-9508FAA8E1F0}" srcId="{FA11D833-90ED-4C5F-B66A-E749C8ECAAAE}" destId="{BE2223E0-8133-4254-B60F-E7D464AF0649}" srcOrd="0" destOrd="0" parTransId="{FAD6F25B-E32B-405A-A8BC-F1E70EA95AD0}" sibTransId="{35BCE799-6C02-4FBC-AF73-24903C4FE435}"/>
    <dgm:cxn modelId="{77195F5F-88FD-45A1-B7C3-D178CABDC5D7}" srcId="{0A6A631C-B45C-4D3D-9869-8EDACE792543}" destId="{FA11D833-90ED-4C5F-B66A-E749C8ECAAAE}" srcOrd="0" destOrd="0" parTransId="{8EB56D24-51A7-44FE-BF93-85602E7E3953}" sibTransId="{57F7EDAA-84F7-4F05-94D0-ACABC6A19AE0}"/>
    <dgm:cxn modelId="{96D62572-0E97-46AF-B008-0F501E76EE66}" type="presOf" srcId="{795F9F90-298B-4A43-BA9D-8DDDB411B1DE}" destId="{7AF7D2F9-9200-4A44-915E-4E4D0AE02074}" srcOrd="0" destOrd="0" presId="urn:microsoft.com/office/officeart/2005/8/layout/lProcess3#1"/>
    <dgm:cxn modelId="{B3A01119-9067-4A1D-89F7-A6EB8524410F}" srcId="{0A6A631C-B45C-4D3D-9869-8EDACE792543}" destId="{795F9F90-298B-4A43-BA9D-8DDDB411B1DE}" srcOrd="3" destOrd="0" parTransId="{8437FC91-7258-4519-9788-E1F0D7A96372}" sibTransId="{18940FB7-870D-4A2D-BA24-9B7B0D5A8FB5}"/>
    <dgm:cxn modelId="{08028489-9DD6-4A68-95F9-3B2E8A1BE1ED}" type="presOf" srcId="{A0BEE278-F6BA-4C95-A81A-0B1E37C00553}" destId="{5D365A85-B15B-4705-B2AF-1B4EE97A87B6}" srcOrd="0" destOrd="0" presId="urn:microsoft.com/office/officeart/2005/8/layout/lProcess3#1"/>
    <dgm:cxn modelId="{445362AB-F18A-450A-84F0-C985ACB796AD}" srcId="{FA11D833-90ED-4C5F-B66A-E749C8ECAAAE}" destId="{026C3356-142F-47BA-91A5-569D6DA00DAB}" srcOrd="1" destOrd="0" parTransId="{384488A5-A17F-4564-BCCC-80538CCCC902}" sibTransId="{546159B0-8A5E-498F-AD9B-0EC39D1451F6}"/>
    <dgm:cxn modelId="{CC529C2C-CBF8-409A-A76C-4FE5DDEAC017}" type="presOf" srcId="{42C24F24-E694-4018-8C06-0934A4123857}" destId="{A7A32317-D384-4194-A677-AC357A52A421}" srcOrd="0" destOrd="0" presId="urn:microsoft.com/office/officeart/2005/8/layout/lProcess3#1"/>
    <dgm:cxn modelId="{D30B5564-F0C4-40D9-AB3E-3A41BEDF5885}" type="presOf" srcId="{638D6C99-1334-445B-B0C0-60973E2C1D36}" destId="{C485D9FE-3588-4E2C-BA37-96D24391A149}" srcOrd="0" destOrd="0" presId="urn:microsoft.com/office/officeart/2005/8/layout/lProcess3#1"/>
    <dgm:cxn modelId="{A6B1F857-004F-4A7E-A6CC-23F248F6171E}" type="presOf" srcId="{1AC3C9B4-3D9E-4DB3-895F-9ACC22D5D0B3}" destId="{7E02CCA8-C648-4F8F-AF59-7AE376B38623}" srcOrd="0" destOrd="0" presId="urn:microsoft.com/office/officeart/2005/8/layout/lProcess3#1"/>
    <dgm:cxn modelId="{82A97E95-DB85-4127-9447-A9B47D368221}" srcId="{795F9F90-298B-4A43-BA9D-8DDDB411B1DE}" destId="{1AC3C9B4-3D9E-4DB3-895F-9ACC22D5D0B3}" srcOrd="2" destOrd="0" parTransId="{4DEBBB40-91FB-401E-B197-946E160955ED}" sibTransId="{49D7F726-E781-4BBB-9DF6-65C2350789AC}"/>
    <dgm:cxn modelId="{203611FF-6699-496E-A14F-30950AA813B3}" type="presOf" srcId="{3E56E5A6-3F75-4FB8-A8A5-933BD75378BA}" destId="{FE4A52CA-87BB-4B44-913D-11093E4B4724}" srcOrd="0" destOrd="0" presId="urn:microsoft.com/office/officeart/2005/8/layout/lProcess3#1"/>
    <dgm:cxn modelId="{8C6B87CF-0393-456A-9F1D-88C8966FAD70}" srcId="{42C24F24-E694-4018-8C06-0934A4123857}" destId="{6495F0F0-8DF6-4BED-BB54-DD97C933E240}" srcOrd="3" destOrd="0" parTransId="{42C4FD08-EFCC-4D00-8D7D-80CD795CB747}" sibTransId="{796AC2E6-B5E9-42EC-8DF5-89907F026307}"/>
    <dgm:cxn modelId="{E7B3EF4E-E80F-4297-9979-B5B19BB987E2}" srcId="{E1AA3A86-7591-4716-93D5-A1FD1FBDE0CF}" destId="{638D6C99-1334-445B-B0C0-60973E2C1D36}" srcOrd="1" destOrd="0" parTransId="{C255EE0A-2D3B-47D9-9378-D4294607BB2C}" sibTransId="{277A1D44-5AF2-49B4-935E-A8C515B04702}"/>
    <dgm:cxn modelId="{7EACFC82-625E-4179-8994-14B324779469}" srcId="{795F9F90-298B-4A43-BA9D-8DDDB411B1DE}" destId="{794E3D93-9E51-491C-90B7-F18D765AD3C0}" srcOrd="1" destOrd="0" parTransId="{E3540A8F-342B-4B78-B280-69D6C19D6F4D}" sibTransId="{47EFD4FE-B681-4F06-9E6D-5D5EA780474B}"/>
    <dgm:cxn modelId="{3B233DFB-C258-4DBA-8D73-424A547BD8B9}" type="presOf" srcId="{D0F8B5DE-10F8-411C-89B5-46302896332F}" destId="{1D0EE16A-84F6-4642-9112-0DB791C57DB1}" srcOrd="0" destOrd="0" presId="urn:microsoft.com/office/officeart/2005/8/layout/lProcess3#1"/>
    <dgm:cxn modelId="{325117AF-A092-472D-BC3D-62E46EBA0B58}" type="presOf" srcId="{794E3D93-9E51-491C-90B7-F18D765AD3C0}" destId="{B0ADE123-F5C5-4554-B7A3-522DAB0EDDF5}" srcOrd="0" destOrd="0" presId="urn:microsoft.com/office/officeart/2005/8/layout/lProcess3#1"/>
    <dgm:cxn modelId="{A64E7F3F-DCE9-4190-AF11-F087AD896EA2}" type="presOf" srcId="{CF25D6CD-0704-4CBF-A473-20EADE07757A}" destId="{4442E384-D15B-4332-BD0D-F655491E9956}" srcOrd="0" destOrd="0" presId="urn:microsoft.com/office/officeart/2005/8/layout/lProcess3#1"/>
    <dgm:cxn modelId="{E8407659-2D96-4589-8F77-FB109E51399F}" type="presOf" srcId="{9BA76AA4-4736-46C0-A9AA-C6FBFA05DB87}" destId="{E11ABC46-2313-4A91-BB9F-076BD99AABC9}" srcOrd="0" destOrd="0" presId="urn:microsoft.com/office/officeart/2005/8/layout/lProcess3#1"/>
    <dgm:cxn modelId="{13131B0B-53A2-43EE-A211-9CE30653EE21}" type="presOf" srcId="{27A03E6E-B9A7-40A3-B0A8-0F8698DC01ED}" destId="{A59004A4-85C3-465A-A238-4616D47DF02C}" srcOrd="0" destOrd="0" presId="urn:microsoft.com/office/officeart/2005/8/layout/lProcess3#1"/>
    <dgm:cxn modelId="{1E5A3F68-C002-470D-A243-ACDBF5A1D35A}" type="presOf" srcId="{FA11D833-90ED-4C5F-B66A-E749C8ECAAAE}" destId="{5CACF22F-1E61-47A9-92A9-CAD838B0DD1E}" srcOrd="0" destOrd="0" presId="urn:microsoft.com/office/officeart/2005/8/layout/lProcess3#1"/>
    <dgm:cxn modelId="{58DA98D5-D252-4D8B-8029-3AA1C25F41BD}" srcId="{E1AA3A86-7591-4716-93D5-A1FD1FBDE0CF}" destId="{F1BDC0A9-4919-4C54-B0CA-80BF6942229B}" srcOrd="0" destOrd="0" parTransId="{DCA280F8-D4B5-43AD-948E-5E57629F7E19}" sibTransId="{0A75DE4A-117F-45B1-81EC-38236E9DDBBA}"/>
    <dgm:cxn modelId="{2D36AD79-EFC5-4FD6-BCB8-45E76C97CFDD}" srcId="{42C24F24-E694-4018-8C06-0934A4123857}" destId="{9BA76AA4-4736-46C0-A9AA-C6FBFA05DB87}" srcOrd="2" destOrd="0" parTransId="{5C29E0A5-2ED9-423A-A6D1-866D0C0534D4}" sibTransId="{AFC720D4-DD18-4886-85DE-1112607F0A82}"/>
    <dgm:cxn modelId="{32DC7D89-A6AD-4795-A132-1221D8FF7388}" srcId="{795F9F90-298B-4A43-BA9D-8DDDB411B1DE}" destId="{3E56E5A6-3F75-4FB8-A8A5-933BD75378BA}" srcOrd="0" destOrd="0" parTransId="{10949C33-215F-47E5-8279-0BDDC212CBED}" sibTransId="{73F81E4B-418F-4765-9C16-BB56D48A1E1B}"/>
    <dgm:cxn modelId="{676335A9-5CE6-46AD-A351-73E5758103CF}" srcId="{0A6A631C-B45C-4D3D-9869-8EDACE792543}" destId="{42C24F24-E694-4018-8C06-0934A4123857}" srcOrd="4" destOrd="0" parTransId="{3D96C52E-1C9B-4A09-A7D8-5AD1C76CC44C}" sibTransId="{5E5507A2-B539-4B7B-82F4-FE5199295221}"/>
    <dgm:cxn modelId="{606CAE40-DF3A-4082-9A6B-13EDB0DB5C7A}" type="presOf" srcId="{0A6A631C-B45C-4D3D-9869-8EDACE792543}" destId="{FF739422-784E-4BCD-BAE1-DD9037344329}" srcOrd="0" destOrd="0" presId="urn:microsoft.com/office/officeart/2005/8/layout/lProcess3#1"/>
    <dgm:cxn modelId="{7AE07B3E-BAE9-4A73-A8C8-4F4EF4A4761B}" type="presOf" srcId="{20243E36-DFB7-404B-88AA-683290B2A84B}" destId="{9CD0D263-3DC8-44BC-B4B8-DA54A471D8E0}" srcOrd="0" destOrd="0" presId="urn:microsoft.com/office/officeart/2005/8/layout/lProcess3#1"/>
    <dgm:cxn modelId="{245C2C0D-0B56-4130-9C20-1628150CBC86}" srcId="{FA11D833-90ED-4C5F-B66A-E749C8ECAAAE}" destId="{A0BEE278-F6BA-4C95-A81A-0B1E37C00553}" srcOrd="2" destOrd="0" parTransId="{2BDB2EC8-1D71-497E-8BE6-A7D03C2053DD}" sibTransId="{EE9F6268-9B9D-477F-A2C8-382E63BB6EA7}"/>
    <dgm:cxn modelId="{453DA4A3-AE70-43A4-A8A9-79C47DF30387}" type="presOf" srcId="{6DB2623B-62E0-4514-AC1C-841C64EF7435}" destId="{642625C6-D6BE-48CE-B746-0383357DD846}" srcOrd="0" destOrd="0" presId="urn:microsoft.com/office/officeart/2005/8/layout/lProcess3#1"/>
    <dgm:cxn modelId="{742E37F4-EF71-48F2-9DC2-CA20834938D3}" srcId="{0A6A631C-B45C-4D3D-9869-8EDACE792543}" destId="{21C5445A-C7A1-4DB0-900A-4C851CBB4D77}" srcOrd="2" destOrd="0" parTransId="{ACC82874-192A-4474-8A0B-F81B18690A02}" sibTransId="{F48FDFB9-D1A9-46E5-A21C-87766AD36ECC}"/>
    <dgm:cxn modelId="{94C2F401-CBB9-47F3-B139-3320628B3103}" type="presOf" srcId="{6495F0F0-8DF6-4BED-BB54-DD97C933E240}" destId="{F89B4484-250D-41BA-8051-8A090FED8150}" srcOrd="0" destOrd="0" presId="urn:microsoft.com/office/officeart/2005/8/layout/lProcess3#1"/>
    <dgm:cxn modelId="{8C9DF131-F723-45E5-A57C-EAF58BE5D1CA}" srcId="{21C5445A-C7A1-4DB0-900A-4C851CBB4D77}" destId="{20243E36-DFB7-404B-88AA-683290B2A84B}" srcOrd="1" destOrd="0" parTransId="{E6956387-9A9B-4004-9D91-663E7FC13EC5}" sibTransId="{8C5AC552-108B-445B-99CB-0FF132B135AE}"/>
    <dgm:cxn modelId="{7467FCF2-A376-40C9-BF04-02FD15EF192D}" type="presOf" srcId="{F1BDC0A9-4919-4C54-B0CA-80BF6942229B}" destId="{03A69CE5-208F-4C3A-8741-513B40F13938}" srcOrd="0" destOrd="0" presId="urn:microsoft.com/office/officeart/2005/8/layout/lProcess3#1"/>
    <dgm:cxn modelId="{57CA9D27-9739-465A-A088-5621D600885B}" srcId="{0A6A631C-B45C-4D3D-9869-8EDACE792543}" destId="{E1AA3A86-7591-4716-93D5-A1FD1FBDE0CF}" srcOrd="1" destOrd="0" parTransId="{29505B9F-6CAF-4975-9842-5BA6981CDFA0}" sibTransId="{56B5F7D4-6CF3-484B-B767-9D7AFF71269B}"/>
    <dgm:cxn modelId="{17F08DE0-FB11-4D0D-8554-6A119B918608}" type="presParOf" srcId="{FF739422-784E-4BCD-BAE1-DD9037344329}" destId="{00984F44-C261-4C06-8F50-9FCD609479AA}" srcOrd="0" destOrd="0" presId="urn:microsoft.com/office/officeart/2005/8/layout/lProcess3#1"/>
    <dgm:cxn modelId="{3DAF0A97-B7B5-4F67-AC75-CC56906B2D70}" type="presParOf" srcId="{00984F44-C261-4C06-8F50-9FCD609479AA}" destId="{5CACF22F-1E61-47A9-92A9-CAD838B0DD1E}" srcOrd="0" destOrd="0" presId="urn:microsoft.com/office/officeart/2005/8/layout/lProcess3#1"/>
    <dgm:cxn modelId="{5CAE0A30-04A6-45BA-8067-6A057149A340}" type="presParOf" srcId="{00984F44-C261-4C06-8F50-9FCD609479AA}" destId="{3C64D343-29B1-40DD-B7EF-73B7115484B3}" srcOrd="1" destOrd="0" presId="urn:microsoft.com/office/officeart/2005/8/layout/lProcess3#1"/>
    <dgm:cxn modelId="{207F9E23-2FC3-422A-BD76-6282B9EF959C}" type="presParOf" srcId="{00984F44-C261-4C06-8F50-9FCD609479AA}" destId="{119CDFB5-DACA-4328-9436-E1DD2ADD261B}" srcOrd="2" destOrd="0" presId="urn:microsoft.com/office/officeart/2005/8/layout/lProcess3#1"/>
    <dgm:cxn modelId="{F11EF4E3-7BB7-42A3-85CD-D0FA7F474EB7}" type="presParOf" srcId="{00984F44-C261-4C06-8F50-9FCD609479AA}" destId="{24AD3B34-E11E-4B7F-AD61-C1BB5FB23290}" srcOrd="3" destOrd="0" presId="urn:microsoft.com/office/officeart/2005/8/layout/lProcess3#1"/>
    <dgm:cxn modelId="{A344B0C5-DD09-4DFB-9F7D-18C4667A1EB8}" type="presParOf" srcId="{00984F44-C261-4C06-8F50-9FCD609479AA}" destId="{7E0AFFCB-49AC-4B11-8D60-E21452E763B0}" srcOrd="4" destOrd="0" presId="urn:microsoft.com/office/officeart/2005/8/layout/lProcess3#1"/>
    <dgm:cxn modelId="{0DB66C0B-3C05-419F-800B-89C88C8A7F26}" type="presParOf" srcId="{00984F44-C261-4C06-8F50-9FCD609479AA}" destId="{2780D346-10DB-4D33-ADF0-610230EAF6C4}" srcOrd="5" destOrd="0" presId="urn:microsoft.com/office/officeart/2005/8/layout/lProcess3#1"/>
    <dgm:cxn modelId="{B32D2D4D-C943-4885-B25D-A7B4B18F7062}" type="presParOf" srcId="{00984F44-C261-4C06-8F50-9FCD609479AA}" destId="{5D365A85-B15B-4705-B2AF-1B4EE97A87B6}" srcOrd="6" destOrd="0" presId="urn:microsoft.com/office/officeart/2005/8/layout/lProcess3#1"/>
    <dgm:cxn modelId="{FDC44BF4-3110-4847-849E-CE3E3E921101}" type="presParOf" srcId="{FF739422-784E-4BCD-BAE1-DD9037344329}" destId="{5CFA6FBC-6AE5-4B5C-80A2-1D47B21A809B}" srcOrd="1" destOrd="0" presId="urn:microsoft.com/office/officeart/2005/8/layout/lProcess3#1"/>
    <dgm:cxn modelId="{7E6F21FF-C492-49BC-967B-E172FB53CFAE}" type="presParOf" srcId="{FF739422-784E-4BCD-BAE1-DD9037344329}" destId="{4F358110-B66A-4E41-A729-AA8225320EA3}" srcOrd="2" destOrd="0" presId="urn:microsoft.com/office/officeart/2005/8/layout/lProcess3#1"/>
    <dgm:cxn modelId="{4BD5AF4B-2BE6-4E57-8682-6D0DB3799BB4}" type="presParOf" srcId="{4F358110-B66A-4E41-A729-AA8225320EA3}" destId="{7ED6FD49-1B9A-4241-8E8A-ABFCF945F065}" srcOrd="0" destOrd="0" presId="urn:microsoft.com/office/officeart/2005/8/layout/lProcess3#1"/>
    <dgm:cxn modelId="{D0A8E76D-37D7-4FA4-B7D3-14350631D3CC}" type="presParOf" srcId="{4F358110-B66A-4E41-A729-AA8225320EA3}" destId="{1C73136C-1960-407C-9079-B26A7E2523DD}" srcOrd="1" destOrd="0" presId="urn:microsoft.com/office/officeart/2005/8/layout/lProcess3#1"/>
    <dgm:cxn modelId="{2ADD944C-7609-4830-9EEF-5BA18886B5EE}" type="presParOf" srcId="{4F358110-B66A-4E41-A729-AA8225320EA3}" destId="{03A69CE5-208F-4C3A-8741-513B40F13938}" srcOrd="2" destOrd="0" presId="urn:microsoft.com/office/officeart/2005/8/layout/lProcess3#1"/>
    <dgm:cxn modelId="{555AAFA8-9A9B-4665-87D6-00362209C8EC}" type="presParOf" srcId="{4F358110-B66A-4E41-A729-AA8225320EA3}" destId="{B7714F87-F5BD-4F9B-92D9-27BF0AD63004}" srcOrd="3" destOrd="0" presId="urn:microsoft.com/office/officeart/2005/8/layout/lProcess3#1"/>
    <dgm:cxn modelId="{9CD89E7B-DAA2-4D13-90E1-F9931B1FECED}" type="presParOf" srcId="{4F358110-B66A-4E41-A729-AA8225320EA3}" destId="{C485D9FE-3588-4E2C-BA37-96D24391A149}" srcOrd="4" destOrd="0" presId="urn:microsoft.com/office/officeart/2005/8/layout/lProcess3#1"/>
    <dgm:cxn modelId="{BDA8372C-8B3B-4C39-BCF0-44448016223F}" type="presParOf" srcId="{FF739422-784E-4BCD-BAE1-DD9037344329}" destId="{D9E4A17A-AE6C-4442-8B87-94BCACF5C6C5}" srcOrd="3" destOrd="0" presId="urn:microsoft.com/office/officeart/2005/8/layout/lProcess3#1"/>
    <dgm:cxn modelId="{126696E3-19A0-4A66-9633-A5BEAA325C59}" type="presParOf" srcId="{FF739422-784E-4BCD-BAE1-DD9037344329}" destId="{E2911683-6452-460C-8097-1E8FFA0E1BF2}" srcOrd="4" destOrd="0" presId="urn:microsoft.com/office/officeart/2005/8/layout/lProcess3#1"/>
    <dgm:cxn modelId="{FFF4D94D-1BA5-4123-97F1-BB1145BBC5AE}" type="presParOf" srcId="{E2911683-6452-460C-8097-1E8FFA0E1BF2}" destId="{69A08D6A-E9A1-4456-BFA4-6063BA92FF3C}" srcOrd="0" destOrd="0" presId="urn:microsoft.com/office/officeart/2005/8/layout/lProcess3#1"/>
    <dgm:cxn modelId="{96D2B6E6-D152-459E-B2EB-34FA1B5CCE40}" type="presParOf" srcId="{E2911683-6452-460C-8097-1E8FFA0E1BF2}" destId="{1D493EB5-13FF-4675-B819-AC50516E8EA6}" srcOrd="1" destOrd="0" presId="urn:microsoft.com/office/officeart/2005/8/layout/lProcess3#1"/>
    <dgm:cxn modelId="{32673D02-CA58-4AAF-B1E5-C49D2FCD7C89}" type="presParOf" srcId="{E2911683-6452-460C-8097-1E8FFA0E1BF2}" destId="{A59004A4-85C3-465A-A238-4616D47DF02C}" srcOrd="2" destOrd="0" presId="urn:microsoft.com/office/officeart/2005/8/layout/lProcess3#1"/>
    <dgm:cxn modelId="{FB0668E8-0754-4E63-B69D-866E51607CEF}" type="presParOf" srcId="{E2911683-6452-460C-8097-1E8FFA0E1BF2}" destId="{D77922F4-16DE-4EC3-8491-488455760D49}" srcOrd="3" destOrd="0" presId="urn:microsoft.com/office/officeart/2005/8/layout/lProcess3#1"/>
    <dgm:cxn modelId="{845D397F-3EAF-417F-AC7D-7265DD7571A9}" type="presParOf" srcId="{E2911683-6452-460C-8097-1E8FFA0E1BF2}" destId="{9CD0D263-3DC8-44BC-B4B8-DA54A471D8E0}" srcOrd="4" destOrd="0" presId="urn:microsoft.com/office/officeart/2005/8/layout/lProcess3#1"/>
    <dgm:cxn modelId="{5A1B4F39-A78E-4607-B025-D2FD0F6C0FB5}" type="presParOf" srcId="{E2911683-6452-460C-8097-1E8FFA0E1BF2}" destId="{5054EA1F-B6A5-414D-ABA1-F978683C041E}" srcOrd="5" destOrd="0" presId="urn:microsoft.com/office/officeart/2005/8/layout/lProcess3#1"/>
    <dgm:cxn modelId="{80E11819-A229-42EF-9AB4-6EBDF6D99151}" type="presParOf" srcId="{E2911683-6452-460C-8097-1E8FFA0E1BF2}" destId="{4BFAA916-ECF2-4016-A773-2CF81BBCF9E2}" srcOrd="6" destOrd="0" presId="urn:microsoft.com/office/officeart/2005/8/layout/lProcess3#1"/>
    <dgm:cxn modelId="{6A0AA39A-2EE0-43F6-BC91-AE9DA00AFC8A}" type="presParOf" srcId="{FF739422-784E-4BCD-BAE1-DD9037344329}" destId="{D80DFAD7-CC0D-492D-9E51-BF6DAC693171}" srcOrd="5" destOrd="0" presId="urn:microsoft.com/office/officeart/2005/8/layout/lProcess3#1"/>
    <dgm:cxn modelId="{CD0286C4-ED7E-478A-899A-E0B010A421F1}" type="presParOf" srcId="{FF739422-784E-4BCD-BAE1-DD9037344329}" destId="{71677315-BA19-4031-AC5F-C7858642724F}" srcOrd="6" destOrd="0" presId="urn:microsoft.com/office/officeart/2005/8/layout/lProcess3#1"/>
    <dgm:cxn modelId="{2BA72094-45FD-4A3B-B1AB-77B414A28102}" type="presParOf" srcId="{71677315-BA19-4031-AC5F-C7858642724F}" destId="{7AF7D2F9-9200-4A44-915E-4E4D0AE02074}" srcOrd="0" destOrd="0" presId="urn:microsoft.com/office/officeart/2005/8/layout/lProcess3#1"/>
    <dgm:cxn modelId="{C63AE6B2-8618-43F8-8A13-FA1FDE4154AC}" type="presParOf" srcId="{71677315-BA19-4031-AC5F-C7858642724F}" destId="{1950948E-A7AB-4794-9391-B144918213BA}" srcOrd="1" destOrd="0" presId="urn:microsoft.com/office/officeart/2005/8/layout/lProcess3#1"/>
    <dgm:cxn modelId="{ADB80138-9AFD-4B56-B97E-81EC457DD520}" type="presParOf" srcId="{71677315-BA19-4031-AC5F-C7858642724F}" destId="{FE4A52CA-87BB-4B44-913D-11093E4B4724}" srcOrd="2" destOrd="0" presId="urn:microsoft.com/office/officeart/2005/8/layout/lProcess3#1"/>
    <dgm:cxn modelId="{1181ECEE-301D-498B-86F8-DE31570C9AB1}" type="presParOf" srcId="{71677315-BA19-4031-AC5F-C7858642724F}" destId="{60F69118-DC88-46EA-95C2-24CF363B57B9}" srcOrd="3" destOrd="0" presId="urn:microsoft.com/office/officeart/2005/8/layout/lProcess3#1"/>
    <dgm:cxn modelId="{DF3EB0EF-38EF-46F1-9C75-6395EA39C0EF}" type="presParOf" srcId="{71677315-BA19-4031-AC5F-C7858642724F}" destId="{B0ADE123-F5C5-4554-B7A3-522DAB0EDDF5}" srcOrd="4" destOrd="0" presId="urn:microsoft.com/office/officeart/2005/8/layout/lProcess3#1"/>
    <dgm:cxn modelId="{5173CC59-471C-46E6-8C1F-DC49746AA96E}" type="presParOf" srcId="{71677315-BA19-4031-AC5F-C7858642724F}" destId="{74ED4C20-E5A7-4BDF-B505-A55AB783E1C4}" srcOrd="5" destOrd="0" presId="urn:microsoft.com/office/officeart/2005/8/layout/lProcess3#1"/>
    <dgm:cxn modelId="{EA679AC0-A2FA-494E-998F-A49FB51F26D2}" type="presParOf" srcId="{71677315-BA19-4031-AC5F-C7858642724F}" destId="{7E02CCA8-C648-4F8F-AF59-7AE376B38623}" srcOrd="6" destOrd="0" presId="urn:microsoft.com/office/officeart/2005/8/layout/lProcess3#1"/>
    <dgm:cxn modelId="{568DBD85-2E56-4994-97B3-7BCFFD514420}" type="presParOf" srcId="{71677315-BA19-4031-AC5F-C7858642724F}" destId="{05C7947D-D98B-4C03-9384-35C7EA6638D4}" srcOrd="7" destOrd="0" presId="urn:microsoft.com/office/officeart/2005/8/layout/lProcess3#1"/>
    <dgm:cxn modelId="{0B0B14F1-164B-4679-BDF5-BE3F2343AF64}" type="presParOf" srcId="{71677315-BA19-4031-AC5F-C7858642724F}" destId="{4442E384-D15B-4332-BD0D-F655491E9956}" srcOrd="8" destOrd="0" presId="urn:microsoft.com/office/officeart/2005/8/layout/lProcess3#1"/>
    <dgm:cxn modelId="{B91A468E-134D-48A0-978A-B03B00C570D9}" type="presParOf" srcId="{FF739422-784E-4BCD-BAE1-DD9037344329}" destId="{5FC59F36-86CC-484C-8507-795C30492426}" srcOrd="7" destOrd="0" presId="urn:microsoft.com/office/officeart/2005/8/layout/lProcess3#1"/>
    <dgm:cxn modelId="{10AC7842-7A71-4CDF-AF58-9C4FDAB0FA7E}" type="presParOf" srcId="{FF739422-784E-4BCD-BAE1-DD9037344329}" destId="{883F968E-554D-47B2-B64E-5E8ADCE6E79B}" srcOrd="8" destOrd="0" presId="urn:microsoft.com/office/officeart/2005/8/layout/lProcess3#1"/>
    <dgm:cxn modelId="{984EFA4D-2B12-456D-9511-4D7C9A978AEE}" type="presParOf" srcId="{883F968E-554D-47B2-B64E-5E8ADCE6E79B}" destId="{A7A32317-D384-4194-A677-AC357A52A421}" srcOrd="0" destOrd="0" presId="urn:microsoft.com/office/officeart/2005/8/layout/lProcess3#1"/>
    <dgm:cxn modelId="{5D0525CC-73E0-4E54-AAE4-B10AA523527A}" type="presParOf" srcId="{883F968E-554D-47B2-B64E-5E8ADCE6E79B}" destId="{EB62E170-C1FF-41FC-BCC6-C2671A637E20}" srcOrd="1" destOrd="0" presId="urn:microsoft.com/office/officeart/2005/8/layout/lProcess3#1"/>
    <dgm:cxn modelId="{4EC85BD3-33E8-4F80-877E-3F2ECEDDC2B0}" type="presParOf" srcId="{883F968E-554D-47B2-B64E-5E8ADCE6E79B}" destId="{642625C6-D6BE-48CE-B746-0383357DD846}" srcOrd="2" destOrd="0" presId="urn:microsoft.com/office/officeart/2005/8/layout/lProcess3#1"/>
    <dgm:cxn modelId="{FEAD4B51-80A0-45D9-B516-42C2D1A16A77}" type="presParOf" srcId="{883F968E-554D-47B2-B64E-5E8ADCE6E79B}" destId="{8E6AA672-ED54-4B76-935C-97CEA7E1CAA6}" srcOrd="3" destOrd="0" presId="urn:microsoft.com/office/officeart/2005/8/layout/lProcess3#1"/>
    <dgm:cxn modelId="{BEBE3CE6-1FFE-475A-BA40-B8916B380B8E}" type="presParOf" srcId="{883F968E-554D-47B2-B64E-5E8ADCE6E79B}" destId="{1D0EE16A-84F6-4642-9112-0DB791C57DB1}" srcOrd="4" destOrd="0" presId="urn:microsoft.com/office/officeart/2005/8/layout/lProcess3#1"/>
    <dgm:cxn modelId="{A0DF4851-8046-419A-94B1-95BACE921FA0}" type="presParOf" srcId="{883F968E-554D-47B2-B64E-5E8ADCE6E79B}" destId="{C661231A-ACE8-4D6D-81E8-2385F6EDC77D}" srcOrd="5" destOrd="0" presId="urn:microsoft.com/office/officeart/2005/8/layout/lProcess3#1"/>
    <dgm:cxn modelId="{406ECCF8-A5B4-49E1-BBDC-1D57E8890B05}" type="presParOf" srcId="{883F968E-554D-47B2-B64E-5E8ADCE6E79B}" destId="{E11ABC46-2313-4A91-BB9F-076BD99AABC9}" srcOrd="6" destOrd="0" presId="urn:microsoft.com/office/officeart/2005/8/layout/lProcess3#1"/>
    <dgm:cxn modelId="{0785F174-923C-4534-95AF-92479AE1C669}" type="presParOf" srcId="{883F968E-554D-47B2-B64E-5E8ADCE6E79B}" destId="{4AE1DBCC-31E7-4C1D-ACC3-0F445615F3A4}" srcOrd="7" destOrd="0" presId="urn:microsoft.com/office/officeart/2005/8/layout/lProcess3#1"/>
    <dgm:cxn modelId="{68F4206E-4A65-4C92-BFA5-8FFFE4C8C2A9}" type="presParOf" srcId="{883F968E-554D-47B2-B64E-5E8ADCE6E79B}" destId="{F89B4484-250D-41BA-8051-8A090FED8150}" srcOrd="8" destOrd="0" presId="urn:microsoft.com/office/officeart/2005/8/layout/lProcess3#1"/>
    <dgm:cxn modelId="{596D69E0-76B3-4A78-A382-EF6066756805}" type="presParOf" srcId="{883F968E-554D-47B2-B64E-5E8ADCE6E79B}" destId="{88F661E8-D929-4364-9041-2DE882D83BBC}" srcOrd="9" destOrd="0" presId="urn:microsoft.com/office/officeart/2005/8/layout/lProcess3#1"/>
    <dgm:cxn modelId="{ABD26477-2EB0-4A80-B3C1-25A8975F7DF1}" type="presParOf" srcId="{883F968E-554D-47B2-B64E-5E8ADCE6E79B}" destId="{B0462721-8F2F-42D2-AE00-2B8BC3C0F1D1}" srcOrd="10" destOrd="0" presId="urn:microsoft.com/office/officeart/2005/8/layout/lProcess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549912" cy="4224372"/>
        <a:chOff x="0" y="0"/>
        <a:chExt cx="7549912" cy="4224372"/>
      </a:xfrm>
    </dsp:grpSpPr>
    <dsp:sp modelId="{A518C75A-786C-443A-A7CC-4A8F901DB63A}">
      <dsp:nvSpPr>
        <dsp:cNvPr id="3" name="圆角矩形 2"/>
        <dsp:cNvSpPr/>
      </dsp:nvSpPr>
      <dsp:spPr bwMode="white">
        <a:xfrm>
          <a:off x="866839" y="2294264"/>
          <a:ext cx="2217132" cy="865724"/>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定级</a:t>
          </a:r>
          <a:r>
            <a:rPr lang="zh-CN" altLang="en-US" sz="1400" dirty="0" smtClean="0">
              <a:solidFill>
                <a:schemeClr val="dk1"/>
              </a:solidFill>
            </a:rPr>
            <a:t>备案</a:t>
          </a:r>
          <a:endParaRPr lang="zh-CN" altLang="en-US" sz="1400" dirty="0">
            <a:solidFill>
              <a:schemeClr val="dk1"/>
            </a:solidFill>
          </a:endParaRPr>
        </a:p>
      </dsp:txBody>
      <dsp:txXfrm>
        <a:off x="866839" y="2294264"/>
        <a:ext cx="2217132" cy="865724"/>
      </dsp:txXfrm>
    </dsp:sp>
    <dsp:sp modelId="{F3D3C863-80F8-46D2-9877-DB598D74936E}">
      <dsp:nvSpPr>
        <dsp:cNvPr id="4" name="任意多边形 3"/>
        <dsp:cNvSpPr/>
      </dsp:nvSpPr>
      <dsp:spPr bwMode="white">
        <a:xfrm>
          <a:off x="2646787" y="2100794"/>
          <a:ext cx="1302154" cy="22785"/>
        </a:xfrm>
        <a:custGeom>
          <a:avLst/>
          <a:gdLst/>
          <a:ahLst/>
          <a:cxnLst/>
          <a:pathLst>
            <a:path w="2051" h="36">
              <a:moveTo>
                <a:pt x="688" y="986"/>
              </a:moveTo>
              <a:lnTo>
                <a:pt x="1362" y="-950"/>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2646787" y="2100794"/>
        <a:ext cx="1302154" cy="22785"/>
      </dsp:txXfrm>
    </dsp:sp>
    <dsp:sp modelId="{95F0DA6F-B6EB-4A2D-A903-C228BDB4851B}">
      <dsp:nvSpPr>
        <dsp:cNvPr id="5" name="圆角矩形 4"/>
        <dsp:cNvSpPr/>
      </dsp:nvSpPr>
      <dsp:spPr bwMode="white">
        <a:xfrm>
          <a:off x="3511756" y="1229880"/>
          <a:ext cx="1069461"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定级对象</a:t>
          </a:r>
          <a:endParaRPr>
            <a:solidFill>
              <a:schemeClr val="dk1"/>
            </a:solidFill>
          </a:endParaRPr>
        </a:p>
      </dsp:txBody>
      <dsp:txXfrm>
        <a:off x="3511756" y="1229880"/>
        <a:ext cx="1069461" cy="534731"/>
      </dsp:txXfrm>
    </dsp:sp>
    <dsp:sp modelId="{F194BC6F-B1E8-4486-BDD3-F4E96B91614D}">
      <dsp:nvSpPr>
        <dsp:cNvPr id="6" name="任意多边形 5"/>
        <dsp:cNvSpPr/>
      </dsp:nvSpPr>
      <dsp:spPr bwMode="white">
        <a:xfrm>
          <a:off x="4144033" y="870913"/>
          <a:ext cx="1302154" cy="22785"/>
        </a:xfrm>
        <a:custGeom>
          <a:avLst/>
          <a:gdLst/>
          <a:ahLst/>
          <a:cxnLst/>
          <a:pathLst>
            <a:path w="2051" h="36">
              <a:moveTo>
                <a:pt x="688" y="986"/>
              </a:moveTo>
              <a:lnTo>
                <a:pt x="1362" y="-95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144033" y="870913"/>
        <a:ext cx="1302154" cy="22785"/>
      </dsp:txXfrm>
    </dsp:sp>
    <dsp:sp modelId="{5D5E924B-382E-4D66-8A74-543409A458C0}">
      <dsp:nvSpPr>
        <dsp:cNvPr id="7" name="圆角矩形 6"/>
        <dsp:cNvSpPr/>
      </dsp:nvSpPr>
      <dsp:spPr bwMode="white">
        <a:xfrm>
          <a:off x="5009002" y="0"/>
          <a:ext cx="1647591"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信息系统</a:t>
          </a:r>
          <a:endParaRPr>
            <a:solidFill>
              <a:schemeClr val="dk1"/>
            </a:solidFill>
          </a:endParaRPr>
        </a:p>
      </dsp:txBody>
      <dsp:txXfrm>
        <a:off x="5009002" y="0"/>
        <a:ext cx="1647591" cy="534731"/>
      </dsp:txXfrm>
    </dsp:sp>
    <dsp:sp modelId="{D990ED36-2A37-4DA8-85AB-D705DF70AD98}">
      <dsp:nvSpPr>
        <dsp:cNvPr id="8" name="任意多边形 7"/>
        <dsp:cNvSpPr/>
      </dsp:nvSpPr>
      <dsp:spPr bwMode="white">
        <a:xfrm>
          <a:off x="4420560" y="1178383"/>
          <a:ext cx="749100" cy="22785"/>
        </a:xfrm>
        <a:custGeom>
          <a:avLst/>
          <a:gdLst/>
          <a:ahLst/>
          <a:cxnLst/>
          <a:pathLst>
            <a:path w="1180" h="36">
              <a:moveTo>
                <a:pt x="253" y="502"/>
              </a:moveTo>
              <a:lnTo>
                <a:pt x="927" y="-466"/>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420560" y="1178383"/>
        <a:ext cx="749100" cy="22785"/>
      </dsp:txXfrm>
    </dsp:sp>
    <dsp:sp modelId="{05617C16-9148-4C74-8970-303CA90FF85F}">
      <dsp:nvSpPr>
        <dsp:cNvPr id="9" name="圆角矩形 8"/>
        <dsp:cNvSpPr/>
      </dsp:nvSpPr>
      <dsp:spPr bwMode="white">
        <a:xfrm>
          <a:off x="5009002" y="614940"/>
          <a:ext cx="1648842"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云平台</a:t>
          </a:r>
          <a:endParaRPr>
            <a:solidFill>
              <a:schemeClr val="dk1"/>
            </a:solidFill>
          </a:endParaRPr>
        </a:p>
      </dsp:txBody>
      <dsp:txXfrm>
        <a:off x="5009002" y="614940"/>
        <a:ext cx="1648842" cy="534731"/>
      </dsp:txXfrm>
    </dsp:sp>
    <dsp:sp modelId="{3881C821-26CE-41E8-B595-B3AE7BC8CD21}">
      <dsp:nvSpPr>
        <dsp:cNvPr id="10" name="任意多边形 9"/>
        <dsp:cNvSpPr/>
      </dsp:nvSpPr>
      <dsp:spPr bwMode="white">
        <a:xfrm>
          <a:off x="4581218" y="1485853"/>
          <a:ext cx="427785" cy="22785"/>
        </a:xfrm>
        <a:custGeom>
          <a:avLst/>
          <a:gdLst/>
          <a:ahLst/>
          <a:cxnLst/>
          <a:pathLst>
            <a:path w="674" h="36">
              <a:moveTo>
                <a:pt x="0" y="18"/>
              </a:moveTo>
              <a:lnTo>
                <a:pt x="674" y="18"/>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581218" y="1485853"/>
        <a:ext cx="427785" cy="22785"/>
      </dsp:txXfrm>
    </dsp:sp>
    <dsp:sp modelId="{A11D743B-7C6F-4F71-B608-DCE489B26FC8}">
      <dsp:nvSpPr>
        <dsp:cNvPr id="11" name="圆角矩形 10"/>
        <dsp:cNvSpPr/>
      </dsp:nvSpPr>
      <dsp:spPr bwMode="white">
        <a:xfrm>
          <a:off x="5009002" y="1229880"/>
          <a:ext cx="1646329"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移动互联</a:t>
          </a:r>
          <a:endParaRPr>
            <a:solidFill>
              <a:schemeClr val="dk1"/>
            </a:solidFill>
          </a:endParaRPr>
        </a:p>
      </dsp:txBody>
      <dsp:txXfrm>
        <a:off x="5009002" y="1229880"/>
        <a:ext cx="1646329" cy="534731"/>
      </dsp:txXfrm>
    </dsp:sp>
    <dsp:sp modelId="{EBC12DED-391B-44ED-A026-09AE6C587C22}">
      <dsp:nvSpPr>
        <dsp:cNvPr id="12" name="任意多边形 11"/>
        <dsp:cNvSpPr/>
      </dsp:nvSpPr>
      <dsp:spPr bwMode="white">
        <a:xfrm>
          <a:off x="4420560" y="1793323"/>
          <a:ext cx="749100" cy="22785"/>
        </a:xfrm>
        <a:custGeom>
          <a:avLst/>
          <a:gdLst/>
          <a:ahLst/>
          <a:cxnLst/>
          <a:pathLst>
            <a:path w="1180" h="36">
              <a:moveTo>
                <a:pt x="253" y="-466"/>
              </a:moveTo>
              <a:lnTo>
                <a:pt x="927" y="502"/>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420560" y="1793323"/>
        <a:ext cx="749100" cy="22785"/>
      </dsp:txXfrm>
    </dsp:sp>
    <dsp:sp modelId="{D61F544F-E054-482A-8091-2939EC1B90E6}">
      <dsp:nvSpPr>
        <dsp:cNvPr id="13" name="圆角矩形 12"/>
        <dsp:cNvSpPr/>
      </dsp:nvSpPr>
      <dsp:spPr bwMode="white">
        <a:xfrm>
          <a:off x="5009002" y="1844821"/>
          <a:ext cx="1674070"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工控系统</a:t>
          </a:r>
          <a:endParaRPr>
            <a:solidFill>
              <a:schemeClr val="dk1"/>
            </a:solidFill>
          </a:endParaRPr>
        </a:p>
      </dsp:txBody>
      <dsp:txXfrm>
        <a:off x="5009002" y="1844821"/>
        <a:ext cx="1674070" cy="534731"/>
      </dsp:txXfrm>
    </dsp:sp>
    <dsp:sp modelId="{D3954D4A-3911-4E9F-AC58-EC970151309C}">
      <dsp:nvSpPr>
        <dsp:cNvPr id="14" name="任意多边形 13"/>
        <dsp:cNvSpPr/>
      </dsp:nvSpPr>
      <dsp:spPr bwMode="white">
        <a:xfrm>
          <a:off x="4144033" y="2100794"/>
          <a:ext cx="1302154" cy="22785"/>
        </a:xfrm>
        <a:custGeom>
          <a:avLst/>
          <a:gdLst/>
          <a:ahLst/>
          <a:cxnLst/>
          <a:pathLst>
            <a:path w="2051" h="36">
              <a:moveTo>
                <a:pt x="688" y="-950"/>
              </a:moveTo>
              <a:lnTo>
                <a:pt x="1362" y="986"/>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144033" y="2100794"/>
        <a:ext cx="1302154" cy="22785"/>
      </dsp:txXfrm>
    </dsp:sp>
    <dsp:sp modelId="{2A52AA72-225C-4400-9476-F7AF7A6B5FDA}">
      <dsp:nvSpPr>
        <dsp:cNvPr id="15" name="圆角矩形 14"/>
        <dsp:cNvSpPr/>
      </dsp:nvSpPr>
      <dsp:spPr bwMode="white">
        <a:xfrm>
          <a:off x="5009002" y="2459761"/>
          <a:ext cx="1672819"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大数据平台</a:t>
          </a:r>
          <a:endParaRPr>
            <a:solidFill>
              <a:schemeClr val="dk1"/>
            </a:solidFill>
          </a:endParaRPr>
        </a:p>
      </dsp:txBody>
      <dsp:txXfrm>
        <a:off x="5009002" y="2459761"/>
        <a:ext cx="1672819" cy="534731"/>
      </dsp:txXfrm>
    </dsp:sp>
    <dsp:sp modelId="{2D124C00-0DA3-414D-BD11-F02AC996918D}">
      <dsp:nvSpPr>
        <dsp:cNvPr id="16" name="任意多边形 15"/>
        <dsp:cNvSpPr/>
      </dsp:nvSpPr>
      <dsp:spPr bwMode="white">
        <a:xfrm>
          <a:off x="2923314" y="3023204"/>
          <a:ext cx="749100" cy="22785"/>
        </a:xfrm>
        <a:custGeom>
          <a:avLst/>
          <a:gdLst/>
          <a:ahLst/>
          <a:cxnLst/>
          <a:pathLst>
            <a:path w="1180" h="36">
              <a:moveTo>
                <a:pt x="253" y="-466"/>
              </a:moveTo>
              <a:lnTo>
                <a:pt x="927" y="502"/>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2923314" y="3023204"/>
        <a:ext cx="749100" cy="22785"/>
      </dsp:txXfrm>
    </dsp:sp>
    <dsp:sp modelId="{C0568266-F228-4428-99DF-08013FCF18B2}">
      <dsp:nvSpPr>
        <dsp:cNvPr id="17" name="圆角矩形 16"/>
        <dsp:cNvSpPr/>
      </dsp:nvSpPr>
      <dsp:spPr bwMode="white">
        <a:xfrm>
          <a:off x="3511756" y="3074701"/>
          <a:ext cx="1069461"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工作源头</a:t>
          </a:r>
          <a:endParaRPr>
            <a:solidFill>
              <a:schemeClr val="dk1"/>
            </a:solidFill>
          </a:endParaRPr>
        </a:p>
      </dsp:txBody>
      <dsp:txXfrm>
        <a:off x="3511756" y="3074701"/>
        <a:ext cx="1069461" cy="534731"/>
      </dsp:txXfrm>
    </dsp:sp>
    <dsp:sp modelId="{AD642959-D0EA-4908-B9B2-95CD813F09FB}">
      <dsp:nvSpPr>
        <dsp:cNvPr id="18" name="任意多边形 17"/>
        <dsp:cNvSpPr/>
      </dsp:nvSpPr>
      <dsp:spPr bwMode="white">
        <a:xfrm>
          <a:off x="4581218" y="3330674"/>
          <a:ext cx="427785" cy="22785"/>
        </a:xfrm>
        <a:custGeom>
          <a:avLst/>
          <a:gdLst/>
          <a:ahLst/>
          <a:cxnLst/>
          <a:pathLst>
            <a:path w="674" h="36">
              <a:moveTo>
                <a:pt x="0" y="18"/>
              </a:moveTo>
              <a:lnTo>
                <a:pt x="674" y="18"/>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581218" y="3330674"/>
        <a:ext cx="427785" cy="22785"/>
      </dsp:txXfrm>
    </dsp:sp>
    <dsp:sp modelId="{0625260E-F132-4CEB-B4EA-1767E9A63A51}">
      <dsp:nvSpPr>
        <dsp:cNvPr id="19" name="圆角矩形 18"/>
        <dsp:cNvSpPr/>
      </dsp:nvSpPr>
      <dsp:spPr bwMode="white">
        <a:xfrm>
          <a:off x="5009002" y="3074701"/>
          <a:ext cx="1672819"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系统立项前开展</a:t>
          </a:r>
          <a:endParaRPr>
            <a:solidFill>
              <a:schemeClr val="dk1"/>
            </a:solidFill>
          </a:endParaRPr>
        </a:p>
      </dsp:txBody>
      <dsp:txXfrm>
        <a:off x="5009002" y="3074701"/>
        <a:ext cx="1672819" cy="534731"/>
      </dsp:txXfrm>
    </dsp:sp>
    <dsp:sp modelId="{B682CFD2-673F-4A9B-8E2F-583C8AB89B78}">
      <dsp:nvSpPr>
        <dsp:cNvPr id="20" name="任意多边形 19"/>
        <dsp:cNvSpPr/>
      </dsp:nvSpPr>
      <dsp:spPr bwMode="white">
        <a:xfrm>
          <a:off x="2646787" y="3330674"/>
          <a:ext cx="1302154" cy="22785"/>
        </a:xfrm>
        <a:custGeom>
          <a:avLst/>
          <a:gdLst/>
          <a:ahLst/>
          <a:cxnLst/>
          <a:pathLst>
            <a:path w="2051" h="36">
              <a:moveTo>
                <a:pt x="688" y="-950"/>
              </a:moveTo>
              <a:lnTo>
                <a:pt x="1362" y="986"/>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2646787" y="3330674"/>
        <a:ext cx="1302154" cy="22785"/>
      </dsp:txXfrm>
    </dsp:sp>
    <dsp:sp modelId="{B8C6954C-2476-4F34-BBDD-A65C8ACD1E13}">
      <dsp:nvSpPr>
        <dsp:cNvPr id="21" name="圆角矩形 20"/>
        <dsp:cNvSpPr/>
      </dsp:nvSpPr>
      <dsp:spPr bwMode="white">
        <a:xfrm>
          <a:off x="3511756" y="3689641"/>
          <a:ext cx="1069461"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意识提升</a:t>
          </a:r>
          <a:endParaRPr>
            <a:solidFill>
              <a:schemeClr val="dk1"/>
            </a:solidFill>
          </a:endParaRPr>
        </a:p>
      </dsp:txBody>
      <dsp:txXfrm>
        <a:off x="3511756" y="3689641"/>
        <a:ext cx="1069461" cy="534731"/>
      </dsp:txXfrm>
    </dsp:sp>
    <dsp:sp modelId="{C278DB8D-F719-449D-89B8-B3FDE95892AE}">
      <dsp:nvSpPr>
        <dsp:cNvPr id="22" name="任意多边形 21"/>
        <dsp:cNvSpPr/>
      </dsp:nvSpPr>
      <dsp:spPr bwMode="white">
        <a:xfrm>
          <a:off x="4581218" y="3945614"/>
          <a:ext cx="427785" cy="22785"/>
        </a:xfrm>
        <a:custGeom>
          <a:avLst/>
          <a:gdLst/>
          <a:ahLst/>
          <a:cxnLst/>
          <a:pathLst>
            <a:path w="674" h="36">
              <a:moveTo>
                <a:pt x="0" y="18"/>
              </a:moveTo>
              <a:lnTo>
                <a:pt x="674" y="18"/>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solidFill>
              <a:schemeClr val="tx1"/>
            </a:solidFill>
          </a:endParaRPr>
        </a:p>
      </dsp:txBody>
      <dsp:txXfrm>
        <a:off x="4581218" y="3945614"/>
        <a:ext cx="427785" cy="22785"/>
      </dsp:txXfrm>
    </dsp:sp>
    <dsp:sp modelId="{2469B0DB-C14C-4701-9151-F53ACACB7C4E}">
      <dsp:nvSpPr>
        <dsp:cNvPr id="23" name="圆角矩形 22"/>
        <dsp:cNvSpPr/>
      </dsp:nvSpPr>
      <dsp:spPr bwMode="white">
        <a:xfrm>
          <a:off x="5009002" y="3689641"/>
          <a:ext cx="1672819" cy="534731"/>
        </a:xfrm>
        <a:prstGeom prst="roundRect">
          <a:avLst>
            <a:gd name="adj" fmla="val 10000"/>
          </a:avLst>
        </a:prstGeom>
        <a:sp3d prstMaterial="dkEdge">
          <a:bevelT w="8200" h="38100"/>
        </a:sp3d>
      </dsp:spPr>
      <dsp:style>
        <a:lnRef idx="0">
          <a:schemeClr val="accent1">
            <a:shade val="80000"/>
          </a:schemeClr>
        </a:lnRef>
        <a:fillRef idx="2">
          <a:schemeClr val="lt1"/>
        </a:fillRef>
        <a:effectRef idx="1">
          <a:scrgbClr r="0" g="0" b="0"/>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网络安全认知增强</a:t>
          </a:r>
          <a:endParaRPr>
            <a:solidFill>
              <a:schemeClr val="dk1"/>
            </a:solidFill>
          </a:endParaRPr>
        </a:p>
      </dsp:txBody>
      <dsp:txXfrm>
        <a:off x="5009002" y="3689641"/>
        <a:ext cx="1672819" cy="534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3952731"/>
        <a:chOff x="0" y="0"/>
        <a:chExt cx="8128000" cy="3952731"/>
      </a:xfrm>
    </dsp:grpSpPr>
    <dsp:sp modelId="{3D2A8621-66DA-4A2B-A8AD-4DA18AA092BA}">
      <dsp:nvSpPr>
        <dsp:cNvPr id="3" name="右箭头 2"/>
        <dsp:cNvSpPr/>
      </dsp:nvSpPr>
      <dsp:spPr bwMode="white">
        <a:xfrm>
          <a:off x="0" y="361779"/>
          <a:ext cx="8128000" cy="1183843"/>
        </a:xfrm>
        <a:prstGeom prst="rightArrow">
          <a:avLst>
            <a:gd name="adj1" fmla="val 50000"/>
            <a:gd name="adj2" fmla="val 50000"/>
          </a:avLst>
        </a:prstGeom>
        <a:sp3d prstMaterial="plastic">
          <a:bevelT w="120900" h="88900"/>
          <a:bevelB w="88900" h="31750" prst="angle"/>
        </a:sp3d>
      </dsp:spPr>
      <dsp:style>
        <a:lnRef idx="0">
          <a:schemeClr val="accent1">
            <a:shade val="80000"/>
          </a:schemeClr>
        </a:lnRef>
        <a:fillRef idx="3">
          <a:schemeClr val="lt1"/>
        </a:fillRef>
        <a:effectRef idx="2">
          <a:scrgbClr r="0" g="0" b="0"/>
        </a:effectRef>
        <a:fontRef idx="minor">
          <a:schemeClr val="lt1"/>
        </a:fontRef>
      </dsp:style>
      <dsp:txBody>
        <a:bodyPr lIns="76200" tIns="76200" rIns="254000" bIns="187935"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000" dirty="0">
              <a:solidFill>
                <a:schemeClr val="dk1"/>
              </a:solidFill>
            </a:rPr>
            <a:t>建设阶段</a:t>
          </a:r>
          <a:endParaRPr>
            <a:solidFill>
              <a:schemeClr val="dk1"/>
            </a:solidFill>
          </a:endParaRPr>
        </a:p>
      </dsp:txBody>
      <dsp:txXfrm>
        <a:off x="0" y="361779"/>
        <a:ext cx="8128000" cy="1183843"/>
      </dsp:txXfrm>
    </dsp:sp>
    <dsp:sp modelId="{1C026FC5-B3FB-4FB1-8C54-71FE79C4ACDA}">
      <dsp:nvSpPr>
        <dsp:cNvPr id="4" name="矩形 3"/>
        <dsp:cNvSpPr/>
      </dsp:nvSpPr>
      <dsp:spPr bwMode="white">
        <a:xfrm>
          <a:off x="0" y="1277626"/>
          <a:ext cx="3755136" cy="2642400"/>
        </a:xfrm>
        <a:prstGeom prst="rect">
          <a:avLst/>
        </a:prstGeom>
        <a:ln>
          <a:solidFill>
            <a:schemeClr val="accent1"/>
          </a:solidFill>
        </a:ln>
        <a:sp3d extrusionH="12700" prstMaterial="plastic">
          <a:bevelT w="50800" h="50800"/>
        </a:sp3d>
      </dsp:spPr>
      <dsp:style>
        <a:lnRef idx="1">
          <a:schemeClr val="accent1"/>
        </a:lnRef>
        <a:fillRef idx="1">
          <a:schemeClr val="lt1"/>
        </a:fillRef>
        <a:effectRef idx="2">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000" dirty="0">
              <a:solidFill>
                <a:schemeClr val="dk1"/>
              </a:solidFill>
            </a:rPr>
            <a:t>安全总体方案编制</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安全方案评审</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安全系统建设</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安全工程验收</a:t>
          </a:r>
          <a:endParaRPr>
            <a:solidFill>
              <a:schemeClr val="dk1"/>
            </a:solidFill>
          </a:endParaRPr>
        </a:p>
      </dsp:txBody>
      <dsp:txXfrm>
        <a:off x="0" y="1277626"/>
        <a:ext cx="3755136" cy="2642400"/>
      </dsp:txXfrm>
    </dsp:sp>
    <dsp:sp modelId="{3213D6F8-539A-4012-A77F-F241EE107A09}">
      <dsp:nvSpPr>
        <dsp:cNvPr id="5" name="右箭头 4"/>
        <dsp:cNvSpPr/>
      </dsp:nvSpPr>
      <dsp:spPr bwMode="white">
        <a:xfrm>
          <a:off x="3755136" y="756261"/>
          <a:ext cx="4372864" cy="1183843"/>
        </a:xfrm>
        <a:prstGeom prst="rightArrow">
          <a:avLst>
            <a:gd name="adj1" fmla="val 50000"/>
            <a:gd name="adj2" fmla="val 50000"/>
          </a:avLst>
        </a:prstGeom>
        <a:sp3d prstMaterial="plastic">
          <a:bevelT w="120900" h="88900"/>
          <a:bevelB w="88900" h="31750" prst="angle"/>
        </a:sp3d>
      </dsp:spPr>
      <dsp:style>
        <a:lnRef idx="0">
          <a:schemeClr val="accent1">
            <a:shade val="80000"/>
          </a:schemeClr>
        </a:lnRef>
        <a:fillRef idx="3">
          <a:schemeClr val="lt1"/>
        </a:fillRef>
        <a:effectRef idx="2">
          <a:scrgbClr r="0" g="0" b="0"/>
        </a:effectRef>
        <a:fontRef idx="minor">
          <a:schemeClr val="lt1"/>
        </a:fontRef>
      </dsp:style>
      <dsp:txBody>
        <a:bodyPr lIns="76200" tIns="76200" rIns="254000" bIns="187935"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000" dirty="0">
              <a:solidFill>
                <a:schemeClr val="dk1"/>
              </a:solidFill>
            </a:rPr>
            <a:t>运维阶段</a:t>
          </a:r>
          <a:endParaRPr>
            <a:solidFill>
              <a:schemeClr val="dk1"/>
            </a:solidFill>
          </a:endParaRPr>
        </a:p>
      </dsp:txBody>
      <dsp:txXfrm>
        <a:off x="3755136" y="756261"/>
        <a:ext cx="4372864" cy="1183843"/>
      </dsp:txXfrm>
    </dsp:sp>
    <dsp:sp modelId="{FBD2F555-AAEC-4748-964E-684EDC704236}">
      <dsp:nvSpPr>
        <dsp:cNvPr id="6" name="矩形 5"/>
        <dsp:cNvSpPr/>
      </dsp:nvSpPr>
      <dsp:spPr bwMode="white">
        <a:xfrm>
          <a:off x="3788106" y="1598756"/>
          <a:ext cx="3755136" cy="2642400"/>
        </a:xfrm>
        <a:prstGeom prst="rect">
          <a:avLst/>
        </a:prstGeom>
        <a:ln>
          <a:solidFill>
            <a:schemeClr val="tx2">
              <a:lumMod val="50000"/>
              <a:lumOff val="50000"/>
            </a:schemeClr>
          </a:solidFill>
        </a:ln>
        <a:sp3d extrusionH="12700" prstMaterial="plastic">
          <a:bevelT w="50800" h="50800"/>
        </a:sp3d>
      </dsp:spPr>
      <dsp:style>
        <a:lnRef idx="1">
          <a:schemeClr val="accent1"/>
        </a:lnRef>
        <a:fillRef idx="1">
          <a:schemeClr val="lt1"/>
        </a:fillRef>
        <a:effectRef idx="2">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000" dirty="0">
              <a:solidFill>
                <a:schemeClr val="dk1"/>
              </a:solidFill>
            </a:rPr>
            <a:t>测评发现问题，提出整改意见</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整改方案编制</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整改方案评审</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整改经费申请</a:t>
          </a:r>
          <a:endParaRPr lang="zh-CN" altLang="en-US" sz="2000" dirty="0">
            <a:solidFill>
              <a:schemeClr val="dk1"/>
            </a:solidFill>
          </a:endParaRPr>
        </a:p>
        <a:p>
          <a:pPr lvl="0">
            <a:lnSpc>
              <a:spcPct val="100000"/>
            </a:lnSpc>
            <a:spcBef>
              <a:spcPct val="0"/>
            </a:spcBef>
            <a:spcAft>
              <a:spcPct val="35000"/>
            </a:spcAft>
          </a:pPr>
          <a:r>
            <a:rPr lang="zh-CN" altLang="en-US" sz="2000" dirty="0">
              <a:solidFill>
                <a:schemeClr val="dk1"/>
              </a:solidFill>
            </a:rPr>
            <a:t>整改方案落实</a:t>
          </a:r>
          <a:endParaRPr lang="zh-CN" altLang="en-US" sz="2000" dirty="0">
            <a:solidFill>
              <a:schemeClr val="dk1"/>
            </a:solidFill>
          </a:endParaRPr>
        </a:p>
        <a:p>
          <a:pPr lvl="0">
            <a:lnSpc>
              <a:spcPct val="100000"/>
            </a:lnSpc>
            <a:spcBef>
              <a:spcPct val="0"/>
            </a:spcBef>
            <a:spcAft>
              <a:spcPct val="35000"/>
            </a:spcAft>
          </a:pPr>
          <a:endParaRPr lang="zh-CN" altLang="en-US" sz="2000" dirty="0">
            <a:solidFill>
              <a:schemeClr val="dk1"/>
            </a:solidFill>
          </a:endParaRPr>
        </a:p>
      </dsp:txBody>
      <dsp:txXfrm>
        <a:off x="3788106" y="1598756"/>
        <a:ext cx="3755136" cy="264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1261665"/>
        <a:chOff x="0" y="0"/>
        <a:chExt cx="8128000" cy="1261665"/>
      </a:xfrm>
    </dsp:grpSpPr>
    <dsp:sp modelId="{74FC452C-6300-4CB1-AF83-D2436A40C93D}">
      <dsp:nvSpPr>
        <dsp:cNvPr id="3" name="圆角矩形 2"/>
        <dsp:cNvSpPr/>
      </dsp:nvSpPr>
      <dsp:spPr bwMode="white">
        <a:xfrm>
          <a:off x="0"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1">
            <a:tint val="50000"/>
          </a:schemeClr>
        </a:fillRef>
        <a:effectRef idx="0">
          <a:scrgbClr r="0" g="0" b="0"/>
        </a:effectRef>
        <a:fontRef idx="minor"/>
      </dsp:style>
      <dsp:txXfrm>
        <a:off x="0" y="-252144"/>
        <a:ext cx="1103720" cy="1103720"/>
      </dsp:txXfrm>
    </dsp:sp>
    <dsp:sp modelId="{68CD8E35-162D-4BC4-AD26-E29F3F0E6B2C}">
      <dsp:nvSpPr>
        <dsp:cNvPr id="4" name="圆角矩形 3"/>
        <dsp:cNvSpPr/>
      </dsp:nvSpPr>
      <dsp:spPr bwMode="white">
        <a:xfrm>
          <a:off x="0" y="0"/>
          <a:ext cx="1103720" cy="1103720"/>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测评项目多</a:t>
          </a:r>
        </a:p>
      </dsp:txBody>
      <dsp:txXfrm>
        <a:off x="0" y="0"/>
        <a:ext cx="1103720" cy="1103720"/>
      </dsp:txXfrm>
    </dsp:sp>
    <dsp:sp modelId="{12AE02BC-D9DA-43DB-A317-32A7BEBA7C57}">
      <dsp:nvSpPr>
        <dsp:cNvPr id="5" name="右箭头 4"/>
        <dsp:cNvSpPr/>
      </dsp:nvSpPr>
      <dsp:spPr bwMode="white">
        <a:xfrm>
          <a:off x="1301135"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1301135" y="167112"/>
        <a:ext cx="212601" cy="265209"/>
      </dsp:txXfrm>
    </dsp:sp>
    <dsp:sp modelId="{EDD45269-E887-4D7A-84AC-E7722BFD24F0}">
      <dsp:nvSpPr>
        <dsp:cNvPr id="6" name="圆角矩形 5"/>
        <dsp:cNvSpPr/>
      </dsp:nvSpPr>
      <dsp:spPr bwMode="white">
        <a:xfrm>
          <a:off x="1711151"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1">
            <a:tint val="50000"/>
          </a:schemeClr>
        </a:fillRef>
        <a:effectRef idx="0">
          <a:scrgbClr r="0" g="0" b="0"/>
        </a:effectRef>
        <a:fontRef idx="minor"/>
      </dsp:style>
      <dsp:txXfrm>
        <a:off x="1711151" y="-252144"/>
        <a:ext cx="1103720" cy="1103720"/>
      </dsp:txXfrm>
    </dsp:sp>
    <dsp:sp modelId="{96C25FF2-0CD6-4086-8620-BA9AE680CB04}">
      <dsp:nvSpPr>
        <dsp:cNvPr id="7" name="圆角矩形 6"/>
        <dsp:cNvSpPr/>
      </dsp:nvSpPr>
      <dsp:spPr bwMode="white">
        <a:xfrm>
          <a:off x="1714562" y="0"/>
          <a:ext cx="1103720" cy="1103720"/>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测评人员增加</a:t>
          </a:r>
        </a:p>
      </dsp:txBody>
      <dsp:txXfrm>
        <a:off x="1714562" y="0"/>
        <a:ext cx="1103720" cy="1103720"/>
      </dsp:txXfrm>
    </dsp:sp>
    <dsp:sp modelId="{28BA21D3-AD62-41BF-ABC0-757537DF3576}">
      <dsp:nvSpPr>
        <dsp:cNvPr id="8" name="右箭头 7"/>
        <dsp:cNvSpPr/>
      </dsp:nvSpPr>
      <dsp:spPr bwMode="white">
        <a:xfrm>
          <a:off x="3012286"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3012286" y="167112"/>
        <a:ext cx="212601" cy="265209"/>
      </dsp:txXfrm>
    </dsp:sp>
    <dsp:sp modelId="{998F2F97-30FD-4871-B12B-BB5AF236B808}">
      <dsp:nvSpPr>
        <dsp:cNvPr id="9" name="圆角矩形 8"/>
        <dsp:cNvSpPr/>
      </dsp:nvSpPr>
      <dsp:spPr bwMode="white">
        <a:xfrm>
          <a:off x="3422302"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1">
            <a:tint val="50000"/>
          </a:schemeClr>
        </a:fillRef>
        <a:effectRef idx="0">
          <a:scrgbClr r="0" g="0" b="0"/>
        </a:effectRef>
        <a:fontRef idx="minor"/>
      </dsp:style>
      <dsp:txXfrm>
        <a:off x="3422302" y="-252144"/>
        <a:ext cx="1103720" cy="1103720"/>
      </dsp:txXfrm>
    </dsp:sp>
    <dsp:sp modelId="{57C49966-CA47-43B0-9DE4-A8B11DFDFF31}">
      <dsp:nvSpPr>
        <dsp:cNvPr id="10" name="圆角矩形 9"/>
        <dsp:cNvSpPr/>
      </dsp:nvSpPr>
      <dsp:spPr bwMode="white">
        <a:xfrm>
          <a:off x="3454885" y="0"/>
          <a:ext cx="1103720" cy="1103720"/>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全员素质提升需要时间</a:t>
          </a:r>
        </a:p>
      </dsp:txBody>
      <dsp:txXfrm>
        <a:off x="3454885" y="0"/>
        <a:ext cx="1103720" cy="1103720"/>
      </dsp:txXfrm>
    </dsp:sp>
    <dsp:sp modelId="{3DADC1CC-9491-48FF-AD77-99D520231A13}">
      <dsp:nvSpPr>
        <dsp:cNvPr id="11" name="右箭头 10"/>
        <dsp:cNvSpPr/>
      </dsp:nvSpPr>
      <dsp:spPr bwMode="white">
        <a:xfrm>
          <a:off x="4723437"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4723437" y="167112"/>
        <a:ext cx="212601" cy="265209"/>
      </dsp:txXfrm>
    </dsp:sp>
    <dsp:sp modelId="{CDC4967A-3A49-40E3-81CF-B2FC6A520C39}">
      <dsp:nvSpPr>
        <dsp:cNvPr id="12" name="圆角矩形 11"/>
        <dsp:cNvSpPr/>
      </dsp:nvSpPr>
      <dsp:spPr bwMode="white">
        <a:xfrm>
          <a:off x="5133453"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1">
            <a:tint val="50000"/>
          </a:schemeClr>
        </a:fillRef>
        <a:effectRef idx="0">
          <a:scrgbClr r="0" g="0" b="0"/>
        </a:effectRef>
        <a:fontRef idx="minor"/>
      </dsp:style>
      <dsp:txXfrm>
        <a:off x="5133453" y="-252144"/>
        <a:ext cx="1103720" cy="1103720"/>
      </dsp:txXfrm>
    </dsp:sp>
    <dsp:sp modelId="{ECFA98E2-B90E-4044-AE61-3B4AB64B9DBA}">
      <dsp:nvSpPr>
        <dsp:cNvPr id="13" name="圆角矩形 12"/>
        <dsp:cNvSpPr/>
      </dsp:nvSpPr>
      <dsp:spPr bwMode="white">
        <a:xfrm>
          <a:off x="5141213" y="0"/>
          <a:ext cx="1103720" cy="1103720"/>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全员技术提升需要时间</a:t>
          </a:r>
        </a:p>
      </dsp:txBody>
      <dsp:txXfrm>
        <a:off x="5141213" y="0"/>
        <a:ext cx="1103720" cy="1103720"/>
      </dsp:txXfrm>
    </dsp:sp>
    <dsp:sp modelId="{89F939D1-B998-43D6-8C24-56EF3F1CD8C0}">
      <dsp:nvSpPr>
        <dsp:cNvPr id="14" name="右箭头 13"/>
        <dsp:cNvSpPr/>
      </dsp:nvSpPr>
      <dsp:spPr bwMode="white">
        <a:xfrm>
          <a:off x="6434589"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6434589" y="167112"/>
        <a:ext cx="212601" cy="265209"/>
      </dsp:txXfrm>
    </dsp:sp>
    <dsp:sp modelId="{6F7C46C1-A24E-4F70-9F4F-EDF2DF95ED4D}">
      <dsp:nvSpPr>
        <dsp:cNvPr id="15" name="圆角矩形 14"/>
        <dsp:cNvSpPr/>
      </dsp:nvSpPr>
      <dsp:spPr bwMode="white">
        <a:xfrm>
          <a:off x="6844605"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1">
            <a:tint val="50000"/>
          </a:schemeClr>
        </a:fillRef>
        <a:effectRef idx="0">
          <a:scrgbClr r="0" g="0" b="0"/>
        </a:effectRef>
        <a:fontRef idx="minor"/>
      </dsp:style>
      <dsp:txXfrm>
        <a:off x="6844605" y="-252144"/>
        <a:ext cx="1103720" cy="1103720"/>
      </dsp:txXfrm>
    </dsp:sp>
    <dsp:sp modelId="{A1B7E321-12F1-4122-B94A-7D0749527D36}">
      <dsp:nvSpPr>
        <dsp:cNvPr id="16" name="圆角矩形 15"/>
        <dsp:cNvSpPr/>
      </dsp:nvSpPr>
      <dsp:spPr bwMode="white">
        <a:xfrm>
          <a:off x="6856812" y="0"/>
          <a:ext cx="1103720" cy="1103720"/>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测评团队建设难</a:t>
          </a:r>
        </a:p>
      </dsp:txBody>
      <dsp:txXfrm>
        <a:off x="6856812" y="0"/>
        <a:ext cx="1103720" cy="1103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1261665"/>
        <a:chOff x="0" y="0"/>
        <a:chExt cx="8128000" cy="1261665"/>
      </a:xfrm>
    </dsp:grpSpPr>
    <dsp:sp modelId="{E5E9C981-96BE-472C-B67C-F55264A95B74}">
      <dsp:nvSpPr>
        <dsp:cNvPr id="3" name="圆角矩形 2"/>
        <dsp:cNvSpPr/>
      </dsp:nvSpPr>
      <dsp:spPr bwMode="white">
        <a:xfrm>
          <a:off x="0"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3">
            <a:tint val="50000"/>
          </a:schemeClr>
        </a:fillRef>
        <a:effectRef idx="0">
          <a:scrgbClr r="0" g="0" b="0"/>
        </a:effectRef>
        <a:fontRef idx="minor"/>
      </dsp:style>
      <dsp:txXfrm>
        <a:off x="0" y="-252144"/>
        <a:ext cx="1103720" cy="1103720"/>
      </dsp:txXfrm>
    </dsp:sp>
    <dsp:sp modelId="{41BEEF5C-A1B8-4B66-9C4A-4AAF5EEB572B}">
      <dsp:nvSpPr>
        <dsp:cNvPr id="4" name="圆角矩形 3"/>
        <dsp:cNvSpPr/>
      </dsp:nvSpPr>
      <dsp:spPr bwMode="white">
        <a:xfrm>
          <a:off x="14923" y="0"/>
          <a:ext cx="1103720" cy="110372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测评周期长</a:t>
          </a:r>
        </a:p>
      </dsp:txBody>
      <dsp:txXfrm>
        <a:off x="14923" y="0"/>
        <a:ext cx="1103720" cy="1103720"/>
      </dsp:txXfrm>
    </dsp:sp>
    <dsp:sp modelId="{4A55168D-50B4-45BD-B1AC-844B9C8FDBC2}">
      <dsp:nvSpPr>
        <dsp:cNvPr id="5" name="右箭头 4"/>
        <dsp:cNvSpPr/>
      </dsp:nvSpPr>
      <dsp:spPr bwMode="white">
        <a:xfrm>
          <a:off x="1301135"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3">
            <a:tint val="60000"/>
          </a:schemeClr>
        </a:lnRef>
        <a:fillRef idx="1">
          <a:schemeClr val="accent3">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1301135" y="167112"/>
        <a:ext cx="212601" cy="265209"/>
      </dsp:txXfrm>
    </dsp:sp>
    <dsp:sp modelId="{EDF08055-CC1A-4EA6-BD3D-217E11C1AB9A}">
      <dsp:nvSpPr>
        <dsp:cNvPr id="6" name="圆角矩形 5"/>
        <dsp:cNvSpPr/>
      </dsp:nvSpPr>
      <dsp:spPr bwMode="white">
        <a:xfrm>
          <a:off x="1711151"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3">
            <a:tint val="50000"/>
          </a:schemeClr>
        </a:fillRef>
        <a:effectRef idx="0">
          <a:scrgbClr r="0" g="0" b="0"/>
        </a:effectRef>
        <a:fontRef idx="minor"/>
      </dsp:style>
      <dsp:txXfrm>
        <a:off x="1711151" y="-252144"/>
        <a:ext cx="1103720" cy="1103720"/>
      </dsp:txXfrm>
    </dsp:sp>
    <dsp:sp modelId="{F4ECE325-29F1-4499-BF97-EB7F36A79A09}">
      <dsp:nvSpPr>
        <dsp:cNvPr id="7" name="圆角矩形 6"/>
        <dsp:cNvSpPr/>
      </dsp:nvSpPr>
      <dsp:spPr bwMode="white">
        <a:xfrm>
          <a:off x="1714286" y="0"/>
          <a:ext cx="1103720" cy="110372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时间成本增加</a:t>
          </a:r>
        </a:p>
      </dsp:txBody>
      <dsp:txXfrm>
        <a:off x="1714286" y="0"/>
        <a:ext cx="1103720" cy="1103720"/>
      </dsp:txXfrm>
    </dsp:sp>
    <dsp:sp modelId="{9AA47098-4F9A-4DEA-8DB1-9AC9B862DF6E}">
      <dsp:nvSpPr>
        <dsp:cNvPr id="8" name="右箭头 7"/>
        <dsp:cNvSpPr/>
      </dsp:nvSpPr>
      <dsp:spPr bwMode="white">
        <a:xfrm>
          <a:off x="3012286"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3">
            <a:tint val="60000"/>
          </a:schemeClr>
        </a:lnRef>
        <a:fillRef idx="1">
          <a:schemeClr val="accent3">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3012286" y="167112"/>
        <a:ext cx="212601" cy="265209"/>
      </dsp:txXfrm>
    </dsp:sp>
    <dsp:sp modelId="{D51491F2-3720-4E92-B328-B3A7C17832C4}">
      <dsp:nvSpPr>
        <dsp:cNvPr id="9" name="圆角矩形 8"/>
        <dsp:cNvSpPr/>
      </dsp:nvSpPr>
      <dsp:spPr bwMode="white">
        <a:xfrm>
          <a:off x="3422302"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3">
            <a:tint val="50000"/>
          </a:schemeClr>
        </a:fillRef>
        <a:effectRef idx="0">
          <a:scrgbClr r="0" g="0" b="0"/>
        </a:effectRef>
        <a:fontRef idx="minor"/>
      </dsp:style>
      <dsp:txXfrm>
        <a:off x="3422302" y="-252144"/>
        <a:ext cx="1103720" cy="1103720"/>
      </dsp:txXfrm>
    </dsp:sp>
    <dsp:sp modelId="{047B87AE-1D5E-4463-B5F3-6A5AFF82E858}">
      <dsp:nvSpPr>
        <dsp:cNvPr id="10" name="圆角矩形 9"/>
        <dsp:cNvSpPr/>
      </dsp:nvSpPr>
      <dsp:spPr bwMode="white">
        <a:xfrm>
          <a:off x="3420802" y="0"/>
          <a:ext cx="1103720" cy="110372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现场</a:t>
          </a:r>
          <a:r>
            <a:rPr lang="zh-CN" altLang="en-US" dirty="0" smtClean="0"/>
            <a:t>测试时间长</a:t>
          </a:r>
          <a:endParaRPr lang="zh-CN" altLang="en-US" dirty="0"/>
        </a:p>
      </dsp:txBody>
      <dsp:txXfrm>
        <a:off x="3420802" y="0"/>
        <a:ext cx="1103720" cy="1103720"/>
      </dsp:txXfrm>
    </dsp:sp>
    <dsp:sp modelId="{4743F974-5779-4A5D-9441-69154E64E555}">
      <dsp:nvSpPr>
        <dsp:cNvPr id="11" name="右箭头 10"/>
        <dsp:cNvSpPr/>
      </dsp:nvSpPr>
      <dsp:spPr bwMode="white">
        <a:xfrm>
          <a:off x="4723437"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3">
            <a:tint val="60000"/>
          </a:schemeClr>
        </a:lnRef>
        <a:fillRef idx="1">
          <a:schemeClr val="accent3">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4723437" y="167112"/>
        <a:ext cx="212601" cy="265209"/>
      </dsp:txXfrm>
    </dsp:sp>
    <dsp:sp modelId="{2BD1D521-F44A-4B75-8C92-706D27698158}">
      <dsp:nvSpPr>
        <dsp:cNvPr id="12" name="圆角矩形 11"/>
        <dsp:cNvSpPr/>
      </dsp:nvSpPr>
      <dsp:spPr bwMode="white">
        <a:xfrm>
          <a:off x="5133453"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3">
            <a:tint val="50000"/>
          </a:schemeClr>
        </a:fillRef>
        <a:effectRef idx="0">
          <a:scrgbClr r="0" g="0" b="0"/>
        </a:effectRef>
        <a:fontRef idx="minor"/>
      </dsp:style>
      <dsp:txXfrm>
        <a:off x="5133453" y="-252144"/>
        <a:ext cx="1103720" cy="1103720"/>
      </dsp:txXfrm>
    </dsp:sp>
    <dsp:sp modelId="{9C0B00CA-DBF0-4144-83C7-6F3886AB4B39}">
      <dsp:nvSpPr>
        <dsp:cNvPr id="13" name="圆角矩形 12"/>
        <dsp:cNvSpPr/>
      </dsp:nvSpPr>
      <dsp:spPr bwMode="white">
        <a:xfrm>
          <a:off x="5126435" y="0"/>
          <a:ext cx="1103720" cy="110372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报告编制时间长</a:t>
          </a:r>
        </a:p>
      </dsp:txBody>
      <dsp:txXfrm>
        <a:off x="5126435" y="0"/>
        <a:ext cx="1103720" cy="1103720"/>
      </dsp:txXfrm>
    </dsp:sp>
    <dsp:sp modelId="{AB491372-810D-4BB3-A85B-AA3C629434CE}">
      <dsp:nvSpPr>
        <dsp:cNvPr id="14" name="右箭头 13"/>
        <dsp:cNvSpPr/>
      </dsp:nvSpPr>
      <dsp:spPr bwMode="white">
        <a:xfrm>
          <a:off x="6434589" y="167112"/>
          <a:ext cx="212601" cy="265209"/>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3">
            <a:tint val="60000"/>
          </a:schemeClr>
        </a:lnRef>
        <a:fillRef idx="1">
          <a:schemeClr val="accent3">
            <a:tint val="60000"/>
          </a:schemeClr>
        </a:fillRef>
        <a:effectRef idx="2">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6434589" y="167112"/>
        <a:ext cx="212601" cy="265209"/>
      </dsp:txXfrm>
    </dsp:sp>
    <dsp:sp modelId="{03DCC4D4-5D6E-4166-B5D0-88261755FB33}">
      <dsp:nvSpPr>
        <dsp:cNvPr id="15" name="圆角矩形 14"/>
        <dsp:cNvSpPr/>
      </dsp:nvSpPr>
      <dsp:spPr bwMode="white">
        <a:xfrm>
          <a:off x="6844605" y="-252144"/>
          <a:ext cx="1103720" cy="1103720"/>
        </a:xfrm>
        <a:prstGeom prst="roundRect">
          <a:avLst>
            <a:gd name="adj" fmla="val 10000"/>
          </a:avLst>
        </a:prstGeom>
        <a:sp3d z="-152400" extrusionH="63500" contourW="12700" prstMaterial="matte">
          <a:contourClr>
            <a:schemeClr val="lt1"/>
          </a:contourClr>
        </a:sp3d>
      </dsp:spPr>
      <dsp:style>
        <a:lnRef idx="0">
          <a:schemeClr val="lt1"/>
        </a:lnRef>
        <a:fillRef idx="1">
          <a:schemeClr val="accent3">
            <a:tint val="50000"/>
          </a:schemeClr>
        </a:fillRef>
        <a:effectRef idx="0">
          <a:scrgbClr r="0" g="0" b="0"/>
        </a:effectRef>
        <a:fontRef idx="minor"/>
      </dsp:style>
      <dsp:txXfrm>
        <a:off x="6844605" y="-252144"/>
        <a:ext cx="1103720" cy="1103720"/>
      </dsp:txXfrm>
    </dsp:sp>
    <dsp:sp modelId="{D5240578-2700-4BC7-BB7B-706C7BB72BDC}">
      <dsp:nvSpPr>
        <dsp:cNvPr id="16" name="圆角矩形 15"/>
        <dsp:cNvSpPr/>
      </dsp:nvSpPr>
      <dsp:spPr bwMode="white">
        <a:xfrm>
          <a:off x="6839771" y="0"/>
          <a:ext cx="1103720" cy="110372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出报告时间慢</a:t>
          </a:r>
        </a:p>
      </dsp:txBody>
      <dsp:txXfrm>
        <a:off x="6839771" y="0"/>
        <a:ext cx="1103720" cy="1103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24201" cy="1261665"/>
        <a:chOff x="0" y="0"/>
        <a:chExt cx="4224201" cy="1261665"/>
      </a:xfrm>
    </dsp:grpSpPr>
    <dsp:sp modelId="{74FC452C-6300-4CB1-AF83-D2436A40C93D}">
      <dsp:nvSpPr>
        <dsp:cNvPr id="3" name="圆角矩形 2"/>
        <dsp:cNvSpPr/>
      </dsp:nvSpPr>
      <dsp:spPr bwMode="white">
        <a:xfrm>
          <a:off x="0" y="-161796"/>
          <a:ext cx="990785" cy="990785"/>
        </a:xfrm>
        <a:prstGeom prst="roundRect">
          <a:avLst>
            <a:gd name="adj" fmla="val 10000"/>
          </a:avLst>
        </a:prstGeom>
        <a:sp3d z="-152400" extrusionH="63500" contourW="12700" prstMaterial="matte">
          <a:contourClr>
            <a:schemeClr val="lt1"/>
          </a:contourClr>
        </a:sp3d>
      </dsp:spPr>
      <dsp:style>
        <a:lnRef idx="0">
          <a:schemeClr val="accent1">
            <a:shade val="80000"/>
          </a:schemeClr>
        </a:lnRef>
        <a:fillRef idx="1">
          <a:schemeClr val="accent1">
            <a:tint val="40000"/>
          </a:schemeClr>
        </a:fillRef>
        <a:effectRef idx="0">
          <a:scrgbClr r="0" g="0" b="0"/>
        </a:effectRef>
        <a:fontRef idx="minor"/>
      </dsp:style>
      <dsp:txXfrm>
        <a:off x="0" y="-161796"/>
        <a:ext cx="990785" cy="990785"/>
      </dsp:txXfrm>
    </dsp:sp>
    <dsp:sp modelId="{68CD8E35-162D-4BC4-AD26-E29F3F0E6B2C}">
      <dsp:nvSpPr>
        <dsp:cNvPr id="4" name="圆角矩形 3"/>
        <dsp:cNvSpPr/>
      </dsp:nvSpPr>
      <dsp:spPr bwMode="white">
        <a:xfrm>
          <a:off x="3241" y="0"/>
          <a:ext cx="990785" cy="990785"/>
        </a:xfrm>
        <a:prstGeom prst="roundRect">
          <a:avLst>
            <a:gd name="adj" fmla="val 10000"/>
          </a:avLst>
        </a:prstGeom>
        <a:sp3d prstMaterial="plastic">
          <a:bevelT w="127000" h="25400" prst="relaxedInset"/>
        </a:sp3d>
      </dsp:spPr>
      <dsp:style>
        <a:lnRef idx="0">
          <a:schemeClr val="accent1">
            <a:shade val="80000"/>
          </a:schemeClr>
        </a:lnRef>
        <a:fillRef idx="3">
          <a:schemeClr val="l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solidFill>
                <a:schemeClr val="dk1"/>
              </a:solidFill>
            </a:rPr>
            <a:t>疫情影响</a:t>
          </a:r>
          <a:endParaRPr>
            <a:solidFill>
              <a:schemeClr val="dk1"/>
            </a:solidFill>
          </a:endParaRPr>
        </a:p>
      </dsp:txBody>
      <dsp:txXfrm>
        <a:off x="3241" y="0"/>
        <a:ext cx="990785" cy="990785"/>
      </dsp:txXfrm>
    </dsp:sp>
    <dsp:sp modelId="{12AE02BC-D9DA-43DB-A317-32A7BEBA7C57}">
      <dsp:nvSpPr>
        <dsp:cNvPr id="5" name="右箭头 4"/>
        <dsp:cNvSpPr/>
      </dsp:nvSpPr>
      <dsp:spPr bwMode="white">
        <a:xfrm>
          <a:off x="1168000" y="214561"/>
          <a:ext cx="190847" cy="238072"/>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endParaRPr lang="zh-CN" altLang="en-US">
            <a:solidFill>
              <a:schemeClr val="dk1"/>
            </a:solidFill>
          </a:endParaRPr>
        </a:p>
      </dsp:txBody>
      <dsp:txXfrm>
        <a:off x="1168000" y="214561"/>
        <a:ext cx="190847" cy="238072"/>
      </dsp:txXfrm>
    </dsp:sp>
    <dsp:sp modelId="{EDD45269-E887-4D7A-84AC-E7722BFD24F0}">
      <dsp:nvSpPr>
        <dsp:cNvPr id="6" name="圆角矩形 5"/>
        <dsp:cNvSpPr/>
      </dsp:nvSpPr>
      <dsp:spPr bwMode="white">
        <a:xfrm>
          <a:off x="1536063" y="-161796"/>
          <a:ext cx="990785" cy="990785"/>
        </a:xfrm>
        <a:prstGeom prst="roundRect">
          <a:avLst>
            <a:gd name="adj" fmla="val 10000"/>
          </a:avLst>
        </a:prstGeom>
        <a:sp3d z="-152400" extrusionH="63500" contourW="12700" prstMaterial="matte">
          <a:contourClr>
            <a:schemeClr val="lt1"/>
          </a:contourClr>
        </a:sp3d>
      </dsp:spPr>
      <dsp:style>
        <a:lnRef idx="0">
          <a:schemeClr val="accent1">
            <a:shade val="80000"/>
          </a:schemeClr>
        </a:lnRef>
        <a:fillRef idx="1">
          <a:schemeClr val="accent1">
            <a:tint val="40000"/>
          </a:schemeClr>
        </a:fillRef>
        <a:effectRef idx="0">
          <a:scrgbClr r="0" g="0" b="0"/>
        </a:effectRef>
        <a:fontRef idx="minor"/>
      </dsp:style>
      <dsp:txXfrm>
        <a:off x="1536063" y="-161796"/>
        <a:ext cx="990785" cy="990785"/>
      </dsp:txXfrm>
    </dsp:sp>
    <dsp:sp modelId="{96C25FF2-0CD6-4086-8620-BA9AE680CB04}">
      <dsp:nvSpPr>
        <dsp:cNvPr id="7" name="圆角矩形 6"/>
        <dsp:cNvSpPr/>
      </dsp:nvSpPr>
      <dsp:spPr bwMode="white">
        <a:xfrm>
          <a:off x="1566718" y="0"/>
          <a:ext cx="990785" cy="990785"/>
        </a:xfrm>
        <a:prstGeom prst="roundRect">
          <a:avLst>
            <a:gd name="adj" fmla="val 10000"/>
          </a:avLst>
        </a:prstGeom>
        <a:sp3d prstMaterial="plastic">
          <a:bevelT w="127000" h="25400" prst="relaxedInset"/>
        </a:sp3d>
      </dsp:spPr>
      <dsp:style>
        <a:lnRef idx="0">
          <a:schemeClr val="accent1">
            <a:shade val="80000"/>
          </a:schemeClr>
        </a:lnRef>
        <a:fillRef idx="3">
          <a:schemeClr val="l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solidFill>
                <a:schemeClr val="dk1"/>
              </a:solidFill>
            </a:rPr>
            <a:t>线</a:t>
          </a:r>
          <a:r>
            <a:rPr lang="zh-CN" altLang="en-US" dirty="0" smtClean="0">
              <a:solidFill>
                <a:schemeClr val="dk1"/>
              </a:solidFill>
            </a:rPr>
            <a:t>上</a:t>
          </a:r>
          <a:r>
            <a:rPr lang="en-US" altLang="zh-CN" dirty="0" smtClean="0">
              <a:solidFill>
                <a:schemeClr val="dk1"/>
              </a:solidFill>
            </a:rPr>
            <a:t>+</a:t>
          </a:r>
          <a:r>
            <a:rPr lang="zh-CN" altLang="en-US" dirty="0" smtClean="0">
              <a:solidFill>
                <a:schemeClr val="dk1"/>
              </a:solidFill>
            </a:rPr>
            <a:t>线下测评</a:t>
          </a:r>
          <a:endParaRPr lang="zh-CN" altLang="en-US" dirty="0">
            <a:solidFill>
              <a:schemeClr val="dk1"/>
            </a:solidFill>
          </a:endParaRPr>
        </a:p>
      </dsp:txBody>
      <dsp:txXfrm>
        <a:off x="1566718" y="0"/>
        <a:ext cx="990785" cy="990785"/>
      </dsp:txXfrm>
    </dsp:sp>
    <dsp:sp modelId="{28BA21D3-AD62-41BF-ABC0-757537DF3576}">
      <dsp:nvSpPr>
        <dsp:cNvPr id="8" name="右箭头 7"/>
        <dsp:cNvSpPr/>
      </dsp:nvSpPr>
      <dsp:spPr bwMode="white">
        <a:xfrm>
          <a:off x="2704063" y="214561"/>
          <a:ext cx="190847" cy="238072"/>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accent1">
            <a:tint val="60000"/>
          </a:schemeClr>
        </a:lnRef>
        <a:fillRef idx="1">
          <a:schemeClr val="accent1">
            <a:tint val="60000"/>
          </a:schemeClr>
        </a:fillRef>
        <a:effectRef idx="2">
          <a:scrgbClr r="0" g="0" b="0"/>
        </a:effectRef>
        <a:fontRef idx="minor">
          <a:schemeClr val="lt1"/>
        </a:fontRef>
      </dsp:style>
      <dsp:txBody>
        <a:bodyPr lIns="0" tIns="0" rIns="0" bIns="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endParaRPr lang="zh-CN" altLang="en-US">
            <a:solidFill>
              <a:schemeClr val="dk1"/>
            </a:solidFill>
          </a:endParaRPr>
        </a:p>
      </dsp:txBody>
      <dsp:txXfrm>
        <a:off x="2704063" y="214561"/>
        <a:ext cx="190847" cy="238072"/>
      </dsp:txXfrm>
    </dsp:sp>
    <dsp:sp modelId="{E5E9C981-96BE-472C-B67C-F55264A95B74}">
      <dsp:nvSpPr>
        <dsp:cNvPr id="9" name="圆角矩形 8"/>
        <dsp:cNvSpPr/>
      </dsp:nvSpPr>
      <dsp:spPr bwMode="white">
        <a:xfrm>
          <a:off x="3072125" y="-161796"/>
          <a:ext cx="990785" cy="990785"/>
        </a:xfrm>
        <a:prstGeom prst="roundRect">
          <a:avLst>
            <a:gd name="adj" fmla="val 10000"/>
          </a:avLst>
        </a:prstGeom>
        <a:sp3d z="-152400" extrusionH="63500" contourW="12700" prstMaterial="matte">
          <a:contourClr>
            <a:schemeClr val="lt1"/>
          </a:contourClr>
        </a:sp3d>
      </dsp:spPr>
      <dsp:style>
        <a:lnRef idx="0">
          <a:schemeClr val="accent1">
            <a:shade val="80000"/>
          </a:schemeClr>
        </a:lnRef>
        <a:fillRef idx="1">
          <a:schemeClr val="accent1">
            <a:tint val="40000"/>
          </a:schemeClr>
        </a:fillRef>
        <a:effectRef idx="0">
          <a:scrgbClr r="0" g="0" b="0"/>
        </a:effectRef>
        <a:fontRef idx="minor"/>
      </dsp:style>
      <dsp:txXfrm>
        <a:off x="3072125" y="-161796"/>
        <a:ext cx="990785" cy="990785"/>
      </dsp:txXfrm>
    </dsp:sp>
    <dsp:sp modelId="{41BEEF5C-A1B8-4B66-9C4A-4AAF5EEB572B}">
      <dsp:nvSpPr>
        <dsp:cNvPr id="10" name="圆角矩形 9"/>
        <dsp:cNvSpPr/>
      </dsp:nvSpPr>
      <dsp:spPr bwMode="white">
        <a:xfrm>
          <a:off x="3069114" y="0"/>
          <a:ext cx="990785" cy="990785"/>
        </a:xfrm>
        <a:prstGeom prst="roundRect">
          <a:avLst>
            <a:gd name="adj" fmla="val 10000"/>
          </a:avLst>
        </a:prstGeom>
        <a:sp3d prstMaterial="plastic">
          <a:bevelT w="127000" h="25400" prst="relaxedInset"/>
        </a:sp3d>
      </dsp:spPr>
      <dsp:style>
        <a:lnRef idx="0">
          <a:schemeClr val="accent1">
            <a:shade val="80000"/>
          </a:schemeClr>
        </a:lnRef>
        <a:fillRef idx="3">
          <a:schemeClr val="lt1"/>
        </a:fillRef>
        <a:effectRef idx="2">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solidFill>
                <a:schemeClr val="dk1"/>
              </a:solidFill>
            </a:rPr>
            <a:t>用户体验差</a:t>
          </a:r>
          <a:endParaRPr>
            <a:solidFill>
              <a:schemeClr val="dk1"/>
            </a:solidFill>
          </a:endParaRPr>
        </a:p>
      </dsp:txBody>
      <dsp:txXfrm>
        <a:off x="3069114" y="0"/>
        <a:ext cx="990785" cy="990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433098" cy="2489981"/>
        <a:chOff x="0" y="0"/>
        <a:chExt cx="10433098" cy="2489981"/>
      </a:xfrm>
    </dsp:grpSpPr>
    <dsp:sp modelId="{1790E6A1-E7AB-49A7-9945-59209580B06E}">
      <dsp:nvSpPr>
        <dsp:cNvPr id="3" name="饼形 2"/>
        <dsp:cNvSpPr/>
      </dsp:nvSpPr>
      <dsp:spPr bwMode="white">
        <a:xfrm>
          <a:off x="0" y="-1884939"/>
          <a:ext cx="6259859" cy="6259859"/>
        </a:xfrm>
        <a:prstGeom prst="pie">
          <a:avLst>
            <a:gd name="adj1" fmla="val 5400000"/>
            <a:gd name="adj2" fmla="val 16200000"/>
          </a:avLst>
        </a:prstGeom>
        <a:solidFill>
          <a:schemeClr val="accent1">
            <a:lumMod val="50000"/>
          </a:schemeClr>
        </a:solidFill>
      </dsp:spPr>
      <dsp:style>
        <a:lnRef idx="2">
          <a:schemeClr val="lt1"/>
        </a:lnRef>
        <a:fillRef idx="1">
          <a:schemeClr val="accent1"/>
        </a:fillRef>
        <a:effectRef idx="0">
          <a:scrgbClr r="0" g="0" b="0"/>
        </a:effectRef>
        <a:fontRef idx="minor">
          <a:schemeClr val="lt1"/>
        </a:fontRef>
      </dsp:style>
      <dsp:txXfrm>
        <a:off x="0" y="-1884939"/>
        <a:ext cx="6259859" cy="6259859"/>
      </dsp:txXfrm>
    </dsp:sp>
    <dsp:sp modelId="{37D5FE4A-74F4-4CF9-876F-CAB8644F9ACB}">
      <dsp:nvSpPr>
        <dsp:cNvPr id="4" name="矩形 3"/>
        <dsp:cNvSpPr/>
      </dsp:nvSpPr>
      <dsp:spPr bwMode="white">
        <a:xfrm>
          <a:off x="3129929" y="-3769878"/>
          <a:ext cx="7303169" cy="6259859"/>
        </a:xfrm>
        <a:prstGeom prst="rect">
          <a:avLst/>
        </a:prstGeom>
      </dsp:spPr>
      <dsp:style>
        <a:lnRef idx="2">
          <a:schemeClr val="accent1"/>
        </a:lnRef>
        <a:fillRef idx="1">
          <a:schemeClr val="lt1">
            <a:alpha val="90000"/>
          </a:schemeClr>
        </a:fillRef>
        <a:effectRef idx="0">
          <a:scrgbClr r="0" g="0" b="0"/>
        </a:effectRef>
        <a:fontRef idx="minor"/>
      </dsp:style>
      <dsp:txBody>
        <a:bodyPr lIns="224790" tIns="224790" rIns="224790" bIns="224790" anchor="ctr"/>
        <a:lstStyle>
          <a:lvl1pPr algn="ctr">
            <a:defRPr sz="59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gn="l">
            <a:lnSpc>
              <a:spcPct val="100000"/>
            </a:lnSpc>
            <a:spcBef>
              <a:spcPct val="0"/>
            </a:spcBef>
            <a:spcAft>
              <a:spcPct val="35000"/>
            </a:spcAft>
          </a:pPr>
          <a:r>
            <a:rPr lang="zh-CN" dirty="0" smtClean="0">
              <a:solidFill>
                <a:schemeClr val="dk1"/>
              </a:solidFill>
            </a:rPr>
            <a:t>网络安全等级保护制度推进信息化发展</a:t>
          </a:r>
          <a:endParaRPr lang="zh-CN" altLang="en-US" dirty="0">
            <a:solidFill>
              <a:schemeClr val="dk1"/>
            </a:solidFill>
          </a:endParaRPr>
        </a:p>
      </dsp:txBody>
      <dsp:txXfrm>
        <a:off x="3129929" y="-3769878"/>
        <a:ext cx="7303169" cy="6259859"/>
      </dsp:txXfrm>
    </dsp:sp>
    <dsp:sp modelId="{D4D73C84-BCF3-48AE-BC21-8FFB1A00F2D8}">
      <dsp:nvSpPr>
        <dsp:cNvPr id="6" name="饼形 5"/>
        <dsp:cNvSpPr/>
      </dsp:nvSpPr>
      <dsp:spPr bwMode="white">
        <a:xfrm>
          <a:off x="1643213" y="-483452"/>
          <a:ext cx="2973433" cy="2973433"/>
        </a:xfrm>
        <a:prstGeom prst="pie">
          <a:avLst>
            <a:gd name="adj1" fmla="val 5400000"/>
            <a:gd name="adj2" fmla="val 16200000"/>
          </a:avLst>
        </a:prstGeom>
        <a:solidFill>
          <a:schemeClr val="accent3">
            <a:lumMod val="75000"/>
          </a:schemeClr>
        </a:solidFill>
      </dsp:spPr>
      <dsp:style>
        <a:lnRef idx="2">
          <a:schemeClr val="lt1"/>
        </a:lnRef>
        <a:fillRef idx="1">
          <a:schemeClr val="accent1"/>
        </a:fillRef>
        <a:effectRef idx="0">
          <a:scrgbClr r="0" g="0" b="0"/>
        </a:effectRef>
        <a:fontRef idx="minor">
          <a:schemeClr val="lt1"/>
        </a:fontRef>
      </dsp:style>
      <dsp:txXfrm>
        <a:off x="1643213" y="-483452"/>
        <a:ext cx="2973433" cy="2973433"/>
      </dsp:txXfrm>
    </dsp:sp>
    <dsp:sp modelId="{EDDC52D7-DE2C-42BF-B039-F5862BE26CF5}">
      <dsp:nvSpPr>
        <dsp:cNvPr id="7" name="矩形 6"/>
        <dsp:cNvSpPr/>
      </dsp:nvSpPr>
      <dsp:spPr bwMode="white">
        <a:xfrm>
          <a:off x="3129929" y="-483452"/>
          <a:ext cx="7303169" cy="2973433"/>
        </a:xfrm>
        <a:prstGeom prst="rect">
          <a:avLst/>
        </a:prstGeom>
        <a:solidFill>
          <a:schemeClr val="accent3">
            <a:lumMod val="40000"/>
            <a:lumOff val="60000"/>
          </a:schemeClr>
        </a:solidFill>
      </dsp:spPr>
      <dsp:style>
        <a:lnRef idx="2">
          <a:schemeClr val="accent1"/>
        </a:lnRef>
        <a:fillRef idx="1">
          <a:schemeClr val="lt1">
            <a:alpha val="90000"/>
          </a:schemeClr>
        </a:fillRef>
        <a:effectRef idx="0">
          <a:scrgbClr r="0" g="0" b="0"/>
        </a:effectRef>
        <a:fontRef idx="minor"/>
      </dsp:style>
      <dsp:txBody>
        <a:bodyPr vert="horz" wrap="square" lIns="167640" tIns="167640" rIns="167640" bIns="167640" anchor="ctr"/>
        <a:lstStyle>
          <a:lvl1pPr algn="ctr">
            <a:defRPr sz="59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gn="l">
            <a:lnSpc>
              <a:spcPct val="100000"/>
            </a:lnSpc>
            <a:spcBef>
              <a:spcPct val="0"/>
            </a:spcBef>
            <a:spcAft>
              <a:spcPct val="35000"/>
            </a:spcAft>
          </a:pPr>
          <a:r>
            <a:rPr lang="zh-CN" altLang="en-US" sz="4400" dirty="0" smtClean="0">
              <a:solidFill>
                <a:schemeClr val="bg1">
                  <a:lumMod val="50000"/>
                </a:schemeClr>
              </a:solidFill>
            </a:rPr>
            <a:t>主管部门对等级保护制度落地实施起主导作用</a:t>
          </a:r>
          <a:endParaRPr lang="zh-CN" altLang="en-US" sz="4400" dirty="0" smtClean="0">
            <a:solidFill>
              <a:schemeClr val="bg1">
                <a:lumMod val="50000"/>
              </a:schemeClr>
            </a:solidFill>
          </a:endParaRPr>
        </a:p>
      </dsp:txBody>
      <dsp:txXfrm>
        <a:off x="3129929" y="-483452"/>
        <a:ext cx="7303169" cy="2973433"/>
      </dsp:txXfrm>
    </dsp:sp>
    <dsp:sp modelId="{18E6E129-4E29-45D3-85BA-0F341CDDEEE9}">
      <dsp:nvSpPr>
        <dsp:cNvPr id="5" name="矩形 4" hidden="1"/>
        <dsp:cNvSpPr/>
      </dsp:nvSpPr>
      <dsp:spPr>
        <a:xfrm>
          <a:off x="0" y="4061927"/>
          <a:ext cx="10433098" cy="312993"/>
        </a:xfrm>
        <a:prstGeom prst="rect">
          <a:avLst/>
        </a:prstGeom>
      </dsp:spPr>
      <dsp:txXfrm>
        <a:off x="0" y="4061927"/>
        <a:ext cx="10433098" cy="312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14585" cy="5418455"/>
        <a:chOff x="0" y="0"/>
        <a:chExt cx="10014585" cy="5418455"/>
      </a:xfrm>
    </dsp:grpSpPr>
    <dsp:sp modelId="{5CACF22F-1E61-47A9-92A9-CAD838B0DD1E}">
      <dsp:nvSpPr>
        <dsp:cNvPr id="3" name="燕尾形 2"/>
        <dsp:cNvSpPr/>
      </dsp:nvSpPr>
      <dsp:spPr bwMode="white">
        <a:xfrm>
          <a:off x="0" y="264501"/>
          <a:ext cx="2198495" cy="879398"/>
        </a:xfrm>
        <a:prstGeom prst="chevron">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系统立项</a:t>
          </a:r>
        </a:p>
      </dsp:txBody>
      <dsp:txXfrm>
        <a:off x="0" y="264501"/>
        <a:ext cx="2198495" cy="879398"/>
      </dsp:txXfrm>
    </dsp:sp>
    <dsp:sp modelId="{119CDFB5-DACA-4328-9436-E1DD2ADD261B}">
      <dsp:nvSpPr>
        <dsp:cNvPr id="4" name="燕尾形 3"/>
        <dsp:cNvSpPr/>
      </dsp:nvSpPr>
      <dsp:spPr bwMode="white">
        <a:xfrm>
          <a:off x="1912691" y="339250"/>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定级备案</a:t>
          </a:r>
          <a:endParaRPr>
            <a:solidFill>
              <a:schemeClr val="dk1"/>
            </a:solidFill>
          </a:endParaRPr>
        </a:p>
      </dsp:txBody>
      <dsp:txXfrm>
        <a:off x="1912691" y="339250"/>
        <a:ext cx="1824751" cy="729900"/>
      </dsp:txXfrm>
    </dsp:sp>
    <dsp:sp modelId="{7E0AFFCB-49AC-4B11-8D60-E21452E763B0}">
      <dsp:nvSpPr>
        <dsp:cNvPr id="5" name="燕尾形 4"/>
        <dsp:cNvSpPr/>
      </dsp:nvSpPr>
      <dsp:spPr bwMode="white">
        <a:xfrm>
          <a:off x="3481977" y="339250"/>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总体方案评审</a:t>
          </a:r>
          <a:endParaRPr>
            <a:solidFill>
              <a:schemeClr val="dk1"/>
            </a:solidFill>
          </a:endParaRPr>
        </a:p>
      </dsp:txBody>
      <dsp:txXfrm>
        <a:off x="3481977" y="339250"/>
        <a:ext cx="1824751" cy="729900"/>
      </dsp:txXfrm>
    </dsp:sp>
    <dsp:sp modelId="{5D365A85-B15B-4705-B2AF-1B4EE97A87B6}">
      <dsp:nvSpPr>
        <dsp:cNvPr id="6" name="燕尾形 5"/>
        <dsp:cNvSpPr/>
      </dsp:nvSpPr>
      <dsp:spPr bwMode="white">
        <a:xfrm>
          <a:off x="5051262" y="339250"/>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ts val="0"/>
            </a:spcAft>
          </a:pPr>
          <a:r>
            <a:rPr lang="zh-CN" altLang="en-US" b="1" dirty="0">
              <a:solidFill>
                <a:schemeClr val="accent3">
                  <a:lumMod val="50000"/>
                </a:schemeClr>
              </a:solidFill>
            </a:rPr>
            <a:t>安全方案</a:t>
          </a:r>
          <a:endParaRPr lang="zh-CN" altLang="en-US" b="1" dirty="0">
            <a:solidFill>
              <a:schemeClr val="accent3">
                <a:lumMod val="50000"/>
              </a:schemeClr>
            </a:solidFill>
          </a:endParaRPr>
        </a:p>
        <a:p>
          <a:pPr lvl="0">
            <a:lnSpc>
              <a:spcPct val="100000"/>
            </a:lnSpc>
            <a:spcBef>
              <a:spcPct val="0"/>
            </a:spcBef>
            <a:spcAft>
              <a:spcPts val="0"/>
            </a:spcAft>
          </a:pPr>
          <a:r>
            <a:rPr lang="zh-CN" altLang="en-US" b="1" dirty="0">
              <a:solidFill>
                <a:schemeClr val="accent3">
                  <a:lumMod val="50000"/>
                </a:schemeClr>
              </a:solidFill>
            </a:rPr>
            <a:t>评审</a:t>
          </a:r>
          <a:endParaRPr>
            <a:solidFill>
              <a:schemeClr val="dk1"/>
            </a:solidFill>
          </a:endParaRPr>
        </a:p>
      </dsp:txBody>
      <dsp:txXfrm>
        <a:off x="5051262" y="339250"/>
        <a:ext cx="1824751" cy="729900"/>
      </dsp:txXfrm>
    </dsp:sp>
    <dsp:sp modelId="{7ED6FD49-1B9A-4241-8E8A-ABFCF945F065}">
      <dsp:nvSpPr>
        <dsp:cNvPr id="7" name="燕尾形 6"/>
        <dsp:cNvSpPr/>
      </dsp:nvSpPr>
      <dsp:spPr bwMode="white">
        <a:xfrm>
          <a:off x="0" y="1267015"/>
          <a:ext cx="2198495" cy="879398"/>
        </a:xfrm>
        <a:prstGeom prst="chevron">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系统建设</a:t>
          </a:r>
        </a:p>
      </dsp:txBody>
      <dsp:txXfrm>
        <a:off x="0" y="1267015"/>
        <a:ext cx="2198495" cy="879398"/>
      </dsp:txXfrm>
    </dsp:sp>
    <dsp:sp modelId="{03A69CE5-208F-4C3A-8741-513B40F13938}">
      <dsp:nvSpPr>
        <dsp:cNvPr id="8" name="燕尾形 7"/>
        <dsp:cNvSpPr/>
      </dsp:nvSpPr>
      <dsp:spPr bwMode="white">
        <a:xfrm>
          <a:off x="1912691" y="1341764"/>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业务系统建设</a:t>
          </a:r>
          <a:endParaRPr>
            <a:solidFill>
              <a:schemeClr val="dk1"/>
            </a:solidFill>
          </a:endParaRPr>
        </a:p>
      </dsp:txBody>
      <dsp:txXfrm>
        <a:off x="1912691" y="1341764"/>
        <a:ext cx="1824751" cy="729900"/>
      </dsp:txXfrm>
    </dsp:sp>
    <dsp:sp modelId="{C485D9FE-3588-4E2C-BA37-96D24391A149}">
      <dsp:nvSpPr>
        <dsp:cNvPr id="9" name="燕尾形 8"/>
        <dsp:cNvSpPr/>
      </dsp:nvSpPr>
      <dsp:spPr bwMode="white">
        <a:xfrm>
          <a:off x="3481977" y="1341764"/>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nchorCtr="0"/>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ts val="0"/>
            </a:spcAft>
          </a:pPr>
          <a:r>
            <a:rPr lang="zh-CN" altLang="en-US" b="1" dirty="0">
              <a:solidFill>
                <a:schemeClr val="accent3">
                  <a:lumMod val="50000"/>
                </a:schemeClr>
              </a:solidFill>
            </a:rPr>
            <a:t>安全一体化保障平台</a:t>
          </a:r>
          <a:endParaRPr lang="zh-CN" altLang="en-US" b="1" dirty="0">
            <a:solidFill>
              <a:schemeClr val="accent3">
                <a:lumMod val="50000"/>
              </a:schemeClr>
            </a:solidFill>
          </a:endParaRPr>
        </a:p>
        <a:p>
          <a:pPr lvl="0">
            <a:lnSpc>
              <a:spcPct val="100000"/>
            </a:lnSpc>
            <a:spcBef>
              <a:spcPct val="0"/>
            </a:spcBef>
            <a:spcAft>
              <a:spcPts val="0"/>
            </a:spcAft>
          </a:pPr>
          <a:r>
            <a:rPr lang="zh-CN" altLang="en-US" b="1" dirty="0">
              <a:solidFill>
                <a:schemeClr val="accent3">
                  <a:lumMod val="50000"/>
                </a:schemeClr>
              </a:solidFill>
            </a:rPr>
            <a:t>建设</a:t>
          </a:r>
          <a:endParaRPr>
            <a:solidFill>
              <a:schemeClr val="dk1"/>
            </a:solidFill>
          </a:endParaRPr>
        </a:p>
      </dsp:txBody>
      <dsp:txXfrm>
        <a:off x="3481977" y="1341764"/>
        <a:ext cx="1824751" cy="729900"/>
      </dsp:txXfrm>
    </dsp:sp>
    <dsp:sp modelId="{69A08D6A-E9A1-4456-BFA4-6063BA92FF3C}">
      <dsp:nvSpPr>
        <dsp:cNvPr id="10" name="燕尾形 9"/>
        <dsp:cNvSpPr/>
      </dsp:nvSpPr>
      <dsp:spPr bwMode="white">
        <a:xfrm>
          <a:off x="0" y="2269528"/>
          <a:ext cx="2198495" cy="879398"/>
        </a:xfrm>
        <a:prstGeom prst="chevron">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系统测评</a:t>
          </a:r>
        </a:p>
      </dsp:txBody>
      <dsp:txXfrm>
        <a:off x="0" y="2269528"/>
        <a:ext cx="2198495" cy="879398"/>
      </dsp:txXfrm>
    </dsp:sp>
    <dsp:sp modelId="{A59004A4-85C3-465A-A238-4616D47DF02C}">
      <dsp:nvSpPr>
        <dsp:cNvPr id="11" name="燕尾形 10"/>
        <dsp:cNvSpPr/>
      </dsp:nvSpPr>
      <dsp:spPr bwMode="white">
        <a:xfrm>
          <a:off x="1912691" y="2344277"/>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系统功能测试</a:t>
          </a:r>
          <a:endParaRPr>
            <a:solidFill>
              <a:schemeClr val="dk1"/>
            </a:solidFill>
          </a:endParaRPr>
        </a:p>
      </dsp:txBody>
      <dsp:txXfrm>
        <a:off x="1912691" y="2344277"/>
        <a:ext cx="1824751" cy="729900"/>
      </dsp:txXfrm>
    </dsp:sp>
    <dsp:sp modelId="{9CD0D263-3DC8-44BC-B4B8-DA54A471D8E0}">
      <dsp:nvSpPr>
        <dsp:cNvPr id="12" name="燕尾形 11"/>
        <dsp:cNvSpPr/>
      </dsp:nvSpPr>
      <dsp:spPr bwMode="white">
        <a:xfrm>
          <a:off x="3481977" y="2344277"/>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系统性能测试</a:t>
          </a:r>
          <a:endParaRPr>
            <a:solidFill>
              <a:schemeClr val="dk1"/>
            </a:solidFill>
          </a:endParaRPr>
        </a:p>
      </dsp:txBody>
      <dsp:txXfrm>
        <a:off x="3481977" y="2344277"/>
        <a:ext cx="1824751" cy="729900"/>
      </dsp:txXfrm>
    </dsp:sp>
    <dsp:sp modelId="{4BFAA916-ECF2-4016-A773-2CF81BBCF9E2}">
      <dsp:nvSpPr>
        <dsp:cNvPr id="13" name="燕尾形 12"/>
        <dsp:cNvSpPr/>
      </dsp:nvSpPr>
      <dsp:spPr bwMode="white">
        <a:xfrm>
          <a:off x="5051262" y="2344277"/>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系统安全测试</a:t>
          </a:r>
          <a:endParaRPr>
            <a:solidFill>
              <a:schemeClr val="dk1"/>
            </a:solidFill>
          </a:endParaRPr>
        </a:p>
      </dsp:txBody>
      <dsp:txXfrm>
        <a:off x="5051262" y="2344277"/>
        <a:ext cx="1824751" cy="729900"/>
      </dsp:txXfrm>
    </dsp:sp>
    <dsp:sp modelId="{7AF7D2F9-9200-4A44-915E-4E4D0AE02074}">
      <dsp:nvSpPr>
        <dsp:cNvPr id="14" name="燕尾形 13"/>
        <dsp:cNvSpPr/>
      </dsp:nvSpPr>
      <dsp:spPr bwMode="white">
        <a:xfrm>
          <a:off x="0" y="3272042"/>
          <a:ext cx="2198495" cy="879398"/>
        </a:xfrm>
        <a:prstGeom prst="chevron">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工程验收</a:t>
          </a:r>
        </a:p>
      </dsp:txBody>
      <dsp:txXfrm>
        <a:off x="0" y="3272042"/>
        <a:ext cx="2198495" cy="879398"/>
      </dsp:txXfrm>
    </dsp:sp>
    <dsp:sp modelId="{FE4A52CA-87BB-4B44-913D-11093E4B4724}">
      <dsp:nvSpPr>
        <dsp:cNvPr id="15" name="燕尾形 14"/>
        <dsp:cNvSpPr/>
      </dsp:nvSpPr>
      <dsp:spPr bwMode="white">
        <a:xfrm>
          <a:off x="1912691" y="3346791"/>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rPr>
            <a:t>设备采购</a:t>
          </a:r>
          <a:r>
            <a:rPr lang="zh-CN" altLang="en-US" dirty="0">
              <a:solidFill>
                <a:schemeClr val="dk1"/>
              </a:solidFill>
            </a:rPr>
            <a:t>验收</a:t>
          </a:r>
          <a:endParaRPr>
            <a:solidFill>
              <a:schemeClr val="dk1"/>
            </a:solidFill>
          </a:endParaRPr>
        </a:p>
      </dsp:txBody>
      <dsp:txXfrm>
        <a:off x="1912691" y="3346791"/>
        <a:ext cx="1824751" cy="729900"/>
      </dsp:txXfrm>
    </dsp:sp>
    <dsp:sp modelId="{B0ADE123-F5C5-4554-B7A3-522DAB0EDDF5}">
      <dsp:nvSpPr>
        <dsp:cNvPr id="16" name="燕尾形 15"/>
        <dsp:cNvSpPr/>
      </dsp:nvSpPr>
      <dsp:spPr bwMode="white">
        <a:xfrm>
          <a:off x="3481977" y="3346791"/>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静态验收</a:t>
          </a:r>
          <a:endParaRPr>
            <a:solidFill>
              <a:schemeClr val="dk1"/>
            </a:solidFill>
          </a:endParaRPr>
        </a:p>
      </dsp:txBody>
      <dsp:txXfrm>
        <a:off x="3481977" y="3346791"/>
        <a:ext cx="1824751" cy="729900"/>
      </dsp:txXfrm>
    </dsp:sp>
    <dsp:sp modelId="{7E02CCA8-C648-4F8F-AF59-7AE376B38623}">
      <dsp:nvSpPr>
        <dsp:cNvPr id="17" name="燕尾形 16"/>
        <dsp:cNvSpPr/>
      </dsp:nvSpPr>
      <dsp:spPr bwMode="white">
        <a:xfrm>
          <a:off x="5051262" y="3346791"/>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动态验收</a:t>
          </a:r>
          <a:endParaRPr>
            <a:solidFill>
              <a:schemeClr val="dk1"/>
            </a:solidFill>
          </a:endParaRPr>
        </a:p>
      </dsp:txBody>
      <dsp:txXfrm>
        <a:off x="5051262" y="3346791"/>
        <a:ext cx="1824751" cy="729900"/>
      </dsp:txXfrm>
    </dsp:sp>
    <dsp:sp modelId="{4442E384-D15B-4332-BD0D-F655491E9956}">
      <dsp:nvSpPr>
        <dsp:cNvPr id="18" name="燕尾形 17"/>
        <dsp:cNvSpPr/>
      </dsp:nvSpPr>
      <dsp:spPr bwMode="white">
        <a:xfrm>
          <a:off x="6620548" y="3346791"/>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安全评估</a:t>
          </a:r>
          <a:endParaRPr>
            <a:solidFill>
              <a:schemeClr val="dk1"/>
            </a:solidFill>
          </a:endParaRPr>
        </a:p>
      </dsp:txBody>
      <dsp:txXfrm>
        <a:off x="6620548" y="3346791"/>
        <a:ext cx="1824751" cy="729900"/>
      </dsp:txXfrm>
    </dsp:sp>
    <dsp:sp modelId="{A7A32317-D384-4194-A677-AC357A52A421}">
      <dsp:nvSpPr>
        <dsp:cNvPr id="19" name="燕尾形 18"/>
        <dsp:cNvSpPr/>
      </dsp:nvSpPr>
      <dsp:spPr bwMode="white">
        <a:xfrm>
          <a:off x="0" y="4274556"/>
          <a:ext cx="2198495" cy="879398"/>
        </a:xfrm>
        <a:prstGeom prst="chevron">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日常运维</a:t>
          </a:r>
        </a:p>
      </dsp:txBody>
      <dsp:txXfrm>
        <a:off x="0" y="4274556"/>
        <a:ext cx="2198495" cy="879398"/>
      </dsp:txXfrm>
    </dsp:sp>
    <dsp:sp modelId="{642625C6-D6BE-48CE-B746-0383357DD846}">
      <dsp:nvSpPr>
        <dsp:cNvPr id="20" name="燕尾形 19"/>
        <dsp:cNvSpPr/>
      </dsp:nvSpPr>
      <dsp:spPr bwMode="white">
        <a:xfrm>
          <a:off x="1912691" y="4349305"/>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等保测评</a:t>
          </a:r>
          <a:endParaRPr>
            <a:solidFill>
              <a:schemeClr val="dk1"/>
            </a:solidFill>
          </a:endParaRPr>
        </a:p>
      </dsp:txBody>
      <dsp:txXfrm>
        <a:off x="1912691" y="4349305"/>
        <a:ext cx="1824751" cy="729900"/>
      </dsp:txXfrm>
    </dsp:sp>
    <dsp:sp modelId="{1D0EE16A-84F6-4642-9112-0DB791C57DB1}">
      <dsp:nvSpPr>
        <dsp:cNvPr id="21" name="燕尾形 20"/>
        <dsp:cNvSpPr/>
      </dsp:nvSpPr>
      <dsp:spPr bwMode="white">
        <a:xfrm>
          <a:off x="3481977" y="4349305"/>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风险评估</a:t>
          </a:r>
          <a:endParaRPr>
            <a:solidFill>
              <a:schemeClr val="dk1"/>
            </a:solidFill>
          </a:endParaRPr>
        </a:p>
      </dsp:txBody>
      <dsp:txXfrm>
        <a:off x="3481977" y="4349305"/>
        <a:ext cx="1824751" cy="729900"/>
      </dsp:txXfrm>
    </dsp:sp>
    <dsp:sp modelId="{E11ABC46-2313-4A91-BB9F-076BD99AABC9}">
      <dsp:nvSpPr>
        <dsp:cNvPr id="22" name="燕尾形 21"/>
        <dsp:cNvSpPr/>
      </dsp:nvSpPr>
      <dsp:spPr bwMode="white">
        <a:xfrm>
          <a:off x="5051262" y="4349305"/>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chemeClr val="dk1"/>
              </a:solidFill>
            </a:rPr>
            <a:t>渗透测试</a:t>
          </a:r>
          <a:endParaRPr>
            <a:solidFill>
              <a:schemeClr val="dk1"/>
            </a:solidFill>
          </a:endParaRPr>
        </a:p>
      </dsp:txBody>
      <dsp:txXfrm>
        <a:off x="5051262" y="4349305"/>
        <a:ext cx="1824751" cy="729900"/>
      </dsp:txXfrm>
    </dsp:sp>
    <dsp:sp modelId="{F89B4484-250D-41BA-8051-8A090FED8150}">
      <dsp:nvSpPr>
        <dsp:cNvPr id="23" name="燕尾形 22"/>
        <dsp:cNvSpPr/>
      </dsp:nvSpPr>
      <dsp:spPr bwMode="white">
        <a:xfrm>
          <a:off x="6620548" y="4349305"/>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攻防演练</a:t>
          </a:r>
          <a:endParaRPr>
            <a:solidFill>
              <a:schemeClr val="dk1"/>
            </a:solidFill>
          </a:endParaRPr>
        </a:p>
      </dsp:txBody>
      <dsp:txXfrm>
        <a:off x="6620548" y="4349305"/>
        <a:ext cx="1824751" cy="729900"/>
      </dsp:txXfrm>
    </dsp:sp>
    <dsp:sp modelId="{B0462721-8F2F-42D2-AE00-2B8BC3C0F1D1}">
      <dsp:nvSpPr>
        <dsp:cNvPr id="24" name="燕尾形 23"/>
        <dsp:cNvSpPr/>
      </dsp:nvSpPr>
      <dsp:spPr bwMode="white">
        <a:xfrm>
          <a:off x="8189834" y="4349305"/>
          <a:ext cx="1824751" cy="729900"/>
        </a:xfrm>
        <a:prstGeom prst="chevron">
          <a:avLst/>
        </a:prstGeom>
        <a:sp3d contourW="19050" prstMaterial="metal">
          <a:bevelT w="88900" h="203200"/>
          <a:bevelB w="165100" h="254000"/>
        </a:sp3d>
      </dsp:spPr>
      <dsp:style>
        <a:lnRef idx="0">
          <a:schemeClr val="accent1">
            <a:alpha val="90000"/>
            <a:tint val="40000"/>
          </a:schemeClr>
        </a:lnRef>
        <a:fillRef idx="1">
          <a:schemeClr val="accent1">
            <a:alpha val="90000"/>
            <a:tint val="40000"/>
          </a:schemeClr>
        </a:fillRef>
        <a:effectRef idx="0">
          <a:scrgbClr r="0" g="0" b="0"/>
        </a:effectRef>
        <a:fontRef idx="minor"/>
      </dsp:style>
      <dsp:txBody>
        <a:bodyPr vert="horz" wrap="square" lIns="19050" tIns="9525" rIns="0"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chemeClr val="accent3">
                  <a:lumMod val="50000"/>
                </a:schemeClr>
              </a:solidFill>
            </a:rPr>
            <a:t>重大活动安全检查</a:t>
          </a:r>
          <a:endParaRPr>
            <a:solidFill>
              <a:schemeClr val="dk1"/>
            </a:solidFill>
          </a:endParaRPr>
        </a:p>
      </dsp:txBody>
      <dsp:txXfrm>
        <a:off x="8189834" y="4349305"/>
        <a:ext cx="1824751" cy="7299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1">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srcNode" val="imagSh"/>
            <dgm:param type="dstNode" val="imagSh"/>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srcNode" val="imagSh"/>
            <dgm:param type="dstNode" val="imagSh"/>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srcNode" val="imagSh"/>
            <dgm:param type="dstNode" val="imagSh"/>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参与调查的从业人员大部分在关键信息基础设施相关领域，这些领域的等级保护工作开展较好，但原本不属于重点监督检查对象的中小企业、市级以下单位的信息系统，也需要参照网络安全等级保护低等级的安全要求保护自身的网络和数据。</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r>
              <a:rPr lang="zh-CN" altLang="en-US"/>
              <a:t>与上年相比，测评周期长和价格上涨方面比例增加的原因主要来自等级保护2.0标准的发布和实施，采用新技术应用如云计算、物联网、移动互联和工业控制系统的测评对象，需要在满足通用要求的同时满足特定技术的扩展要求，也会因此带来测评工作量的增加，加之测评技术适应新标准导致测评时间加长，工作量的增加也造成费用的增加。从业人员对测评服务技术能力的负面评价大幅度下降，表明整体来说对等级测评质量的肯定，表明主管部门和测评联盟对测评机构监督检查，组织能力比对提高技术水平，以及项目抽查、飞行检查等质量管理措施取得成效</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显示出关键信息基础设施保护要求的宣传取得一定的效果，但具体的实施规范和细则仍需要进一步细化和贯彻落实</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要求对安全管理负责人和关键岗位人员进行安全背景审查。而背景调查需要公安或安全机关协助进行，在条例尚未正式实施前、关基单位认定工作正在进行中的这段时期该要求一般不会普遍落实</a:t>
            </a:r>
            <a:endParaRPr lang="zh-CN" altLang="en-US"/>
          </a:p>
          <a:p>
            <a:r>
              <a:rPr lang="zh-CN" altLang="en-US"/>
              <a:t>首席网络安全官的</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问题反映出设计者的思考，关基设施有全国性的分级部署，不少包括多运营者，分级管理是必要，单不在分成不同等级，也没有不同的要求。</a:t>
            </a:r>
            <a:endParaRPr lang="zh-CN" altLang="en-US"/>
          </a:p>
          <a:p>
            <a:r>
              <a:rPr lang="zh-CN" altLang="en-US"/>
              <a:t>省级人民政府有关部门依据各自职责对关键信息基础设施实施安全保护和监督管理</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olidFill>
                  <a:schemeClr val="bg1"/>
                </a:solidFill>
                <a:latin typeface="Arial" panose="020B0604020202020204" pitchFamily="34" charset="0"/>
                <a:ea typeface="微软雅黑" panose="020B0503020204020204" pitchFamily="34" charset="-122"/>
                <a:sym typeface="+mn-ea"/>
              </a:rPr>
              <a:t>除了以共性问题为主的主问卷外，还根据内容主题的不同分为A到D共</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网络安全预算落实情况不是很好，落实的比例不算太高，预算占比超过10%不到一半</a:t>
            </a:r>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数据显示，单位网络安全事件的严重性在提升，受到的攻击性威胁也在提升</a:t>
            </a:r>
            <a:endParaRPr lang="zh-CN" altLang="en-US">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数据显示，单位网络安全事件的严重性在提升，受到的攻击性威胁也在提升</a:t>
            </a:r>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i="0" u="none" dirty="0">
                <a:solidFill>
                  <a:schemeClr val="tx2">
                    <a:lumMod val="75000"/>
                    <a:lumOff val="25000"/>
                  </a:schemeClr>
                </a:solidFill>
                <a:latin typeface="+mn-ea"/>
                <a:ea typeface="+mn-ea"/>
              </a:rPr>
              <a:t>《</a:t>
            </a:r>
            <a:r>
              <a:rPr lang="zh-CN" altLang="en-US" sz="800" i="0" u="none" dirty="0">
                <a:solidFill>
                  <a:schemeClr val="tx2">
                    <a:lumMod val="75000"/>
                    <a:lumOff val="25000"/>
                  </a:schemeClr>
                </a:solidFill>
                <a:latin typeface="+mn-ea"/>
                <a:ea typeface="+mn-ea"/>
              </a:rPr>
              <a:t>等级保护实施与企业合规调查报告</a:t>
            </a:r>
            <a:r>
              <a:rPr lang="en-US" altLang="zh-CN" sz="800" i="0" u="none" dirty="0">
                <a:solidFill>
                  <a:schemeClr val="tx2">
                    <a:lumMod val="75000"/>
                    <a:lumOff val="25000"/>
                  </a:schemeClr>
                </a:solidFill>
                <a:latin typeface="+mn-ea"/>
                <a:ea typeface="+mn-ea"/>
              </a:rPr>
              <a:t>》</a:t>
            </a:r>
            <a:r>
              <a:rPr lang="zh-CN" altLang="en-US" sz="800" i="0" u="none" dirty="0">
                <a:solidFill>
                  <a:schemeClr val="tx2">
                    <a:lumMod val="75000"/>
                    <a:lumOff val="25000"/>
                  </a:schemeClr>
                </a:solidFill>
                <a:latin typeface="+mn-ea"/>
                <a:ea typeface="+mn-ea"/>
              </a:rPr>
              <a:t>主要是针对从业人员开展的。目的有两个：</a:t>
            </a:r>
            <a:endParaRPr lang="en-US" altLang="zh-CN" sz="800" i="0" u="none" dirty="0">
              <a:solidFill>
                <a:schemeClr val="tx2">
                  <a:lumMod val="75000"/>
                  <a:lumOff val="25000"/>
                </a:schemeClr>
              </a:solidFill>
              <a:latin typeface="+mn-ea"/>
              <a:ea typeface="+mn-ea"/>
            </a:endParaRPr>
          </a:p>
          <a:p>
            <a:r>
              <a:rPr lang="en-US" altLang="zh-CN" sz="800" i="0" u="none" dirty="0">
                <a:solidFill>
                  <a:schemeClr val="tx2">
                    <a:lumMod val="75000"/>
                    <a:lumOff val="25000"/>
                  </a:schemeClr>
                </a:solidFill>
                <a:latin typeface="+mn-ea"/>
                <a:ea typeface="+mn-ea"/>
              </a:rPr>
              <a:t>      </a:t>
            </a:r>
            <a:r>
              <a:rPr lang="zh-CN" altLang="en-US" sz="800" i="0" u="none" dirty="0">
                <a:solidFill>
                  <a:schemeClr val="tx2">
                    <a:lumMod val="75000"/>
                    <a:lumOff val="25000"/>
                  </a:schemeClr>
                </a:solidFill>
                <a:latin typeface="+mn-ea"/>
                <a:ea typeface="+mn-ea"/>
              </a:rPr>
              <a:t>一是制度落实情况，关注两种制度：网络安全等级保护制度、关键信息基础设施保护制度</a:t>
            </a:r>
            <a:endParaRPr lang="en-US" altLang="zh-CN" sz="800" i="0" u="none" dirty="0">
              <a:solidFill>
                <a:schemeClr val="tx2">
                  <a:lumMod val="75000"/>
                  <a:lumOff val="25000"/>
                </a:schemeClr>
              </a:solidFill>
              <a:latin typeface="+mn-ea"/>
              <a:ea typeface="+mn-ea"/>
            </a:endParaRPr>
          </a:p>
          <a:p>
            <a:r>
              <a:rPr lang="zh-CN" altLang="en-US" sz="800" i="0" u="none" dirty="0">
                <a:solidFill>
                  <a:schemeClr val="tx2">
                    <a:lumMod val="75000"/>
                    <a:lumOff val="25000"/>
                  </a:schemeClr>
                </a:solidFill>
                <a:latin typeface="+mn-ea"/>
                <a:ea typeface="+mn-ea"/>
              </a:rPr>
              <a:t>      二是安全责任主体的措施落实情况，安全责任主体有集中在：网络运营者和网络服务提供者</a:t>
            </a:r>
            <a:endParaRPr lang="zh-CN" altLang="en-US" sz="800" i="0" u="none" dirty="0">
              <a:solidFill>
                <a:schemeClr val="tx2">
                  <a:lumMod val="75000"/>
                  <a:lumOff val="25000"/>
                </a:schemeClr>
              </a:solidFill>
              <a:latin typeface="+mn-ea"/>
              <a:ea typeface="+mn-ea"/>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从问题的设置情况看，可以得出：</a:t>
            </a:r>
            <a:endParaRPr lang="en-US" altLang="zh-CN" dirty="0"/>
          </a:p>
          <a:p>
            <a:r>
              <a:rPr lang="en-US" altLang="zh-CN" dirty="0"/>
              <a:t>    1</a:t>
            </a:r>
            <a:r>
              <a:rPr lang="zh-CN" altLang="en-US" dirty="0"/>
              <a:t>、等级保护工作已相当成熟，知道调查谁，从哪些角度去调查，</a:t>
            </a:r>
            <a:endParaRPr lang="en-US" altLang="zh-CN" dirty="0"/>
          </a:p>
          <a:p>
            <a:r>
              <a:rPr lang="en-US" altLang="zh-CN" dirty="0"/>
              <a:t>    2</a:t>
            </a:r>
            <a:r>
              <a:rPr lang="zh-CN" altLang="en-US" dirty="0"/>
              <a:t>、等级保护管理者经验十分丰富，问题设置得</a:t>
            </a:r>
            <a:r>
              <a:rPr lang="zh-CN" altLang="en-US" dirty="0" smtClean="0"/>
              <a:t>有厚度</a:t>
            </a:r>
            <a:r>
              <a:rPr lang="zh-CN" altLang="en-US" dirty="0"/>
              <a:t>、广度，能抓住现阶段等级保护工作的痛点。</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从业人员对网络安全等级保护标准了解方面，</a:t>
            </a:r>
            <a:r>
              <a:rPr lang="en-US" altLang="zh-CN" sz="1200" kern="1200" dirty="0" smtClean="0">
                <a:solidFill>
                  <a:schemeClr val="tx1"/>
                </a:solidFill>
                <a:effectLst/>
                <a:latin typeface="+mn-lt"/>
                <a:ea typeface="+mn-ea"/>
                <a:cs typeface="+mn-cs"/>
              </a:rPr>
              <a:t>40.01%</a:t>
            </a:r>
            <a:r>
              <a:rPr lang="zh-CN" altLang="zh-CN" sz="1200" kern="1200" dirty="0" smtClean="0">
                <a:solidFill>
                  <a:schemeClr val="tx1"/>
                </a:solidFill>
                <a:effectLst/>
                <a:latin typeface="+mn-lt"/>
                <a:ea typeface="+mn-ea"/>
                <a:cs typeface="+mn-cs"/>
              </a:rPr>
              <a:t>从业人员了解等级保护</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标准，</a:t>
            </a:r>
            <a:r>
              <a:rPr lang="en-US" altLang="zh-CN" sz="1200" kern="1200" dirty="0" smtClean="0">
                <a:solidFill>
                  <a:schemeClr val="tx1"/>
                </a:solidFill>
                <a:effectLst/>
                <a:latin typeface="+mn-lt"/>
                <a:ea typeface="+mn-ea"/>
                <a:cs typeface="+mn-cs"/>
              </a:rPr>
              <a:t>39.01%</a:t>
            </a:r>
            <a:r>
              <a:rPr lang="zh-CN" altLang="zh-CN" sz="1200" kern="1200" dirty="0" smtClean="0">
                <a:solidFill>
                  <a:schemeClr val="tx1"/>
                </a:solidFill>
                <a:effectLst/>
                <a:latin typeface="+mn-lt"/>
                <a:ea typeface="+mn-ea"/>
                <a:cs typeface="+mn-cs"/>
              </a:rPr>
              <a:t>从业人员知道等级保护，但不了解等级保护</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标准，完全不了解的占</a:t>
            </a:r>
            <a:r>
              <a:rPr lang="en-US" altLang="zh-CN" sz="1200" kern="1200" dirty="0" smtClean="0">
                <a:solidFill>
                  <a:schemeClr val="tx1"/>
                </a:solidFill>
                <a:effectLst/>
                <a:latin typeface="+mn-lt"/>
                <a:ea typeface="+mn-ea"/>
                <a:cs typeface="+mn-cs"/>
              </a:rPr>
              <a:t>20.97%</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从业人员了解安全合规应遵循的法律法规</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是《网络安全法》（</a:t>
            </a:r>
            <a:r>
              <a:rPr lang="en-US" altLang="zh-CN" sz="1200" kern="1200" dirty="0" smtClean="0">
                <a:solidFill>
                  <a:schemeClr val="tx1"/>
                </a:solidFill>
                <a:effectLst/>
                <a:latin typeface="+mn-lt"/>
                <a:ea typeface="+mn-ea"/>
                <a:cs typeface="+mn-cs"/>
              </a:rPr>
              <a:t>84.87%</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、出台了指导意见的调查数据有</a:t>
            </a:r>
            <a:r>
              <a:rPr lang="en-US" altLang="zh-CN" sz="1200" kern="1200" dirty="0" smtClean="0">
                <a:solidFill>
                  <a:schemeClr val="tx1"/>
                </a:solidFill>
                <a:effectLst/>
                <a:latin typeface="+mn-lt"/>
                <a:ea typeface="+mn-ea"/>
                <a:cs typeface="+mn-cs"/>
              </a:rPr>
              <a:t>80%</a:t>
            </a:r>
            <a:r>
              <a:rPr lang="zh-CN" altLang="en-US" sz="1200" kern="1200" dirty="0" smtClean="0">
                <a:solidFill>
                  <a:schemeClr val="tx1"/>
                </a:solidFill>
                <a:effectLst/>
                <a:latin typeface="+mn-lt"/>
                <a:ea typeface="+mn-ea"/>
                <a:cs typeface="+mn-cs"/>
              </a:rPr>
              <a:t>，但开展定级备案工作的只有</a:t>
            </a:r>
            <a:r>
              <a:rPr lang="en-US" altLang="zh-CN" sz="1200" kern="1200" dirty="0" smtClean="0">
                <a:solidFill>
                  <a:schemeClr val="tx1"/>
                </a:solidFill>
                <a:effectLst/>
                <a:latin typeface="+mn-lt"/>
                <a:ea typeface="+mn-ea"/>
                <a:cs typeface="+mn-cs"/>
              </a:rPr>
              <a:t>62%</a:t>
            </a:r>
            <a:r>
              <a:rPr lang="zh-CN" altLang="en-US" sz="1200" kern="1200" dirty="0" smtClean="0">
                <a:solidFill>
                  <a:schemeClr val="tx1"/>
                </a:solidFill>
                <a:effectLst/>
                <a:latin typeface="+mn-lt"/>
                <a:ea typeface="+mn-ea"/>
                <a:cs typeface="+mn-cs"/>
              </a:rPr>
              <a:t>，说明光出台指导意见还不行，还需要有相配套的监督检查措施。</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、在调查网络安全等级保护制度的作用时，有</a:t>
            </a:r>
            <a:r>
              <a:rPr lang="en-US" altLang="zh-CN" sz="1200" kern="1200" dirty="0" smtClean="0">
                <a:solidFill>
                  <a:schemeClr val="tx1"/>
                </a:solidFill>
                <a:effectLst/>
                <a:latin typeface="+mn-lt"/>
                <a:ea typeface="+mn-ea"/>
                <a:cs typeface="+mn-cs"/>
              </a:rPr>
              <a:t>88%</a:t>
            </a:r>
            <a:r>
              <a:rPr lang="zh-CN" altLang="en-US" sz="1200" kern="1200" dirty="0" smtClean="0">
                <a:solidFill>
                  <a:schemeClr val="tx1"/>
                </a:solidFill>
                <a:effectLst/>
                <a:latin typeface="+mn-lt"/>
                <a:ea typeface="+mn-ea"/>
                <a:cs typeface="+mn-cs"/>
              </a:rPr>
              <a:t>的人给出了肯定的评价，说明大家对等级保护制度的认知是相关广泛的，但这个调查结果比较笼统，没有给出在哪些方面促进了信息化工作，是使得信息化工作更加规范，还是提升了业务信息化程度，问题设置可以更细致一些。</a:t>
            </a:r>
            <a:endParaRPr lang="en-US"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62.46%</a:t>
            </a:r>
            <a:r>
              <a:rPr lang="zh-CN" altLang="zh-CN" sz="1200" kern="1200" dirty="0" smtClean="0">
                <a:solidFill>
                  <a:schemeClr val="tx1"/>
                </a:solidFill>
                <a:effectLst/>
                <a:latin typeface="+mn-lt"/>
                <a:ea typeface="+mn-ea"/>
                <a:cs typeface="+mn-cs"/>
              </a:rPr>
              <a:t>从业人员所在单位做了信息系统定级备案</a:t>
            </a:r>
            <a:endParaRPr lang="zh-CN" altLang="en-US" sz="1200" b="0" i="0" kern="1200" dirty="0">
              <a:solidFill>
                <a:schemeClr val="accent6">
                  <a:lumMod val="75000"/>
                </a:schemeClr>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sz="1200" kern="1200" dirty="0" smtClean="0">
                <a:solidFill>
                  <a:schemeClr val="tx1"/>
                </a:solidFill>
                <a:effectLst/>
                <a:latin typeface="+mn-lt"/>
                <a:ea typeface="+mn-ea"/>
                <a:cs typeface="+mn-cs"/>
              </a:rPr>
              <a:t>53.98%</a:t>
            </a:r>
            <a:r>
              <a:rPr lang="zh-CN" altLang="zh-CN" sz="1200" kern="1200" dirty="0" smtClean="0">
                <a:solidFill>
                  <a:schemeClr val="tx1"/>
                </a:solidFill>
                <a:effectLst/>
                <a:latin typeface="+mn-lt"/>
                <a:ea typeface="+mn-ea"/>
                <a:cs typeface="+mn-cs"/>
              </a:rPr>
              <a:t>开展了信息系统安全建设整改</a:t>
            </a:r>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sz="1200" kern="1200" dirty="0" smtClean="0">
                <a:solidFill>
                  <a:schemeClr val="tx1"/>
                </a:solidFill>
                <a:effectLst/>
                <a:latin typeface="+mn-lt"/>
                <a:ea typeface="+mn-ea"/>
                <a:cs typeface="+mn-cs"/>
              </a:rPr>
              <a:t>80.58%</a:t>
            </a:r>
            <a:r>
              <a:rPr lang="zh-CN" altLang="zh-CN" sz="1200" kern="1200" dirty="0" smtClean="0">
                <a:solidFill>
                  <a:schemeClr val="tx1"/>
                </a:solidFill>
                <a:effectLst/>
                <a:latin typeface="+mn-lt"/>
                <a:ea typeface="+mn-ea"/>
                <a:cs typeface="+mn-cs"/>
              </a:rPr>
              <a:t>的参与调查的从业人员所在行业出台了具体的指导意见</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但开展定级备案工作的只有</a:t>
            </a:r>
            <a:r>
              <a:rPr lang="en-US" altLang="zh-CN" sz="1200" kern="1200" dirty="0" smtClean="0">
                <a:solidFill>
                  <a:schemeClr val="tx1"/>
                </a:solidFill>
                <a:effectLst/>
                <a:latin typeface="+mn-lt"/>
                <a:ea typeface="+mn-ea"/>
                <a:cs typeface="+mn-cs"/>
              </a:rPr>
              <a:t>60%</a:t>
            </a:r>
            <a:r>
              <a:rPr lang="zh-CN" altLang="en-US" sz="1200" kern="1200" dirty="0" smtClean="0">
                <a:solidFill>
                  <a:schemeClr val="tx1"/>
                </a:solidFill>
                <a:effectLst/>
                <a:latin typeface="+mn-lt"/>
                <a:ea typeface="+mn-ea"/>
                <a:cs typeface="+mn-cs"/>
              </a:rPr>
              <a:t>多，建设整改的</a:t>
            </a:r>
            <a:r>
              <a:rPr lang="en-US" altLang="zh-CN" sz="1200" kern="1200" dirty="0" smtClean="0">
                <a:solidFill>
                  <a:schemeClr val="tx1"/>
                </a:solidFill>
                <a:effectLst/>
                <a:latin typeface="+mn-lt"/>
                <a:ea typeface="+mn-ea"/>
                <a:cs typeface="+mn-cs"/>
              </a:rPr>
              <a:t>50%</a:t>
            </a:r>
            <a:r>
              <a:rPr lang="zh-CN" altLang="en-US" sz="1200" kern="1200" dirty="0" smtClean="0">
                <a:solidFill>
                  <a:schemeClr val="tx1"/>
                </a:solidFill>
                <a:effectLst/>
                <a:latin typeface="+mn-lt"/>
                <a:ea typeface="+mn-ea"/>
                <a:cs typeface="+mn-cs"/>
              </a:rPr>
              <a:t>多，这之间的差距在哪，可以进一步分析，以便下一步改进等保工作</a:t>
            </a:r>
            <a:r>
              <a:rPr lang="en-US" altLang="zh-CN" sz="1200" kern="1200" dirty="0" smtClean="0">
                <a:solidFill>
                  <a:schemeClr val="tx1"/>
                </a:solidFill>
                <a:effectLst/>
                <a:latin typeface="+mn-lt"/>
                <a:ea typeface="+mn-ea"/>
                <a:cs typeface="+mn-cs"/>
              </a:rPr>
              <a:t>.</a:t>
            </a:r>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smtClean="0"/>
              <a:t>1</a:t>
            </a:r>
            <a:r>
              <a:rPr lang="zh-CN" altLang="en-US" dirty="0" smtClean="0"/>
              <a:t>、目前管理办法里给出的指导意见是：三级以上系统每年测评一次，二级系统每两年测评一次，等保测评的频次还是相当高的，这就导致每年需要开展测评的项目很多，测评机构任务繁重。</a:t>
            </a:r>
            <a:endParaRPr lang="en-US" altLang="zh-CN" dirty="0" smtClean="0"/>
          </a:p>
          <a:p>
            <a:r>
              <a:rPr lang="en-US" altLang="zh-CN" dirty="0" smtClean="0"/>
              <a:t>2</a:t>
            </a:r>
            <a:r>
              <a:rPr lang="zh-CN" altLang="en-US" dirty="0" smtClean="0"/>
              <a:t>、一方面测评频次高，另一方面测试周期长，两相关联，加上整改经费是按年预算，整改工作有时更不上测评工作的时间周期安排，造成无用测评。</a:t>
            </a:r>
            <a:endParaRPr lang="en-US" altLang="zh-CN" dirty="0" smtClean="0"/>
          </a:p>
          <a:p>
            <a:r>
              <a:rPr lang="en-US" altLang="zh-CN" dirty="0" smtClean="0"/>
              <a:t>3</a:t>
            </a:r>
            <a:r>
              <a:rPr lang="zh-CN" altLang="en-US" dirty="0" smtClean="0"/>
              <a:t>、各级系统的测评周期能不能适当加长，需要加以考虑。</a:t>
            </a:r>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t>1. </a:t>
            </a:r>
            <a:r>
              <a:rPr lang="zh-CN" altLang="zh-CN" dirty="0" smtClean="0"/>
              <a:t>网络安全等级保护制度推进</a:t>
            </a:r>
            <a:r>
              <a:rPr lang="zh-CN" altLang="en-US" dirty="0" smtClean="0"/>
              <a:t>单位</a:t>
            </a:r>
            <a:r>
              <a:rPr lang="zh-CN" altLang="zh-CN" dirty="0" smtClean="0"/>
              <a:t>信息化</a:t>
            </a:r>
            <a:r>
              <a:rPr lang="zh-CN" altLang="en-US" dirty="0" smtClean="0"/>
              <a:t>工作向规范化</a:t>
            </a:r>
            <a:r>
              <a:rPr lang="zh-CN" altLang="zh-CN" dirty="0" smtClean="0"/>
              <a:t>发展</a:t>
            </a:r>
            <a:r>
              <a:rPr lang="zh-CN" altLang="en-US" dirty="0" smtClean="0"/>
              <a:t>，网络安全措施向基础设施方面发展</a:t>
            </a:r>
            <a:endParaRPr lang="zh-CN" altLang="en-US" dirty="0" smtClean="0"/>
          </a:p>
          <a:p>
            <a:r>
              <a:rPr lang="en-US" altLang="zh-CN" sz="1200" b="0" i="0" kern="1200" dirty="0" smtClean="0">
                <a:solidFill>
                  <a:schemeClr val="accent6">
                    <a:lumMod val="75000"/>
                  </a:schemeClr>
                </a:solidFill>
                <a:effectLst/>
                <a:latin typeface="+mn-lt"/>
                <a:ea typeface="+mn-ea"/>
                <a:cs typeface="+mn-cs"/>
              </a:rPr>
              <a:t>2. </a:t>
            </a:r>
            <a:r>
              <a:rPr lang="zh-CN" altLang="en-US" sz="1200" b="0" i="0" kern="1200" dirty="0" smtClean="0">
                <a:solidFill>
                  <a:schemeClr val="accent6">
                    <a:lumMod val="75000"/>
                  </a:schemeClr>
                </a:solidFill>
                <a:effectLst/>
                <a:latin typeface="+mn-lt"/>
                <a:ea typeface="+mn-ea"/>
                <a:cs typeface="+mn-cs"/>
              </a:rPr>
              <a:t>在法律法规、标准健全的情况下，主管部门制定好配套的管理制度，并抓好监督检查工作，才能将等级保护制度落地实施好。</a:t>
            </a:r>
            <a:endParaRPr lang="zh-CN" altLang="en-US" sz="1200" b="0" i="0" kern="1200" dirty="0" smtClean="0">
              <a:solidFill>
                <a:schemeClr val="accent6">
                  <a:lumMod val="75000"/>
                </a:schemeClr>
              </a:solidFill>
              <a:effectLst/>
              <a:latin typeface="+mn-lt"/>
              <a:ea typeface="+mn-ea"/>
              <a:cs typeface="+mn-cs"/>
            </a:endParaRP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800" dirty="0"/>
              <a:t>从问题的设置情况看，可以得出：</a:t>
            </a:r>
            <a:endParaRPr lang="en-US" altLang="zh-CN" sz="800" dirty="0"/>
          </a:p>
          <a:p>
            <a:r>
              <a:rPr lang="en-US" altLang="zh-CN" sz="800" dirty="0"/>
              <a:t>     1</a:t>
            </a:r>
            <a:r>
              <a:rPr lang="zh-CN" altLang="en-US" sz="800" dirty="0"/>
              <a:t>、关基保护工作还处于起步阶段，</a:t>
            </a:r>
            <a:endParaRPr lang="en-US" altLang="zh-CN" sz="800" dirty="0"/>
          </a:p>
          <a:p>
            <a:r>
              <a:rPr lang="en-US" altLang="zh-CN" sz="800" dirty="0"/>
              <a:t>     2</a:t>
            </a:r>
            <a:r>
              <a:rPr lang="zh-CN" altLang="en-US" sz="800" dirty="0"/>
              <a:t>、关基保护工作管理者对如何开展好关基保护工作</a:t>
            </a:r>
            <a:r>
              <a:rPr lang="zh-CN" altLang="en-US" sz="800" dirty="0" smtClean="0"/>
              <a:t>还在摸索中。</a:t>
            </a:r>
            <a:endParaRPr lang="en-US" altLang="zh-CN" sz="80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smtClean="0"/>
              <a:t>1</a:t>
            </a:r>
            <a:r>
              <a:rPr lang="zh-CN" altLang="en-US" dirty="0" smtClean="0"/>
              <a:t>、从业人员是泛指，可能包含了主管部门的人员，也可能不包括，可以更明确一点。</a:t>
            </a:r>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关基</a:t>
            </a:r>
            <a:r>
              <a:rPr lang="zh-CN" altLang="en-US" sz="1200" kern="1200" dirty="0" smtClean="0">
                <a:solidFill>
                  <a:schemeClr val="tx1"/>
                </a:solidFill>
                <a:effectLst/>
                <a:latin typeface="+mn-lt"/>
                <a:ea typeface="+mn-ea"/>
                <a:cs typeface="+mn-cs"/>
              </a:rPr>
              <a:t>保护是在等级保护的基础上实施重点保护，重点保护对象包括哪些？调查报告指出了两个重要对象：核心人员和供应链，可能还有其他的。</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、关保再划分等级的认可度达到</a:t>
            </a:r>
            <a:r>
              <a:rPr lang="en-US" altLang="zh-CN" sz="1200" kern="1200" dirty="0" smtClean="0">
                <a:solidFill>
                  <a:schemeClr val="tx1"/>
                </a:solidFill>
                <a:effectLst/>
                <a:latin typeface="+mn-lt"/>
                <a:ea typeface="+mn-ea"/>
                <a:cs typeface="+mn-cs"/>
              </a:rPr>
              <a:t>52%</a:t>
            </a:r>
            <a:r>
              <a:rPr lang="zh-CN" altLang="en-US" sz="1200" kern="1200" dirty="0" smtClean="0">
                <a:solidFill>
                  <a:schemeClr val="tx1"/>
                </a:solidFill>
                <a:effectLst/>
                <a:latin typeface="+mn-lt"/>
                <a:ea typeface="+mn-ea"/>
                <a:cs typeface="+mn-cs"/>
              </a:rPr>
              <a:t>强，说明大家对关键信息基础设施的认知还比较模糊，</a:t>
            </a:r>
            <a:r>
              <a:rPr lang="en-US" altLang="zh-CN" sz="1200" kern="1200" dirty="0" smtClean="0">
                <a:solidFill>
                  <a:schemeClr val="tx1"/>
                </a:solidFill>
                <a:effectLst/>
                <a:latin typeface="+mn-lt"/>
                <a:ea typeface="+mn-ea"/>
                <a:cs typeface="+mn-cs"/>
              </a:rPr>
              <a:t>CIIP</a:t>
            </a:r>
            <a:r>
              <a:rPr lang="zh-CN" altLang="en-US" sz="1200" kern="1200" dirty="0" smtClean="0">
                <a:solidFill>
                  <a:schemeClr val="tx1"/>
                </a:solidFill>
                <a:effectLst/>
                <a:latin typeface="+mn-lt"/>
                <a:ea typeface="+mn-ea"/>
                <a:cs typeface="+mn-cs"/>
              </a:rPr>
              <a:t>应该是国家层面的，地方层面的可以是重要的系统，二者不能混淆。</a:t>
            </a:r>
            <a:endParaRPr lang="en-US" altLang="zh-CN" sz="1200" kern="1200" dirty="0" smtClean="0">
              <a:solidFill>
                <a:schemeClr val="tx1"/>
              </a:solidFill>
              <a:effectLst/>
              <a:latin typeface="+mn-lt"/>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t>1</a:t>
            </a:r>
            <a:r>
              <a:rPr lang="zh-CN" altLang="en-US" dirty="0" smtClean="0"/>
              <a:t>、如果调查对象包含主管部门的话，管理思路就会不一样。借鉴等保工作思路，是否也需要行业制定相应的管理办法，</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t>2</a:t>
            </a:r>
            <a:r>
              <a:rPr lang="zh-CN" altLang="en-US" dirty="0" smtClean="0"/>
              <a:t>、结合数据安全法的要求是否要将关基涉及的数据安全列入重要保护对象中。</a:t>
            </a:r>
            <a:endParaRPr lang="en-US" altLang="zh-CN" dirty="0" smtClean="0"/>
          </a:p>
          <a:p>
            <a:r>
              <a:rPr lang="en-US" altLang="zh-CN" dirty="0" smtClean="0"/>
              <a:t>3</a:t>
            </a:r>
            <a:r>
              <a:rPr lang="zh-CN" altLang="en-US" dirty="0" smtClean="0"/>
              <a:t>、结合个人信息安全保护法的要求是否将关基涉及的个人隐私列入重要保护对象中。</a:t>
            </a:r>
            <a:endParaRPr lang="en-US" altLang="zh-CN" dirty="0" smtClean="0"/>
          </a:p>
          <a:p>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t>1</a:t>
            </a:r>
            <a:r>
              <a:rPr lang="zh-CN" altLang="en-US" dirty="0" smtClean="0"/>
              <a:t>、对关键信息基础设施保护实施重点保护已成共识，但如何保护、如何管理，还需在三法一条例的基础上进行细化。提出可指导行业具体开展关基保护工作的方法和理论，使关基保护工作得以落地实施。</a:t>
            </a:r>
            <a:endParaRPr lang="zh-CN" altLang="en-US" dirty="0" smtClean="0"/>
          </a:p>
          <a:p>
            <a:r>
              <a:rPr lang="en-US" altLang="zh-CN" sz="1200" b="0" i="0" kern="1200" dirty="0" smtClean="0">
                <a:solidFill>
                  <a:schemeClr val="accent6">
                    <a:lumMod val="75000"/>
                  </a:schemeClr>
                </a:solidFill>
                <a:effectLst/>
                <a:latin typeface="+mn-lt"/>
                <a:ea typeface="+mn-ea"/>
                <a:cs typeface="+mn-cs"/>
              </a:rPr>
              <a:t>2</a:t>
            </a:r>
            <a:r>
              <a:rPr lang="zh-CN" altLang="en-US" sz="1200" b="0" i="0" kern="1200" dirty="0" smtClean="0">
                <a:solidFill>
                  <a:schemeClr val="accent6">
                    <a:lumMod val="75000"/>
                  </a:schemeClr>
                </a:solidFill>
                <a:effectLst/>
                <a:latin typeface="+mn-lt"/>
                <a:ea typeface="+mn-ea"/>
                <a:cs typeface="+mn-cs"/>
              </a:rPr>
              <a:t>、同时也看到，关基保护工作不像等级保护工作那样卓有成效，稳步推进。</a:t>
            </a:r>
            <a:r>
              <a:rPr lang="en-US" altLang="zh-CN" sz="1200" b="1" dirty="0" smtClean="0">
                <a:latin typeface="黑体" panose="02010609060101010101" charset="-122"/>
                <a:ea typeface="黑体" panose="02010609060101010101" charset="-122"/>
                <a:cs typeface="宋体" panose="02010600030101010101" pitchFamily="2" charset="-122"/>
                <a:sym typeface="+mn-ea"/>
              </a:rPr>
              <a:t>1994</a:t>
            </a:r>
            <a:r>
              <a:rPr lang="zh-CN" altLang="en-US" sz="1200" b="1" dirty="0" smtClean="0">
                <a:latin typeface="黑体" panose="02010609060101010101" charset="-122"/>
                <a:ea typeface="黑体" panose="02010609060101010101" charset="-122"/>
                <a:cs typeface="宋体" panose="02010600030101010101" pitchFamily="2" charset="-122"/>
                <a:sym typeface="+mn-ea"/>
              </a:rPr>
              <a:t>年</a:t>
            </a:r>
            <a:r>
              <a:rPr lang="zh-CN" altLang="en-US" sz="1200" b="0" i="0" kern="1200" dirty="0" smtClean="0">
                <a:solidFill>
                  <a:schemeClr val="accent6">
                    <a:lumMod val="75000"/>
                  </a:schemeClr>
                </a:solidFill>
                <a:effectLst/>
                <a:latin typeface="+mn-lt"/>
                <a:ea typeface="+mn-ea"/>
                <a:cs typeface="+mn-cs"/>
                <a:sym typeface="+mn-ea"/>
              </a:rPr>
              <a:t>出台的</a:t>
            </a:r>
            <a:r>
              <a:rPr lang="en-US" altLang="zh-CN" sz="1200" b="0" i="0" kern="1200" dirty="0" smtClean="0">
                <a:solidFill>
                  <a:schemeClr val="accent6">
                    <a:lumMod val="75000"/>
                  </a:schemeClr>
                </a:solidFill>
                <a:effectLst/>
                <a:latin typeface="+mn-lt"/>
                <a:ea typeface="+mn-ea"/>
                <a:cs typeface="+mn-cs"/>
              </a:rPr>
              <a:t>《</a:t>
            </a:r>
            <a:r>
              <a:rPr lang="zh-CN" altLang="en-US" sz="1200" b="0" i="0" kern="1200" dirty="0" smtClean="0">
                <a:solidFill>
                  <a:schemeClr val="accent6">
                    <a:lumMod val="75000"/>
                  </a:schemeClr>
                </a:solidFill>
                <a:effectLst/>
                <a:latin typeface="+mn-lt"/>
                <a:ea typeface="+mn-ea"/>
                <a:cs typeface="+mn-cs"/>
              </a:rPr>
              <a:t>计算机信息系统安全保护条例</a:t>
            </a:r>
            <a:r>
              <a:rPr lang="en-US" altLang="zh-CN" sz="1200" b="0" i="0" kern="1200" dirty="0" smtClean="0">
                <a:solidFill>
                  <a:schemeClr val="accent6">
                    <a:lumMod val="75000"/>
                  </a:schemeClr>
                </a:solidFill>
                <a:effectLst/>
                <a:latin typeface="+mn-lt"/>
                <a:ea typeface="+mn-ea"/>
                <a:cs typeface="+mn-cs"/>
              </a:rPr>
              <a:t>》</a:t>
            </a:r>
            <a:r>
              <a:rPr lang="zh-CN" altLang="en-US" sz="1200" b="0" i="0" kern="1200" dirty="0" smtClean="0">
                <a:solidFill>
                  <a:schemeClr val="accent6">
                    <a:lumMod val="75000"/>
                  </a:schemeClr>
                </a:solidFill>
                <a:effectLst/>
                <a:latin typeface="+mn-lt"/>
                <a:ea typeface="+mn-ea"/>
                <a:cs typeface="+mn-cs"/>
              </a:rPr>
              <a:t>首次提出了</a:t>
            </a:r>
            <a:r>
              <a:rPr lang="zh-CN" altLang="en-US" sz="1200" b="1" dirty="0" smtClean="0">
                <a:solidFill>
                  <a:srgbClr val="0000FF"/>
                </a:solidFill>
                <a:latin typeface="宋体" panose="02010600030101010101" pitchFamily="2" charset="-122"/>
                <a:ea typeface="+mn-ea"/>
                <a:cs typeface="宋体" panose="02010600030101010101" pitchFamily="2" charset="-122"/>
                <a:sym typeface="+mn-ea"/>
              </a:rPr>
              <a:t>实行安全等级保护的概念，</a:t>
            </a:r>
            <a:r>
              <a:rPr lang="en-US" altLang="zh-CN" sz="1200" b="1" dirty="0" smtClean="0">
                <a:solidFill>
                  <a:srgbClr val="0000FF"/>
                </a:solidFill>
                <a:latin typeface="宋体" panose="02010600030101010101" pitchFamily="2" charset="-122"/>
                <a:ea typeface="+mn-ea"/>
                <a:cs typeface="宋体" panose="02010600030101010101" pitchFamily="2" charset="-122"/>
                <a:sym typeface="+mn-ea"/>
              </a:rPr>
              <a:t>2016</a:t>
            </a:r>
            <a:r>
              <a:rPr lang="zh-CN" altLang="en-US" sz="1200" b="1" dirty="0" smtClean="0">
                <a:solidFill>
                  <a:srgbClr val="0000FF"/>
                </a:solidFill>
                <a:latin typeface="宋体" panose="02010600030101010101" pitchFamily="2" charset="-122"/>
                <a:ea typeface="+mn-ea"/>
                <a:cs typeface="宋体" panose="02010600030101010101" pitchFamily="2" charset="-122"/>
                <a:sym typeface="+mn-ea"/>
              </a:rPr>
              <a:t>年</a:t>
            </a:r>
            <a:r>
              <a:rPr lang="zh-CN" altLang="en-US" sz="1200" b="0" i="0" kern="1200" dirty="0" smtClean="0">
                <a:solidFill>
                  <a:schemeClr val="accent6">
                    <a:lumMod val="75000"/>
                  </a:schemeClr>
                </a:solidFill>
                <a:effectLst/>
                <a:latin typeface="+mn-lt"/>
                <a:ea typeface="+mn-ea"/>
                <a:cs typeface="+mn-cs"/>
                <a:sym typeface="+mn-ea"/>
              </a:rPr>
              <a:t>发布的</a:t>
            </a:r>
            <a:r>
              <a:rPr lang="en-US" altLang="zh-CN" sz="1200" b="0" i="0" kern="1200" dirty="0" smtClean="0">
                <a:solidFill>
                  <a:schemeClr val="accent6">
                    <a:lumMod val="75000"/>
                  </a:schemeClr>
                </a:solidFill>
                <a:effectLst/>
                <a:latin typeface="+mn-lt"/>
                <a:ea typeface="+mn-ea"/>
                <a:cs typeface="+mn-cs"/>
                <a:sym typeface="+mn-ea"/>
              </a:rPr>
              <a:t>《</a:t>
            </a:r>
            <a:r>
              <a:rPr lang="zh-CN" altLang="en-US" sz="1200" b="0" i="0" kern="1200" dirty="0" smtClean="0">
                <a:solidFill>
                  <a:schemeClr val="accent6">
                    <a:lumMod val="75000"/>
                  </a:schemeClr>
                </a:solidFill>
                <a:effectLst/>
                <a:latin typeface="+mn-lt"/>
                <a:ea typeface="+mn-ea"/>
                <a:cs typeface="+mn-cs"/>
                <a:sym typeface="+mn-ea"/>
              </a:rPr>
              <a:t>国家安全法</a:t>
            </a:r>
            <a:r>
              <a:rPr lang="en-US" altLang="zh-CN" sz="1200" b="0" i="0" kern="1200" dirty="0" smtClean="0">
                <a:solidFill>
                  <a:schemeClr val="accent6">
                    <a:lumMod val="75000"/>
                  </a:schemeClr>
                </a:solidFill>
                <a:effectLst/>
                <a:latin typeface="+mn-lt"/>
                <a:ea typeface="+mn-ea"/>
                <a:cs typeface="+mn-cs"/>
                <a:sym typeface="+mn-ea"/>
              </a:rPr>
              <a:t>》</a:t>
            </a:r>
            <a:r>
              <a:rPr lang="zh-CN" altLang="en-US" sz="1200" b="0" i="0" kern="1200" dirty="0" smtClean="0">
                <a:solidFill>
                  <a:schemeClr val="accent6">
                    <a:lumMod val="75000"/>
                  </a:schemeClr>
                </a:solidFill>
                <a:effectLst/>
                <a:latin typeface="+mn-lt"/>
                <a:ea typeface="+mn-ea"/>
                <a:cs typeface="+mn-cs"/>
                <a:sym typeface="+mn-ea"/>
              </a:rPr>
              <a:t>首次提出</a:t>
            </a:r>
            <a:r>
              <a:rPr lang="zh-CN" altLang="en-US" sz="1200" b="1" dirty="0" smtClean="0">
                <a:solidFill>
                  <a:srgbClr val="0000FF"/>
                </a:solidFill>
                <a:latin typeface="宋体" panose="02010600030101010101" pitchFamily="2" charset="-122"/>
                <a:ea typeface="+mn-ea"/>
                <a:cs typeface="宋体" panose="02010600030101010101" pitchFamily="2" charset="-122"/>
                <a:sym typeface="+mn-ea"/>
              </a:rPr>
              <a:t>关键信息基础设施的概念</a:t>
            </a:r>
            <a:r>
              <a:rPr lang="zh-CN" altLang="en-US" sz="1200" b="0" i="0" kern="1200" dirty="0" smtClean="0">
                <a:solidFill>
                  <a:schemeClr val="accent6">
                    <a:lumMod val="75000"/>
                  </a:schemeClr>
                </a:solidFill>
                <a:effectLst/>
                <a:latin typeface="+mn-lt"/>
                <a:ea typeface="+mn-ea"/>
                <a:cs typeface="+mn-cs"/>
                <a:sym typeface="+mn-ea"/>
              </a:rPr>
              <a:t>，发展历程相差</a:t>
            </a:r>
            <a:r>
              <a:rPr lang="en-US" altLang="zh-CN" sz="1200" b="0" i="0" kern="1200" dirty="0" smtClean="0">
                <a:solidFill>
                  <a:schemeClr val="accent6">
                    <a:lumMod val="75000"/>
                  </a:schemeClr>
                </a:solidFill>
                <a:effectLst/>
                <a:latin typeface="+mn-lt"/>
                <a:ea typeface="+mn-ea"/>
                <a:cs typeface="+mn-cs"/>
                <a:sym typeface="+mn-ea"/>
              </a:rPr>
              <a:t>20</a:t>
            </a:r>
            <a:r>
              <a:rPr lang="zh-CN" altLang="en-US" sz="1200" b="0" i="0" kern="1200" dirty="0" smtClean="0">
                <a:solidFill>
                  <a:schemeClr val="accent6">
                    <a:lumMod val="75000"/>
                  </a:schemeClr>
                </a:solidFill>
                <a:effectLst/>
                <a:latin typeface="+mn-lt"/>
                <a:ea typeface="+mn-ea"/>
                <a:cs typeface="+mn-cs"/>
                <a:sym typeface="+mn-ea"/>
              </a:rPr>
              <a:t>多年。</a:t>
            </a:r>
            <a:endParaRPr lang="en-US" altLang="zh-CN" sz="1200" b="0" i="0" kern="1200" dirty="0" smtClean="0">
              <a:solidFill>
                <a:schemeClr val="accent6">
                  <a:lumMod val="75000"/>
                </a:schemeClr>
              </a:solidFill>
              <a:effectLst/>
              <a:latin typeface="+mn-lt"/>
              <a:ea typeface="+mn-ea"/>
              <a:cs typeface="+mn-cs"/>
              <a:sym typeface="+mn-ea"/>
            </a:endParaRPr>
          </a:p>
          <a:p>
            <a:r>
              <a:rPr lang="en-US" altLang="zh-CN" sz="1200" b="0" i="0" kern="1200" dirty="0" smtClean="0">
                <a:solidFill>
                  <a:schemeClr val="accent6">
                    <a:lumMod val="75000"/>
                  </a:schemeClr>
                </a:solidFill>
                <a:effectLst/>
                <a:latin typeface="+mn-lt"/>
                <a:ea typeface="+mn-ea"/>
                <a:cs typeface="+mn-cs"/>
                <a:sym typeface="+mn-ea"/>
              </a:rPr>
              <a:t>3</a:t>
            </a:r>
            <a:r>
              <a:rPr lang="zh-CN" altLang="en-US" sz="1200" b="0" i="0" kern="1200" dirty="0" smtClean="0">
                <a:solidFill>
                  <a:schemeClr val="accent6">
                    <a:lumMod val="75000"/>
                  </a:schemeClr>
                </a:solidFill>
                <a:effectLst/>
                <a:latin typeface="+mn-lt"/>
                <a:ea typeface="+mn-ea"/>
                <a:cs typeface="+mn-cs"/>
                <a:sym typeface="+mn-ea"/>
              </a:rPr>
              <a:t>、网络安全法提出的关基是在等保的基础上实行重点保护，重点保护对象有哪些，需要进一步确定，才有利于关保工作的落地实施。</a:t>
            </a:r>
            <a:endParaRPr lang="en-US" altLang="zh-CN" sz="1200" b="0" i="0" kern="1200" dirty="0" smtClean="0">
              <a:solidFill>
                <a:schemeClr val="accent6">
                  <a:lumMod val="75000"/>
                </a:schemeClr>
              </a:solidFill>
              <a:effectLst/>
              <a:latin typeface="+mn-lt"/>
              <a:ea typeface="+mn-ea"/>
              <a:cs typeface="+mn-cs"/>
              <a:sym typeface="+mn-ea"/>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、规范信息系统建设，由小系统向大平台转变；</a:t>
            </a:r>
            <a:endParaRPr lang="en-US" altLang="zh-CN" dirty="0"/>
          </a:p>
          <a:p>
            <a:r>
              <a:rPr lang="en-US" altLang="zh-CN" dirty="0"/>
              <a:t>2</a:t>
            </a:r>
            <a:r>
              <a:rPr lang="zh-CN" altLang="en-US" dirty="0"/>
              <a:t>、建立数据中心，网络安全一体化保障平台纳入数据中心基础设施建设，为各系统提供通信安全、边界安全、主机安全统一防护。</a:t>
            </a:r>
            <a:endParaRPr lang="en-US" altLang="zh-CN" dirty="0"/>
          </a:p>
          <a:p>
            <a:r>
              <a:rPr lang="en-US" altLang="zh-CN" dirty="0"/>
              <a:t>3</a:t>
            </a:r>
            <a:r>
              <a:rPr lang="zh-CN" altLang="en-US" dirty="0"/>
              <a:t>、杜绝了信息系统的私搭乱建现象</a:t>
            </a:r>
            <a:endParaRPr lang="en-US" altLang="zh-CN" dirty="0"/>
          </a:p>
          <a:p>
            <a:r>
              <a:rPr lang="en-US" altLang="zh-CN" dirty="0"/>
              <a:t>4</a:t>
            </a:r>
            <a:r>
              <a:rPr lang="zh-CN" altLang="en-US" dirty="0"/>
              <a:t>、杜绝了终端使用过程中的一机两网现象</a:t>
            </a:r>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和上年相比，选择率方面规章制度建设问题的关注度有所提升，其他的问题均有所减小。排位方面，规章制度、标准规范、检测评估、贯彻落实有所提升，显示从业人员的关注度在制度化、规范化方面有所提升。</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网络安全法规不断完善，执法依据充分，从业人员自然感受越来越深。</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561"/>
            <a:ext cx="9799200" cy="2570849"/>
          </a:xfrm>
        </p:spPr>
        <p:txBody>
          <a:bodyPr lIns="90000" tIns="46800" rIns="90000" bIns="46800" anchor="b" anchorCtr="0">
            <a:normAutofit/>
          </a:bodyPr>
          <a:lstStyle>
            <a:lvl1pPr algn="ctr">
              <a:defRPr sz="72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1024"/>
            <a:ext cx="9799200" cy="1472657"/>
          </a:xfrm>
        </p:spPr>
        <p:txBody>
          <a:bodyPr lIns="90000" tIns="46800" rIns="90000" bIns="46800">
            <a:normAutofit/>
          </a:bodyPr>
          <a:lstStyle>
            <a:lvl1pPr marL="0" indent="0" algn="ctr">
              <a:lnSpc>
                <a:spcPct val="110000"/>
              </a:lnSpc>
              <a:buNone/>
              <a:defRPr sz="2880" spc="200">
                <a:uFillTx/>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2475" indent="0" algn="ctr">
              <a:buNone/>
              <a:defRPr sz="1920"/>
            </a:lvl7pPr>
            <a:lvl8pPr marL="3841115" indent="0" algn="ctr">
              <a:buNone/>
              <a:defRPr sz="1920"/>
            </a:lvl8pPr>
            <a:lvl9pPr marL="4389755" indent="0" algn="ctr">
              <a:buNone/>
              <a:defRPr sz="19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137"/>
            <a:ext cx="10972800" cy="548375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436"/>
            <a:ext cx="9799200" cy="1018979"/>
          </a:xfrm>
        </p:spPr>
        <p:txBody>
          <a:bodyPr vert="horz" lIns="90000" tIns="46800" rIns="90000" bIns="46800" rtlCol="0" anchor="t" anchorCtr="0">
            <a:normAutofit/>
          </a:bodyPr>
          <a:lstStyle>
            <a:lvl1pPr algn="ctr">
              <a:defRPr sz="72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1024"/>
            <a:ext cx="9799200" cy="471683"/>
          </a:xfrm>
        </p:spPr>
        <p:txBody>
          <a:bodyPr lIns="90000" tIns="46800" rIns="90000" bIns="46800">
            <a:normAutofit/>
          </a:bodyPr>
          <a:lstStyle>
            <a:lvl1pPr algn="ctr">
              <a:lnSpc>
                <a:spcPct val="110000"/>
              </a:lnSpc>
              <a:buNone/>
              <a:defRPr sz="288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507"/>
            <a:ext cx="10969200" cy="705724"/>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662"/>
            <a:ext cx="10969200" cy="4760032"/>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9073"/>
            <a:ext cx="7768800" cy="766936"/>
          </a:xfrm>
        </p:spPr>
        <p:txBody>
          <a:bodyPr lIns="90000" tIns="46800" rIns="90000" bIns="46800" anchor="b" anchorCtr="0">
            <a:normAutofit/>
          </a:bodyPr>
          <a:lstStyle>
            <a:lvl1pPr>
              <a:defRPr sz="528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6008"/>
            <a:ext cx="7768800" cy="867752"/>
          </a:xfrm>
        </p:spPr>
        <p:txBody>
          <a:bodyPr lIns="90000" tIns="46800" rIns="90000" bIns="46800">
            <a:normAutofit/>
          </a:bodyPr>
          <a:lstStyle>
            <a:lvl1pPr marL="0" indent="0">
              <a:buNone/>
              <a:defRPr sz="2160">
                <a:solidFill>
                  <a:schemeClr val="tx1">
                    <a:lumMod val="65000"/>
                    <a:lumOff val="35000"/>
                  </a:schemeClr>
                </a:solidFill>
              </a:defRPr>
            </a:lvl1pPr>
            <a:lvl2pPr marL="548640" indent="0">
              <a:buNone/>
              <a:defRPr sz="1920">
                <a:solidFill>
                  <a:schemeClr val="tx1">
                    <a:tint val="75000"/>
                  </a:schemeClr>
                </a:solidFill>
              </a:defRPr>
            </a:lvl2pPr>
            <a:lvl3pPr marL="1097280" indent="0">
              <a:buNone/>
              <a:defRPr sz="192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2475" indent="0">
              <a:buNone/>
              <a:defRPr sz="1920">
                <a:solidFill>
                  <a:schemeClr val="tx1">
                    <a:tint val="75000"/>
                  </a:schemeClr>
                </a:solidFill>
              </a:defRPr>
            </a:lvl7pPr>
            <a:lvl8pPr marL="3841115" indent="0">
              <a:buNone/>
              <a:defRPr sz="1920">
                <a:solidFill>
                  <a:schemeClr val="tx1">
                    <a:tint val="75000"/>
                  </a:schemeClr>
                </a:solidFill>
              </a:defRPr>
            </a:lvl8pPr>
            <a:lvl9pPr marL="4389755" indent="0">
              <a:buNone/>
              <a:defRPr sz="192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507"/>
            <a:ext cx="10969200" cy="705724"/>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463"/>
            <a:ext cx="5176800" cy="4749232"/>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463"/>
            <a:ext cx="5176800" cy="4749232"/>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507"/>
            <a:ext cx="10969200" cy="705724"/>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452"/>
            <a:ext cx="5342400" cy="381667"/>
          </a:xfrm>
        </p:spPr>
        <p:txBody>
          <a:bodyPr lIns="101600" tIns="38100" rIns="76200" bIns="38100" anchor="t" anchorCtr="0">
            <a:normAutofit/>
          </a:bodyPr>
          <a:lstStyle>
            <a:lvl1pPr marL="0" indent="0">
              <a:lnSpc>
                <a:spcPct val="100000"/>
              </a:lnSpc>
              <a:buNone/>
              <a:defRPr sz="2400" b="1" spc="200">
                <a:solidFill>
                  <a:schemeClr val="tx1">
                    <a:lumMod val="75000"/>
                    <a:lumOff val="2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2475" indent="0">
              <a:buNone/>
              <a:defRPr sz="1920" b="1"/>
            </a:lvl7pPr>
            <a:lvl8pPr marL="3841115" indent="0">
              <a:buNone/>
              <a:defRPr sz="1920" b="1"/>
            </a:lvl8pPr>
            <a:lvl9pPr marL="4389755" indent="0">
              <a:buNone/>
              <a:defRPr sz="19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324"/>
            <a:ext cx="5342400" cy="4396369"/>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1421977"/>
            <a:ext cx="5342400" cy="381667"/>
          </a:xfrm>
        </p:spPr>
        <p:txBody>
          <a:bodyPr vert="horz" lIns="101600" tIns="38100" rIns="76200" bIns="38100" rtlCol="0" anchor="t" anchorCtr="0">
            <a:normAutofit/>
          </a:bodyPr>
          <a:lstStyle>
            <a:lvl1pPr marL="0" indent="0">
              <a:lnSpc>
                <a:spcPct val="100000"/>
              </a:lnSpc>
              <a:buNone/>
              <a:defRPr sz="2400" b="1" spc="200">
                <a:solidFill>
                  <a:schemeClr val="tx1">
                    <a:lumMod val="75000"/>
                    <a:lumOff val="2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2475" indent="0">
              <a:buNone/>
              <a:defRPr sz="1920" b="1"/>
            </a:lvl7pPr>
            <a:lvl8pPr marL="3841115" indent="0">
              <a:buNone/>
              <a:defRPr sz="1920" b="1"/>
            </a:lvl8pPr>
            <a:lvl9pPr marL="4389755" indent="0">
              <a:buNone/>
              <a:defRPr sz="19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854324"/>
            <a:ext cx="5342400" cy="4396369"/>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507"/>
            <a:ext cx="10969200" cy="705724"/>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1" y="1555387"/>
            <a:ext cx="5233035" cy="4609001"/>
          </a:xfrm>
        </p:spPr>
        <p:txBody>
          <a:bodyPr vert="horz" lIns="90000" tIns="46800" rIns="90000" bIns="46800" rtlCol="0">
            <a:normAutofit/>
          </a:bodyPr>
          <a:lstStyle>
            <a:lvl1pPr>
              <a:buNone/>
              <a:defRPr sz="192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472"/>
            <a:ext cx="5227200" cy="4608808"/>
          </a:xfrm>
        </p:spPr>
        <p:txBody>
          <a:bodyPr vert="horz" lIns="90000" tIns="46800" rIns="90000" bIns="46800" rtlCol="0">
            <a:normAutofit/>
          </a:bodyPr>
          <a:lstStyle>
            <a:lvl1pPr>
              <a:buNone/>
              <a:defRPr sz="192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561"/>
            <a:ext cx="1044000" cy="5030080"/>
          </a:xfrm>
        </p:spPr>
        <p:txBody>
          <a:bodyPr vert="eaVert" lIns="90000" tIns="46800" rIns="90000" bIns="46800" rtlCol="0" anchor="ctr" anchorCtr="0">
            <a:normAutofit/>
          </a:bodyPr>
          <a:lstStyle>
            <a:lvl1pPr>
              <a:buNone/>
              <a:defRPr sz="336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561"/>
            <a:ext cx="9169200" cy="5030080"/>
          </a:xfrm>
        </p:spPr>
        <p:txBody>
          <a:bodyPr vert="eaVert" lIns="46800" tIns="46800" rIns="46800" bIns="46800"/>
          <a:lstStyle>
            <a:lvl1pPr marL="274320" indent="-274320">
              <a:spcAft>
                <a:spcPts val="1000"/>
              </a:spcAft>
              <a:defRPr spc="300"/>
            </a:lvl1pPr>
            <a:lvl2pPr marL="822960" indent="-274320">
              <a:defRPr spc="300"/>
            </a:lvl2pPr>
            <a:lvl3pPr marL="1371600" indent="-274320">
              <a:defRPr spc="300"/>
            </a:lvl3pPr>
            <a:lvl4pPr marL="1920240" indent="-274320">
              <a:defRPr spc="300"/>
            </a:lvl4pPr>
            <a:lvl5pPr marL="2468880" indent="-27432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507"/>
            <a:ext cx="10969200" cy="70572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662"/>
            <a:ext cx="10969200" cy="4760032"/>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5504"/>
            <a:ext cx="2700000" cy="316856"/>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5504"/>
            <a:ext cx="3960000" cy="316856"/>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5504"/>
            <a:ext cx="2700000" cy="316856"/>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97280" rtl="0" eaLnBrk="1" fontAlgn="auto" latinLnBrk="0" hangingPunct="1">
        <a:lnSpc>
          <a:spcPct val="100000"/>
        </a:lnSpc>
        <a:spcBef>
          <a:spcPct val="0"/>
        </a:spcBef>
        <a:buNone/>
        <a:defRPr sz="432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74320" indent="-274320" algn="l" defTabSz="1097280" rtl="0" eaLnBrk="1" fontAlgn="auto" latinLnBrk="0" hangingPunct="1">
        <a:lnSpc>
          <a:spcPct val="130000"/>
        </a:lnSpc>
        <a:spcBef>
          <a:spcPts val="0"/>
        </a:spcBef>
        <a:spcAft>
          <a:spcPts val="1000"/>
        </a:spcAft>
        <a:buFont typeface="Arial" panose="020B0604020202020204" pitchFamily="34" charset="0"/>
        <a:buChar char="●"/>
        <a:defRPr sz="21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822960" indent="-274320" algn="l" defTabSz="1097280" rtl="0" eaLnBrk="1" fontAlgn="auto" latinLnBrk="0" hangingPunct="1">
        <a:lnSpc>
          <a:spcPct val="120000"/>
        </a:lnSpc>
        <a:spcBef>
          <a:spcPts val="0"/>
        </a:spcBef>
        <a:spcAft>
          <a:spcPts val="600"/>
        </a:spcAft>
        <a:buFont typeface="Arial" panose="020B0604020202020204" pitchFamily="34" charset="0"/>
        <a:buChar char="●"/>
        <a:tabLst>
          <a:tab pos="1932305" algn="l"/>
          <a:tab pos="1932305" algn="l"/>
          <a:tab pos="1932305" algn="l"/>
          <a:tab pos="1932305" algn="l"/>
        </a:tabLst>
        <a:defRPr sz="1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371600" indent="-274320" algn="l" defTabSz="1097280" rtl="0" eaLnBrk="1" fontAlgn="auto" latinLnBrk="0" hangingPunct="1">
        <a:lnSpc>
          <a:spcPct val="120000"/>
        </a:lnSpc>
        <a:spcBef>
          <a:spcPts val="0"/>
        </a:spcBef>
        <a:spcAft>
          <a:spcPts val="600"/>
        </a:spcAft>
        <a:buFont typeface="Arial" panose="020B0604020202020204" pitchFamily="34" charset="0"/>
        <a:buChar char="●"/>
        <a:defRPr sz="1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920240" indent="-274320" algn="l" defTabSz="1097280" rtl="0" eaLnBrk="1" fontAlgn="auto" latinLnBrk="0" hangingPunct="1">
        <a:lnSpc>
          <a:spcPct val="120000"/>
        </a:lnSpc>
        <a:spcBef>
          <a:spcPts val="0"/>
        </a:spcBef>
        <a:spcAft>
          <a:spcPts val="300"/>
        </a:spcAft>
        <a:buFont typeface="Wingdings" panose="05000000000000000000" charset="0"/>
        <a:buChar char=""/>
        <a:defRPr sz="168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468880" indent="-274320" algn="l" defTabSz="1097280" rtl="0" eaLnBrk="1" fontAlgn="auto" latinLnBrk="0" hangingPunct="1">
        <a:lnSpc>
          <a:spcPct val="120000"/>
        </a:lnSpc>
        <a:spcBef>
          <a:spcPts val="0"/>
        </a:spcBef>
        <a:spcAft>
          <a:spcPts val="300"/>
        </a:spcAft>
        <a:buFont typeface="Arial" panose="020B0604020202020204" pitchFamily="34" charset="0"/>
        <a:buChar char="•"/>
        <a:defRPr sz="168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018155"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795"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5435"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4075"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2475" algn="l" defTabSz="1097280" rtl="0" eaLnBrk="1" latinLnBrk="0" hangingPunct="1">
        <a:defRPr sz="2160" kern="1200">
          <a:solidFill>
            <a:schemeClr val="tx1"/>
          </a:solidFill>
          <a:latin typeface="+mn-lt"/>
          <a:ea typeface="+mn-ea"/>
          <a:cs typeface="+mn-cs"/>
        </a:defRPr>
      </a:lvl7pPr>
      <a:lvl8pPr marL="3841115" algn="l" defTabSz="1097280" rtl="0" eaLnBrk="1" latinLnBrk="0" hangingPunct="1">
        <a:defRPr sz="2160" kern="1200">
          <a:solidFill>
            <a:schemeClr val="tx1"/>
          </a:solidFill>
          <a:latin typeface="+mn-lt"/>
          <a:ea typeface="+mn-ea"/>
          <a:cs typeface="+mn-cs"/>
        </a:defRPr>
      </a:lvl8pPr>
      <a:lvl9pPr marL="4389755"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68.xml"/><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69.xml"/><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70.xml"/><Relationship Id="rId2" Type="http://schemas.openxmlformats.org/officeDocument/2006/relationships/image" Target="../media/image3.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26.wmf"/><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image" Target="../media/image38.png"/><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image" Target="../media/image39.png"/><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3.xml"/><Relationship Id="rId2" Type="http://schemas.openxmlformats.org/officeDocument/2006/relationships/image" Target="../media/image40.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4.xml"/><Relationship Id="rId2" Type="http://schemas.openxmlformats.org/officeDocument/2006/relationships/image" Target="../media/image41.pn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3" Type="http://schemas.openxmlformats.org/officeDocument/2006/relationships/notesSlide" Target="../notesSlides/notesSlide31.xml"/><Relationship Id="rId22" Type="http://schemas.openxmlformats.org/officeDocument/2006/relationships/slideLayout" Target="../slideLayouts/slideLayout1.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7" Type="http://schemas.openxmlformats.org/officeDocument/2006/relationships/notesSlide" Target="../notesSlides/notesSlide38.xml"/><Relationship Id="rId16" Type="http://schemas.openxmlformats.org/officeDocument/2006/relationships/slideLayout" Target="../slideLayouts/slideLayout1.xml"/><Relationship Id="rId15" Type="http://schemas.microsoft.com/office/2007/relationships/diagramDrawing" Target="../diagrams/drawing5.xml"/><Relationship Id="rId14" Type="http://schemas.openxmlformats.org/officeDocument/2006/relationships/diagramColors" Target="../diagrams/colors5.xml"/><Relationship Id="rId13" Type="http://schemas.openxmlformats.org/officeDocument/2006/relationships/diagramQuickStyle" Target="../diagrams/quickStyle5.xml"/><Relationship Id="rId12" Type="http://schemas.openxmlformats.org/officeDocument/2006/relationships/diagramLayout" Target="../diagrams/layout5.xml"/><Relationship Id="rId11" Type="http://schemas.openxmlformats.org/officeDocument/2006/relationships/diagramData" Target="../diagrams/data5.xml"/><Relationship Id="rId10" Type="http://schemas.microsoft.com/office/2007/relationships/diagramDrawing" Target="../diagrams/drawing4.xml"/><Relationship Id="rId1" Type="http://schemas.openxmlformats.org/officeDocument/2006/relationships/diagramData" Target="../diagrams/data3.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67.xml"/><Relationship Id="rId2" Type="http://schemas.openxmlformats.org/officeDocument/2006/relationships/image" Target="../media/image3.png"/><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4" name="文本框 133"/>
          <p:cNvSpPr txBox="1"/>
          <p:nvPr/>
        </p:nvSpPr>
        <p:spPr>
          <a:xfrm>
            <a:off x="894588" y="1213104"/>
            <a:ext cx="10477500" cy="2493645"/>
          </a:xfrm>
          <a:prstGeom prst="rect">
            <a:avLst/>
          </a:prstGeom>
          <a:noFill/>
        </p:spPr>
        <p:txBody>
          <a:bodyPr wrap="square" rtlCol="0">
            <a:spAutoFit/>
          </a:bodyPr>
          <a:lstStyle/>
          <a:p>
            <a:pPr marL="0" marR="0" lvl="0" indent="0" algn="ctr" defTabSz="914400" rtl="0" eaLnBrk="1" fontAlgn="auto" latinLnBrk="0" hangingPunct="1">
              <a:lnSpc>
                <a:spcPct val="155000"/>
              </a:lnSpc>
              <a:spcBef>
                <a:spcPts val="0"/>
              </a:spcBef>
              <a:spcAft>
                <a:spcPts val="0"/>
              </a:spcAft>
              <a:buClrTx/>
              <a:buSzTx/>
              <a:buFontTx/>
              <a:buNone/>
              <a:defRPr/>
            </a:pPr>
            <a:r>
              <a:rPr lang="zh-CN" altLang="en-US" sz="3360" b="1" dirty="0">
                <a:solidFill>
                  <a:prstClr val="white"/>
                </a:solidFill>
                <a:latin typeface="微软雅黑" panose="020B0503020204020204" pitchFamily="34" charset="-122"/>
                <a:ea typeface="微软雅黑" panose="020B0503020204020204" pitchFamily="34" charset="-122"/>
                <a:cs typeface="+mn-ea"/>
                <a:sym typeface="+mn-lt"/>
              </a:rPr>
              <a:t>2021年全国网民网络安全感满意度调查</a:t>
            </a:r>
            <a:endParaRPr lang="zh-CN" altLang="en-US" sz="3360" b="1" dirty="0">
              <a:solidFill>
                <a:prstClr val="white"/>
              </a:solidFill>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55000"/>
              </a:lnSpc>
              <a:spcBef>
                <a:spcPts val="0"/>
              </a:spcBef>
              <a:spcAft>
                <a:spcPts val="0"/>
              </a:spcAft>
              <a:buClrTx/>
              <a:buSzTx/>
              <a:buFontTx/>
              <a:buNone/>
              <a:defRPr/>
            </a:pPr>
            <a:r>
              <a:rPr lang="en-US" sz="3360" b="1" dirty="0">
                <a:solidFill>
                  <a:prstClr val="white"/>
                </a:solidFill>
                <a:latin typeface="微软雅黑" panose="020B0503020204020204" pitchFamily="34" charset="-122"/>
                <a:ea typeface="微软雅黑" panose="020B0503020204020204" pitchFamily="34" charset="-122"/>
                <a:cs typeface="+mn-ea"/>
                <a:sym typeface="+mn-lt"/>
              </a:rPr>
              <a:t>“</a:t>
            </a:r>
            <a:r>
              <a:rPr sz="3360" b="1" dirty="0">
                <a:solidFill>
                  <a:prstClr val="white"/>
                </a:solidFill>
                <a:latin typeface="微软雅黑" panose="020B0503020204020204" pitchFamily="34" charset="-122"/>
                <a:ea typeface="微软雅黑" panose="020B0503020204020204" pitchFamily="34" charset="-122"/>
                <a:cs typeface="+mn-ea"/>
                <a:sym typeface="+mn-lt"/>
              </a:rPr>
              <a:t>等级保护实施与企业合规</a:t>
            </a:r>
            <a:r>
              <a:rPr lang="en-US" sz="3360" b="1" dirty="0">
                <a:solidFill>
                  <a:prstClr val="white"/>
                </a:solidFill>
                <a:latin typeface="微软雅黑" panose="020B0503020204020204" pitchFamily="34" charset="-122"/>
                <a:ea typeface="微软雅黑" panose="020B0503020204020204" pitchFamily="34" charset="-122"/>
                <a:cs typeface="+mn-ea"/>
                <a:sym typeface="+mn-lt"/>
              </a:rPr>
              <a:t>”</a:t>
            </a:r>
            <a:endParaRPr sz="3360" b="1" dirty="0">
              <a:solidFill>
                <a:prstClr val="white"/>
              </a:solidFill>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55000"/>
              </a:lnSpc>
              <a:spcBef>
                <a:spcPts val="0"/>
              </a:spcBef>
              <a:spcAft>
                <a:spcPts val="0"/>
              </a:spcAft>
              <a:buClrTx/>
              <a:buSzTx/>
              <a:buFontTx/>
              <a:buNone/>
              <a:defRPr/>
            </a:pPr>
            <a:r>
              <a:rPr lang="zh-CN" altLang="en-US" sz="3360" b="1" dirty="0">
                <a:solidFill>
                  <a:prstClr val="white"/>
                </a:solidFill>
                <a:latin typeface="微软雅黑" panose="020B0503020204020204" pitchFamily="34" charset="-122"/>
                <a:ea typeface="微软雅黑" panose="020B0503020204020204" pitchFamily="34" charset="-122"/>
                <a:cs typeface="+mn-ea"/>
                <a:sym typeface="+mn-lt"/>
              </a:rPr>
              <a:t>专题报告发布会</a:t>
            </a:r>
            <a:endParaRPr lang="zh-CN" altLang="en-US" sz="336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4444747" y="3992880"/>
            <a:ext cx="3303270" cy="423545"/>
          </a:xfrm>
          <a:prstGeom prst="rect">
            <a:avLst/>
          </a:prstGeom>
          <a:noFill/>
        </p:spPr>
        <p:txBody>
          <a:bodyPr wrap="square" rtlCol="0">
            <a:spAutoFit/>
          </a:bodyPr>
          <a:lstStyle/>
          <a:p>
            <a:pPr algn="ctr"/>
            <a:r>
              <a:rPr lang="en-US" altLang="zh-CN" sz="2160" dirty="0">
                <a:solidFill>
                  <a:schemeClr val="bg1"/>
                </a:solidFill>
                <a:latin typeface="+mj-ea"/>
                <a:ea typeface="+mj-ea"/>
                <a:cs typeface="+mj-ea"/>
              </a:rPr>
              <a:t>2022</a:t>
            </a:r>
            <a:r>
              <a:rPr lang="zh-CN" altLang="en-US" sz="2160" dirty="0">
                <a:solidFill>
                  <a:schemeClr val="bg1"/>
                </a:solidFill>
                <a:latin typeface="+mj-ea"/>
                <a:ea typeface="+mj-ea"/>
                <a:cs typeface="+mj-ea"/>
              </a:rPr>
              <a:t>年</a:t>
            </a:r>
            <a:r>
              <a:rPr lang="en-US" altLang="zh-CN" sz="2160" dirty="0">
                <a:solidFill>
                  <a:schemeClr val="bg1"/>
                </a:solidFill>
                <a:latin typeface="+mj-ea"/>
                <a:ea typeface="+mj-ea"/>
                <a:cs typeface="+mj-ea"/>
              </a:rPr>
              <a:t>4</a:t>
            </a:r>
            <a:r>
              <a:rPr lang="zh-CN" altLang="en-US" sz="2160" dirty="0">
                <a:solidFill>
                  <a:schemeClr val="bg1"/>
                </a:solidFill>
                <a:latin typeface="+mj-ea"/>
                <a:ea typeface="+mj-ea"/>
                <a:cs typeface="+mj-ea"/>
              </a:rPr>
              <a:t>月</a:t>
            </a:r>
            <a:r>
              <a:rPr lang="en-US" altLang="zh-CN" sz="2160" dirty="0">
                <a:solidFill>
                  <a:schemeClr val="bg1"/>
                </a:solidFill>
                <a:latin typeface="+mj-ea"/>
                <a:ea typeface="+mj-ea"/>
                <a:cs typeface="+mj-ea"/>
              </a:rPr>
              <a:t>8</a:t>
            </a:r>
            <a:r>
              <a:rPr lang="zh-CN" altLang="en-US" sz="2160" dirty="0">
                <a:solidFill>
                  <a:schemeClr val="bg1"/>
                </a:solidFill>
                <a:latin typeface="+mj-ea"/>
                <a:ea typeface="+mj-ea"/>
                <a:cs typeface="+mj-ea"/>
              </a:rPr>
              <a:t>日</a:t>
            </a:r>
            <a:endParaRPr lang="zh-CN" altLang="en-US" sz="2160" dirty="0">
              <a:solidFill>
                <a:schemeClr val="bg1"/>
              </a:solidFill>
              <a:latin typeface="+mj-ea"/>
              <a:ea typeface="+mj-ea"/>
              <a:cs typeface="+mj-ea"/>
            </a:endParaRPr>
          </a:p>
        </p:txBody>
      </p:sp>
      <p:sp>
        <p:nvSpPr>
          <p:cNvPr id="10" name="文本框 9"/>
          <p:cNvSpPr txBox="1"/>
          <p:nvPr/>
        </p:nvSpPr>
        <p:spPr>
          <a:xfrm>
            <a:off x="3271266" y="4553966"/>
            <a:ext cx="6249924" cy="1383030"/>
          </a:xfrm>
          <a:prstGeom prst="rect">
            <a:avLst/>
          </a:prstGeom>
          <a:noFill/>
        </p:spPr>
        <p:txBody>
          <a:bodyPr wrap="square" rtlCol="0">
            <a:spAutoFit/>
          </a:bodyPr>
          <a:lstStyle/>
          <a:p>
            <a:pPr algn="l"/>
            <a:r>
              <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主办单位：网民网络安全感满意度调查活动组委会</a:t>
            </a:r>
            <a:endPar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承办单位：北京网络空间安全协会</a:t>
            </a:r>
            <a:endPar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75"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广东省网络空间安全协会</a:t>
            </a:r>
            <a:endPar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sz="1675"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支持单位：广东新兴国家网络安全和信息化发展研究院</a:t>
            </a:r>
            <a:endParaRPr lang="zh-CN" altLang="en-US" sz="1675"/>
          </a:p>
          <a:p>
            <a:pPr algn="l"/>
            <a:endParaRPr lang="zh-CN" sz="1680" kern="1900" spc="17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474405" y="1187006"/>
            <a:ext cx="7195185" cy="539611"/>
            <a:chOff x="6474" y="574"/>
            <a:chExt cx="7704" cy="1049"/>
          </a:xfrm>
        </p:grpSpPr>
        <p:sp>
          <p:nvSpPr>
            <p:cNvPr id="2" name="矩形 1"/>
            <p:cNvSpPr/>
            <p:nvPr/>
          </p:nvSpPr>
          <p:spPr>
            <a:xfrm>
              <a:off x="8126" y="574"/>
              <a:ext cx="4400" cy="1049"/>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从业人员的用户画像</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pic>
        <p:nvPicPr>
          <p:cNvPr id="4" name="图片 3" descr="图形用户界面&#10;&#10;中度可信度描述已自动生成"/>
          <p:cNvPicPr>
            <a:picLocks noChangeAspect="1"/>
          </p:cNvPicPr>
          <p:nvPr/>
        </p:nvPicPr>
        <p:blipFill>
          <a:blip r:embed="rId2"/>
          <a:stretch>
            <a:fillRect/>
          </a:stretch>
        </p:blipFill>
        <p:spPr>
          <a:xfrm>
            <a:off x="1813179" y="1918526"/>
            <a:ext cx="8856536" cy="3789045"/>
          </a:xfrm>
          <a:prstGeom prst="rect">
            <a:avLst/>
          </a:prstGeom>
        </p:spPr>
      </p:pic>
      <p:sp>
        <p:nvSpPr>
          <p:cNvPr id="10" name="文本框 9"/>
          <p:cNvSpPr txBox="1"/>
          <p:nvPr/>
        </p:nvSpPr>
        <p:spPr>
          <a:xfrm>
            <a:off x="6390323" y="6011609"/>
            <a:ext cx="4961763" cy="368300"/>
          </a:xfrm>
          <a:prstGeom prst="rect">
            <a:avLst/>
          </a:prstGeom>
          <a:noFill/>
        </p:spPr>
        <p:txBody>
          <a:bodyPr wrap="square" rtlCol="0">
            <a:spAutoFit/>
          </a:bodyPr>
          <a:p>
            <a:pPr algn="ctr"/>
            <a:r>
              <a:rPr lang="zh-CN" altLang="en-US">
                <a:solidFill>
                  <a:schemeClr val="bg1"/>
                </a:solidFill>
              </a:rPr>
              <a:t>数据来自2021广东网民满意度调查分析报告</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169553" y="2182730"/>
            <a:ext cx="4906385" cy="1623289"/>
            <a:chOff x="10071" y="2977"/>
            <a:chExt cx="9539" cy="3156"/>
          </a:xfrm>
        </p:grpSpPr>
        <p:sp>
          <p:nvSpPr>
            <p:cNvPr id="22" name="文本框 22"/>
            <p:cNvSpPr>
              <a:spLocks noChangeArrowheads="1"/>
            </p:cNvSpPr>
            <p:nvPr/>
          </p:nvSpPr>
          <p:spPr bwMode="auto">
            <a:xfrm>
              <a:off x="10071" y="5310"/>
              <a:ext cx="9539"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60" dirty="0">
                  <a:solidFill>
                    <a:schemeClr val="bg1"/>
                  </a:solidFill>
                  <a:ea typeface="微软雅黑" panose="020B0503020204020204" pitchFamily="34" charset="-122"/>
                </a:rPr>
                <a:t>网络安全公共服务和监督管理情况</a:t>
              </a:r>
              <a:endParaRPr lang="zh-CN" altLang="en-US" sz="216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dirty="0">
                  <a:solidFill>
                    <a:schemeClr val="bg1"/>
                  </a:solidFill>
                </a:rPr>
                <a:t>PART   03</a:t>
              </a:r>
              <a:endParaRPr lang="en-US" altLang="zh-CN" sz="6480" dirty="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093839" y="1927670"/>
            <a:ext cx="3683318" cy="4140518"/>
          </a:xfrm>
          <a:prstGeom prst="rect">
            <a:avLst/>
          </a:prstGeom>
        </p:spPr>
      </p:pic>
      <p:sp>
        <p:nvSpPr>
          <p:cNvPr id="32" name="矩形 31"/>
          <p:cNvSpPr/>
          <p:nvPr/>
        </p:nvSpPr>
        <p:spPr>
          <a:xfrm>
            <a:off x="7156484" y="271674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sz="1620" b="1" spc="300" dirty="0">
                <a:solidFill>
                  <a:schemeClr val="bg1"/>
                </a:solidFill>
                <a:latin typeface="+mn-ea"/>
              </a:rPr>
              <a:t>服务有用性评价前</a:t>
            </a:r>
            <a:r>
              <a:rPr lang="en-US" altLang="zh-CN" sz="1620" b="1" spc="300" dirty="0">
                <a:solidFill>
                  <a:schemeClr val="bg1"/>
                </a:solidFill>
                <a:latin typeface="+mn-ea"/>
              </a:rPr>
              <a:t>3</a:t>
            </a:r>
            <a:r>
              <a:rPr lang="zh-CN" sz="1620" b="1" spc="300" dirty="0">
                <a:solidFill>
                  <a:schemeClr val="bg1"/>
                </a:solidFill>
                <a:latin typeface="+mn-ea"/>
              </a:rPr>
              <a:t>位分别为知识普及、教育培训和信息查询；</a:t>
            </a:r>
            <a:endParaRPr lang="zh-CN" sz="1620"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rPr>
              <a:t>和上一年相比，网络安全各项公共服务效用的正向选择率均有所下降</a:t>
            </a:r>
            <a:r>
              <a:rPr lang="zh-CN" altLang="en-US" sz="1620" b="1" spc="300" dirty="0">
                <a:solidFill>
                  <a:schemeClr val="bg1"/>
                </a:solidFill>
                <a:latin typeface="+mn-ea"/>
              </a:rPr>
              <a:t>。</a:t>
            </a:r>
            <a:endParaRPr lang="zh-CN" altLang="en-US" sz="1620" b="1" spc="300" dirty="0">
              <a:solidFill>
                <a:schemeClr val="bg1"/>
              </a:solidFill>
              <a:latin typeface="+mn-ea"/>
            </a:endParaRPr>
          </a:p>
        </p:txBody>
      </p:sp>
      <p:grpSp>
        <p:nvGrpSpPr>
          <p:cNvPr id="3" name="组合 2"/>
          <p:cNvGrpSpPr/>
          <p:nvPr/>
        </p:nvGrpSpPr>
        <p:grpSpPr>
          <a:xfrm>
            <a:off x="2533840" y="1354455"/>
            <a:ext cx="7154037" cy="539750"/>
            <a:chOff x="3986895" y="307340"/>
            <a:chExt cx="4740180" cy="666358"/>
          </a:xfrm>
        </p:grpSpPr>
        <p:sp>
          <p:nvSpPr>
            <p:cNvPr id="10" name="矩形 9"/>
            <p:cNvSpPr/>
            <p:nvPr/>
          </p:nvSpPr>
          <p:spPr>
            <a:xfrm>
              <a:off x="4756785" y="307340"/>
              <a:ext cx="3200400"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政府网络安全服务的成效</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pic>
        <p:nvPicPr>
          <p:cNvPr id="67" name="图片 10"/>
          <p:cNvPicPr>
            <a:picLocks noChangeAspect="1"/>
          </p:cNvPicPr>
          <p:nvPr/>
        </p:nvPicPr>
        <p:blipFill>
          <a:blip r:embed="rId3"/>
          <a:stretch>
            <a:fillRect/>
          </a:stretch>
        </p:blipFill>
        <p:spPr>
          <a:xfrm>
            <a:off x="1281684" y="2263140"/>
            <a:ext cx="5243513" cy="3337560"/>
          </a:xfrm>
          <a:prstGeom prst="rect">
            <a:avLst/>
          </a:prstGeom>
          <a:noFill/>
          <a:ln>
            <a:noFill/>
          </a:ln>
        </p:spPr>
      </p:pic>
      <p:sp>
        <p:nvSpPr>
          <p:cNvPr id="2" name="文本框 1"/>
          <p:cNvSpPr txBox="1"/>
          <p:nvPr/>
        </p:nvSpPr>
        <p:spPr>
          <a:xfrm>
            <a:off x="5285042" y="5985320"/>
            <a:ext cx="1468755" cy="368300"/>
          </a:xfrm>
          <a:prstGeom prst="rect">
            <a:avLst/>
          </a:prstGeom>
          <a:noFill/>
        </p:spPr>
        <p:txBody>
          <a:bodyPr wrap="square" rtlCol="0">
            <a:spAutoFit/>
          </a:bodyPr>
          <a:p>
            <a:pPr algn="ctr"/>
            <a:r>
              <a:rPr lang="en-US" altLang="zh-CN">
                <a:solidFill>
                  <a:schemeClr val="bg1"/>
                </a:solidFill>
              </a:rPr>
              <a:t>3-1</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174053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sz="1620" b="1" spc="300" dirty="0">
                <a:solidFill>
                  <a:schemeClr val="bg1"/>
                </a:solidFill>
                <a:latin typeface="+mn-ea"/>
              </a:rPr>
              <a:t>从业人员对政府</a:t>
            </a:r>
            <a:r>
              <a:rPr sz="1620" b="1" spc="300" dirty="0">
                <a:solidFill>
                  <a:schemeClr val="bg1"/>
                </a:solidFill>
                <a:latin typeface="+mn-ea"/>
              </a:rPr>
              <a:t>网络安全监管力度评价比较好</a:t>
            </a:r>
            <a:endParaRPr sz="1620"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rPr>
              <a:t>三年趋势看，对网络安全监管力度评价逐年提升</a:t>
            </a:r>
            <a:r>
              <a:rPr lang="zh-CN" altLang="en-US" sz="1620" b="1" spc="300" dirty="0">
                <a:solidFill>
                  <a:schemeClr val="bg1"/>
                </a:solidFill>
                <a:latin typeface="+mn-ea"/>
              </a:rPr>
              <a:t>。</a:t>
            </a:r>
            <a:endParaRPr lang="zh-CN" altLang="en-US" sz="1620" b="1" spc="300" dirty="0">
              <a:solidFill>
                <a:schemeClr val="bg1"/>
              </a:solidFill>
              <a:latin typeface="+mn-ea"/>
            </a:endParaRPr>
          </a:p>
        </p:txBody>
      </p:sp>
      <p:grpSp>
        <p:nvGrpSpPr>
          <p:cNvPr id="3" name="组合 2"/>
          <p:cNvGrpSpPr/>
          <p:nvPr/>
        </p:nvGrpSpPr>
        <p:grpSpPr>
          <a:xfrm>
            <a:off x="3085910" y="1354455"/>
            <a:ext cx="6049899"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网络安全监管力度</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pic>
        <p:nvPicPr>
          <p:cNvPr id="70" name="图片 13"/>
          <p:cNvPicPr>
            <a:picLocks noChangeAspect="1"/>
          </p:cNvPicPr>
          <p:nvPr/>
        </p:nvPicPr>
        <p:blipFill>
          <a:blip r:embed="rId3"/>
          <a:stretch>
            <a:fillRect/>
          </a:stretch>
        </p:blipFill>
        <p:spPr>
          <a:xfrm>
            <a:off x="1221105" y="2274570"/>
            <a:ext cx="5536692" cy="3342132"/>
          </a:xfrm>
          <a:prstGeom prst="rect">
            <a:avLst/>
          </a:prstGeom>
          <a:noFill/>
          <a:ln>
            <a:noFill/>
          </a:ln>
        </p:spPr>
      </p:pic>
      <p:sp>
        <p:nvSpPr>
          <p:cNvPr id="2" name="文本框 1"/>
          <p:cNvSpPr txBox="1"/>
          <p:nvPr/>
        </p:nvSpPr>
        <p:spPr>
          <a:xfrm>
            <a:off x="5289042" y="5997321"/>
            <a:ext cx="1468755" cy="368300"/>
          </a:xfrm>
          <a:prstGeom prst="rect">
            <a:avLst/>
          </a:prstGeom>
          <a:noFill/>
        </p:spPr>
        <p:txBody>
          <a:bodyPr wrap="square" rtlCol="0">
            <a:spAutoFit/>
          </a:bodyPr>
          <a:p>
            <a:pPr algn="ctr"/>
            <a:r>
              <a:rPr lang="en-US" altLang="zh-CN">
                <a:solidFill>
                  <a:schemeClr val="bg1"/>
                </a:solidFill>
              </a:rPr>
              <a:t>3-2</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11391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sz="1620" b="1" spc="300" dirty="0">
                <a:solidFill>
                  <a:schemeClr val="bg1"/>
                </a:solidFill>
                <a:latin typeface="+mn-ea"/>
                <a:sym typeface="+mn-ea"/>
              </a:rPr>
              <a:t>前</a:t>
            </a:r>
            <a:r>
              <a:rPr lang="en-US" altLang="zh-CN" sz="1620" b="1" spc="300" dirty="0">
                <a:solidFill>
                  <a:schemeClr val="bg1"/>
                </a:solidFill>
                <a:latin typeface="+mn-ea"/>
                <a:sym typeface="+mn-ea"/>
              </a:rPr>
              <a:t>3</a:t>
            </a:r>
            <a:r>
              <a:rPr lang="zh-CN" sz="1620" b="1" spc="300" dirty="0">
                <a:solidFill>
                  <a:schemeClr val="bg1"/>
                </a:solidFill>
                <a:latin typeface="+mn-ea"/>
                <a:sym typeface="+mn-ea"/>
              </a:rPr>
              <a:t>位分别是法治建设、强化监管和落实等级保护制度</a:t>
            </a:r>
            <a:endParaRPr sz="1620"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rPr>
              <a:t>多数人认可了网络安全监管必要性和和实施等保制度的作用</a:t>
            </a:r>
            <a:r>
              <a:rPr lang="zh-CN" altLang="en-US" sz="1620" b="1" spc="300" dirty="0">
                <a:solidFill>
                  <a:schemeClr val="bg1"/>
                </a:solidFill>
                <a:latin typeface="+mn-ea"/>
              </a:rPr>
              <a:t>。</a:t>
            </a:r>
            <a:endParaRPr lang="zh-CN" altLang="en-US" sz="1620" b="1" spc="300" dirty="0">
              <a:solidFill>
                <a:schemeClr val="bg1"/>
              </a:solidFill>
              <a:latin typeface="+mn-ea"/>
            </a:endParaRPr>
          </a:p>
        </p:txBody>
      </p:sp>
      <p:grpSp>
        <p:nvGrpSpPr>
          <p:cNvPr id="3" name="组合 2"/>
          <p:cNvGrpSpPr/>
          <p:nvPr/>
        </p:nvGrpSpPr>
        <p:grpSpPr>
          <a:xfrm>
            <a:off x="1981200" y="1354455"/>
            <a:ext cx="8259318"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维护网络安全最需要采取的措施</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03901" y="5949887"/>
            <a:ext cx="1468755" cy="368300"/>
          </a:xfrm>
          <a:prstGeom prst="rect">
            <a:avLst/>
          </a:prstGeom>
          <a:noFill/>
        </p:spPr>
        <p:txBody>
          <a:bodyPr wrap="square" rtlCol="0">
            <a:spAutoFit/>
          </a:bodyPr>
          <a:p>
            <a:pPr algn="ctr"/>
            <a:r>
              <a:rPr lang="en-US" altLang="zh-CN">
                <a:solidFill>
                  <a:schemeClr val="bg1"/>
                </a:solidFill>
              </a:rPr>
              <a:t>3-3</a:t>
            </a:r>
            <a:endParaRPr lang="en-US" altLang="zh-CN">
              <a:solidFill>
                <a:schemeClr val="bg1"/>
              </a:solidFill>
            </a:endParaRPr>
          </a:p>
        </p:txBody>
      </p:sp>
      <p:pic>
        <p:nvPicPr>
          <p:cNvPr id="69" name="图片 12"/>
          <p:cNvPicPr>
            <a:picLocks noChangeAspect="1"/>
          </p:cNvPicPr>
          <p:nvPr/>
        </p:nvPicPr>
        <p:blipFill>
          <a:blip r:embed="rId3"/>
          <a:stretch>
            <a:fillRect/>
          </a:stretch>
        </p:blipFill>
        <p:spPr>
          <a:xfrm>
            <a:off x="1395413" y="2302574"/>
            <a:ext cx="5377244" cy="33781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074912" y="2182730"/>
            <a:ext cx="5183619" cy="1689640"/>
            <a:chOff x="9887" y="2977"/>
            <a:chExt cx="10078" cy="3285"/>
          </a:xfrm>
        </p:grpSpPr>
        <p:sp>
          <p:nvSpPr>
            <p:cNvPr id="22" name="文本框 22"/>
            <p:cNvSpPr>
              <a:spLocks noChangeArrowheads="1"/>
            </p:cNvSpPr>
            <p:nvPr/>
          </p:nvSpPr>
          <p:spPr bwMode="auto">
            <a:xfrm>
              <a:off x="9887" y="5310"/>
              <a:ext cx="10078"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590" dirty="0">
                  <a:solidFill>
                    <a:schemeClr val="bg1"/>
                  </a:solidFill>
                  <a:ea typeface="微软雅黑" panose="020B0503020204020204" pitchFamily="34" charset="-122"/>
                </a:rPr>
                <a:t>网络安全等级保护制度实施情况</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dirty="0">
                  <a:solidFill>
                    <a:schemeClr val="bg1"/>
                  </a:solidFill>
                </a:rPr>
                <a:t>PART   04</a:t>
              </a:r>
              <a:endParaRPr lang="en-US" altLang="zh-CN" sz="6480" dirty="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569667" y="6007080"/>
            <a:ext cx="309880" cy="315595"/>
          </a:xfrm>
          <a:prstGeom prst="rect">
            <a:avLst/>
          </a:prstGeom>
          <a:noFill/>
        </p:spPr>
        <p:txBody>
          <a:bodyPr wrap="none" rtlCol="0">
            <a:spAutoFit/>
          </a:bodyPr>
          <a:lstStyle/>
          <a:p>
            <a:endParaRPr kumimoji="1" lang="zh-CN" altLang="en-US" sz="1460" dirty="0"/>
          </a:p>
        </p:txBody>
      </p:sp>
      <p:pic>
        <p:nvPicPr>
          <p:cNvPr id="72" name="图片 15"/>
          <p:cNvPicPr>
            <a:picLocks noChangeAspect="1"/>
          </p:cNvPicPr>
          <p:nvPr/>
        </p:nvPicPr>
        <p:blipFill>
          <a:blip r:embed="rId2"/>
          <a:stretch>
            <a:fillRect/>
          </a:stretch>
        </p:blipFill>
        <p:spPr>
          <a:xfrm>
            <a:off x="1298258" y="2258568"/>
            <a:ext cx="4550283" cy="2942082"/>
          </a:xfrm>
          <a:prstGeom prst="rect">
            <a:avLst/>
          </a:prstGeom>
          <a:noFill/>
          <a:ln>
            <a:noFill/>
          </a:ln>
        </p:spPr>
      </p:pic>
      <p:grpSp>
        <p:nvGrpSpPr>
          <p:cNvPr id="4" name="组合 3"/>
          <p:cNvGrpSpPr/>
          <p:nvPr/>
        </p:nvGrpSpPr>
        <p:grpSpPr>
          <a:xfrm>
            <a:off x="3085910" y="1354455"/>
            <a:ext cx="6049899"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对等级保护的了解</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sp>
            <p:nvSpPr>
              <p:cNvPr id="5" name="燕尾形 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7" name="燕尾形 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sp>
            <p:nvSpPr>
              <p:cNvPr id="9" name="燕尾形 8"/>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grpSp>
      </p:grpSp>
      <p:sp>
        <p:nvSpPr>
          <p:cNvPr id="11" name="矩形 10"/>
          <p:cNvSpPr/>
          <p:nvPr/>
        </p:nvSpPr>
        <p:spPr>
          <a:xfrm>
            <a:off x="6194298" y="5233797"/>
            <a:ext cx="4861179" cy="108775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440" b="1" spc="300" dirty="0">
                <a:solidFill>
                  <a:schemeClr val="bg1"/>
                </a:solidFill>
                <a:latin typeface="+mn-ea"/>
              </a:rPr>
              <a:t>等级保护制度相关法律法规知晓度排前</a:t>
            </a:r>
            <a:r>
              <a:rPr lang="en-US" altLang="zh-CN" sz="1440" b="1" spc="300" dirty="0">
                <a:solidFill>
                  <a:schemeClr val="bg1"/>
                </a:solidFill>
                <a:latin typeface="+mn-ea"/>
              </a:rPr>
              <a:t>3</a:t>
            </a:r>
            <a:r>
              <a:rPr lang="zh-CN" sz="1440" b="1" spc="300" dirty="0">
                <a:solidFill>
                  <a:schemeClr val="bg1"/>
                </a:solidFill>
                <a:latin typeface="+mn-ea"/>
              </a:rPr>
              <a:t>位分别为网安法、</a:t>
            </a:r>
            <a:r>
              <a:rPr lang="en-US" altLang="zh-CN" sz="1440" b="1" spc="300" dirty="0">
                <a:solidFill>
                  <a:schemeClr val="bg1"/>
                </a:solidFill>
                <a:latin typeface="+mn-ea"/>
              </a:rPr>
              <a:t>147</a:t>
            </a:r>
            <a:r>
              <a:rPr lang="zh-CN" altLang="en-US" sz="1440" b="1" spc="300" dirty="0">
                <a:solidFill>
                  <a:schemeClr val="bg1"/>
                </a:solidFill>
                <a:latin typeface="+mn-ea"/>
              </a:rPr>
              <a:t>号令和等级保护管理办法</a:t>
            </a:r>
            <a:endParaRPr lang="zh-CN" altLang="en-US" sz="1440" b="1" spc="300" dirty="0">
              <a:solidFill>
                <a:schemeClr val="bg1"/>
              </a:solidFill>
              <a:latin typeface="+mn-ea"/>
            </a:endParaRPr>
          </a:p>
        </p:txBody>
      </p:sp>
      <p:pic>
        <p:nvPicPr>
          <p:cNvPr id="12" name="图片 11"/>
          <p:cNvPicPr>
            <a:picLocks noChangeAspect="1"/>
          </p:cNvPicPr>
          <p:nvPr/>
        </p:nvPicPr>
        <p:blipFill>
          <a:blip r:embed="rId3"/>
          <a:stretch>
            <a:fillRect/>
          </a:stretch>
        </p:blipFill>
        <p:spPr>
          <a:xfrm>
            <a:off x="6194298" y="2258568"/>
            <a:ext cx="4860608" cy="2942082"/>
          </a:xfrm>
          <a:prstGeom prst="rect">
            <a:avLst/>
          </a:prstGeom>
          <a:noFill/>
          <a:ln>
            <a:noFill/>
          </a:ln>
        </p:spPr>
      </p:pic>
      <p:sp>
        <p:nvSpPr>
          <p:cNvPr id="13" name="矩形 12"/>
          <p:cNvSpPr/>
          <p:nvPr/>
        </p:nvSpPr>
        <p:spPr>
          <a:xfrm>
            <a:off x="1297686" y="5260086"/>
            <a:ext cx="4550855" cy="755650"/>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440" b="1" spc="300" dirty="0">
                <a:solidFill>
                  <a:schemeClr val="bg1"/>
                </a:solidFill>
                <a:latin typeface="+mn-ea"/>
              </a:rPr>
              <a:t>法规认知度较好，但对等级保护标准了解不多，标准的宣贯力度还需要加深加大。</a:t>
            </a:r>
            <a:endParaRPr lang="zh-CN" sz="1440" b="1" spc="300" dirty="0">
              <a:solidFill>
                <a:schemeClr val="bg1"/>
              </a:solidFill>
              <a:latin typeface="+mn-ea"/>
            </a:endParaRPr>
          </a:p>
        </p:txBody>
      </p:sp>
      <p:sp>
        <p:nvSpPr>
          <p:cNvPr id="2" name="文本框 1"/>
          <p:cNvSpPr txBox="1"/>
          <p:nvPr/>
        </p:nvSpPr>
        <p:spPr>
          <a:xfrm>
            <a:off x="5304473" y="6032183"/>
            <a:ext cx="1468755" cy="368300"/>
          </a:xfrm>
          <a:prstGeom prst="rect">
            <a:avLst/>
          </a:prstGeom>
          <a:noFill/>
        </p:spPr>
        <p:txBody>
          <a:bodyPr wrap="square" rtlCol="0">
            <a:spAutoFit/>
          </a:bodyPr>
          <a:p>
            <a:pPr algn="ctr"/>
            <a:r>
              <a:rPr lang="en-US" altLang="zh-CN">
                <a:solidFill>
                  <a:schemeClr val="bg1"/>
                </a:solidFill>
              </a:rPr>
              <a:t>4-1</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11391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sz="1620" b="1" spc="300" dirty="0">
                <a:solidFill>
                  <a:schemeClr val="bg1"/>
                </a:solidFill>
                <a:latin typeface="+mn-ea"/>
                <a:sym typeface="+mn-ea"/>
              </a:rPr>
              <a:t>88.12%</a:t>
            </a:r>
            <a:r>
              <a:rPr lang="zh-CN" sz="1620" b="1" spc="300" dirty="0">
                <a:solidFill>
                  <a:schemeClr val="bg1"/>
                </a:solidFill>
                <a:latin typeface="+mn-ea"/>
                <a:sym typeface="+mn-ea"/>
              </a:rPr>
              <a:t>的</a:t>
            </a:r>
            <a:r>
              <a:rPr sz="1620" b="1" spc="300" dirty="0">
                <a:solidFill>
                  <a:schemeClr val="bg1"/>
                </a:solidFill>
                <a:latin typeface="+mn-ea"/>
                <a:sym typeface="+mn-ea"/>
              </a:rPr>
              <a:t>从业人员认为推动作用很大或比较大</a:t>
            </a:r>
            <a:r>
              <a:rPr lang="zh-CN" sz="1620" b="1" spc="300" dirty="0">
                <a:solidFill>
                  <a:schemeClr val="bg1"/>
                </a:solidFill>
                <a:latin typeface="+mn-ea"/>
                <a:sym typeface="+mn-ea"/>
              </a:rPr>
              <a:t>。</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sz="1620" b="1" spc="300" dirty="0">
                <a:solidFill>
                  <a:schemeClr val="bg1"/>
                </a:solidFill>
                <a:latin typeface="+mn-ea"/>
                <a:sym typeface="+mn-ea"/>
              </a:rPr>
              <a:t>网络安全等级保护制度有力推进安全产业和企业信息化发展</a:t>
            </a:r>
            <a:r>
              <a:rPr lang="zh-CN" sz="1620" b="1" spc="300" dirty="0">
                <a:solidFill>
                  <a:schemeClr val="bg1"/>
                </a:solidFill>
                <a:latin typeface="+mn-ea"/>
                <a:sym typeface="+mn-ea"/>
              </a:rPr>
              <a:t>。</a:t>
            </a:r>
            <a:endParaRPr lang="zh-CN" sz="1620" b="1" spc="300" dirty="0">
              <a:solidFill>
                <a:schemeClr val="bg1"/>
              </a:solidFill>
              <a:latin typeface="+mn-ea"/>
              <a:sym typeface="+mn-ea"/>
            </a:endParaRPr>
          </a:p>
        </p:txBody>
      </p:sp>
      <p:grpSp>
        <p:nvGrpSpPr>
          <p:cNvPr id="3" name="组合 2"/>
          <p:cNvGrpSpPr/>
          <p:nvPr/>
        </p:nvGrpSpPr>
        <p:grpSpPr>
          <a:xfrm>
            <a:off x="2788730" y="1354455"/>
            <a:ext cx="6644259"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等保对产业发展的作用</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04473" y="6032183"/>
            <a:ext cx="1468755" cy="368300"/>
          </a:xfrm>
          <a:prstGeom prst="rect">
            <a:avLst/>
          </a:prstGeom>
          <a:noFill/>
        </p:spPr>
        <p:txBody>
          <a:bodyPr wrap="square" rtlCol="0">
            <a:spAutoFit/>
          </a:bodyPr>
          <a:p>
            <a:pPr algn="ctr"/>
            <a:r>
              <a:rPr lang="en-US" altLang="zh-CN">
                <a:solidFill>
                  <a:schemeClr val="bg1"/>
                </a:solidFill>
              </a:rPr>
              <a:t>4-2</a:t>
            </a:r>
            <a:endParaRPr lang="en-US" altLang="zh-CN">
              <a:solidFill>
                <a:schemeClr val="bg1"/>
              </a:solidFill>
            </a:endParaRPr>
          </a:p>
        </p:txBody>
      </p:sp>
      <p:pic>
        <p:nvPicPr>
          <p:cNvPr id="74" name="图片 17"/>
          <p:cNvPicPr>
            <a:picLocks noChangeAspect="1"/>
          </p:cNvPicPr>
          <p:nvPr/>
        </p:nvPicPr>
        <p:blipFill>
          <a:blip r:embed="rId3"/>
          <a:stretch>
            <a:fillRect/>
          </a:stretch>
        </p:blipFill>
        <p:spPr>
          <a:xfrm>
            <a:off x="1398270" y="2292858"/>
            <a:ext cx="5374958" cy="329526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en-US" sz="1620" b="1" spc="300" dirty="0">
                <a:solidFill>
                  <a:schemeClr val="bg1"/>
                </a:solidFill>
                <a:latin typeface="+mn-ea"/>
                <a:sym typeface="+mn-ea"/>
              </a:rPr>
              <a:t>CII</a:t>
            </a:r>
            <a:r>
              <a:rPr lang="zh-CN" altLang="en-US" sz="1620" b="1" spc="300" dirty="0">
                <a:solidFill>
                  <a:schemeClr val="bg1"/>
                </a:solidFill>
                <a:latin typeface="+mn-ea"/>
                <a:sym typeface="+mn-ea"/>
              </a:rPr>
              <a:t>领域</a:t>
            </a:r>
            <a:r>
              <a:rPr sz="1620" b="1" spc="300" dirty="0">
                <a:solidFill>
                  <a:schemeClr val="bg1"/>
                </a:solidFill>
                <a:latin typeface="+mn-ea"/>
                <a:sym typeface="+mn-ea"/>
              </a:rPr>
              <a:t>从业人员</a:t>
            </a:r>
            <a:r>
              <a:rPr lang="zh-CN" sz="1620" b="1" spc="300" dirty="0">
                <a:solidFill>
                  <a:schemeClr val="bg1"/>
                </a:solidFill>
                <a:latin typeface="+mn-ea"/>
                <a:sym typeface="+mn-ea"/>
              </a:rPr>
              <a:t>所在单位等保工作开展较好，其他单位有一定差距。</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与上</a:t>
            </a:r>
            <a:r>
              <a:rPr sz="1620" b="1" spc="300" dirty="0">
                <a:solidFill>
                  <a:schemeClr val="bg1"/>
                </a:solidFill>
                <a:latin typeface="+mn-ea"/>
                <a:sym typeface="+mn-ea"/>
              </a:rPr>
              <a:t>年相比，定级备案、建设整改、</a:t>
            </a:r>
            <a:r>
              <a:rPr lang="zh-CN" sz="1620" b="1" spc="300" dirty="0">
                <a:solidFill>
                  <a:schemeClr val="bg1"/>
                </a:solidFill>
                <a:latin typeface="+mn-ea"/>
                <a:sym typeface="+mn-ea"/>
              </a:rPr>
              <a:t>等级</a:t>
            </a:r>
            <a:r>
              <a:rPr sz="1620" b="1" spc="300" dirty="0">
                <a:solidFill>
                  <a:schemeClr val="bg1"/>
                </a:solidFill>
                <a:latin typeface="+mn-ea"/>
                <a:sym typeface="+mn-ea"/>
              </a:rPr>
              <a:t>测评的选择率有所上升</a:t>
            </a:r>
            <a:r>
              <a:rPr lang="zh-CN" sz="1620" b="1" spc="300" dirty="0">
                <a:solidFill>
                  <a:schemeClr val="bg1"/>
                </a:solidFill>
                <a:latin typeface="+mn-ea"/>
                <a:sym typeface="+mn-ea"/>
              </a:rPr>
              <a:t>。</a:t>
            </a:r>
            <a:endParaRPr lang="zh-CN" sz="1620" b="1" spc="300" dirty="0">
              <a:solidFill>
                <a:schemeClr val="bg1"/>
              </a:solidFill>
              <a:latin typeface="+mn-ea"/>
              <a:sym typeface="+mn-ea"/>
            </a:endParaRPr>
          </a:p>
        </p:txBody>
      </p:sp>
      <p:grpSp>
        <p:nvGrpSpPr>
          <p:cNvPr id="3" name="组合 2"/>
          <p:cNvGrpSpPr/>
          <p:nvPr/>
        </p:nvGrpSpPr>
        <p:grpSpPr>
          <a:xfrm>
            <a:off x="3225927" y="1354455"/>
            <a:ext cx="5769864"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等保工作开展情况</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90185" y="6008751"/>
            <a:ext cx="1468755" cy="368300"/>
          </a:xfrm>
          <a:prstGeom prst="rect">
            <a:avLst/>
          </a:prstGeom>
          <a:noFill/>
        </p:spPr>
        <p:txBody>
          <a:bodyPr wrap="square" rtlCol="0">
            <a:spAutoFit/>
          </a:bodyPr>
          <a:p>
            <a:pPr algn="ctr"/>
            <a:r>
              <a:rPr lang="en-US" altLang="zh-CN">
                <a:solidFill>
                  <a:schemeClr val="bg1"/>
                </a:solidFill>
              </a:rPr>
              <a:t>4-3</a:t>
            </a:r>
            <a:endParaRPr lang="en-US" altLang="zh-CN">
              <a:solidFill>
                <a:schemeClr val="bg1"/>
              </a:solidFill>
            </a:endParaRPr>
          </a:p>
        </p:txBody>
      </p:sp>
      <p:pic>
        <p:nvPicPr>
          <p:cNvPr id="75" name="图片 18"/>
          <p:cNvPicPr>
            <a:picLocks noChangeAspect="1"/>
          </p:cNvPicPr>
          <p:nvPr/>
        </p:nvPicPr>
        <p:blipFill>
          <a:blip r:embed="rId3"/>
          <a:stretch>
            <a:fillRect/>
          </a:stretch>
        </p:blipFill>
        <p:spPr>
          <a:xfrm>
            <a:off x="1321689" y="2252282"/>
            <a:ext cx="5437251" cy="334441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3085910" y="1354455"/>
            <a:ext cx="6049899"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对等保测评机构的评价</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sp>
            <p:nvSpPr>
              <p:cNvPr id="5" name="燕尾形 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7" name="燕尾形 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sp>
            <p:nvSpPr>
              <p:cNvPr id="9" name="燕尾形 8"/>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60">
                  <a:solidFill>
                    <a:schemeClr val="bg1"/>
                  </a:solidFill>
                </a:endParaRPr>
              </a:p>
            </p:txBody>
          </p:sp>
        </p:grpSp>
      </p:grpSp>
      <p:sp>
        <p:nvSpPr>
          <p:cNvPr id="11" name="矩形 10"/>
          <p:cNvSpPr/>
          <p:nvPr/>
        </p:nvSpPr>
        <p:spPr>
          <a:xfrm>
            <a:off x="6194298" y="5130927"/>
            <a:ext cx="4861179" cy="108775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440" b="1" spc="300" dirty="0">
                <a:solidFill>
                  <a:schemeClr val="bg1"/>
                </a:solidFill>
                <a:latin typeface="+mn-ea"/>
              </a:rPr>
              <a:t>在</a:t>
            </a:r>
            <a:r>
              <a:rPr lang="en-US" altLang="zh-CN" sz="1440" b="1" spc="300" dirty="0">
                <a:solidFill>
                  <a:schemeClr val="bg1"/>
                </a:solidFill>
                <a:latin typeface="+mn-ea"/>
              </a:rPr>
              <a:t>1.4%</a:t>
            </a:r>
            <a:r>
              <a:rPr lang="zh-CN" altLang="en-US" sz="1440" b="1" spc="300" dirty="0">
                <a:solidFill>
                  <a:schemeClr val="bg1"/>
                </a:solidFill>
                <a:latin typeface="+mn-ea"/>
              </a:rPr>
              <a:t>选择不满意的人员中，</a:t>
            </a:r>
            <a:r>
              <a:rPr lang="en-US" altLang="zh-CN" sz="1440" b="1" spc="300" dirty="0">
                <a:solidFill>
                  <a:schemeClr val="bg1"/>
                </a:solidFill>
                <a:latin typeface="+mn-ea"/>
              </a:rPr>
              <a:t>94</a:t>
            </a:r>
            <a:r>
              <a:rPr lang="zh-CN" altLang="en-US" sz="1440" b="1" spc="300" dirty="0">
                <a:solidFill>
                  <a:schemeClr val="bg1"/>
                </a:solidFill>
                <a:latin typeface="+mn-ea"/>
              </a:rPr>
              <a:t>人回答了不满意的原因，选择前</a:t>
            </a:r>
            <a:r>
              <a:rPr lang="en-US" altLang="zh-CN" sz="1440" b="1" spc="300" dirty="0">
                <a:solidFill>
                  <a:schemeClr val="bg1"/>
                </a:solidFill>
                <a:latin typeface="+mn-ea"/>
              </a:rPr>
              <a:t>3</a:t>
            </a:r>
            <a:r>
              <a:rPr lang="zh-CN" altLang="en-US" sz="1440" b="1" spc="300" dirty="0">
                <a:solidFill>
                  <a:schemeClr val="bg1"/>
                </a:solidFill>
                <a:latin typeface="+mn-ea"/>
              </a:rPr>
              <a:t>位的是测评周期长、收费不合理和专业能力欠缺。</a:t>
            </a:r>
            <a:endParaRPr lang="zh-CN" altLang="en-US" sz="1440" b="1" spc="300" dirty="0">
              <a:solidFill>
                <a:schemeClr val="bg1"/>
              </a:solidFill>
              <a:latin typeface="+mn-ea"/>
            </a:endParaRPr>
          </a:p>
        </p:txBody>
      </p:sp>
      <p:sp>
        <p:nvSpPr>
          <p:cNvPr id="13" name="矩形 12"/>
          <p:cNvSpPr/>
          <p:nvPr/>
        </p:nvSpPr>
        <p:spPr>
          <a:xfrm>
            <a:off x="1297686" y="5193792"/>
            <a:ext cx="4550855" cy="42354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440" b="1" spc="300" dirty="0">
                <a:solidFill>
                  <a:schemeClr val="bg1"/>
                </a:solidFill>
                <a:latin typeface="+mn-ea"/>
              </a:rPr>
              <a:t>对等保测评机构的服务评价总体满意。</a:t>
            </a:r>
            <a:endParaRPr lang="zh-CN" sz="1440" b="1" spc="300" dirty="0">
              <a:solidFill>
                <a:schemeClr val="bg1"/>
              </a:solidFill>
              <a:latin typeface="+mn-ea"/>
            </a:endParaRPr>
          </a:p>
        </p:txBody>
      </p:sp>
      <p:pic>
        <p:nvPicPr>
          <p:cNvPr id="77" name="图片 20"/>
          <p:cNvPicPr>
            <a:picLocks noChangeAspect="1"/>
          </p:cNvPicPr>
          <p:nvPr/>
        </p:nvPicPr>
        <p:blipFill>
          <a:blip r:embed="rId2"/>
          <a:stretch>
            <a:fillRect/>
          </a:stretch>
        </p:blipFill>
        <p:spPr>
          <a:xfrm>
            <a:off x="1239393" y="2189988"/>
            <a:ext cx="4783455" cy="2907792"/>
          </a:xfrm>
          <a:prstGeom prst="rect">
            <a:avLst/>
          </a:prstGeom>
          <a:noFill/>
          <a:ln>
            <a:noFill/>
          </a:ln>
        </p:spPr>
      </p:pic>
      <p:pic>
        <p:nvPicPr>
          <p:cNvPr id="78" name="图片 21"/>
          <p:cNvPicPr>
            <a:picLocks noChangeAspect="1"/>
          </p:cNvPicPr>
          <p:nvPr/>
        </p:nvPicPr>
        <p:blipFill>
          <a:blip r:embed="rId3"/>
          <a:stretch>
            <a:fillRect/>
          </a:stretch>
        </p:blipFill>
        <p:spPr>
          <a:xfrm>
            <a:off x="6337173" y="2201990"/>
            <a:ext cx="4718304" cy="2895791"/>
          </a:xfrm>
          <a:prstGeom prst="rect">
            <a:avLst/>
          </a:prstGeom>
          <a:noFill/>
          <a:ln>
            <a:noFill/>
          </a:ln>
        </p:spPr>
      </p:pic>
      <p:sp>
        <p:nvSpPr>
          <p:cNvPr id="3" name="文本框 2"/>
          <p:cNvSpPr txBox="1"/>
          <p:nvPr/>
        </p:nvSpPr>
        <p:spPr>
          <a:xfrm>
            <a:off x="5205603" y="6156198"/>
            <a:ext cx="1468755" cy="368300"/>
          </a:xfrm>
          <a:prstGeom prst="rect">
            <a:avLst/>
          </a:prstGeom>
          <a:noFill/>
        </p:spPr>
        <p:txBody>
          <a:bodyPr wrap="square" rtlCol="0">
            <a:spAutoFit/>
          </a:bodyPr>
          <a:p>
            <a:pPr algn="ctr"/>
            <a:r>
              <a:rPr lang="en-US" altLang="zh-CN">
                <a:solidFill>
                  <a:schemeClr val="bg1"/>
                </a:solidFill>
              </a:rPr>
              <a:t>4-4</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2923604" y="4946333"/>
            <a:ext cx="6157341" cy="837565"/>
          </a:xfrm>
          <a:prstGeom prst="rect">
            <a:avLst/>
          </a:prstGeom>
          <a:noFill/>
        </p:spPr>
        <p:txBody>
          <a:bodyPr wrap="square">
            <a:spAutoFit/>
          </a:bodyPr>
          <a:p>
            <a:pPr algn="ctr" fontAlgn="auto">
              <a:spcBef>
                <a:spcPts val="0"/>
              </a:spcBef>
              <a:spcAft>
                <a:spcPts val="0"/>
              </a:spcAft>
              <a:buFontTx/>
              <a:buNone/>
              <a:defRPr/>
            </a:pPr>
            <a:endParaRPr lang="zh-CN" altLang="en-US" sz="1620" b="1" kern="0" dirty="0">
              <a:solidFill>
                <a:schemeClr val="bg1"/>
              </a:solidFill>
              <a:latin typeface="仿宋" panose="02010609060101010101" charset="-122"/>
              <a:ea typeface="仿宋" panose="02010609060101010101" charset="-122"/>
              <a:cs typeface="仿宋" panose="02010609060101010101" charset="-122"/>
            </a:endParaRPr>
          </a:p>
          <a:p>
            <a:pPr algn="ctr" fontAlgn="auto">
              <a:spcBef>
                <a:spcPts val="0"/>
              </a:spcBef>
              <a:spcAft>
                <a:spcPts val="0"/>
              </a:spcAft>
              <a:buFontTx/>
              <a:buNone/>
              <a:defRPr/>
            </a:pPr>
            <a:r>
              <a:rPr lang="zh-CN" altLang="en-US" sz="1620" b="1" kern="1900" spc="170" dirty="0">
                <a:solidFill>
                  <a:schemeClr val="bg1"/>
                </a:solidFill>
                <a:uFillTx/>
                <a:latin typeface="+mj-ea"/>
                <a:ea typeface="+mj-ea"/>
                <a:cs typeface="+mj-ea"/>
                <a:sym typeface="+mn-ea"/>
              </a:rPr>
              <a:t>公安部信息安全等级保护评估中心  研究员  任卫红</a:t>
            </a:r>
            <a:endParaRPr lang="zh-CN" sz="1620" kern="1900" spc="170" dirty="0">
              <a:solidFill>
                <a:schemeClr val="bg1"/>
              </a:solidFill>
              <a:uFillTx/>
              <a:latin typeface="+mj-ea"/>
              <a:ea typeface="+mj-ea"/>
              <a:cs typeface="+mj-ea"/>
            </a:endParaRPr>
          </a:p>
          <a:p>
            <a:pPr algn="ctr" fontAlgn="auto">
              <a:spcBef>
                <a:spcPts val="0"/>
              </a:spcBef>
              <a:spcAft>
                <a:spcPts val="0"/>
              </a:spcAft>
              <a:buFontTx/>
              <a:buNone/>
              <a:defRPr/>
            </a:pPr>
            <a:endParaRPr lang="zh-CN" altLang="en-US" sz="1620" b="1" kern="0" dirty="0">
              <a:solidFill>
                <a:schemeClr val="bg1"/>
              </a:solidFill>
              <a:latin typeface="+mj-ea"/>
              <a:ea typeface="+mj-ea"/>
              <a:cs typeface="+mj-ea"/>
            </a:endParaRPr>
          </a:p>
        </p:txBody>
      </p:sp>
      <p:sp>
        <p:nvSpPr>
          <p:cNvPr id="5" name="文本框 4"/>
          <p:cNvSpPr txBox="1"/>
          <p:nvPr/>
        </p:nvSpPr>
        <p:spPr>
          <a:xfrm>
            <a:off x="3607460" y="2846070"/>
            <a:ext cx="4822546" cy="1438910"/>
          </a:xfrm>
          <a:prstGeom prst="rect">
            <a:avLst/>
          </a:prstGeom>
          <a:noFill/>
        </p:spPr>
        <p:txBody>
          <a:bodyPr vert="horz" wrap="square" rtlCol="0">
            <a:spAutoFit/>
          </a:bodyPr>
          <a:p>
            <a:pPr algn="ctr">
              <a:lnSpc>
                <a:spcPct val="150000"/>
              </a:lnSpc>
            </a:pPr>
            <a:r>
              <a:rPr lang="zh-CN" altLang="en-US" sz="2915" b="1" spc="300" dirty="0">
                <a:solidFill>
                  <a:schemeClr val="bg1"/>
                </a:solidFill>
                <a:latin typeface="+mj-ea"/>
                <a:ea typeface="+mj-ea"/>
                <a:sym typeface="Century Gothic" panose="020B0502020202020204" pitchFamily="34" charset="0"/>
              </a:rPr>
              <a:t>等级保护实施与企业合规专题报告</a:t>
            </a:r>
            <a:endParaRPr lang="zh-CN" altLang="en-US" sz="2915" b="1" spc="300" dirty="0">
              <a:solidFill>
                <a:schemeClr val="bg1"/>
              </a:solidFill>
              <a:latin typeface="+mj-ea"/>
              <a:ea typeface="+mj-ea"/>
              <a:sym typeface="Century Gothic" panose="020B0502020202020204" pitchFamily="34" charset="0"/>
            </a:endParaRPr>
          </a:p>
        </p:txBody>
      </p:sp>
      <p:sp>
        <p:nvSpPr>
          <p:cNvPr id="10" name="文本框 9"/>
          <p:cNvSpPr txBox="1"/>
          <p:nvPr/>
        </p:nvSpPr>
        <p:spPr>
          <a:xfrm>
            <a:off x="2402453" y="2087575"/>
            <a:ext cx="7072313" cy="787400"/>
          </a:xfrm>
          <a:prstGeom prst="rect">
            <a:avLst/>
          </a:prstGeom>
          <a:noFill/>
        </p:spPr>
        <p:txBody>
          <a:bodyPr wrap="square" rtlCol="0">
            <a:spAutoFit/>
          </a:bodyPr>
          <a:p>
            <a:pPr marL="0" marR="0" lvl="0" indent="0" algn="ctr" defTabSz="914400" rtl="0" eaLnBrk="1" fontAlgn="auto" latinLnBrk="0" hangingPunct="1">
              <a:lnSpc>
                <a:spcPct val="155000"/>
              </a:lnSpc>
              <a:spcBef>
                <a:spcPts val="0"/>
              </a:spcBef>
              <a:spcAft>
                <a:spcPts val="0"/>
              </a:spcAft>
              <a:buClrTx/>
              <a:buSzTx/>
              <a:buFontTx/>
              <a:buNone/>
              <a:defRPr/>
            </a:pPr>
            <a:r>
              <a:rPr lang="zh-CN" altLang="en-US" sz="2915" b="1" dirty="0">
                <a:solidFill>
                  <a:prstClr val="white"/>
                </a:solidFill>
                <a:latin typeface="微软雅黑" panose="020B0503020204020204" pitchFamily="34" charset="-122"/>
                <a:ea typeface="微软雅黑" panose="020B0503020204020204" pitchFamily="34" charset="-122"/>
                <a:cs typeface="+mn-ea"/>
                <a:sym typeface="+mn-lt"/>
              </a:rPr>
              <a:t>2021年全国网民网络安全感满意度调查</a:t>
            </a:r>
            <a:endParaRPr lang="zh-CN" altLang="en-US" sz="2915" b="1" dirty="0">
              <a:solidFill>
                <a:prstClr val="white"/>
              </a:solidFill>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003932" y="2182730"/>
            <a:ext cx="4771625" cy="1623289"/>
            <a:chOff x="9749" y="2977"/>
            <a:chExt cx="9277" cy="3156"/>
          </a:xfrm>
        </p:grpSpPr>
        <p:sp>
          <p:nvSpPr>
            <p:cNvPr id="22" name="文本框 22"/>
            <p:cNvSpPr>
              <a:spLocks noChangeArrowheads="1"/>
            </p:cNvSpPr>
            <p:nvPr/>
          </p:nvSpPr>
          <p:spPr bwMode="auto">
            <a:xfrm>
              <a:off x="9749" y="5310"/>
              <a:ext cx="9277"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160" dirty="0">
                  <a:solidFill>
                    <a:schemeClr val="bg1"/>
                  </a:solidFill>
                  <a:ea typeface="微软雅黑" panose="020B0503020204020204" pitchFamily="34" charset="-122"/>
                </a:rPr>
                <a:t>关键信息基础设施保护制度实施情况</a:t>
              </a:r>
              <a:endParaRPr lang="zh-CN" altLang="en-US" sz="216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dirty="0">
                  <a:solidFill>
                    <a:schemeClr val="bg1"/>
                  </a:solidFill>
                </a:rPr>
                <a:t>PART   05</a:t>
              </a:r>
              <a:endParaRPr lang="en-US" altLang="zh-CN" sz="6480" dirty="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en-US" sz="1620" b="1" spc="300" dirty="0">
                <a:solidFill>
                  <a:schemeClr val="bg1"/>
                </a:solidFill>
                <a:latin typeface="+mn-ea"/>
                <a:sym typeface="+mn-ea"/>
              </a:rPr>
              <a:t>CII</a:t>
            </a:r>
            <a:r>
              <a:rPr lang="zh-CN" altLang="en-US" sz="1620" b="1" spc="300" dirty="0">
                <a:solidFill>
                  <a:schemeClr val="bg1"/>
                </a:solidFill>
                <a:latin typeface="+mn-ea"/>
                <a:sym typeface="+mn-ea"/>
              </a:rPr>
              <a:t>领域</a:t>
            </a:r>
            <a:r>
              <a:rPr sz="1620" b="1" spc="300" dirty="0">
                <a:solidFill>
                  <a:schemeClr val="bg1"/>
                </a:solidFill>
                <a:latin typeface="+mn-ea"/>
                <a:sym typeface="+mn-ea"/>
              </a:rPr>
              <a:t>从业人员</a:t>
            </a:r>
            <a:r>
              <a:rPr lang="zh-CN" sz="1620" b="1" spc="300" dirty="0">
                <a:solidFill>
                  <a:schemeClr val="bg1"/>
                </a:solidFill>
                <a:latin typeface="+mn-ea"/>
                <a:sym typeface="+mn-ea"/>
              </a:rPr>
              <a:t>对关保要求关注度高，其他人员认知远低于等级保护。</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与上</a:t>
            </a:r>
            <a:r>
              <a:rPr sz="1620" b="1" spc="300" dirty="0">
                <a:solidFill>
                  <a:schemeClr val="bg1"/>
                </a:solidFill>
                <a:latin typeface="+mn-ea"/>
                <a:sym typeface="+mn-ea"/>
              </a:rPr>
              <a:t>年相比，</a:t>
            </a:r>
            <a:r>
              <a:rPr lang="zh-CN" sz="1620" b="1" spc="300" dirty="0">
                <a:solidFill>
                  <a:schemeClr val="bg1"/>
                </a:solidFill>
                <a:latin typeface="+mn-ea"/>
                <a:sym typeface="+mn-ea"/>
              </a:rPr>
              <a:t>从业人员认知比例没有明显变化，需要加快落地实施进程。</a:t>
            </a:r>
            <a:endParaRPr lang="zh-CN" sz="1620" b="1" spc="300" dirty="0">
              <a:solidFill>
                <a:schemeClr val="bg1"/>
              </a:solidFill>
              <a:latin typeface="+mn-ea"/>
              <a:sym typeface="+mn-ea"/>
            </a:endParaRPr>
          </a:p>
        </p:txBody>
      </p:sp>
      <p:grpSp>
        <p:nvGrpSpPr>
          <p:cNvPr id="3" name="组合 2"/>
          <p:cNvGrpSpPr/>
          <p:nvPr/>
        </p:nvGrpSpPr>
        <p:grpSpPr>
          <a:xfrm>
            <a:off x="2712149" y="1354455"/>
            <a:ext cx="6797421"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对关基保护要求的认识</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173599" y="6156198"/>
            <a:ext cx="1468755" cy="368300"/>
          </a:xfrm>
          <a:prstGeom prst="rect">
            <a:avLst/>
          </a:prstGeom>
          <a:noFill/>
        </p:spPr>
        <p:txBody>
          <a:bodyPr wrap="square" rtlCol="0">
            <a:spAutoFit/>
          </a:bodyPr>
          <a:p>
            <a:pPr algn="ctr"/>
            <a:r>
              <a:rPr lang="en-US" altLang="zh-CN">
                <a:solidFill>
                  <a:schemeClr val="bg1"/>
                </a:solidFill>
              </a:rPr>
              <a:t>5-1</a:t>
            </a:r>
            <a:endParaRPr lang="en-US" altLang="zh-CN">
              <a:solidFill>
                <a:schemeClr val="bg1"/>
              </a:solidFill>
            </a:endParaRPr>
          </a:p>
        </p:txBody>
      </p:sp>
      <p:pic>
        <p:nvPicPr>
          <p:cNvPr id="79" name="图片 22"/>
          <p:cNvPicPr>
            <a:picLocks noChangeAspect="1"/>
          </p:cNvPicPr>
          <p:nvPr/>
        </p:nvPicPr>
        <p:blipFill>
          <a:blip r:embed="rId3"/>
          <a:stretch>
            <a:fillRect/>
          </a:stretch>
        </p:blipFill>
        <p:spPr>
          <a:xfrm>
            <a:off x="1167384" y="2285429"/>
            <a:ext cx="5474970" cy="331412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174053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sz="1620" b="1" spc="300" dirty="0">
                <a:solidFill>
                  <a:schemeClr val="bg1"/>
                </a:solidFill>
                <a:latin typeface="+mn-ea"/>
                <a:sym typeface="+mn-ea"/>
              </a:rPr>
              <a:t>63.14%参与调查的从业人员表示“了解，单位已经实施”</a:t>
            </a:r>
            <a:r>
              <a:rPr lang="zh-CN" sz="1620" b="1" spc="300" dirty="0">
                <a:solidFill>
                  <a:schemeClr val="bg1"/>
                </a:solidFill>
                <a:latin typeface="+mn-ea"/>
                <a:sym typeface="+mn-ea"/>
              </a:rPr>
              <a:t>。</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存在偏差。</a:t>
            </a:r>
            <a:endParaRPr lang="zh-CN" sz="1620" b="1" spc="300" dirty="0">
              <a:solidFill>
                <a:schemeClr val="bg1"/>
              </a:solidFill>
              <a:latin typeface="+mn-ea"/>
              <a:sym typeface="+mn-ea"/>
            </a:endParaRPr>
          </a:p>
        </p:txBody>
      </p:sp>
      <p:grpSp>
        <p:nvGrpSpPr>
          <p:cNvPr id="3" name="组合 2"/>
          <p:cNvGrpSpPr/>
          <p:nvPr/>
        </p:nvGrpSpPr>
        <p:grpSpPr>
          <a:xfrm>
            <a:off x="2712149" y="1354455"/>
            <a:ext cx="6797421"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关保核心岗位人员要求</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85042" y="6067044"/>
            <a:ext cx="1468755" cy="368300"/>
          </a:xfrm>
          <a:prstGeom prst="rect">
            <a:avLst/>
          </a:prstGeom>
          <a:noFill/>
        </p:spPr>
        <p:txBody>
          <a:bodyPr wrap="square" rtlCol="0">
            <a:spAutoFit/>
          </a:bodyPr>
          <a:p>
            <a:pPr algn="ctr"/>
            <a:r>
              <a:rPr lang="en-US" altLang="zh-CN">
                <a:solidFill>
                  <a:schemeClr val="bg1"/>
                </a:solidFill>
              </a:rPr>
              <a:t>5-2</a:t>
            </a:r>
            <a:endParaRPr lang="en-US" altLang="zh-CN">
              <a:solidFill>
                <a:schemeClr val="bg1"/>
              </a:solidFill>
            </a:endParaRPr>
          </a:p>
        </p:txBody>
      </p:sp>
      <p:pic>
        <p:nvPicPr>
          <p:cNvPr id="82" name="图片 25"/>
          <p:cNvPicPr>
            <a:picLocks noChangeAspect="1"/>
          </p:cNvPicPr>
          <p:nvPr/>
        </p:nvPicPr>
        <p:blipFill>
          <a:blip r:embed="rId3"/>
          <a:stretch>
            <a:fillRect/>
          </a:stretch>
        </p:blipFill>
        <p:spPr>
          <a:xfrm>
            <a:off x="1227392" y="2260854"/>
            <a:ext cx="5450967" cy="332955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sz="1620" b="1" spc="300" dirty="0">
                <a:solidFill>
                  <a:schemeClr val="bg1"/>
                </a:solidFill>
                <a:latin typeface="+mn-ea"/>
                <a:sym typeface="+mn-ea"/>
              </a:rPr>
              <a:t>62.46%参与调查的从业人员表示“了解，单位已经实施</a:t>
            </a:r>
            <a:r>
              <a:rPr lang="en-US" sz="1620" b="1" spc="300" dirty="0">
                <a:solidFill>
                  <a:schemeClr val="bg1"/>
                </a:solidFill>
                <a:latin typeface="+mn-ea"/>
                <a:sym typeface="+mn-ea"/>
              </a:rPr>
              <a:t>“</a:t>
            </a:r>
            <a:r>
              <a:rPr lang="zh-CN" sz="1620" b="1" spc="300" dirty="0">
                <a:solidFill>
                  <a:schemeClr val="bg1"/>
                </a:solidFill>
                <a:latin typeface="+mn-ea"/>
                <a:sym typeface="+mn-ea"/>
              </a:rPr>
              <a:t>。</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存在偏差。合理的调查结果应该是了解但尚未实施高于了解已经实施。</a:t>
            </a:r>
            <a:endParaRPr lang="zh-CN" sz="1620" b="1" spc="300" dirty="0">
              <a:solidFill>
                <a:schemeClr val="bg1"/>
              </a:solidFill>
              <a:latin typeface="+mn-ea"/>
              <a:sym typeface="+mn-ea"/>
            </a:endParaRPr>
          </a:p>
        </p:txBody>
      </p:sp>
      <p:grpSp>
        <p:nvGrpSpPr>
          <p:cNvPr id="3" name="组合 2"/>
          <p:cNvGrpSpPr/>
          <p:nvPr/>
        </p:nvGrpSpPr>
        <p:grpSpPr>
          <a:xfrm>
            <a:off x="2712149" y="1354455"/>
            <a:ext cx="6797421"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关保供应链安全管理要求</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30178" y="6055614"/>
            <a:ext cx="1468755" cy="368300"/>
          </a:xfrm>
          <a:prstGeom prst="rect">
            <a:avLst/>
          </a:prstGeom>
          <a:noFill/>
        </p:spPr>
        <p:txBody>
          <a:bodyPr wrap="square" rtlCol="0">
            <a:spAutoFit/>
          </a:bodyPr>
          <a:p>
            <a:pPr algn="ctr"/>
            <a:r>
              <a:rPr lang="en-US" altLang="zh-CN">
                <a:solidFill>
                  <a:schemeClr val="bg1"/>
                </a:solidFill>
              </a:rPr>
              <a:t>5-3</a:t>
            </a:r>
            <a:endParaRPr lang="en-US" altLang="zh-CN">
              <a:solidFill>
                <a:schemeClr val="bg1"/>
              </a:solidFill>
            </a:endParaRPr>
          </a:p>
        </p:txBody>
      </p:sp>
      <p:pic>
        <p:nvPicPr>
          <p:cNvPr id="4" name="图片 1"/>
          <p:cNvPicPr>
            <a:picLocks noChangeAspect="1"/>
          </p:cNvPicPr>
          <p:nvPr/>
        </p:nvPicPr>
        <p:blipFill>
          <a:blip r:embed="rId3"/>
          <a:stretch>
            <a:fillRect/>
          </a:stretch>
        </p:blipFill>
        <p:spPr>
          <a:xfrm>
            <a:off x="1153097" y="2265426"/>
            <a:ext cx="5545836" cy="3310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712149" y="1354455"/>
            <a:ext cx="6797421" cy="539750"/>
            <a:chOff x="3986895" y="307340"/>
            <a:chExt cx="4740180" cy="666358"/>
          </a:xfrm>
        </p:grpSpPr>
        <p:sp>
          <p:nvSpPr>
            <p:cNvPr id="10" name="矩形 9"/>
            <p:cNvSpPr/>
            <p:nvPr/>
          </p:nvSpPr>
          <p:spPr>
            <a:xfrm>
              <a:off x="4659033" y="307340"/>
              <a:ext cx="3395905" cy="666358"/>
            </a:xfrm>
            <a:prstGeom prst="rect">
              <a:avLst/>
            </a:prstGeom>
          </p:spPr>
          <p:txBody>
            <a:bodyPr wrap="squar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关保对象等级划分的意见</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440490" y="6067044"/>
            <a:ext cx="1468755" cy="368300"/>
          </a:xfrm>
          <a:prstGeom prst="rect">
            <a:avLst/>
          </a:prstGeom>
          <a:noFill/>
        </p:spPr>
        <p:txBody>
          <a:bodyPr wrap="square" rtlCol="0">
            <a:spAutoFit/>
          </a:bodyPr>
          <a:p>
            <a:pPr algn="ctr"/>
            <a:r>
              <a:rPr lang="en-US" altLang="zh-CN">
                <a:solidFill>
                  <a:schemeClr val="bg1"/>
                </a:solidFill>
              </a:rPr>
              <a:t>5-4</a:t>
            </a:r>
            <a:endParaRPr lang="en-US" altLang="zh-CN">
              <a:solidFill>
                <a:schemeClr val="bg1"/>
              </a:solidFill>
            </a:endParaRPr>
          </a:p>
        </p:txBody>
      </p:sp>
      <p:grpSp>
        <p:nvGrpSpPr>
          <p:cNvPr id="15" name="组合 14"/>
          <p:cNvGrpSpPr/>
          <p:nvPr/>
        </p:nvGrpSpPr>
        <p:grpSpPr>
          <a:xfrm>
            <a:off x="1619441" y="2302002"/>
            <a:ext cx="9200007" cy="3554158"/>
            <a:chOff x="1767" y="3428"/>
            <a:chExt cx="16098" cy="6219"/>
          </a:xfrm>
        </p:grpSpPr>
        <p:sp>
          <p:nvSpPr>
            <p:cNvPr id="31" name="任意多边形 16"/>
            <p:cNvSpPr/>
            <p:nvPr/>
          </p:nvSpPr>
          <p:spPr>
            <a:xfrm>
              <a:off x="3982" y="5103"/>
              <a:ext cx="11298" cy="4476"/>
            </a:xfrm>
            <a:custGeom>
              <a:avLst/>
              <a:gdLst>
                <a:gd name="connsiteX0" fmla="*/ 0 w 7344228"/>
                <a:gd name="connsiteY0" fmla="*/ 3067868 h 3067868"/>
                <a:gd name="connsiteX1" fmla="*/ 3497943 w 7344228"/>
                <a:gd name="connsiteY1" fmla="*/ 252097 h 3067868"/>
                <a:gd name="connsiteX2" fmla="*/ 7344228 w 7344228"/>
                <a:gd name="connsiteY2" fmla="*/ 150497 h 3067868"/>
                <a:gd name="connsiteX0-1" fmla="*/ 0 w 7344228"/>
                <a:gd name="connsiteY0-2" fmla="*/ 2919455 h 2919455"/>
                <a:gd name="connsiteX1-3" fmla="*/ 3454400 w 7344228"/>
                <a:gd name="connsiteY1-4" fmla="*/ 611684 h 2919455"/>
                <a:gd name="connsiteX2-5" fmla="*/ 7344228 w 7344228"/>
                <a:gd name="connsiteY2-6" fmla="*/ 2084 h 2919455"/>
              </a:gdLst>
              <a:ahLst/>
              <a:cxnLst>
                <a:cxn ang="0">
                  <a:pos x="connsiteX0-1" y="connsiteY0-2"/>
                </a:cxn>
                <a:cxn ang="0">
                  <a:pos x="connsiteX1-3" y="connsiteY1-4"/>
                </a:cxn>
                <a:cxn ang="0">
                  <a:pos x="connsiteX2-5" y="connsiteY2-6"/>
                </a:cxn>
              </a:cxnLst>
              <a:rect l="l" t="t" r="r" b="b"/>
              <a:pathLst>
                <a:path w="7344228" h="2919455">
                  <a:moveTo>
                    <a:pt x="0" y="2919455"/>
                  </a:moveTo>
                  <a:cubicBezTo>
                    <a:pt x="1136952" y="1754683"/>
                    <a:pt x="2230362" y="1097912"/>
                    <a:pt x="3454400" y="611684"/>
                  </a:cubicBezTo>
                  <a:cubicBezTo>
                    <a:pt x="4678438" y="125456"/>
                    <a:pt x="6567714" y="-19687"/>
                    <a:pt x="7344228" y="2084"/>
                  </a:cubicBezTo>
                </a:path>
              </a:pathLst>
            </a:cu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7" name="椭圆 6"/>
            <p:cNvSpPr/>
            <p:nvPr/>
          </p:nvSpPr>
          <p:spPr>
            <a:xfrm rot="19920000">
              <a:off x="4704" y="6404"/>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33" name="椭圆 6"/>
            <p:cNvSpPr/>
            <p:nvPr/>
          </p:nvSpPr>
          <p:spPr>
            <a:xfrm rot="19920000">
              <a:off x="4813" y="6535"/>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93728" tIns="46862" rIns="93728" bIns="46862" numCol="1" anchor="t" anchorCtr="0" compatLnSpc="1"/>
            <a:p>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34" name="TextBox 19"/>
            <p:cNvSpPr txBox="1"/>
            <p:nvPr/>
          </p:nvSpPr>
          <p:spPr>
            <a:xfrm>
              <a:off x="4875" y="6739"/>
              <a:ext cx="720" cy="644"/>
            </a:xfrm>
            <a:prstGeom prst="rect">
              <a:avLst/>
            </a:prstGeom>
            <a:noFill/>
          </p:spPr>
          <p:txBody>
            <a:bodyPr wrap="square" rtlCol="0">
              <a:spAutoFit/>
            </a:bodyPr>
            <a:p>
              <a:r>
                <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01</a:t>
              </a:r>
              <a:endPar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grpSp>
          <p:nvGrpSpPr>
            <p:cNvPr id="35" name="组合 34"/>
            <p:cNvGrpSpPr/>
            <p:nvPr/>
          </p:nvGrpSpPr>
          <p:grpSpPr>
            <a:xfrm rot="0">
              <a:off x="5621" y="7835"/>
              <a:ext cx="332" cy="331"/>
              <a:chOff x="2690610" y="3640348"/>
              <a:chExt cx="193527" cy="193527"/>
            </a:xfrm>
          </p:grpSpPr>
          <p:sp>
            <p:nvSpPr>
              <p:cNvPr id="36" name="椭圆 35"/>
              <p:cNvSpPr/>
              <p:nvPr/>
            </p:nvSpPr>
            <p:spPr>
              <a:xfrm>
                <a:off x="2690610" y="3640348"/>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37" name="椭圆 36"/>
              <p:cNvSpPr/>
              <p:nvPr/>
            </p:nvSpPr>
            <p:spPr>
              <a:xfrm>
                <a:off x="2738997" y="3688735"/>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grpSp>
        <p:grpSp>
          <p:nvGrpSpPr>
            <p:cNvPr id="38" name="组合 37"/>
            <p:cNvGrpSpPr/>
            <p:nvPr/>
          </p:nvGrpSpPr>
          <p:grpSpPr>
            <a:xfrm rot="0">
              <a:off x="7220" y="6775"/>
              <a:ext cx="332" cy="331"/>
              <a:chOff x="3621936" y="3021264"/>
              <a:chExt cx="193527" cy="193527"/>
            </a:xfrm>
          </p:grpSpPr>
          <p:sp>
            <p:nvSpPr>
              <p:cNvPr id="39" name="椭圆 38"/>
              <p:cNvSpPr/>
              <p:nvPr/>
            </p:nvSpPr>
            <p:spPr>
              <a:xfrm>
                <a:off x="3621936" y="3021264"/>
                <a:ext cx="193527" cy="1935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40" name="椭圆 39"/>
              <p:cNvSpPr/>
              <p:nvPr/>
            </p:nvSpPr>
            <p:spPr>
              <a:xfrm>
                <a:off x="3670323" y="3069651"/>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grpSp>
        <p:grpSp>
          <p:nvGrpSpPr>
            <p:cNvPr id="41" name="组合 40"/>
            <p:cNvGrpSpPr/>
            <p:nvPr/>
          </p:nvGrpSpPr>
          <p:grpSpPr>
            <a:xfrm rot="0">
              <a:off x="10553" y="5435"/>
              <a:ext cx="332" cy="331"/>
              <a:chOff x="5562604" y="2238112"/>
              <a:chExt cx="193527" cy="193527"/>
            </a:xfrm>
          </p:grpSpPr>
          <p:sp>
            <p:nvSpPr>
              <p:cNvPr id="42" name="椭圆 41"/>
              <p:cNvSpPr/>
              <p:nvPr/>
            </p:nvSpPr>
            <p:spPr>
              <a:xfrm>
                <a:off x="5562604" y="2238112"/>
                <a:ext cx="193527" cy="1935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43" name="椭圆 42"/>
              <p:cNvSpPr/>
              <p:nvPr/>
            </p:nvSpPr>
            <p:spPr>
              <a:xfrm>
                <a:off x="5610991" y="2286499"/>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grpSp>
        <p:grpSp>
          <p:nvGrpSpPr>
            <p:cNvPr id="44" name="组合 43"/>
            <p:cNvGrpSpPr/>
            <p:nvPr/>
          </p:nvGrpSpPr>
          <p:grpSpPr>
            <a:xfrm rot="0">
              <a:off x="12460" y="5119"/>
              <a:ext cx="332" cy="331"/>
              <a:chOff x="6498366" y="2053632"/>
              <a:chExt cx="193527" cy="193527"/>
            </a:xfrm>
          </p:grpSpPr>
          <p:sp>
            <p:nvSpPr>
              <p:cNvPr id="45" name="椭圆 44"/>
              <p:cNvSpPr/>
              <p:nvPr/>
            </p:nvSpPr>
            <p:spPr>
              <a:xfrm>
                <a:off x="6498366" y="2053632"/>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46" name="椭圆 45"/>
              <p:cNvSpPr/>
              <p:nvPr/>
            </p:nvSpPr>
            <p:spPr>
              <a:xfrm>
                <a:off x="6581468" y="2078647"/>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grpSp>
        <p:grpSp>
          <p:nvGrpSpPr>
            <p:cNvPr id="58" name="组合 57"/>
            <p:cNvGrpSpPr/>
            <p:nvPr/>
          </p:nvGrpSpPr>
          <p:grpSpPr>
            <a:xfrm rot="0">
              <a:off x="8967" y="5961"/>
              <a:ext cx="332" cy="331"/>
              <a:chOff x="4638878" y="2545705"/>
              <a:chExt cx="193527" cy="193527"/>
            </a:xfrm>
          </p:grpSpPr>
          <p:sp>
            <p:nvSpPr>
              <p:cNvPr id="59" name="椭圆 58"/>
              <p:cNvSpPr/>
              <p:nvPr/>
            </p:nvSpPr>
            <p:spPr>
              <a:xfrm>
                <a:off x="4638878" y="2545705"/>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0" name="椭圆 59"/>
              <p:cNvSpPr/>
              <p:nvPr/>
            </p:nvSpPr>
            <p:spPr>
              <a:xfrm>
                <a:off x="4687265" y="2594092"/>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grpSp>
        <p:sp>
          <p:nvSpPr>
            <p:cNvPr id="61" name="椭圆 6"/>
            <p:cNvSpPr/>
            <p:nvPr/>
          </p:nvSpPr>
          <p:spPr>
            <a:xfrm rot="19920000">
              <a:off x="8060" y="4537"/>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2" name="椭圆 6"/>
            <p:cNvSpPr/>
            <p:nvPr/>
          </p:nvSpPr>
          <p:spPr>
            <a:xfrm rot="19920000">
              <a:off x="8156" y="4667"/>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93728" tIns="46862" rIns="93728" bIns="46862" numCol="1" anchor="t" anchorCtr="0" compatLnSpc="1"/>
            <a:p>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3" name="TextBox 37"/>
            <p:cNvSpPr txBox="1"/>
            <p:nvPr/>
          </p:nvSpPr>
          <p:spPr>
            <a:xfrm>
              <a:off x="8229" y="4871"/>
              <a:ext cx="720" cy="644"/>
            </a:xfrm>
            <a:prstGeom prst="rect">
              <a:avLst/>
            </a:prstGeom>
            <a:noFill/>
          </p:spPr>
          <p:txBody>
            <a:bodyPr wrap="square" rtlCol="0">
              <a:spAutoFit/>
            </a:bodyPr>
            <a:p>
              <a:r>
                <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03</a:t>
              </a:r>
              <a:endPar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64" name="椭圆 6"/>
            <p:cNvSpPr/>
            <p:nvPr/>
          </p:nvSpPr>
          <p:spPr>
            <a:xfrm rot="19920000">
              <a:off x="11620" y="3647"/>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5" name="椭圆 6"/>
            <p:cNvSpPr/>
            <p:nvPr/>
          </p:nvSpPr>
          <p:spPr>
            <a:xfrm rot="19920000">
              <a:off x="11728" y="3777"/>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93728" tIns="46862" rIns="93728" bIns="46862" numCol="1" anchor="t" anchorCtr="0" compatLnSpc="1"/>
            <a:p>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6" name="TextBox 40"/>
            <p:cNvSpPr txBox="1"/>
            <p:nvPr/>
          </p:nvSpPr>
          <p:spPr>
            <a:xfrm>
              <a:off x="11811" y="3981"/>
              <a:ext cx="720" cy="644"/>
            </a:xfrm>
            <a:prstGeom prst="rect">
              <a:avLst/>
            </a:prstGeom>
            <a:noFill/>
          </p:spPr>
          <p:txBody>
            <a:bodyPr wrap="square" rtlCol="0">
              <a:spAutoFit/>
            </a:bodyPr>
            <a:p>
              <a:r>
                <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05</a:t>
              </a:r>
              <a:endPar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67" name="椭圆 6"/>
            <p:cNvSpPr/>
            <p:nvPr/>
          </p:nvSpPr>
          <p:spPr>
            <a:xfrm rot="8220000">
              <a:off x="7378" y="6908"/>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8" name="椭圆 6"/>
            <p:cNvSpPr/>
            <p:nvPr/>
          </p:nvSpPr>
          <p:spPr>
            <a:xfrm rot="8220000">
              <a:off x="7486" y="7038"/>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93728" tIns="46862" rIns="93728" bIns="46862" numCol="1" anchor="t" anchorCtr="0" compatLnSpc="1"/>
            <a:p>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69" name="TextBox 43"/>
            <p:cNvSpPr txBox="1"/>
            <p:nvPr/>
          </p:nvSpPr>
          <p:spPr>
            <a:xfrm>
              <a:off x="7677" y="7400"/>
              <a:ext cx="720" cy="644"/>
            </a:xfrm>
            <a:prstGeom prst="rect">
              <a:avLst/>
            </a:prstGeom>
            <a:noFill/>
          </p:spPr>
          <p:txBody>
            <a:bodyPr wrap="square" rtlCol="0">
              <a:spAutoFit/>
            </a:bodyPr>
            <a:p>
              <a:r>
                <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02</a:t>
              </a:r>
              <a:endPar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70" name="椭圆 6"/>
            <p:cNvSpPr/>
            <p:nvPr/>
          </p:nvSpPr>
          <p:spPr>
            <a:xfrm rot="8220000">
              <a:off x="10707" y="5565"/>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71" name="椭圆 6"/>
            <p:cNvSpPr/>
            <p:nvPr/>
          </p:nvSpPr>
          <p:spPr>
            <a:xfrm rot="8220000">
              <a:off x="10815" y="5695"/>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93728" tIns="46862" rIns="93728" bIns="46862" numCol="1" anchor="t" anchorCtr="0" compatLnSpc="1"/>
            <a:p>
              <a:endParaRPr lang="zh-CN" altLang="en-US" sz="1945" dirty="0">
                <a:solidFill>
                  <a:schemeClr val="bg1"/>
                </a:solidFill>
                <a:latin typeface="FZYaSongS-B-GB" panose="02000000000000000000" pitchFamily="2" charset="-122"/>
                <a:ea typeface="FZYaSongS-B-GB" panose="02000000000000000000" pitchFamily="2" charset="-122"/>
              </a:endParaRPr>
            </a:p>
          </p:txBody>
        </p:sp>
        <p:sp>
          <p:nvSpPr>
            <p:cNvPr id="72" name="TextBox 46"/>
            <p:cNvSpPr txBox="1"/>
            <p:nvPr/>
          </p:nvSpPr>
          <p:spPr>
            <a:xfrm>
              <a:off x="11023" y="6077"/>
              <a:ext cx="720" cy="644"/>
            </a:xfrm>
            <a:prstGeom prst="rect">
              <a:avLst/>
            </a:prstGeom>
            <a:noFill/>
          </p:spPr>
          <p:txBody>
            <a:bodyPr wrap="square" rtlCol="0">
              <a:spAutoFit/>
            </a:bodyPr>
            <a:p>
              <a:r>
                <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04</a:t>
              </a:r>
              <a:endParaRPr lang="en-US" altLang="zh-CN"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grpSp>
          <p:nvGrpSpPr>
            <p:cNvPr id="73" name="组合 72"/>
            <p:cNvGrpSpPr/>
            <p:nvPr/>
          </p:nvGrpSpPr>
          <p:grpSpPr>
            <a:xfrm rot="0">
              <a:off x="9225" y="6249"/>
              <a:ext cx="5221" cy="1407"/>
              <a:chOff x="4595929" y="3560792"/>
              <a:chExt cx="3394250" cy="917822"/>
            </a:xfrm>
          </p:grpSpPr>
          <p:cxnSp>
            <p:nvCxnSpPr>
              <p:cNvPr id="74" name="直接连接符 48"/>
              <p:cNvCxnSpPr/>
              <p:nvPr/>
            </p:nvCxnSpPr>
            <p:spPr>
              <a:xfrm>
                <a:off x="4595929" y="3560792"/>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49"/>
              <p:cNvCxnSpPr/>
              <p:nvPr/>
            </p:nvCxnSpPr>
            <p:spPr>
              <a:xfrm flipV="1">
                <a:off x="5422547" y="4474049"/>
                <a:ext cx="2567632" cy="456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rot="0">
              <a:off x="12804" y="5422"/>
              <a:ext cx="4557" cy="754"/>
              <a:chOff x="2437324" y="4779478"/>
              <a:chExt cx="2962503" cy="491464"/>
            </a:xfrm>
          </p:grpSpPr>
          <p:cxnSp>
            <p:nvCxnSpPr>
              <p:cNvPr id="77" name="直接连接符 51"/>
              <p:cNvCxnSpPr/>
              <p:nvPr/>
            </p:nvCxnSpPr>
            <p:spPr>
              <a:xfrm>
                <a:off x="2437324" y="4779478"/>
                <a:ext cx="434824" cy="4482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52"/>
              <p:cNvCxnSpPr/>
              <p:nvPr/>
            </p:nvCxnSpPr>
            <p:spPr>
              <a:xfrm>
                <a:off x="2836621" y="5227897"/>
                <a:ext cx="2563206" cy="4304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rot="0">
              <a:off x="6739" y="4016"/>
              <a:ext cx="3920" cy="1434"/>
              <a:chOff x="2979648" y="2104742"/>
              <a:chExt cx="2548297" cy="935200"/>
            </a:xfrm>
          </p:grpSpPr>
          <p:cxnSp>
            <p:nvCxnSpPr>
              <p:cNvPr id="80" name="直接连接符 54"/>
              <p:cNvCxnSpPr/>
              <p:nvPr/>
            </p:nvCxnSpPr>
            <p:spPr>
              <a:xfrm>
                <a:off x="2979648" y="2104742"/>
                <a:ext cx="166355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55"/>
              <p:cNvCxnSpPr/>
              <p:nvPr/>
            </p:nvCxnSpPr>
            <p:spPr>
              <a:xfrm>
                <a:off x="4637704" y="2122135"/>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rot="0">
              <a:off x="1993" y="5331"/>
              <a:ext cx="5310" cy="1423"/>
              <a:chOff x="-105579" y="2962240"/>
              <a:chExt cx="3452120" cy="927930"/>
            </a:xfrm>
          </p:grpSpPr>
          <p:cxnSp>
            <p:nvCxnSpPr>
              <p:cNvPr id="83" name="直接连接符 57"/>
              <p:cNvCxnSpPr/>
              <p:nvPr/>
            </p:nvCxnSpPr>
            <p:spPr>
              <a:xfrm>
                <a:off x="-105579" y="2962240"/>
                <a:ext cx="2575845" cy="393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58"/>
              <p:cNvCxnSpPr/>
              <p:nvPr/>
            </p:nvCxnSpPr>
            <p:spPr>
              <a:xfrm>
                <a:off x="2456300" y="2972363"/>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85" name="TextBox 60"/>
            <p:cNvSpPr txBox="1"/>
            <p:nvPr/>
          </p:nvSpPr>
          <p:spPr>
            <a:xfrm>
              <a:off x="5870" y="3428"/>
              <a:ext cx="3356" cy="594"/>
            </a:xfrm>
            <a:prstGeom prst="rect">
              <a:avLst/>
            </a:prstGeom>
            <a:noFill/>
          </p:spPr>
          <p:txBody>
            <a:bodyPr wrap="square" rtlCol="0">
              <a:spAutoFit/>
            </a:bodyPr>
            <a:p>
              <a:pPr lvl="0" algn="r">
                <a:buClrTx/>
                <a:buSzTx/>
                <a:buFontTx/>
                <a:defRPr/>
              </a:pPr>
              <a:r>
                <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rPr>
                <a:t>没有意见</a:t>
              </a:r>
              <a:endPar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endParaRPr>
            </a:p>
          </p:txBody>
        </p:sp>
        <p:sp>
          <p:nvSpPr>
            <p:cNvPr id="86" name="TextBox 62"/>
            <p:cNvSpPr txBox="1"/>
            <p:nvPr/>
          </p:nvSpPr>
          <p:spPr>
            <a:xfrm>
              <a:off x="1767" y="4699"/>
              <a:ext cx="4364" cy="594"/>
            </a:xfrm>
            <a:prstGeom prst="rect">
              <a:avLst/>
            </a:prstGeom>
            <a:noFill/>
          </p:spPr>
          <p:txBody>
            <a:bodyPr wrap="square" rtlCol="0">
              <a:spAutoFit/>
            </a:bodyPr>
            <a:p>
              <a:pPr lvl="0" algn="l">
                <a:buClrTx/>
                <a:buSzTx/>
                <a:buFontTx/>
                <a:defRPr/>
              </a:pPr>
              <a:r>
                <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管理不分级、保护分三级</a:t>
              </a:r>
              <a:endPar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endParaRPr>
            </a:p>
          </p:txBody>
        </p:sp>
        <p:sp>
          <p:nvSpPr>
            <p:cNvPr id="87" name="TextBox 64"/>
            <p:cNvSpPr txBox="1"/>
            <p:nvPr/>
          </p:nvSpPr>
          <p:spPr>
            <a:xfrm>
              <a:off x="13273" y="6238"/>
              <a:ext cx="4592" cy="594"/>
            </a:xfrm>
            <a:prstGeom prst="rect">
              <a:avLst/>
            </a:prstGeom>
            <a:noFill/>
          </p:spPr>
          <p:txBody>
            <a:bodyPr wrap="square" rtlCol="0">
              <a:spAutoFit/>
            </a:bodyPr>
            <a:p>
              <a:pPr lvl="0" algn="l">
                <a:buClrTx/>
                <a:buSzTx/>
                <a:buFontTx/>
                <a:defRPr/>
              </a:pPr>
              <a:r>
                <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rPr>
                <a:t>设施分两级、保护分三级</a:t>
              </a:r>
              <a:endPar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endParaRPr>
            </a:p>
          </p:txBody>
        </p:sp>
        <p:sp>
          <p:nvSpPr>
            <p:cNvPr id="88" name="TextBox 66"/>
            <p:cNvSpPr txBox="1"/>
            <p:nvPr/>
          </p:nvSpPr>
          <p:spPr>
            <a:xfrm>
              <a:off x="10659" y="7737"/>
              <a:ext cx="4439" cy="594"/>
            </a:xfrm>
            <a:prstGeom prst="rect">
              <a:avLst/>
            </a:prstGeom>
            <a:noFill/>
          </p:spPr>
          <p:txBody>
            <a:bodyPr wrap="square" rtlCol="0">
              <a:spAutoFit/>
            </a:bodyPr>
            <a:p>
              <a:pPr lvl="0" algn="l">
                <a:buClrTx/>
                <a:buSzTx/>
                <a:buFontTx/>
                <a:defRPr/>
              </a:pPr>
              <a:r>
                <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管理分三级、保护分级</a:t>
              </a:r>
              <a:endPar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endParaRPr>
            </a:p>
          </p:txBody>
        </p:sp>
        <p:grpSp>
          <p:nvGrpSpPr>
            <p:cNvPr id="89" name="组合 88"/>
            <p:cNvGrpSpPr/>
            <p:nvPr/>
          </p:nvGrpSpPr>
          <p:grpSpPr>
            <a:xfrm rot="0">
              <a:off x="5933" y="8166"/>
              <a:ext cx="5899" cy="833"/>
              <a:chOff x="2437324" y="4779478"/>
              <a:chExt cx="3435178" cy="486810"/>
            </a:xfrm>
          </p:grpSpPr>
          <p:cxnSp>
            <p:nvCxnSpPr>
              <p:cNvPr id="90" name="直接连接符 68"/>
              <p:cNvCxnSpPr/>
              <p:nvPr/>
            </p:nvCxnSpPr>
            <p:spPr>
              <a:xfrm>
                <a:off x="2437324" y="4779478"/>
                <a:ext cx="434824" cy="4482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69"/>
              <p:cNvCxnSpPr/>
              <p:nvPr/>
            </p:nvCxnSpPr>
            <p:spPr>
              <a:xfrm>
                <a:off x="2862840" y="5230063"/>
                <a:ext cx="3009662" cy="362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92" name="TextBox 71"/>
            <p:cNvSpPr txBox="1"/>
            <p:nvPr/>
          </p:nvSpPr>
          <p:spPr>
            <a:xfrm>
              <a:off x="6650" y="9053"/>
              <a:ext cx="8448" cy="594"/>
            </a:xfrm>
            <a:prstGeom prst="rect">
              <a:avLst/>
            </a:prstGeom>
            <a:noFill/>
          </p:spPr>
          <p:txBody>
            <a:bodyPr wrap="square" rtlCol="0">
              <a:spAutoFit/>
            </a:bodyPr>
            <a:p>
              <a:pPr>
                <a:defRPr/>
              </a:pPr>
              <a:r>
                <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rPr>
                <a:t>已经足够，管理和保护不用再分等级</a:t>
              </a:r>
              <a:endParaRPr lang="zh-CN" altLang="en-US"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endParaRPr>
            </a:p>
          </p:txBody>
        </p:sp>
        <p:sp>
          <p:nvSpPr>
            <p:cNvPr id="9" name="文本框 8"/>
            <p:cNvSpPr txBox="1"/>
            <p:nvPr/>
          </p:nvSpPr>
          <p:spPr>
            <a:xfrm>
              <a:off x="6547" y="6210"/>
              <a:ext cx="1413" cy="594"/>
            </a:xfrm>
            <a:prstGeom prst="rect">
              <a:avLst/>
            </a:prstGeom>
            <a:noFill/>
          </p:spPr>
          <p:txBody>
            <a:bodyPr wrap="none" rtlCol="0" anchor="t">
              <a:spAutoFit/>
            </a:bodyPr>
            <a:p>
              <a:r>
                <a:rPr lang="en-US" altLang="zh-CN"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23.37%</a:t>
              </a:r>
              <a:endParaRPr lang="zh-CN" altLang="en-US" sz="1620"/>
            </a:p>
          </p:txBody>
        </p:sp>
        <p:sp>
          <p:nvSpPr>
            <p:cNvPr id="11" name="文本框 10"/>
            <p:cNvSpPr txBox="1"/>
            <p:nvPr/>
          </p:nvSpPr>
          <p:spPr>
            <a:xfrm>
              <a:off x="5097" y="8105"/>
              <a:ext cx="1413" cy="594"/>
            </a:xfrm>
            <a:prstGeom prst="rect">
              <a:avLst/>
            </a:prstGeom>
            <a:noFill/>
          </p:spPr>
          <p:txBody>
            <a:bodyPr wrap="none" rtlCol="0" anchor="t">
              <a:spAutoFit/>
            </a:bodyPr>
            <a:p>
              <a:r>
                <a:rPr lang="en-US" altLang="zh-CN"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30.08%</a:t>
              </a:r>
              <a:endParaRPr lang="zh-CN" altLang="en-US" sz="1620"/>
            </a:p>
          </p:txBody>
        </p:sp>
        <p:sp>
          <p:nvSpPr>
            <p:cNvPr id="12" name="文本框 11"/>
            <p:cNvSpPr txBox="1"/>
            <p:nvPr/>
          </p:nvSpPr>
          <p:spPr>
            <a:xfrm>
              <a:off x="8557" y="6274"/>
              <a:ext cx="1413" cy="594"/>
            </a:xfrm>
            <a:prstGeom prst="rect">
              <a:avLst/>
            </a:prstGeom>
            <a:noFill/>
          </p:spPr>
          <p:txBody>
            <a:bodyPr wrap="none" rtlCol="0" anchor="t">
              <a:spAutoFit/>
            </a:bodyPr>
            <a:p>
              <a:r>
                <a:rPr lang="en-US" altLang="zh-CN"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17.99%</a:t>
              </a:r>
              <a:endParaRPr lang="zh-CN" altLang="en-US" sz="1620"/>
            </a:p>
          </p:txBody>
        </p:sp>
        <p:sp>
          <p:nvSpPr>
            <p:cNvPr id="13" name="文本框 12"/>
            <p:cNvSpPr txBox="1"/>
            <p:nvPr/>
          </p:nvSpPr>
          <p:spPr>
            <a:xfrm>
              <a:off x="9997" y="4974"/>
              <a:ext cx="1413" cy="594"/>
            </a:xfrm>
            <a:prstGeom prst="rect">
              <a:avLst/>
            </a:prstGeom>
            <a:noFill/>
          </p:spPr>
          <p:txBody>
            <a:bodyPr wrap="none" rtlCol="0" anchor="t">
              <a:spAutoFit/>
            </a:bodyPr>
            <a:p>
              <a:r>
                <a:rPr lang="en-US" altLang="zh-CN"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17.32%</a:t>
              </a:r>
              <a:endParaRPr lang="zh-CN" altLang="en-US" sz="1620"/>
            </a:p>
          </p:txBody>
        </p:sp>
        <p:sp>
          <p:nvSpPr>
            <p:cNvPr id="14" name="文本框 13"/>
            <p:cNvSpPr txBox="1"/>
            <p:nvPr/>
          </p:nvSpPr>
          <p:spPr>
            <a:xfrm>
              <a:off x="12093" y="5381"/>
              <a:ext cx="1413" cy="594"/>
            </a:xfrm>
            <a:prstGeom prst="rect">
              <a:avLst/>
            </a:prstGeom>
            <a:noFill/>
          </p:spPr>
          <p:txBody>
            <a:bodyPr wrap="none" rtlCol="0" anchor="t">
              <a:spAutoFit/>
            </a:bodyPr>
            <a:p>
              <a:r>
                <a:rPr lang="en-US" altLang="zh-CN" sz="1620"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11.23%</a:t>
              </a:r>
              <a:endParaRPr lang="zh-CN" altLang="en-US" sz="1620"/>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085713" y="2182730"/>
            <a:ext cx="3970782" cy="1689640"/>
            <a:chOff x="9908" y="2977"/>
            <a:chExt cx="7720" cy="3285"/>
          </a:xfrm>
        </p:grpSpPr>
        <p:sp>
          <p:nvSpPr>
            <p:cNvPr id="22" name="文本框 22"/>
            <p:cNvSpPr>
              <a:spLocks noChangeArrowheads="1"/>
            </p:cNvSpPr>
            <p:nvPr/>
          </p:nvSpPr>
          <p:spPr bwMode="auto">
            <a:xfrm>
              <a:off x="9908" y="5310"/>
              <a:ext cx="7418"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590" dirty="0">
                  <a:solidFill>
                    <a:schemeClr val="bg1"/>
                  </a:solidFill>
                  <a:ea typeface="微软雅黑" panose="020B0503020204020204" pitchFamily="34" charset="-122"/>
                </a:rPr>
                <a:t>企业合规情况</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a:solidFill>
                    <a:schemeClr val="bg1"/>
                  </a:solidFill>
                </a:rPr>
                <a:t>PART   06</a:t>
              </a:r>
              <a:endParaRPr lang="en-US" altLang="zh-CN" sz="648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sz="1620" b="1" spc="300" dirty="0">
                <a:solidFill>
                  <a:schemeClr val="bg1"/>
                </a:solidFill>
                <a:latin typeface="+mn-ea"/>
                <a:sym typeface="+mn-ea"/>
              </a:rPr>
              <a:t>绝大多数从业人员所在行业的主管部门为落实等级保护制度开展了相关工作，但管理力度有所不同</a:t>
            </a:r>
            <a:r>
              <a:rPr lang="zh-CN" sz="1620" b="1" spc="300" dirty="0">
                <a:solidFill>
                  <a:schemeClr val="bg1"/>
                </a:solidFill>
                <a:latin typeface="+mn-ea"/>
                <a:sym typeface="+mn-ea"/>
              </a:rPr>
              <a:t>。</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总体趋势是逐年增加，表明工作还在有序推进。</a:t>
            </a:r>
            <a:endParaRPr lang="zh-CN" sz="1620" b="1" spc="300" dirty="0">
              <a:solidFill>
                <a:schemeClr val="bg1"/>
              </a:solidFill>
              <a:latin typeface="+mn-ea"/>
              <a:sym typeface="+mn-ea"/>
            </a:endParaRPr>
          </a:p>
        </p:txBody>
      </p:sp>
      <p:grpSp>
        <p:nvGrpSpPr>
          <p:cNvPr id="3" name="组合 2"/>
          <p:cNvGrpSpPr/>
          <p:nvPr/>
        </p:nvGrpSpPr>
        <p:grpSpPr>
          <a:xfrm>
            <a:off x="2618994" y="1354455"/>
            <a:ext cx="6983730" cy="977265"/>
            <a:chOff x="3986895" y="307340"/>
            <a:chExt cx="4740180" cy="1206501"/>
          </a:xfrm>
        </p:grpSpPr>
        <p:sp>
          <p:nvSpPr>
            <p:cNvPr id="10" name="矩形 9"/>
            <p:cNvSpPr/>
            <p:nvPr/>
          </p:nvSpPr>
          <p:spPr>
            <a:xfrm>
              <a:off x="4659033" y="307340"/>
              <a:ext cx="3395905" cy="1206501"/>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行业对等保工作的指导情况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38179" y="5973890"/>
            <a:ext cx="1468755" cy="368300"/>
          </a:xfrm>
          <a:prstGeom prst="rect">
            <a:avLst/>
          </a:prstGeom>
          <a:noFill/>
        </p:spPr>
        <p:txBody>
          <a:bodyPr wrap="square" rtlCol="0">
            <a:spAutoFit/>
          </a:bodyPr>
          <a:p>
            <a:pPr algn="ctr"/>
            <a:r>
              <a:rPr lang="en-US" altLang="zh-CN">
                <a:solidFill>
                  <a:schemeClr val="bg1"/>
                </a:solidFill>
              </a:rPr>
              <a:t>6-1</a:t>
            </a:r>
            <a:endParaRPr lang="en-US" altLang="zh-CN">
              <a:solidFill>
                <a:schemeClr val="bg1"/>
              </a:solidFill>
            </a:endParaRPr>
          </a:p>
        </p:txBody>
      </p:sp>
      <p:pic>
        <p:nvPicPr>
          <p:cNvPr id="5" name="图片 3"/>
          <p:cNvPicPr>
            <a:picLocks noChangeAspect="1"/>
          </p:cNvPicPr>
          <p:nvPr/>
        </p:nvPicPr>
        <p:blipFill>
          <a:blip r:embed="rId3"/>
          <a:stretch>
            <a:fillRect/>
          </a:stretch>
        </p:blipFill>
        <p:spPr>
          <a:xfrm>
            <a:off x="1135380" y="2287715"/>
            <a:ext cx="5686997" cy="33061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957894" y="1354455"/>
            <a:ext cx="6305931"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网络安全对单位重要性</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6-2</a:t>
            </a:r>
            <a:endParaRPr lang="en-US" altLang="zh-CN">
              <a:solidFill>
                <a:schemeClr val="bg1"/>
              </a:solidFill>
            </a:endParaRPr>
          </a:p>
        </p:txBody>
      </p:sp>
      <p:pic>
        <p:nvPicPr>
          <p:cNvPr id="4" name="图片 4"/>
          <p:cNvPicPr>
            <a:picLocks noChangeAspect="1"/>
          </p:cNvPicPr>
          <p:nvPr/>
        </p:nvPicPr>
        <p:blipFill>
          <a:blip r:embed="rId2"/>
          <a:stretch>
            <a:fillRect/>
          </a:stretch>
        </p:blipFill>
        <p:spPr>
          <a:xfrm>
            <a:off x="1260539" y="2191417"/>
            <a:ext cx="4645152" cy="2475167"/>
          </a:xfrm>
          <a:prstGeom prst="rect">
            <a:avLst/>
          </a:prstGeom>
          <a:noFill/>
          <a:ln>
            <a:noFill/>
          </a:ln>
        </p:spPr>
      </p:pic>
      <p:pic>
        <p:nvPicPr>
          <p:cNvPr id="18" name="图片 13"/>
          <p:cNvPicPr>
            <a:picLocks noChangeAspect="1"/>
          </p:cNvPicPr>
          <p:nvPr/>
        </p:nvPicPr>
        <p:blipFill>
          <a:blip r:embed="rId3"/>
          <a:stretch>
            <a:fillRect/>
          </a:stretch>
        </p:blipFill>
        <p:spPr>
          <a:xfrm>
            <a:off x="6208586" y="2191703"/>
            <a:ext cx="4714304" cy="2475167"/>
          </a:xfrm>
          <a:prstGeom prst="rect">
            <a:avLst/>
          </a:prstGeom>
          <a:noFill/>
          <a:ln>
            <a:noFill/>
          </a:ln>
        </p:spPr>
      </p:pic>
      <p:sp>
        <p:nvSpPr>
          <p:cNvPr id="100" name="文本框 99"/>
          <p:cNvSpPr txBox="1"/>
          <p:nvPr/>
        </p:nvSpPr>
        <p:spPr>
          <a:xfrm>
            <a:off x="1260539" y="4780312"/>
            <a:ext cx="4572000" cy="108775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九成以上被调查人员认为网络安全对所在单位非常重要或重要，说明网络安全法制宣传、教育培训取得了较好的成效</a:t>
            </a:r>
            <a:endParaRPr sz="1440" b="1" spc="300" dirty="0">
              <a:solidFill>
                <a:schemeClr val="bg1"/>
              </a:solidFill>
              <a:latin typeface="+mn-ea"/>
            </a:endParaRPr>
          </a:p>
        </p:txBody>
      </p:sp>
      <p:sp>
        <p:nvSpPr>
          <p:cNvPr id="6" name="文本框 5"/>
          <p:cNvSpPr txBox="1"/>
          <p:nvPr/>
        </p:nvSpPr>
        <p:spPr>
          <a:xfrm>
            <a:off x="6208586" y="4759452"/>
            <a:ext cx="4713732" cy="108775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网络安全预算落实情况不是很好，落实的比例</a:t>
            </a:r>
            <a:r>
              <a:rPr lang="zh-CN" sz="1440" b="1" spc="300" dirty="0">
                <a:solidFill>
                  <a:schemeClr val="bg1"/>
                </a:solidFill>
                <a:latin typeface="+mn-ea"/>
              </a:rPr>
              <a:t>只占一半</a:t>
            </a:r>
            <a:r>
              <a:rPr sz="1440" b="1" spc="300" dirty="0">
                <a:solidFill>
                  <a:schemeClr val="bg1"/>
                </a:solidFill>
                <a:latin typeface="+mn-ea"/>
              </a:rPr>
              <a:t>，在已落实网络安全预算的单位中，预算占比超过10%不到一半</a:t>
            </a:r>
            <a:endParaRPr sz="1440" b="1" spc="3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957894" y="1354455"/>
            <a:ext cx="6305931"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单位网络安全管理状况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6-2</a:t>
            </a:r>
            <a:endParaRPr lang="en-US" altLang="zh-CN">
              <a:solidFill>
                <a:schemeClr val="bg1"/>
              </a:solidFill>
            </a:endParaRPr>
          </a:p>
        </p:txBody>
      </p:sp>
      <p:sp>
        <p:nvSpPr>
          <p:cNvPr id="100" name="文本框 99"/>
          <p:cNvSpPr txBox="1"/>
          <p:nvPr/>
        </p:nvSpPr>
        <p:spPr>
          <a:xfrm>
            <a:off x="1260539" y="4780312"/>
            <a:ext cx="4572000" cy="42354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75.26%从业人员表示满意或非常满意</a:t>
            </a:r>
            <a:endParaRPr sz="1440" b="1" spc="300" dirty="0">
              <a:solidFill>
                <a:schemeClr val="bg1"/>
              </a:solidFill>
              <a:latin typeface="+mn-ea"/>
            </a:endParaRPr>
          </a:p>
        </p:txBody>
      </p:sp>
      <p:sp>
        <p:nvSpPr>
          <p:cNvPr id="6" name="文本框 5"/>
          <p:cNvSpPr txBox="1"/>
          <p:nvPr/>
        </p:nvSpPr>
        <p:spPr>
          <a:xfrm>
            <a:off x="6208586" y="4759452"/>
            <a:ext cx="4713732" cy="108775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对所在单位安全管理需要改善的地方选择率前3位是规章制度、管理层网络安全意识、标准规范</a:t>
            </a:r>
            <a:endParaRPr sz="1440" b="1" spc="300" dirty="0">
              <a:solidFill>
                <a:schemeClr val="bg1"/>
              </a:solidFill>
              <a:latin typeface="+mn-ea"/>
            </a:endParaRPr>
          </a:p>
        </p:txBody>
      </p:sp>
      <p:pic>
        <p:nvPicPr>
          <p:cNvPr id="5" name="图片 6"/>
          <p:cNvPicPr>
            <a:picLocks noChangeAspect="1"/>
          </p:cNvPicPr>
          <p:nvPr/>
        </p:nvPicPr>
        <p:blipFill>
          <a:blip r:embed="rId2"/>
          <a:stretch>
            <a:fillRect/>
          </a:stretch>
        </p:blipFill>
        <p:spPr>
          <a:xfrm>
            <a:off x="1264539" y="2224278"/>
            <a:ext cx="4673727" cy="2442591"/>
          </a:xfrm>
          <a:prstGeom prst="rect">
            <a:avLst/>
          </a:prstGeom>
          <a:noFill/>
          <a:ln>
            <a:noFill/>
          </a:ln>
        </p:spPr>
      </p:pic>
      <p:graphicFrame>
        <p:nvGraphicFramePr>
          <p:cNvPr id="7" name="对象 6"/>
          <p:cNvGraphicFramePr/>
          <p:nvPr/>
        </p:nvGraphicFramePr>
        <p:xfrm>
          <a:off x="6280595" y="2224278"/>
          <a:ext cx="4704017" cy="2442591"/>
        </p:xfrm>
        <a:graphic>
          <a:graphicData uri="http://schemas.openxmlformats.org/presentationml/2006/ole">
            <mc:AlternateContent xmlns:mc="http://schemas.openxmlformats.org/markup-compatibility/2006">
              <mc:Choice xmlns:v="urn:schemas-microsoft-com:vml" Requires="v">
                <p:oleObj spid="_x0000_s8" name="" r:id="rId3" imgW="5073015" imgH="3200400" progId="Paint.Picture">
                  <p:embed/>
                </p:oleObj>
              </mc:Choice>
              <mc:Fallback>
                <p:oleObj name="" r:id="rId3" imgW="5073015" imgH="3200400" progId="Paint.Picture">
                  <p:embed/>
                  <p:pic>
                    <p:nvPicPr>
                      <p:cNvPr id="0" name="图片 7"/>
                      <p:cNvPicPr/>
                      <p:nvPr/>
                    </p:nvPicPr>
                    <p:blipFill>
                      <a:blip r:embed="rId4"/>
                      <a:stretch>
                        <a:fillRect/>
                      </a:stretch>
                    </p:blipFill>
                    <p:spPr>
                      <a:xfrm>
                        <a:off x="6280595" y="2224278"/>
                        <a:ext cx="4704017" cy="244259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174367" y="1354455"/>
            <a:ext cx="7872984"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单位安全管理机构和责任制</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6-4</a:t>
            </a:r>
            <a:endParaRPr lang="en-US" altLang="zh-CN">
              <a:solidFill>
                <a:schemeClr val="bg1"/>
              </a:solidFill>
            </a:endParaRPr>
          </a:p>
        </p:txBody>
      </p:sp>
      <p:sp>
        <p:nvSpPr>
          <p:cNvPr id="100" name="文本框 99"/>
          <p:cNvSpPr txBox="1"/>
          <p:nvPr/>
        </p:nvSpPr>
        <p:spPr>
          <a:xfrm>
            <a:off x="1260539" y="4917758"/>
            <a:ext cx="9841230" cy="75565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设置网络安全管理机构，确定网络安全负责人，落实网络安全保护责任是网络安全法对网络运营者提出的法律义务。超过70%的被调查人员在此三方面均给出了肯定的答复</a:t>
            </a:r>
            <a:r>
              <a:rPr lang="zh-CN" sz="1440" b="1" spc="300" dirty="0">
                <a:solidFill>
                  <a:schemeClr val="bg1"/>
                </a:solidFill>
                <a:latin typeface="+mn-ea"/>
              </a:rPr>
              <a:t>。</a:t>
            </a:r>
            <a:endParaRPr lang="zh-CN" sz="1440" b="1" spc="300" dirty="0">
              <a:solidFill>
                <a:schemeClr val="bg1"/>
              </a:solidFill>
              <a:latin typeface="+mn-ea"/>
            </a:endParaRPr>
          </a:p>
        </p:txBody>
      </p:sp>
      <p:pic>
        <p:nvPicPr>
          <p:cNvPr id="13" name="图片 8"/>
          <p:cNvPicPr>
            <a:picLocks noChangeAspect="1"/>
          </p:cNvPicPr>
          <p:nvPr/>
        </p:nvPicPr>
        <p:blipFill>
          <a:blip r:embed="rId2"/>
          <a:stretch>
            <a:fillRect/>
          </a:stretch>
        </p:blipFill>
        <p:spPr>
          <a:xfrm>
            <a:off x="1162812" y="2191703"/>
            <a:ext cx="4831461" cy="2532317"/>
          </a:xfrm>
          <a:prstGeom prst="rect">
            <a:avLst/>
          </a:prstGeom>
          <a:noFill/>
          <a:ln>
            <a:noFill/>
          </a:ln>
        </p:spPr>
      </p:pic>
      <p:pic>
        <p:nvPicPr>
          <p:cNvPr id="14" name="图片 9"/>
          <p:cNvPicPr>
            <a:picLocks noChangeAspect="1"/>
          </p:cNvPicPr>
          <p:nvPr/>
        </p:nvPicPr>
        <p:blipFill>
          <a:blip r:embed="rId3"/>
          <a:stretch>
            <a:fillRect/>
          </a:stretch>
        </p:blipFill>
        <p:spPr>
          <a:xfrm>
            <a:off x="6345746" y="2191703"/>
            <a:ext cx="4756023" cy="25317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9" name="图片 28" descr="f4b1c320bb7adbe4890e4dd8520159da"/>
          <p:cNvPicPr>
            <a:picLocks noChangeAspect="1"/>
          </p:cNvPicPr>
          <p:nvPr/>
        </p:nvPicPr>
        <p:blipFill>
          <a:blip r:embed="rId2"/>
          <a:srcRect l="5737" t="8070" r="9856" b="6354"/>
          <a:stretch>
            <a:fillRect/>
          </a:stretch>
        </p:blipFill>
        <p:spPr>
          <a:xfrm rot="16200000">
            <a:off x="1731455" y="1246442"/>
            <a:ext cx="4457700" cy="5168075"/>
          </a:xfrm>
          <a:prstGeom prst="rect">
            <a:avLst/>
          </a:prstGeom>
        </p:spPr>
      </p:pic>
      <p:sp>
        <p:nvSpPr>
          <p:cNvPr id="3" name="文本框 22"/>
          <p:cNvSpPr>
            <a:spLocks noChangeArrowheads="1"/>
          </p:cNvSpPr>
          <p:nvPr/>
        </p:nvSpPr>
        <p:spPr bwMode="auto">
          <a:xfrm>
            <a:off x="7389876" y="2837498"/>
            <a:ext cx="372046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网络安全公共服务和监督管理情况</a:t>
            </a:r>
            <a:endParaRPr lang="zh-CN" altLang="en-US" sz="1440" b="1" dirty="0">
              <a:solidFill>
                <a:schemeClr val="bg1"/>
              </a:solidFill>
              <a:ea typeface="微软雅黑" panose="020B0503020204020204" pitchFamily="34" charset="-122"/>
            </a:endParaRPr>
          </a:p>
        </p:txBody>
      </p:sp>
      <p:sp>
        <p:nvSpPr>
          <p:cNvPr id="9" name="文本框 22"/>
          <p:cNvSpPr>
            <a:spLocks noChangeArrowheads="1"/>
          </p:cNvSpPr>
          <p:nvPr/>
        </p:nvSpPr>
        <p:spPr bwMode="auto">
          <a:xfrm>
            <a:off x="7389876" y="3350133"/>
            <a:ext cx="3874199"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网络安全等级保护制度实施情况</a:t>
            </a:r>
            <a:endParaRPr lang="zh-CN" altLang="en-US" sz="1440" b="1" dirty="0">
              <a:solidFill>
                <a:schemeClr val="bg1"/>
              </a:solidFill>
              <a:ea typeface="微软雅黑" panose="020B0503020204020204" pitchFamily="34" charset="-122"/>
            </a:endParaRPr>
          </a:p>
        </p:txBody>
      </p:sp>
      <p:sp>
        <p:nvSpPr>
          <p:cNvPr id="67" name="Oval 2"/>
          <p:cNvSpPr/>
          <p:nvPr/>
        </p:nvSpPr>
        <p:spPr bwMode="auto">
          <a:xfrm>
            <a:off x="6765798" y="2756345"/>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03</a:t>
            </a:r>
            <a:endParaRPr lang="en-US" altLang="zh-CN" sz="1295" dirty="0">
              <a:solidFill>
                <a:schemeClr val="bg1"/>
              </a:solidFill>
              <a:latin typeface="Impact" panose="020B0806030902050204" pitchFamily="34" charset="0"/>
            </a:endParaRPr>
          </a:p>
        </p:txBody>
      </p:sp>
      <p:sp>
        <p:nvSpPr>
          <p:cNvPr id="69" name="Oval 2"/>
          <p:cNvSpPr/>
          <p:nvPr/>
        </p:nvSpPr>
        <p:spPr bwMode="auto">
          <a:xfrm>
            <a:off x="6765798" y="3283268"/>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04</a:t>
            </a:r>
            <a:endParaRPr lang="en-US" altLang="zh-CN" sz="1295" dirty="0">
              <a:solidFill>
                <a:schemeClr val="bg1"/>
              </a:solidFill>
              <a:latin typeface="Impact" panose="020B0806030902050204" pitchFamily="34" charset="0"/>
            </a:endParaRPr>
          </a:p>
        </p:txBody>
      </p:sp>
      <p:sp>
        <p:nvSpPr>
          <p:cNvPr id="22" name="文本框 22"/>
          <p:cNvSpPr>
            <a:spLocks noChangeArrowheads="1"/>
          </p:cNvSpPr>
          <p:nvPr/>
        </p:nvSpPr>
        <p:spPr bwMode="auto">
          <a:xfrm>
            <a:off x="7389876" y="1737932"/>
            <a:ext cx="2539746"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前言</a:t>
            </a:r>
            <a:endParaRPr lang="zh-CN" altLang="en-US" sz="1440" b="1" dirty="0">
              <a:solidFill>
                <a:schemeClr val="bg1"/>
              </a:solidFill>
              <a:ea typeface="微软雅黑" panose="020B0503020204020204" pitchFamily="34" charset="-122"/>
            </a:endParaRPr>
          </a:p>
        </p:txBody>
      </p:sp>
      <p:sp>
        <p:nvSpPr>
          <p:cNvPr id="66" name="Oval 2"/>
          <p:cNvSpPr/>
          <p:nvPr/>
        </p:nvSpPr>
        <p:spPr bwMode="auto">
          <a:xfrm>
            <a:off x="6772656" y="1703642"/>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01</a:t>
            </a:r>
            <a:endParaRPr lang="en-US" altLang="zh-CN" sz="1295" dirty="0">
              <a:solidFill>
                <a:schemeClr val="bg1"/>
              </a:solidFill>
              <a:latin typeface="Impact" panose="020B0806030902050204" pitchFamily="34" charset="0"/>
            </a:endParaRPr>
          </a:p>
        </p:txBody>
      </p:sp>
      <p:sp>
        <p:nvSpPr>
          <p:cNvPr id="16" name="文本框 22"/>
          <p:cNvSpPr>
            <a:spLocks noChangeArrowheads="1"/>
          </p:cNvSpPr>
          <p:nvPr/>
        </p:nvSpPr>
        <p:spPr bwMode="auto">
          <a:xfrm>
            <a:off x="7389876" y="2312289"/>
            <a:ext cx="2539746"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研究内容与方法</a:t>
            </a:r>
            <a:endParaRPr lang="zh-CN" altLang="en-US" sz="1440" b="1" dirty="0">
              <a:solidFill>
                <a:schemeClr val="bg1"/>
              </a:solidFill>
              <a:ea typeface="微软雅黑" panose="020B0503020204020204" pitchFamily="34" charset="-122"/>
            </a:endParaRPr>
          </a:p>
        </p:txBody>
      </p:sp>
      <p:sp>
        <p:nvSpPr>
          <p:cNvPr id="25" name="Oval 2"/>
          <p:cNvSpPr/>
          <p:nvPr/>
        </p:nvSpPr>
        <p:spPr bwMode="auto">
          <a:xfrm>
            <a:off x="6781229" y="2229993"/>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02</a:t>
            </a:r>
            <a:endParaRPr lang="en-US" altLang="zh-CN" sz="1295" dirty="0">
              <a:solidFill>
                <a:schemeClr val="bg1"/>
              </a:solidFill>
              <a:latin typeface="Impact" panose="020B0806030902050204" pitchFamily="34" charset="0"/>
            </a:endParaRPr>
          </a:p>
        </p:txBody>
      </p:sp>
      <p:sp>
        <p:nvSpPr>
          <p:cNvPr id="31" name="矩形 30"/>
          <p:cNvSpPr/>
          <p:nvPr/>
        </p:nvSpPr>
        <p:spPr>
          <a:xfrm>
            <a:off x="10093579" y="1277874"/>
            <a:ext cx="680720" cy="1306449"/>
          </a:xfrm>
          <a:prstGeom prst="rect">
            <a:avLst/>
          </a:prstGeom>
        </p:spPr>
        <p:txBody>
          <a:bodyPr vert="eaVert" wrap="square">
            <a:spAutoFit/>
          </a:bodyPr>
          <a:lstStyle/>
          <a:p>
            <a:r>
              <a:rPr lang="zh-CN" altLang="en-US" sz="3240" spc="300" dirty="0">
                <a:solidFill>
                  <a:schemeClr val="bg1"/>
                </a:solidFill>
                <a:latin typeface="腾祥金砖黑简" panose="01010104010101010101" pitchFamily="2" charset="-122"/>
                <a:ea typeface="腾祥金砖黑简" panose="01010104010101010101" pitchFamily="2" charset="-122"/>
                <a:sym typeface="Century Gothic" panose="020B0502020202020204" pitchFamily="34" charset="0"/>
              </a:rPr>
              <a:t>目 录</a:t>
            </a:r>
            <a:endParaRPr lang="zh-CN" altLang="en-US" sz="3240" spc="300" dirty="0">
              <a:solidFill>
                <a:schemeClr val="bg1"/>
              </a:solidFill>
              <a:latin typeface="腾祥金砖黑简" panose="01010104010101010101" pitchFamily="2" charset="-122"/>
              <a:ea typeface="腾祥金砖黑简" panose="01010104010101010101" pitchFamily="2" charset="-122"/>
              <a:sym typeface="Century Gothic" panose="020B0502020202020204" pitchFamily="34" charset="0"/>
            </a:endParaRPr>
          </a:p>
        </p:txBody>
      </p:sp>
      <p:sp>
        <p:nvSpPr>
          <p:cNvPr id="2" name="Oval 2"/>
          <p:cNvSpPr/>
          <p:nvPr/>
        </p:nvSpPr>
        <p:spPr bwMode="auto">
          <a:xfrm>
            <a:off x="6765798" y="3809619"/>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05</a:t>
            </a:r>
            <a:endParaRPr lang="en-US" altLang="zh-CN" sz="1295" dirty="0">
              <a:solidFill>
                <a:schemeClr val="bg1"/>
              </a:solidFill>
              <a:latin typeface="Impact" panose="020B0806030902050204" pitchFamily="34" charset="0"/>
            </a:endParaRPr>
          </a:p>
        </p:txBody>
      </p:sp>
      <p:sp>
        <p:nvSpPr>
          <p:cNvPr id="4" name="文本框 22"/>
          <p:cNvSpPr>
            <a:spLocks noChangeArrowheads="1"/>
          </p:cNvSpPr>
          <p:nvPr/>
        </p:nvSpPr>
        <p:spPr bwMode="auto">
          <a:xfrm>
            <a:off x="7389876" y="3885057"/>
            <a:ext cx="379647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关键信息基础设施保护制度实施情况</a:t>
            </a:r>
            <a:endParaRPr lang="zh-CN" altLang="en-US" sz="1440" b="1" dirty="0">
              <a:solidFill>
                <a:schemeClr val="bg1"/>
              </a:solidFill>
              <a:ea typeface="微软雅黑" panose="020B0503020204020204" pitchFamily="34" charset="-122"/>
            </a:endParaRPr>
          </a:p>
        </p:txBody>
      </p:sp>
      <p:sp>
        <p:nvSpPr>
          <p:cNvPr id="5" name="文本框 22"/>
          <p:cNvSpPr>
            <a:spLocks noChangeArrowheads="1"/>
          </p:cNvSpPr>
          <p:nvPr/>
        </p:nvSpPr>
        <p:spPr bwMode="auto">
          <a:xfrm>
            <a:off x="7389876" y="4401693"/>
            <a:ext cx="334327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企业合规情况</a:t>
            </a:r>
            <a:endParaRPr lang="zh-CN" altLang="en-US" sz="1440" b="1" dirty="0">
              <a:solidFill>
                <a:schemeClr val="bg1"/>
              </a:solidFill>
              <a:ea typeface="微软雅黑" panose="020B0503020204020204" pitchFamily="34" charset="-122"/>
            </a:endParaRPr>
          </a:p>
        </p:txBody>
      </p:sp>
      <p:sp>
        <p:nvSpPr>
          <p:cNvPr id="6" name="文本框 22"/>
          <p:cNvSpPr>
            <a:spLocks noChangeArrowheads="1"/>
          </p:cNvSpPr>
          <p:nvPr/>
        </p:nvSpPr>
        <p:spPr bwMode="auto">
          <a:xfrm>
            <a:off x="7389876" y="4932617"/>
            <a:ext cx="308781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企业网络安全案事件和处置</a:t>
            </a:r>
            <a:endParaRPr lang="zh-CN" altLang="en-US" sz="1440" b="1" dirty="0">
              <a:solidFill>
                <a:schemeClr val="bg1"/>
              </a:solidFill>
              <a:ea typeface="微软雅黑" panose="020B0503020204020204" pitchFamily="34" charset="-122"/>
            </a:endParaRPr>
          </a:p>
        </p:txBody>
      </p:sp>
      <p:sp>
        <p:nvSpPr>
          <p:cNvPr id="7" name="Oval 2"/>
          <p:cNvSpPr/>
          <p:nvPr/>
        </p:nvSpPr>
        <p:spPr bwMode="auto">
          <a:xfrm>
            <a:off x="6765798" y="4335971"/>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06</a:t>
            </a:r>
            <a:endParaRPr lang="en-US" altLang="zh-CN" sz="1295" dirty="0">
              <a:solidFill>
                <a:schemeClr val="bg1"/>
              </a:solidFill>
              <a:latin typeface="Impact" panose="020B0806030902050204" pitchFamily="34" charset="0"/>
            </a:endParaRPr>
          </a:p>
        </p:txBody>
      </p:sp>
      <p:sp>
        <p:nvSpPr>
          <p:cNvPr id="8" name="Oval 2"/>
          <p:cNvSpPr/>
          <p:nvPr/>
        </p:nvSpPr>
        <p:spPr bwMode="auto">
          <a:xfrm>
            <a:off x="6765798" y="4862322"/>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07</a:t>
            </a:r>
            <a:endParaRPr lang="en-US" altLang="zh-CN" sz="1295" dirty="0">
              <a:solidFill>
                <a:schemeClr val="bg1"/>
              </a:solidFill>
              <a:latin typeface="Impact" panose="020B0806030902050204" pitchFamily="34" charset="0"/>
            </a:endParaRPr>
          </a:p>
        </p:txBody>
      </p:sp>
      <p:pic>
        <p:nvPicPr>
          <p:cNvPr id="12" name="图片 11"/>
          <p:cNvPicPr>
            <a:picLocks noChangeAspect="1"/>
          </p:cNvPicPr>
          <p:nvPr/>
        </p:nvPicPr>
        <p:blipFill>
          <a:blip r:embed="rId3"/>
          <a:stretch>
            <a:fillRect/>
          </a:stretch>
        </p:blipFill>
        <p:spPr>
          <a:xfrm>
            <a:off x="1732026" y="2041970"/>
            <a:ext cx="4282821" cy="3433572"/>
          </a:xfrm>
          <a:prstGeom prst="rect">
            <a:avLst/>
          </a:prstGeom>
        </p:spPr>
      </p:pic>
      <p:sp>
        <p:nvSpPr>
          <p:cNvPr id="13" name="文本框 22"/>
          <p:cNvSpPr>
            <a:spLocks noChangeArrowheads="1"/>
          </p:cNvSpPr>
          <p:nvPr/>
        </p:nvSpPr>
        <p:spPr bwMode="auto">
          <a:xfrm>
            <a:off x="7408164" y="5418963"/>
            <a:ext cx="308781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440" b="1" dirty="0">
                <a:solidFill>
                  <a:schemeClr val="bg1"/>
                </a:solidFill>
                <a:ea typeface="微软雅黑" panose="020B0503020204020204" pitchFamily="34" charset="-122"/>
              </a:rPr>
              <a:t>调查报告结论和建议</a:t>
            </a:r>
            <a:endParaRPr lang="zh-CN" altLang="en-US" sz="1440" b="1" dirty="0">
              <a:solidFill>
                <a:schemeClr val="bg1"/>
              </a:solidFill>
              <a:ea typeface="微软雅黑" panose="020B0503020204020204" pitchFamily="34" charset="-122"/>
            </a:endParaRPr>
          </a:p>
        </p:txBody>
      </p:sp>
      <p:sp>
        <p:nvSpPr>
          <p:cNvPr id="14" name="Oval 2"/>
          <p:cNvSpPr/>
          <p:nvPr/>
        </p:nvSpPr>
        <p:spPr bwMode="auto">
          <a:xfrm>
            <a:off x="6784086" y="5348669"/>
            <a:ext cx="519494" cy="409766"/>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295" dirty="0">
                <a:solidFill>
                  <a:schemeClr val="bg1"/>
                </a:solidFill>
                <a:latin typeface="Impact" panose="020B0806030902050204" pitchFamily="34" charset="0"/>
              </a:rPr>
              <a:t>08</a:t>
            </a:r>
            <a:endParaRPr lang="en-US" altLang="zh-CN" sz="1295"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788605" y="1354455"/>
            <a:ext cx="8644509" cy="534035"/>
            <a:chOff x="3986895" y="307340"/>
            <a:chExt cx="4740180" cy="659303"/>
          </a:xfrm>
        </p:grpSpPr>
        <p:sp>
          <p:nvSpPr>
            <p:cNvPr id="10" name="矩形 9"/>
            <p:cNvSpPr/>
            <p:nvPr/>
          </p:nvSpPr>
          <p:spPr>
            <a:xfrm>
              <a:off x="4658920" y="307340"/>
              <a:ext cx="3542234"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责任追究单位和定期网络安全检查</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6-5</a:t>
            </a:r>
            <a:endParaRPr lang="en-US" altLang="zh-CN">
              <a:solidFill>
                <a:schemeClr val="bg1"/>
              </a:solidFill>
            </a:endParaRPr>
          </a:p>
        </p:txBody>
      </p:sp>
      <p:pic>
        <p:nvPicPr>
          <p:cNvPr id="15" name="图片 10"/>
          <p:cNvPicPr>
            <a:picLocks noChangeAspect="1"/>
          </p:cNvPicPr>
          <p:nvPr/>
        </p:nvPicPr>
        <p:blipFill>
          <a:blip r:embed="rId2"/>
          <a:stretch>
            <a:fillRect/>
          </a:stretch>
        </p:blipFill>
        <p:spPr>
          <a:xfrm>
            <a:off x="1260539" y="2176272"/>
            <a:ext cx="4570857" cy="2444306"/>
          </a:xfrm>
          <a:prstGeom prst="rect">
            <a:avLst/>
          </a:prstGeom>
          <a:noFill/>
          <a:ln>
            <a:noFill/>
          </a:ln>
        </p:spPr>
      </p:pic>
      <p:pic>
        <p:nvPicPr>
          <p:cNvPr id="17" name="图片 12"/>
          <p:cNvPicPr>
            <a:picLocks noChangeAspect="1"/>
          </p:cNvPicPr>
          <p:nvPr/>
        </p:nvPicPr>
        <p:blipFill>
          <a:blip r:embed="rId3"/>
          <a:stretch>
            <a:fillRect/>
          </a:stretch>
        </p:blipFill>
        <p:spPr>
          <a:xfrm>
            <a:off x="6272594" y="2176272"/>
            <a:ext cx="4632008" cy="2443734"/>
          </a:xfrm>
          <a:prstGeom prst="rect">
            <a:avLst/>
          </a:prstGeom>
          <a:noFill/>
          <a:ln>
            <a:noFill/>
          </a:ln>
        </p:spPr>
      </p:pic>
      <p:sp>
        <p:nvSpPr>
          <p:cNvPr id="6" name="文本框 5"/>
          <p:cNvSpPr txBox="1"/>
          <p:nvPr/>
        </p:nvSpPr>
        <p:spPr>
          <a:xfrm>
            <a:off x="1260539" y="4780312"/>
            <a:ext cx="4572000" cy="755650"/>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78.77%参与调查的从业人员所在单位落实了网络安全责任追究</a:t>
            </a:r>
            <a:r>
              <a:rPr lang="zh-CN" sz="1440" b="1" spc="300" dirty="0">
                <a:solidFill>
                  <a:schemeClr val="bg1"/>
                </a:solidFill>
                <a:latin typeface="+mn-ea"/>
              </a:rPr>
              <a:t>措施。</a:t>
            </a:r>
            <a:endParaRPr lang="zh-CN" sz="1440" b="1" spc="300" dirty="0">
              <a:solidFill>
                <a:schemeClr val="bg1"/>
              </a:solidFill>
              <a:latin typeface="+mn-ea"/>
            </a:endParaRPr>
          </a:p>
        </p:txBody>
      </p:sp>
      <p:sp>
        <p:nvSpPr>
          <p:cNvPr id="7" name="文本框 6"/>
          <p:cNvSpPr txBox="1"/>
          <p:nvPr/>
        </p:nvSpPr>
        <p:spPr>
          <a:xfrm>
            <a:off x="6208586" y="4759452"/>
            <a:ext cx="4713732" cy="108775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79.97%参与调查的从业人员所在单位落实了定期对重要信息系统</a:t>
            </a:r>
            <a:r>
              <a:rPr lang="zh-CN" sz="1440" b="1" spc="300" dirty="0">
                <a:solidFill>
                  <a:schemeClr val="bg1"/>
                </a:solidFill>
                <a:latin typeface="+mn-ea"/>
              </a:rPr>
              <a:t>、</a:t>
            </a:r>
            <a:r>
              <a:rPr sz="1440" b="1" spc="300" dirty="0">
                <a:solidFill>
                  <a:schemeClr val="bg1"/>
                </a:solidFill>
                <a:latin typeface="+mn-ea"/>
              </a:rPr>
              <a:t>业务系统进行安全检查</a:t>
            </a:r>
            <a:r>
              <a:rPr lang="zh-CN" sz="1440" b="1" spc="300" dirty="0">
                <a:solidFill>
                  <a:schemeClr val="bg1"/>
                </a:solidFill>
                <a:latin typeface="+mn-ea"/>
              </a:rPr>
              <a:t>的工作。</a:t>
            </a:r>
            <a:endParaRPr lang="zh-CN" sz="1440" b="1" spc="3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003417" y="2182730"/>
            <a:ext cx="4215613" cy="1689640"/>
            <a:chOff x="9748" y="2977"/>
            <a:chExt cx="8196" cy="3285"/>
          </a:xfrm>
        </p:grpSpPr>
        <p:sp>
          <p:nvSpPr>
            <p:cNvPr id="22" name="文本框 22"/>
            <p:cNvSpPr>
              <a:spLocks noChangeArrowheads="1"/>
            </p:cNvSpPr>
            <p:nvPr/>
          </p:nvSpPr>
          <p:spPr bwMode="auto">
            <a:xfrm>
              <a:off x="9748" y="5310"/>
              <a:ext cx="819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590" dirty="0">
                  <a:solidFill>
                    <a:schemeClr val="bg1"/>
                  </a:solidFill>
                  <a:ea typeface="微软雅黑" panose="020B0503020204020204" pitchFamily="34" charset="-122"/>
                </a:rPr>
                <a:t>企业网络安全案事件和处置</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a:solidFill>
                    <a:schemeClr val="bg1"/>
                  </a:solidFill>
                </a:rPr>
                <a:t>PART   07</a:t>
              </a:r>
              <a:endParaRPr lang="en-US" altLang="zh-CN" sz="648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4" name="图片 3" descr="26695914"/>
          <p:cNvPicPr>
            <a:picLocks noChangeAspect="1"/>
          </p:cNvPicPr>
          <p:nvPr/>
        </p:nvPicPr>
        <p:blipFill>
          <a:blip r:embed="rId3"/>
          <a:srcRect r="24945"/>
          <a:stretch>
            <a:fillRect/>
          </a:stretch>
        </p:blipFill>
        <p:spPr>
          <a:xfrm>
            <a:off x="1751801" y="1950243"/>
            <a:ext cx="3738810" cy="26756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04732" y="1354455"/>
            <a:ext cx="6612255"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网络安全事件发生情况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7-1</a:t>
            </a:r>
            <a:endParaRPr lang="en-US" altLang="zh-CN">
              <a:solidFill>
                <a:schemeClr val="bg1"/>
              </a:solidFill>
            </a:endParaRPr>
          </a:p>
        </p:txBody>
      </p:sp>
      <p:sp>
        <p:nvSpPr>
          <p:cNvPr id="6" name="文本框 5"/>
          <p:cNvSpPr txBox="1"/>
          <p:nvPr/>
        </p:nvSpPr>
        <p:spPr>
          <a:xfrm>
            <a:off x="1260539" y="4780312"/>
            <a:ext cx="4572000" cy="755650"/>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20.41%参与调查的从业人员</a:t>
            </a:r>
            <a:r>
              <a:rPr lang="zh-CN" sz="1440" b="1" spc="300" dirty="0">
                <a:solidFill>
                  <a:schemeClr val="bg1"/>
                </a:solidFill>
                <a:latin typeface="+mn-ea"/>
              </a:rPr>
              <a:t>选择了</a:t>
            </a:r>
            <a:r>
              <a:rPr lang="en-US" altLang="zh-CN" sz="1440" b="1" spc="300" dirty="0">
                <a:solidFill>
                  <a:schemeClr val="bg1"/>
                </a:solidFill>
                <a:latin typeface="+mn-ea"/>
              </a:rPr>
              <a:t>“</a:t>
            </a:r>
            <a:r>
              <a:rPr sz="1440" b="1" spc="300" dirty="0">
                <a:solidFill>
                  <a:schemeClr val="bg1"/>
                </a:solidFill>
                <a:latin typeface="+mn-ea"/>
              </a:rPr>
              <a:t>所在单位发生过网络安全事件</a:t>
            </a:r>
            <a:r>
              <a:rPr lang="en-US" sz="1440" b="1" spc="300" dirty="0">
                <a:solidFill>
                  <a:schemeClr val="bg1"/>
                </a:solidFill>
                <a:latin typeface="+mn-ea"/>
              </a:rPr>
              <a:t>”</a:t>
            </a:r>
            <a:r>
              <a:rPr lang="zh-CN" sz="1440" b="1" spc="300" dirty="0">
                <a:solidFill>
                  <a:schemeClr val="bg1"/>
                </a:solidFill>
                <a:latin typeface="+mn-ea"/>
              </a:rPr>
              <a:t>。</a:t>
            </a:r>
            <a:endParaRPr lang="zh-CN" sz="1440" b="1" spc="300" dirty="0">
              <a:solidFill>
                <a:schemeClr val="bg1"/>
              </a:solidFill>
              <a:latin typeface="+mn-ea"/>
            </a:endParaRPr>
          </a:p>
        </p:txBody>
      </p:sp>
      <p:sp>
        <p:nvSpPr>
          <p:cNvPr id="7" name="文本框 6"/>
          <p:cNvSpPr txBox="1"/>
          <p:nvPr/>
        </p:nvSpPr>
        <p:spPr>
          <a:xfrm>
            <a:off x="6208586" y="4759452"/>
            <a:ext cx="4713732" cy="108775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在肯定本单位发生过网络安全事件的被调查人员中，55.92%从业人员所在单位发生过单位网站被攻击</a:t>
            </a:r>
            <a:r>
              <a:rPr lang="zh-CN" sz="1440" b="1" spc="300" dirty="0">
                <a:solidFill>
                  <a:schemeClr val="bg1"/>
                </a:solidFill>
                <a:latin typeface="+mn-ea"/>
              </a:rPr>
              <a:t>，比例超过上年。</a:t>
            </a:r>
            <a:endParaRPr lang="zh-CN" sz="1440" b="1" spc="300" dirty="0">
              <a:solidFill>
                <a:schemeClr val="bg1"/>
              </a:solidFill>
              <a:latin typeface="+mn-ea"/>
            </a:endParaRPr>
          </a:p>
        </p:txBody>
      </p:sp>
      <p:pic>
        <p:nvPicPr>
          <p:cNvPr id="4" name="图片 14"/>
          <p:cNvPicPr>
            <a:picLocks noChangeAspect="1"/>
          </p:cNvPicPr>
          <p:nvPr/>
        </p:nvPicPr>
        <p:blipFill>
          <a:blip r:embed="rId2"/>
          <a:stretch>
            <a:fillRect/>
          </a:stretch>
        </p:blipFill>
        <p:spPr>
          <a:xfrm>
            <a:off x="1185101" y="2176272"/>
            <a:ext cx="4640580" cy="2444306"/>
          </a:xfrm>
          <a:prstGeom prst="rect">
            <a:avLst/>
          </a:prstGeom>
          <a:noFill/>
          <a:ln>
            <a:noFill/>
          </a:ln>
        </p:spPr>
      </p:pic>
      <p:pic>
        <p:nvPicPr>
          <p:cNvPr id="5" name="图片 15"/>
          <p:cNvPicPr>
            <a:picLocks noChangeAspect="1"/>
          </p:cNvPicPr>
          <p:nvPr/>
        </p:nvPicPr>
        <p:blipFill>
          <a:blip r:embed="rId3"/>
          <a:stretch>
            <a:fillRect/>
          </a:stretch>
        </p:blipFill>
        <p:spPr>
          <a:xfrm>
            <a:off x="6234875" y="2176272"/>
            <a:ext cx="4652582" cy="24443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682459"/>
            <a:ext cx="3556192" cy="24879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sz="1620" b="1" spc="300" dirty="0">
                <a:solidFill>
                  <a:schemeClr val="bg1"/>
                </a:solidFill>
                <a:latin typeface="+mn-ea"/>
                <a:sym typeface="+mn-ea"/>
              </a:rPr>
              <a:t>66.86%从业人员认为单位网络安全应急预案完善或较为完善</a:t>
            </a:r>
            <a:r>
              <a:rPr lang="zh-CN" sz="1620" b="1" spc="300" dirty="0">
                <a:solidFill>
                  <a:schemeClr val="bg1"/>
                </a:solidFill>
                <a:latin typeface="+mn-ea"/>
                <a:sym typeface="+mn-ea"/>
              </a:rPr>
              <a:t>，还存在一些薄弱环节。</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sz="1620" b="1" spc="300" dirty="0">
                <a:solidFill>
                  <a:schemeClr val="bg1"/>
                </a:solidFill>
                <a:latin typeface="+mn-ea"/>
                <a:sym typeface="+mn-ea"/>
              </a:rPr>
              <a:t>与上年相比，应急预案建设状况有所好转。</a:t>
            </a:r>
            <a:endParaRPr lang="zh-CN" sz="1620" b="1" spc="300" dirty="0">
              <a:solidFill>
                <a:schemeClr val="bg1"/>
              </a:solidFill>
              <a:latin typeface="+mn-ea"/>
              <a:sym typeface="+mn-ea"/>
            </a:endParaRPr>
          </a:p>
        </p:txBody>
      </p:sp>
      <p:grpSp>
        <p:nvGrpSpPr>
          <p:cNvPr id="3" name="组合 2"/>
          <p:cNvGrpSpPr/>
          <p:nvPr/>
        </p:nvGrpSpPr>
        <p:grpSpPr>
          <a:xfrm>
            <a:off x="2618994" y="1354455"/>
            <a:ext cx="6983730" cy="534035"/>
            <a:chOff x="3986895" y="307340"/>
            <a:chExt cx="4740180" cy="659303"/>
          </a:xfrm>
        </p:grpSpPr>
        <p:sp>
          <p:nvSpPr>
            <p:cNvPr id="10" name="矩形 9"/>
            <p:cNvSpPr/>
            <p:nvPr/>
          </p:nvSpPr>
          <p:spPr>
            <a:xfrm>
              <a:off x="4658830" y="307340"/>
              <a:ext cx="3541989"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单位网络安全应急预案情况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38179" y="5973890"/>
            <a:ext cx="1468755" cy="368300"/>
          </a:xfrm>
          <a:prstGeom prst="rect">
            <a:avLst/>
          </a:prstGeom>
          <a:noFill/>
        </p:spPr>
        <p:txBody>
          <a:bodyPr wrap="square" rtlCol="0">
            <a:spAutoFit/>
          </a:bodyPr>
          <a:p>
            <a:pPr algn="ctr"/>
            <a:r>
              <a:rPr lang="en-US" altLang="zh-CN">
                <a:solidFill>
                  <a:schemeClr val="bg1"/>
                </a:solidFill>
              </a:rPr>
              <a:t>7-2</a:t>
            </a:r>
            <a:endParaRPr lang="en-US" altLang="zh-CN">
              <a:solidFill>
                <a:schemeClr val="bg1"/>
              </a:solidFill>
            </a:endParaRPr>
          </a:p>
        </p:txBody>
      </p:sp>
      <p:pic>
        <p:nvPicPr>
          <p:cNvPr id="4" name="图片 16"/>
          <p:cNvPicPr>
            <a:picLocks noChangeAspect="1"/>
          </p:cNvPicPr>
          <p:nvPr/>
        </p:nvPicPr>
        <p:blipFill>
          <a:blip r:embed="rId3"/>
          <a:stretch>
            <a:fillRect/>
          </a:stretch>
        </p:blipFill>
        <p:spPr>
          <a:xfrm>
            <a:off x="1234821" y="2257997"/>
            <a:ext cx="5444681" cy="333698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6421" y="1354455"/>
            <a:ext cx="7008876"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网络安全事件报案情况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361623" y="6032183"/>
            <a:ext cx="1468755" cy="368300"/>
          </a:xfrm>
          <a:prstGeom prst="rect">
            <a:avLst/>
          </a:prstGeom>
          <a:noFill/>
        </p:spPr>
        <p:txBody>
          <a:bodyPr wrap="square" rtlCol="0">
            <a:spAutoFit/>
          </a:bodyPr>
          <a:p>
            <a:pPr algn="ctr"/>
            <a:r>
              <a:rPr lang="en-US" altLang="zh-CN">
                <a:solidFill>
                  <a:schemeClr val="bg1"/>
                </a:solidFill>
              </a:rPr>
              <a:t>7-4</a:t>
            </a:r>
            <a:endParaRPr lang="en-US" altLang="zh-CN">
              <a:solidFill>
                <a:schemeClr val="bg1"/>
              </a:solidFill>
            </a:endParaRPr>
          </a:p>
        </p:txBody>
      </p:sp>
      <p:pic>
        <p:nvPicPr>
          <p:cNvPr id="9" name="图片 8" descr="f4b1c320bb7adbe4890e4dd8520159da"/>
          <p:cNvPicPr>
            <a:picLocks noChangeAspect="1"/>
          </p:cNvPicPr>
          <p:nvPr/>
        </p:nvPicPr>
        <p:blipFill>
          <a:blip r:embed="rId2"/>
          <a:srcRect l="5737" t="8070" r="9856" b="6354"/>
          <a:stretch>
            <a:fillRect/>
          </a:stretch>
        </p:blipFill>
        <p:spPr>
          <a:xfrm rot="16200000">
            <a:off x="7225284" y="1927670"/>
            <a:ext cx="3683318" cy="4140518"/>
          </a:xfrm>
          <a:prstGeom prst="rect">
            <a:avLst/>
          </a:prstGeom>
        </p:spPr>
      </p:pic>
      <p:sp>
        <p:nvSpPr>
          <p:cNvPr id="32" name="矩形 31"/>
          <p:cNvSpPr/>
          <p:nvPr/>
        </p:nvSpPr>
        <p:spPr>
          <a:xfrm>
            <a:off x="7287929" y="2716749"/>
            <a:ext cx="3556192" cy="1740535"/>
          </a:xfrm>
          <a:prstGeom prst="rect">
            <a:avLst/>
          </a:prstGeom>
        </p:spPr>
        <p:txBody>
          <a:bodyPr vert="horz" wrap="square">
            <a:spAutoFit/>
          </a:bodyPr>
          <a:p>
            <a:pPr marL="342900" indent="-342900">
              <a:lnSpc>
                <a:spcPct val="150000"/>
              </a:lnSpc>
              <a:buFont typeface="Wingdings" panose="05000000000000000000" pitchFamily="2" charset="2"/>
              <a:buChar char="ü"/>
            </a:pPr>
            <a:r>
              <a:rPr sz="1620" b="1" spc="300" dirty="0">
                <a:solidFill>
                  <a:schemeClr val="bg1"/>
                </a:solidFill>
                <a:latin typeface="+mn-ea"/>
                <a:sym typeface="+mn-ea"/>
              </a:rPr>
              <a:t>超过半数反映单位将安全事件向公安机关报了案，</a:t>
            </a:r>
            <a:r>
              <a:rPr lang="zh-CN" sz="1620" b="1" spc="300" dirty="0">
                <a:solidFill>
                  <a:schemeClr val="bg1"/>
                </a:solidFill>
                <a:latin typeface="+mn-ea"/>
                <a:sym typeface="+mn-ea"/>
              </a:rPr>
              <a:t>。</a:t>
            </a:r>
            <a:endParaRPr sz="1620"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sz="1620" b="1" spc="300" dirty="0">
                <a:solidFill>
                  <a:schemeClr val="bg1"/>
                </a:solidFill>
                <a:latin typeface="+mn-ea"/>
                <a:sym typeface="+mn-ea"/>
              </a:rPr>
              <a:t>与</a:t>
            </a:r>
            <a:r>
              <a:rPr lang="zh-CN" sz="1620" b="1" spc="300" dirty="0">
                <a:solidFill>
                  <a:schemeClr val="bg1"/>
                </a:solidFill>
                <a:latin typeface="+mn-ea"/>
                <a:sym typeface="+mn-ea"/>
              </a:rPr>
              <a:t>上</a:t>
            </a:r>
            <a:r>
              <a:rPr sz="1620" b="1" spc="300" dirty="0">
                <a:solidFill>
                  <a:schemeClr val="bg1"/>
                </a:solidFill>
                <a:latin typeface="+mn-ea"/>
                <a:sym typeface="+mn-ea"/>
              </a:rPr>
              <a:t>年相比，报案比例上升了3.44个百分点</a:t>
            </a:r>
            <a:r>
              <a:rPr lang="zh-CN" sz="1620" b="1" spc="300" dirty="0">
                <a:solidFill>
                  <a:schemeClr val="bg1"/>
                </a:solidFill>
                <a:latin typeface="+mn-ea"/>
                <a:sym typeface="+mn-ea"/>
              </a:rPr>
              <a:t>。</a:t>
            </a:r>
            <a:endParaRPr lang="zh-CN" sz="1620" b="1" spc="300" dirty="0">
              <a:solidFill>
                <a:schemeClr val="bg1"/>
              </a:solidFill>
              <a:latin typeface="+mn-ea"/>
              <a:sym typeface="+mn-ea"/>
            </a:endParaRPr>
          </a:p>
        </p:txBody>
      </p:sp>
      <p:pic>
        <p:nvPicPr>
          <p:cNvPr id="12" name="图片 17"/>
          <p:cNvPicPr>
            <a:picLocks noChangeAspect="1"/>
          </p:cNvPicPr>
          <p:nvPr/>
        </p:nvPicPr>
        <p:blipFill>
          <a:blip r:embed="rId3"/>
          <a:stretch>
            <a:fillRect/>
          </a:stretch>
        </p:blipFill>
        <p:spPr>
          <a:xfrm>
            <a:off x="1184529" y="2302002"/>
            <a:ext cx="5411534" cy="330841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18994" y="1354455"/>
            <a:ext cx="6983730" cy="534035"/>
            <a:chOff x="3986895" y="307340"/>
            <a:chExt cx="4740180" cy="659303"/>
          </a:xfrm>
        </p:grpSpPr>
        <p:sp>
          <p:nvSpPr>
            <p:cNvPr id="10" name="矩形 9"/>
            <p:cNvSpPr/>
            <p:nvPr/>
          </p:nvSpPr>
          <p:spPr>
            <a:xfrm>
              <a:off x="4659033" y="307340"/>
              <a:ext cx="3395905" cy="659303"/>
            </a:xfrm>
            <a:prstGeom prst="rect">
              <a:avLst/>
            </a:prstGeom>
          </p:spPr>
          <p:txBody>
            <a:bodyPr wrap="square">
              <a:spAutoFit/>
            </a:bodyPr>
            <a:lstStyle/>
            <a:p>
              <a:pPr algn="ctr"/>
              <a:r>
                <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公安机关案事件处置情况</a:t>
              </a:r>
              <a:endParaRPr lang="zh-CN" altLang="en-US" sz="288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2" name="文本框 1"/>
          <p:cNvSpPr txBox="1"/>
          <p:nvPr/>
        </p:nvSpPr>
        <p:spPr>
          <a:xfrm>
            <a:off x="5210747" y="5973890"/>
            <a:ext cx="1468755" cy="368300"/>
          </a:xfrm>
          <a:prstGeom prst="rect">
            <a:avLst/>
          </a:prstGeom>
          <a:noFill/>
        </p:spPr>
        <p:txBody>
          <a:bodyPr wrap="square" rtlCol="0">
            <a:spAutoFit/>
          </a:bodyPr>
          <a:p>
            <a:pPr algn="ctr"/>
            <a:r>
              <a:rPr lang="en-US" altLang="zh-CN">
                <a:solidFill>
                  <a:schemeClr val="bg1"/>
                </a:solidFill>
              </a:rPr>
              <a:t>7-3</a:t>
            </a:r>
            <a:endParaRPr lang="en-US" altLang="zh-CN">
              <a:solidFill>
                <a:schemeClr val="bg1"/>
              </a:solidFill>
            </a:endParaRPr>
          </a:p>
        </p:txBody>
      </p:sp>
      <p:pic>
        <p:nvPicPr>
          <p:cNvPr id="6" name="图片 18"/>
          <p:cNvPicPr>
            <a:picLocks noChangeAspect="1"/>
          </p:cNvPicPr>
          <p:nvPr/>
        </p:nvPicPr>
        <p:blipFill>
          <a:blip r:embed="rId2"/>
          <a:stretch>
            <a:fillRect/>
          </a:stretch>
        </p:blipFill>
        <p:spPr>
          <a:xfrm>
            <a:off x="1145667" y="2251139"/>
            <a:ext cx="4801743" cy="2512886"/>
          </a:xfrm>
          <a:prstGeom prst="rect">
            <a:avLst/>
          </a:prstGeom>
          <a:noFill/>
          <a:ln>
            <a:noFill/>
          </a:ln>
        </p:spPr>
      </p:pic>
      <p:sp>
        <p:nvSpPr>
          <p:cNvPr id="7" name="文本框 6"/>
          <p:cNvSpPr txBox="1"/>
          <p:nvPr/>
        </p:nvSpPr>
        <p:spPr>
          <a:xfrm>
            <a:off x="1260539" y="4883182"/>
            <a:ext cx="4572000" cy="108775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正面评价（满意+非常满意）为87.30%，负面评价（不满意+非常不满意）为2.28%</a:t>
            </a:r>
            <a:r>
              <a:rPr lang="zh-CN" sz="1440" b="1" spc="300" dirty="0">
                <a:solidFill>
                  <a:schemeClr val="bg1"/>
                </a:solidFill>
                <a:latin typeface="+mn-ea"/>
              </a:rPr>
              <a:t>。</a:t>
            </a:r>
            <a:endParaRPr lang="zh-CN" sz="1440" b="1" spc="300" dirty="0">
              <a:solidFill>
                <a:schemeClr val="bg1"/>
              </a:solidFill>
              <a:latin typeface="+mn-ea"/>
            </a:endParaRPr>
          </a:p>
        </p:txBody>
      </p:sp>
      <p:sp>
        <p:nvSpPr>
          <p:cNvPr id="9" name="文本框 8"/>
          <p:cNvSpPr txBox="1"/>
          <p:nvPr/>
        </p:nvSpPr>
        <p:spPr>
          <a:xfrm>
            <a:off x="6208586" y="4862322"/>
            <a:ext cx="4713732" cy="108775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440" b="1" spc="300" dirty="0">
                <a:solidFill>
                  <a:schemeClr val="bg1"/>
                </a:solidFill>
                <a:latin typeface="+mn-ea"/>
              </a:rPr>
              <a:t>177名</a:t>
            </a:r>
            <a:r>
              <a:rPr lang="zh-CN" sz="1440" b="1" spc="300" dirty="0">
                <a:solidFill>
                  <a:schemeClr val="bg1"/>
                </a:solidFill>
                <a:latin typeface="+mn-ea"/>
              </a:rPr>
              <a:t>选择负面评价的</a:t>
            </a:r>
            <a:r>
              <a:rPr sz="1440" b="1" spc="300" dirty="0">
                <a:solidFill>
                  <a:schemeClr val="bg1"/>
                </a:solidFill>
                <a:latin typeface="+mn-ea"/>
              </a:rPr>
              <a:t>从业人员</a:t>
            </a:r>
            <a:r>
              <a:rPr lang="zh-CN" sz="1440" b="1" spc="300" dirty="0">
                <a:solidFill>
                  <a:schemeClr val="bg1"/>
                </a:solidFill>
                <a:latin typeface="+mn-ea"/>
              </a:rPr>
              <a:t>的调查结果，以效果不明显、立案门槛高和处理不及时居前三位。</a:t>
            </a:r>
            <a:endParaRPr lang="zh-CN" sz="1440" b="1" spc="300" dirty="0">
              <a:solidFill>
                <a:schemeClr val="bg1"/>
              </a:solidFill>
              <a:latin typeface="+mn-ea"/>
            </a:endParaRPr>
          </a:p>
        </p:txBody>
      </p:sp>
      <p:pic>
        <p:nvPicPr>
          <p:cNvPr id="29" name="图片 19"/>
          <p:cNvPicPr>
            <a:picLocks noChangeAspect="1"/>
          </p:cNvPicPr>
          <p:nvPr/>
        </p:nvPicPr>
        <p:blipFill>
          <a:blip r:embed="rId3"/>
          <a:stretch>
            <a:fillRect/>
          </a:stretch>
        </p:blipFill>
        <p:spPr>
          <a:xfrm>
            <a:off x="6320028" y="2251139"/>
            <a:ext cx="4792599" cy="251288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003417" y="2182730"/>
            <a:ext cx="4215613" cy="1689640"/>
            <a:chOff x="9748" y="2977"/>
            <a:chExt cx="8196" cy="3285"/>
          </a:xfrm>
        </p:grpSpPr>
        <p:sp>
          <p:nvSpPr>
            <p:cNvPr id="22" name="文本框 22"/>
            <p:cNvSpPr>
              <a:spLocks noChangeArrowheads="1"/>
            </p:cNvSpPr>
            <p:nvPr/>
          </p:nvSpPr>
          <p:spPr bwMode="auto">
            <a:xfrm>
              <a:off x="9748" y="5310"/>
              <a:ext cx="819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590" dirty="0">
                  <a:solidFill>
                    <a:schemeClr val="bg1"/>
                  </a:solidFill>
                  <a:ea typeface="微软雅黑" panose="020B0503020204020204" pitchFamily="34" charset="-122"/>
                </a:rPr>
                <a:t>调查报告结论和建议</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a:solidFill>
                    <a:schemeClr val="bg1"/>
                  </a:solidFill>
                </a:rPr>
                <a:t>PART   08</a:t>
              </a:r>
              <a:endParaRPr lang="en-US" altLang="zh-CN" sz="648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4" name="图片 3" descr="26695914"/>
          <p:cNvPicPr>
            <a:picLocks noChangeAspect="1"/>
          </p:cNvPicPr>
          <p:nvPr/>
        </p:nvPicPr>
        <p:blipFill>
          <a:blip r:embed="rId3"/>
          <a:srcRect r="24945"/>
          <a:stretch>
            <a:fillRect/>
          </a:stretch>
        </p:blipFill>
        <p:spPr>
          <a:xfrm>
            <a:off x="1751801" y="1950243"/>
            <a:ext cx="3738810" cy="26756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290828" y="1855089"/>
            <a:ext cx="2866073" cy="411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066" tIns="37033" rIns="74066" bIns="37033" numCol="1" spcCol="0" rtlCol="0" fromWordArt="0" anchor="ctr" anchorCtr="0" forceAA="0" compatLnSpc="1">
            <a:noAutofit/>
          </a:bodyPr>
          <a:lstStyle/>
          <a:p>
            <a:pPr algn="ctr"/>
            <a:r>
              <a:rPr kumimoji="1" lang="zh-CN" altLang="en-US" sz="1460">
                <a:solidFill>
                  <a:schemeClr val="tx1"/>
                </a:solidFill>
              </a:rPr>
              <a:t>网络安全等级保护</a:t>
            </a:r>
            <a:endParaRPr kumimoji="1" lang="zh-CN" altLang="en-US" sz="1460">
              <a:solidFill>
                <a:schemeClr val="tx1"/>
              </a:solidFill>
            </a:endParaRPr>
          </a:p>
        </p:txBody>
      </p:sp>
      <p:sp>
        <p:nvSpPr>
          <p:cNvPr id="24" name="Rectangle 12"/>
          <p:cNvSpPr/>
          <p:nvPr/>
        </p:nvSpPr>
        <p:spPr>
          <a:xfrm>
            <a:off x="1295971" y="2462022"/>
            <a:ext cx="2860929" cy="1514475"/>
          </a:xfrm>
          <a:prstGeom prst="rect">
            <a:avLst/>
          </a:prstGeom>
          <a:ln>
            <a:solidFill>
              <a:schemeClr val="bg1"/>
            </a:solidFill>
          </a:ln>
        </p:spPr>
        <p:txBody>
          <a:bodyPr wrap="square">
            <a:spAutoFit/>
          </a:bodyPr>
          <a:lstStyle/>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rPr>
              <a:t>对等保制度认知度高</a:t>
            </a:r>
            <a:endParaRPr lang="zh-CN" altLang="en-US" sz="1460"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rPr>
              <a:t>认可等级保护制度对推进网络安全产业和企业信息化的作用</a:t>
            </a:r>
            <a:endParaRPr lang="zh-CN" altLang="en-US" sz="1135" dirty="0">
              <a:solidFill>
                <a:schemeClr val="bg1"/>
              </a:solidFill>
              <a:latin typeface="+mn-ea"/>
              <a:cs typeface="+mn-ea"/>
            </a:endParaRPr>
          </a:p>
        </p:txBody>
      </p:sp>
      <p:grpSp>
        <p:nvGrpSpPr>
          <p:cNvPr id="33" name="组合 32"/>
          <p:cNvGrpSpPr/>
          <p:nvPr/>
        </p:nvGrpSpPr>
        <p:grpSpPr>
          <a:xfrm>
            <a:off x="3068883" y="1227381"/>
            <a:ext cx="6088876" cy="539554"/>
            <a:chOff x="6892" y="484"/>
            <a:chExt cx="11838" cy="1049"/>
          </a:xfrm>
          <a:solidFill>
            <a:schemeClr val="bg1"/>
          </a:solidFill>
        </p:grpSpPr>
        <p:sp>
          <p:nvSpPr>
            <p:cNvPr id="34" name="矩形 33"/>
            <p:cNvSpPr/>
            <p:nvPr/>
          </p:nvSpPr>
          <p:spPr>
            <a:xfrm>
              <a:off x="8428" y="484"/>
              <a:ext cx="8820" cy="1049"/>
            </a:xfrm>
            <a:prstGeom prst="rect">
              <a:avLst/>
            </a:prstGeom>
            <a:noFill/>
          </p:spPr>
          <p:txBody>
            <a:bodyPr wrap="square">
              <a:spAutoFit/>
            </a:bodyPr>
            <a:lstStyle/>
            <a:p>
              <a:pPr algn="ctr">
                <a:defRPr/>
              </a:pPr>
              <a:r>
                <a:rPr lang="zh-CN" altLang="en-US" sz="2915" dirty="0">
                  <a:solidFill>
                    <a:schemeClr val="bg1"/>
                  </a:solidFill>
                  <a:latin typeface="+mn-ea"/>
                </a:rPr>
                <a:t>调研报告结论和建议</a:t>
              </a:r>
              <a:endParaRPr lang="zh-CN" altLang="en-US" sz="2915" dirty="0">
                <a:solidFill>
                  <a:schemeClr val="bg1"/>
                </a:solidFill>
                <a:latin typeface="+mn-ea"/>
              </a:endParaRPr>
            </a:p>
          </p:txBody>
        </p:sp>
        <p:grpSp>
          <p:nvGrpSpPr>
            <p:cNvPr id="35" name="组合 34"/>
            <p:cNvGrpSpPr/>
            <p:nvPr/>
          </p:nvGrpSpPr>
          <p:grpSpPr>
            <a:xfrm>
              <a:off x="6892" y="782"/>
              <a:ext cx="800" cy="417"/>
              <a:chOff x="6947" y="1121"/>
              <a:chExt cx="800" cy="417"/>
            </a:xfrm>
            <a:grpFill/>
          </p:grpSpPr>
          <p:sp>
            <p:nvSpPr>
              <p:cNvPr id="47" name="燕尾形 46"/>
              <p:cNvSpPr/>
              <p:nvPr/>
            </p:nvSpPr>
            <p:spPr>
              <a:xfrm>
                <a:off x="7361"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48" name="燕尾形 47"/>
              <p:cNvSpPr/>
              <p:nvPr/>
            </p:nvSpPr>
            <p:spPr>
              <a:xfrm>
                <a:off x="6947" y="1130"/>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nvGrpSpPr>
            <p:cNvPr id="37" name="组合 36"/>
            <p:cNvGrpSpPr/>
            <p:nvPr/>
          </p:nvGrpSpPr>
          <p:grpSpPr>
            <a:xfrm flipH="1">
              <a:off x="17984" y="782"/>
              <a:ext cx="746" cy="409"/>
              <a:chOff x="1316" y="1121"/>
              <a:chExt cx="746" cy="409"/>
            </a:xfrm>
            <a:grpFill/>
          </p:grpSpPr>
          <p:sp>
            <p:nvSpPr>
              <p:cNvPr id="43" name="燕尾形 42"/>
              <p:cNvSpPr/>
              <p:nvPr/>
            </p:nvSpPr>
            <p:spPr>
              <a:xfrm>
                <a:off x="1316"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46" name="燕尾形 45"/>
              <p:cNvSpPr/>
              <p:nvPr/>
            </p:nvSpPr>
            <p:spPr>
              <a:xfrm>
                <a:off x="1676"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sp>
        <p:nvSpPr>
          <p:cNvPr id="5" name="Rectangle 12"/>
          <p:cNvSpPr/>
          <p:nvPr/>
        </p:nvSpPr>
        <p:spPr>
          <a:xfrm>
            <a:off x="1295400" y="4187952"/>
            <a:ext cx="2860929" cy="1851025"/>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关注数据安全，将数据分类分级与系统分等级保护相结合，实现精准防护</a:t>
            </a:r>
            <a:endParaRPr lang="zh-CN" altLang="en-US" sz="146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测评机构提升技术能力，</a:t>
            </a:r>
            <a:r>
              <a:rPr lang="zh-CN" altLang="en-US" sz="1460" dirty="0">
                <a:solidFill>
                  <a:schemeClr val="bg1"/>
                </a:solidFill>
                <a:latin typeface="+mn-ea"/>
                <a:cs typeface="+mn-ea"/>
              </a:rPr>
              <a:t>应对新技术、新应用场景</a:t>
            </a:r>
            <a:endParaRPr lang="zh-CN" altLang="en-US" sz="1135" dirty="0">
              <a:solidFill>
                <a:schemeClr val="bg1"/>
              </a:solidFill>
              <a:latin typeface="+mn-ea"/>
              <a:cs typeface="+mn-ea"/>
            </a:endParaRPr>
          </a:p>
        </p:txBody>
      </p:sp>
      <p:sp>
        <p:nvSpPr>
          <p:cNvPr id="6" name="矩形 5"/>
          <p:cNvSpPr/>
          <p:nvPr/>
        </p:nvSpPr>
        <p:spPr>
          <a:xfrm>
            <a:off x="4679252" y="1867662"/>
            <a:ext cx="2866073" cy="411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066" tIns="37033" rIns="74066" bIns="37033" numCol="1" spcCol="0" rtlCol="0" fromWordArt="0" anchor="ctr" anchorCtr="0" forceAA="0" compatLnSpc="1">
            <a:noAutofit/>
          </a:bodyPr>
          <a:p>
            <a:pPr algn="ctr"/>
            <a:r>
              <a:rPr kumimoji="1" lang="zh-CN" altLang="en-US" sz="1460">
                <a:solidFill>
                  <a:schemeClr val="tx1"/>
                </a:solidFill>
              </a:rPr>
              <a:t>关键信息基础设施保护</a:t>
            </a:r>
            <a:endParaRPr kumimoji="1" lang="zh-CN" altLang="en-US" sz="1460">
              <a:solidFill>
                <a:schemeClr val="tx1"/>
              </a:solidFill>
            </a:endParaRPr>
          </a:p>
        </p:txBody>
      </p:sp>
      <p:sp>
        <p:nvSpPr>
          <p:cNvPr id="7" name="Rectangle 12"/>
          <p:cNvSpPr/>
          <p:nvPr/>
        </p:nvSpPr>
        <p:spPr>
          <a:xfrm>
            <a:off x="4684395" y="2474595"/>
            <a:ext cx="2860929" cy="150114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rPr>
              <a:t>对关保制度关注高</a:t>
            </a:r>
            <a:endParaRPr lang="zh-CN" altLang="en-US"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40" dirty="0">
                <a:solidFill>
                  <a:schemeClr val="bg1"/>
                </a:solidFill>
                <a:latin typeface="+mn-ea"/>
                <a:cs typeface="+mn-ea"/>
              </a:rPr>
              <a:t>但因相关制度还在建设中，标准尚未发布，从业人员认识尚有差距</a:t>
            </a:r>
            <a:endParaRPr lang="zh-CN" altLang="en-US" sz="1440" dirty="0">
              <a:solidFill>
                <a:schemeClr val="bg1"/>
              </a:solidFill>
              <a:latin typeface="+mn-ea"/>
              <a:cs typeface="+mn-ea"/>
            </a:endParaRPr>
          </a:p>
        </p:txBody>
      </p:sp>
      <p:sp>
        <p:nvSpPr>
          <p:cNvPr id="8" name="Rectangle 12"/>
          <p:cNvSpPr/>
          <p:nvPr/>
        </p:nvSpPr>
        <p:spPr>
          <a:xfrm>
            <a:off x="4683824" y="4200525"/>
            <a:ext cx="2860929" cy="1851025"/>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尽快出台关键信息基础设施保护相关指南和国家标准</a:t>
            </a:r>
            <a:endParaRPr lang="zh-CN" altLang="en-US" sz="146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关保制度建设需要多方协同，逐步建设，需要更多研究和探索</a:t>
            </a:r>
            <a:endParaRPr lang="zh-CN" altLang="en-US" sz="1135" dirty="0">
              <a:solidFill>
                <a:schemeClr val="bg1"/>
              </a:solidFill>
              <a:latin typeface="+mn-ea"/>
              <a:cs typeface="+mn-ea"/>
            </a:endParaRPr>
          </a:p>
        </p:txBody>
      </p:sp>
      <p:sp>
        <p:nvSpPr>
          <p:cNvPr id="9" name="矩形 8"/>
          <p:cNvSpPr/>
          <p:nvPr/>
        </p:nvSpPr>
        <p:spPr>
          <a:xfrm>
            <a:off x="8081963" y="1855089"/>
            <a:ext cx="2866073" cy="411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066" tIns="37033" rIns="74066" bIns="37033" numCol="1" spcCol="0" rtlCol="0" fromWordArt="0" anchor="ctr" anchorCtr="0" forceAA="0" compatLnSpc="1">
            <a:noAutofit/>
          </a:bodyPr>
          <a:p>
            <a:pPr algn="ctr"/>
            <a:r>
              <a:rPr kumimoji="1" lang="zh-CN" altLang="en-US" sz="1460">
                <a:solidFill>
                  <a:schemeClr val="tx1"/>
                </a:solidFill>
              </a:rPr>
              <a:t>企业网络安全建设</a:t>
            </a:r>
            <a:endParaRPr kumimoji="1" lang="zh-CN" altLang="en-US" sz="1460">
              <a:solidFill>
                <a:schemeClr val="tx1"/>
              </a:solidFill>
            </a:endParaRPr>
          </a:p>
        </p:txBody>
      </p:sp>
      <p:sp>
        <p:nvSpPr>
          <p:cNvPr id="10" name="Rectangle 12"/>
          <p:cNvSpPr/>
          <p:nvPr/>
        </p:nvSpPr>
        <p:spPr>
          <a:xfrm>
            <a:off x="8087106" y="2462022"/>
            <a:ext cx="2860929" cy="1514475"/>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关注</a:t>
            </a:r>
            <a:r>
              <a:rPr lang="zh-CN" altLang="en-US" sz="1460" dirty="0">
                <a:solidFill>
                  <a:schemeClr val="bg1"/>
                </a:solidFill>
                <a:latin typeface="+mn-ea"/>
                <a:cs typeface="+mn-ea"/>
              </a:rPr>
              <a:t>网络安全法律法规，网络安全治理进入强监管时代</a:t>
            </a:r>
            <a:endParaRPr lang="zh-CN" altLang="en-US" sz="1460"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rPr>
              <a:t>网络运营者的履责意识和能力还存在不足</a:t>
            </a:r>
            <a:endParaRPr lang="zh-CN" altLang="en-US" sz="1460" dirty="0">
              <a:solidFill>
                <a:schemeClr val="bg1"/>
              </a:solidFill>
              <a:latin typeface="+mn-ea"/>
              <a:cs typeface="+mn-ea"/>
            </a:endParaRPr>
          </a:p>
        </p:txBody>
      </p:sp>
      <p:sp>
        <p:nvSpPr>
          <p:cNvPr id="11" name="Rectangle 12"/>
          <p:cNvSpPr/>
          <p:nvPr/>
        </p:nvSpPr>
        <p:spPr>
          <a:xfrm>
            <a:off x="8086535" y="4187952"/>
            <a:ext cx="2860929" cy="1851025"/>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sym typeface="+mn-ea"/>
              </a:rPr>
              <a:t>加大培训力度，提高从业人员和负责人的网络安全意识</a:t>
            </a:r>
            <a:endParaRPr lang="zh-CN" altLang="en-US" sz="146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460" dirty="0">
                <a:solidFill>
                  <a:schemeClr val="bg1"/>
                </a:solidFill>
                <a:latin typeface="+mn-ea"/>
                <a:cs typeface="+mn-ea"/>
              </a:rPr>
              <a:t>落实主体责任，建立</a:t>
            </a:r>
            <a:r>
              <a:rPr lang="zh-CN" altLang="en-US" sz="1460" dirty="0">
                <a:solidFill>
                  <a:schemeClr val="bg1"/>
                </a:solidFill>
                <a:latin typeface="+mn-ea"/>
                <a:cs typeface="+mn-ea"/>
                <a:sym typeface="+mn-ea"/>
              </a:rPr>
              <a:t>面向实战</a:t>
            </a:r>
            <a:r>
              <a:rPr lang="zh-CN" altLang="en-US" sz="1460" dirty="0">
                <a:solidFill>
                  <a:schemeClr val="bg1"/>
                </a:solidFill>
                <a:latin typeface="+mn-ea"/>
                <a:cs typeface="+mn-ea"/>
              </a:rPr>
              <a:t>的网络安全技术和管理能力</a:t>
            </a:r>
            <a:endParaRPr lang="zh-CN" altLang="en-US" sz="1460"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3017584" y="4954588"/>
            <a:ext cx="6157341" cy="1201420"/>
          </a:xfrm>
          <a:prstGeom prst="rect">
            <a:avLst/>
          </a:prstGeom>
          <a:noFill/>
        </p:spPr>
        <p:txBody>
          <a:bodyPr wrap="square">
            <a:spAutoFit/>
          </a:bodyPr>
          <a:p>
            <a:pPr algn="ctr" fontAlgn="auto">
              <a:spcBef>
                <a:spcPts val="0"/>
              </a:spcBef>
              <a:spcAft>
                <a:spcPts val="0"/>
              </a:spcAft>
              <a:buFontTx/>
              <a:buNone/>
              <a:defRPr/>
            </a:pPr>
            <a:endParaRPr lang="zh-CN" altLang="en-US" sz="1620" b="1" kern="0" dirty="0">
              <a:solidFill>
                <a:schemeClr val="bg1"/>
              </a:solidFill>
              <a:latin typeface="仿宋" panose="02010609060101010101" charset="-122"/>
              <a:ea typeface="仿宋" panose="02010609060101010101" charset="-122"/>
              <a:cs typeface="仿宋" panose="02010609060101010101" charset="-122"/>
            </a:endParaRPr>
          </a:p>
          <a:p>
            <a:pPr algn="ctr" fontAlgn="auto">
              <a:spcBef>
                <a:spcPts val="0"/>
              </a:spcBef>
              <a:spcAft>
                <a:spcPts val="0"/>
              </a:spcAft>
              <a:buFontTx/>
              <a:buNone/>
              <a:defRPr/>
            </a:pPr>
            <a:r>
              <a:rPr lang="zh-CN" altLang="en-US" sz="1400" b="1" kern="1900" spc="170" dirty="0">
                <a:solidFill>
                  <a:schemeClr val="bg1"/>
                </a:solidFill>
                <a:uFillTx/>
                <a:latin typeface="+mj-ea"/>
                <a:ea typeface="+mj-ea"/>
                <a:cs typeface="+mj-ea"/>
                <a:sym typeface="+mn-ea"/>
              </a:rPr>
              <a:t>邵国安</a:t>
            </a:r>
            <a:endParaRPr lang="zh-CN" altLang="en-US" sz="1620" b="1" kern="1900" spc="170" dirty="0">
              <a:solidFill>
                <a:schemeClr val="bg1"/>
              </a:solidFill>
              <a:uFillTx/>
              <a:latin typeface="+mj-ea"/>
              <a:ea typeface="+mj-ea"/>
              <a:cs typeface="+mj-ea"/>
              <a:sym typeface="+mn-ea"/>
            </a:endParaRPr>
          </a:p>
          <a:p>
            <a:pPr algn="ctr" fontAlgn="auto">
              <a:spcBef>
                <a:spcPts val="0"/>
              </a:spcBef>
              <a:spcAft>
                <a:spcPts val="0"/>
              </a:spcAft>
              <a:buFontTx/>
              <a:buNone/>
              <a:defRPr/>
            </a:pPr>
            <a:r>
              <a:rPr lang="zh-CN" altLang="en-US" sz="1400" kern="1900" spc="170" dirty="0">
                <a:solidFill>
                  <a:schemeClr val="bg1"/>
                </a:solidFill>
                <a:uFillTx/>
                <a:latin typeface="+mj-ea"/>
                <a:ea typeface="+mj-ea"/>
                <a:cs typeface="+mj-ea"/>
                <a:sym typeface="+mn-ea"/>
              </a:rPr>
              <a:t>中国软件行业协会信息化协同创新专委会副主任</a:t>
            </a:r>
            <a:endParaRPr lang="zh-CN" altLang="en-US" sz="1400" kern="1900" spc="170" dirty="0">
              <a:solidFill>
                <a:schemeClr val="bg1"/>
              </a:solidFill>
              <a:uFillTx/>
              <a:latin typeface="+mj-ea"/>
              <a:ea typeface="+mj-ea"/>
              <a:cs typeface="+mj-ea"/>
              <a:sym typeface="+mn-ea"/>
            </a:endParaRPr>
          </a:p>
          <a:p>
            <a:pPr algn="ctr" fontAlgn="auto">
              <a:spcBef>
                <a:spcPts val="0"/>
              </a:spcBef>
              <a:spcAft>
                <a:spcPts val="0"/>
              </a:spcAft>
              <a:buFontTx/>
              <a:buNone/>
              <a:defRPr/>
            </a:pPr>
            <a:r>
              <a:rPr lang="zh-CN" altLang="en-US" sz="1400" kern="1900" spc="170" dirty="0">
                <a:solidFill>
                  <a:schemeClr val="bg1"/>
                </a:solidFill>
                <a:uFillTx/>
                <a:latin typeface="+mj-ea"/>
                <a:ea typeface="+mj-ea"/>
                <a:cs typeface="+mj-ea"/>
                <a:sym typeface="+mn-ea"/>
              </a:rPr>
              <a:t>国家信息中心安全管理处 原处长</a:t>
            </a:r>
            <a:endParaRPr lang="zh-CN" sz="1400" kern="1900" spc="170" dirty="0">
              <a:solidFill>
                <a:schemeClr val="bg1"/>
              </a:solidFill>
              <a:uFillTx/>
              <a:latin typeface="+mj-ea"/>
              <a:ea typeface="+mj-ea"/>
              <a:cs typeface="+mj-ea"/>
            </a:endParaRPr>
          </a:p>
          <a:p>
            <a:pPr algn="ctr" fontAlgn="auto">
              <a:spcBef>
                <a:spcPts val="0"/>
              </a:spcBef>
              <a:spcAft>
                <a:spcPts val="0"/>
              </a:spcAft>
              <a:buFontTx/>
              <a:buNone/>
              <a:defRPr/>
            </a:pPr>
            <a:endParaRPr lang="zh-CN" altLang="en-US" sz="1400" kern="1900" spc="170" dirty="0">
              <a:solidFill>
                <a:schemeClr val="bg1"/>
              </a:solidFill>
              <a:uFillTx/>
              <a:latin typeface="+mj-ea"/>
              <a:ea typeface="+mj-ea"/>
              <a:cs typeface="+mj-ea"/>
            </a:endParaRPr>
          </a:p>
        </p:txBody>
      </p:sp>
      <p:sp>
        <p:nvSpPr>
          <p:cNvPr id="5" name="文本框 4"/>
          <p:cNvSpPr txBox="1"/>
          <p:nvPr/>
        </p:nvSpPr>
        <p:spPr>
          <a:xfrm>
            <a:off x="3607460" y="2846070"/>
            <a:ext cx="4822546" cy="1438910"/>
          </a:xfrm>
          <a:prstGeom prst="rect">
            <a:avLst/>
          </a:prstGeom>
          <a:noFill/>
        </p:spPr>
        <p:txBody>
          <a:bodyPr vert="horz" wrap="square" rtlCol="0">
            <a:spAutoFit/>
          </a:bodyPr>
          <a:p>
            <a:pPr algn="ctr">
              <a:lnSpc>
                <a:spcPct val="150000"/>
              </a:lnSpc>
            </a:pPr>
            <a:r>
              <a:rPr lang="zh-CN" altLang="en-US" sz="2915" b="1" spc="300" dirty="0">
                <a:solidFill>
                  <a:schemeClr val="bg1"/>
                </a:solidFill>
                <a:latin typeface="+mj-ea"/>
                <a:ea typeface="+mj-ea"/>
                <a:sym typeface="Century Gothic" panose="020B0502020202020204" pitchFamily="34" charset="0"/>
              </a:rPr>
              <a:t>等级保护实施与企业合规专题报告解读</a:t>
            </a:r>
            <a:endParaRPr lang="zh-CN" altLang="en-US" sz="2915" b="1" spc="300" dirty="0">
              <a:solidFill>
                <a:schemeClr val="bg1"/>
              </a:solidFill>
              <a:latin typeface="+mj-ea"/>
              <a:ea typeface="+mj-ea"/>
              <a:sym typeface="Century Gothic" panose="020B0502020202020204" pitchFamily="34" charset="0"/>
            </a:endParaRPr>
          </a:p>
        </p:txBody>
      </p:sp>
      <p:sp>
        <p:nvSpPr>
          <p:cNvPr id="10" name="文本框 9"/>
          <p:cNvSpPr txBox="1"/>
          <p:nvPr/>
        </p:nvSpPr>
        <p:spPr>
          <a:xfrm>
            <a:off x="2402453" y="2087575"/>
            <a:ext cx="7072313" cy="787400"/>
          </a:xfrm>
          <a:prstGeom prst="rect">
            <a:avLst/>
          </a:prstGeom>
          <a:noFill/>
        </p:spPr>
        <p:txBody>
          <a:bodyPr wrap="square" rtlCol="0">
            <a:spAutoFit/>
          </a:bodyPr>
          <a:p>
            <a:pPr marL="0" marR="0" lvl="0" indent="0" algn="ctr" defTabSz="914400" rtl="0" eaLnBrk="1" fontAlgn="auto" latinLnBrk="0" hangingPunct="1">
              <a:lnSpc>
                <a:spcPct val="155000"/>
              </a:lnSpc>
              <a:spcBef>
                <a:spcPts val="0"/>
              </a:spcBef>
              <a:spcAft>
                <a:spcPts val="0"/>
              </a:spcAft>
              <a:buClrTx/>
              <a:buSzTx/>
              <a:buFontTx/>
              <a:buNone/>
              <a:defRPr/>
            </a:pPr>
            <a:r>
              <a:rPr lang="zh-CN" altLang="en-US" sz="2915" b="1" dirty="0">
                <a:solidFill>
                  <a:prstClr val="white"/>
                </a:solidFill>
                <a:latin typeface="微软雅黑" panose="020B0503020204020204" pitchFamily="34" charset="-122"/>
                <a:ea typeface="微软雅黑" panose="020B0503020204020204" pitchFamily="34" charset="-122"/>
                <a:cs typeface="+mn-ea"/>
                <a:sym typeface="+mn-lt"/>
              </a:rPr>
              <a:t>2021年全国网民网络安全感满意度调查</a:t>
            </a:r>
            <a:endParaRPr lang="zh-CN" altLang="en-US" sz="2915" b="1" dirty="0">
              <a:solidFill>
                <a:prstClr val="white"/>
              </a:solidFill>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11530" y="931545"/>
            <a:ext cx="9874885" cy="4554220"/>
          </a:xfrm>
          <a:prstGeom prst="rect">
            <a:avLst/>
          </a:prstGeom>
          <a:noFill/>
        </p:spPr>
        <p:txBody>
          <a:bodyPr wrap="square" rtlCol="0" anchor="t">
            <a:spAutoFit/>
          </a:bodyPr>
          <a:p>
            <a:r>
              <a:rPr lang="zh-CN" altLang="en-US" sz="4000" b="1">
                <a:solidFill>
                  <a:schemeClr val="bg1"/>
                </a:solidFill>
              </a:rPr>
              <a:t>调查报告的结论及建议（1）</a:t>
            </a:r>
            <a:endParaRPr lang="zh-CN" altLang="en-US" sz="4000" b="1">
              <a:solidFill>
                <a:schemeClr val="bg1"/>
              </a:solidFill>
            </a:endParaRPr>
          </a:p>
          <a:p>
            <a:r>
              <a:rPr lang="zh-CN" altLang="en-US">
                <a:solidFill>
                  <a:schemeClr val="bg1"/>
                </a:solidFill>
              </a:rPr>
              <a:t> </a:t>
            </a:r>
            <a:endParaRPr lang="zh-CN" altLang="en-US">
              <a:solidFill>
                <a:schemeClr val="bg1"/>
              </a:solidFill>
            </a:endParaRPr>
          </a:p>
          <a:p>
            <a:endParaRPr lang="zh-CN" altLang="en-US">
              <a:solidFill>
                <a:schemeClr val="bg1"/>
              </a:solidFill>
            </a:endParaRPr>
          </a:p>
          <a:p>
            <a:r>
              <a:rPr lang="zh-CN" altLang="en-US" sz="3200" b="1">
                <a:solidFill>
                  <a:schemeClr val="bg1"/>
                </a:solidFill>
              </a:rPr>
              <a:t>• 从业人员认为维护网络安全的</a:t>
            </a:r>
            <a:r>
              <a:rPr lang="zh-CN" altLang="en-US" sz="3200" b="1">
                <a:solidFill>
                  <a:schemeClr val="tx1">
                    <a:lumMod val="95000"/>
                    <a:lumOff val="5000"/>
                  </a:schemeClr>
                </a:solidFill>
                <a:highlight>
                  <a:srgbClr val="FFFF00"/>
                </a:highlight>
              </a:rPr>
              <a:t>最需要</a:t>
            </a:r>
            <a:r>
              <a:rPr lang="zh-CN" altLang="en-US" sz="3200" b="1">
                <a:solidFill>
                  <a:schemeClr val="bg1"/>
                </a:solidFill>
              </a:rPr>
              <a:t>采取的措施有：</a:t>
            </a:r>
            <a:endParaRPr lang="zh-CN" altLang="en-US" sz="3200" b="1">
              <a:solidFill>
                <a:schemeClr val="bg1"/>
              </a:solidFill>
            </a:endParaRPr>
          </a:p>
          <a:p>
            <a:endParaRPr lang="zh-CN" altLang="en-US">
              <a:solidFill>
                <a:schemeClr val="bg1"/>
              </a:solidFill>
            </a:endParaRPr>
          </a:p>
          <a:p>
            <a:r>
              <a:rPr lang="en-US" altLang="zh-CN">
                <a:solidFill>
                  <a:schemeClr val="bg1"/>
                </a:solidFill>
              </a:rPr>
              <a:t>  </a:t>
            </a:r>
            <a:r>
              <a:rPr lang="zh-CN" altLang="en-US" sz="2400">
                <a:solidFill>
                  <a:schemeClr val="bg1"/>
                </a:solidFill>
              </a:rPr>
              <a:t>✓1 加强网络安全法制建设 （67.87%） </a:t>
            </a:r>
            <a:endParaRPr lang="zh-CN" altLang="en-US" sz="2400">
              <a:solidFill>
                <a:schemeClr val="bg1"/>
              </a:solidFill>
            </a:endParaRPr>
          </a:p>
          <a:p>
            <a:r>
              <a:rPr lang="en-US" altLang="zh-CN" sz="2400">
                <a:solidFill>
                  <a:schemeClr val="bg1"/>
                </a:solidFill>
              </a:rPr>
              <a:t>  </a:t>
            </a:r>
            <a:r>
              <a:rPr lang="zh-CN" altLang="en-US" sz="2400">
                <a:solidFill>
                  <a:schemeClr val="bg1"/>
                </a:solidFill>
              </a:rPr>
              <a:t>✓2 强化网络安全监管（54.48%） </a:t>
            </a:r>
            <a:endParaRPr lang="zh-CN" altLang="en-US" sz="2400">
              <a:solidFill>
                <a:schemeClr val="bg1"/>
              </a:solidFill>
            </a:endParaRPr>
          </a:p>
          <a:p>
            <a:r>
              <a:rPr lang="en-US" altLang="zh-CN" sz="2400">
                <a:solidFill>
                  <a:schemeClr val="bg1"/>
                </a:solidFill>
              </a:rPr>
              <a:t>  </a:t>
            </a:r>
            <a:r>
              <a:rPr lang="zh-CN" altLang="en-US" sz="2400">
                <a:solidFill>
                  <a:schemeClr val="bg1"/>
                </a:solidFill>
              </a:rPr>
              <a:t>✓3 贯彻落实网络安全等级保护制度 （50.71%） </a:t>
            </a:r>
            <a:endParaRPr lang="zh-CN" altLang="en-US" sz="2400">
              <a:solidFill>
                <a:schemeClr val="bg1"/>
              </a:solidFill>
            </a:endParaRPr>
          </a:p>
          <a:p>
            <a:endParaRPr lang="zh-CN" altLang="en-US" sz="2400">
              <a:solidFill>
                <a:schemeClr val="bg1"/>
              </a:solidFill>
            </a:endParaRPr>
          </a:p>
          <a:p>
            <a:endParaRPr lang="zh-CN" altLang="en-US">
              <a:solidFill>
                <a:schemeClr val="bg1"/>
              </a:solidFill>
            </a:endParaRPr>
          </a:p>
          <a:p>
            <a:endParaRPr lang="zh-CN" altLang="en-US">
              <a:solidFill>
                <a:schemeClr val="bg1"/>
              </a:solidFill>
            </a:endParaRPr>
          </a:p>
          <a:p>
            <a:pPr algn="l">
              <a:buClrTx/>
              <a:buSzTx/>
              <a:buNone/>
            </a:pPr>
            <a:r>
              <a:rPr lang="zh-CN" altLang="en-US" sz="3200" b="1">
                <a:solidFill>
                  <a:schemeClr val="bg1"/>
                </a:solidFill>
              </a:rPr>
              <a:t>• 可见多数人认可了网络安全监管和等保制度的作用</a:t>
            </a:r>
            <a:endParaRPr lang="zh-CN" altLang="en-US" sz="32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custDataLst>
              <p:tags r:id="rId2"/>
            </p:custDataLst>
          </p:nvPr>
        </p:nvPicPr>
        <p:blipFill>
          <a:blip r:embed="rId3"/>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169552" y="2182730"/>
            <a:ext cx="3886943" cy="1560023"/>
            <a:chOff x="10071" y="2977"/>
            <a:chExt cx="7557" cy="3033"/>
          </a:xfrm>
        </p:grpSpPr>
        <p:sp>
          <p:nvSpPr>
            <p:cNvPr id="22" name="文本框 22"/>
            <p:cNvSpPr>
              <a:spLocks noChangeArrowheads="1"/>
            </p:cNvSpPr>
            <p:nvPr/>
          </p:nvSpPr>
          <p:spPr bwMode="auto">
            <a:xfrm>
              <a:off x="10105" y="5058"/>
              <a:ext cx="690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590" dirty="0">
                  <a:solidFill>
                    <a:schemeClr val="bg1"/>
                  </a:solidFill>
                  <a:ea typeface="微软雅黑" panose="020B0503020204020204" pitchFamily="34" charset="-122"/>
                </a:rPr>
                <a:t>前 言</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p:spPr>
          <p:txBody>
            <a:bodyPr wrap="none" rtlCol="0">
              <a:spAutoFit/>
            </a:bodyPr>
            <a:lstStyle/>
            <a:p>
              <a:r>
                <a:rPr lang="en-US" altLang="zh-CN" sz="6480" dirty="0">
                  <a:solidFill>
                    <a:schemeClr val="bg1"/>
                  </a:solidFill>
                </a:rPr>
                <a:t>PART   01</a:t>
              </a:r>
              <a:endParaRPr lang="en-US" altLang="zh-CN" sz="6480" dirty="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4"/>
            </p:custDataLst>
          </p:nvPr>
        </p:nvPicPr>
        <p:blipFill>
          <a:blip r:embed="rId5"/>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97890" y="838835"/>
            <a:ext cx="10395585" cy="4984750"/>
          </a:xfrm>
          <a:prstGeom prst="rect">
            <a:avLst/>
          </a:prstGeom>
          <a:noFill/>
        </p:spPr>
        <p:txBody>
          <a:bodyPr wrap="square" rtlCol="0" anchor="t">
            <a:spAutoFit/>
          </a:bodyPr>
          <a:p>
            <a:r>
              <a:rPr lang="zh-CN" altLang="en-US" sz="4000" b="1">
                <a:solidFill>
                  <a:schemeClr val="bg1"/>
                </a:solidFill>
              </a:rPr>
              <a:t>调查结论的结论及建议（2）</a:t>
            </a:r>
            <a:r>
              <a:rPr lang="zh-CN" altLang="en-US"/>
              <a:t> </a:t>
            </a:r>
            <a:endParaRPr lang="zh-CN" altLang="en-US"/>
          </a:p>
          <a:p>
            <a:endParaRPr lang="zh-CN" altLang="en-US"/>
          </a:p>
          <a:p>
            <a:endParaRPr lang="zh-CN" altLang="en-US"/>
          </a:p>
          <a:p>
            <a:endParaRPr lang="zh-CN" altLang="en-US"/>
          </a:p>
          <a:p>
            <a:r>
              <a:rPr lang="zh-CN" altLang="en-US" sz="3200" b="1">
                <a:solidFill>
                  <a:schemeClr val="bg1"/>
                </a:solidFill>
              </a:rPr>
              <a:t>• 对关键信息基础设施保护</a:t>
            </a:r>
            <a:r>
              <a:rPr lang="zh-CN" altLang="en-US" sz="3200" b="1">
                <a:solidFill>
                  <a:schemeClr val="tx1">
                    <a:lumMod val="95000"/>
                    <a:lumOff val="5000"/>
                  </a:schemeClr>
                </a:solidFill>
                <a:highlight>
                  <a:srgbClr val="FFFF00"/>
                </a:highlight>
              </a:rPr>
              <a:t>核心岗位</a:t>
            </a:r>
            <a:r>
              <a:rPr lang="zh-CN" altLang="en-US" sz="3200" b="1">
                <a:solidFill>
                  <a:schemeClr val="bg1"/>
                </a:solidFill>
              </a:rPr>
              <a:t>人员管理要求的认识方面，63.14%参与调查的从业人员表示“了解，单位已经实施”</a:t>
            </a:r>
            <a:endParaRPr lang="zh-CN" altLang="en-US" sz="3200" b="1">
              <a:solidFill>
                <a:schemeClr val="bg1"/>
              </a:solidFill>
            </a:endParaRPr>
          </a:p>
          <a:p>
            <a:pPr algn="l">
              <a:buClrTx/>
              <a:buSzTx/>
              <a:buNone/>
            </a:pPr>
            <a:endParaRPr lang="zh-CN" altLang="en-US" sz="3200" b="1">
              <a:solidFill>
                <a:schemeClr val="bg1"/>
              </a:solidFill>
            </a:endParaRPr>
          </a:p>
          <a:p>
            <a:pPr algn="l">
              <a:buClrTx/>
              <a:buSzTx/>
              <a:buNone/>
            </a:pPr>
            <a:r>
              <a:rPr lang="zh-CN" altLang="en-US" sz="3200" b="1">
                <a:solidFill>
                  <a:schemeClr val="bg1"/>
                </a:solidFill>
              </a:rPr>
              <a:t>• 对关键信息基础设施保护</a:t>
            </a:r>
            <a:r>
              <a:rPr lang="zh-CN" altLang="en-US" sz="3200" b="1">
                <a:solidFill>
                  <a:schemeClr val="tx1">
                    <a:lumMod val="95000"/>
                    <a:lumOff val="5000"/>
                  </a:schemeClr>
                </a:solidFill>
                <a:highlight>
                  <a:srgbClr val="FFFF00"/>
                </a:highlight>
              </a:rPr>
              <a:t>供应链</a:t>
            </a:r>
            <a:r>
              <a:rPr lang="zh-CN" altLang="en-US" sz="3200" b="1">
                <a:solidFill>
                  <a:schemeClr val="bg1"/>
                </a:solidFill>
              </a:rPr>
              <a:t>安全管理要求的认识方面，62.46%参与调查的从业人员表示“了解，单位已经实施”。</a:t>
            </a:r>
            <a:endParaRPr lang="zh-CN" altLang="en-US" sz="32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59105" y="919480"/>
            <a:ext cx="10881995" cy="4831080"/>
          </a:xfrm>
          <a:prstGeom prst="rect">
            <a:avLst/>
          </a:prstGeom>
          <a:noFill/>
        </p:spPr>
        <p:txBody>
          <a:bodyPr wrap="square" rtlCol="0" anchor="t">
            <a:spAutoFit/>
          </a:bodyPr>
          <a:p>
            <a:pPr algn="l">
              <a:buClrTx/>
              <a:buSzTx/>
              <a:buFontTx/>
            </a:pPr>
            <a:r>
              <a:rPr lang="zh-CN" altLang="en-US" sz="4000" b="1">
                <a:solidFill>
                  <a:schemeClr val="bg1"/>
                </a:solidFill>
              </a:rPr>
              <a:t>调查结论的结论及建议（3） </a:t>
            </a:r>
            <a:endParaRPr lang="zh-CN" altLang="en-US" sz="4000" b="1">
              <a:solidFill>
                <a:schemeClr val="bg1"/>
              </a:solidFill>
            </a:endParaRPr>
          </a:p>
          <a:p>
            <a:endParaRPr lang="zh-CN" altLang="en-US"/>
          </a:p>
          <a:p>
            <a:endParaRPr lang="zh-CN" altLang="en-US"/>
          </a:p>
          <a:p>
            <a:r>
              <a:rPr lang="zh-CN" altLang="en-US" sz="3200" b="1">
                <a:solidFill>
                  <a:schemeClr val="bg1"/>
                </a:solidFill>
              </a:rPr>
              <a:t>• 网络安全在各单位得到重视</a:t>
            </a:r>
            <a:endParaRPr lang="zh-CN" altLang="en-US" sz="3200" b="1">
              <a:solidFill>
                <a:schemeClr val="bg1"/>
              </a:solidFill>
            </a:endParaRPr>
          </a:p>
          <a:p>
            <a:endParaRPr lang="zh-CN" altLang="en-US" sz="3200" b="1">
              <a:solidFill>
                <a:schemeClr val="bg1"/>
              </a:solidFill>
            </a:endParaRPr>
          </a:p>
          <a:p>
            <a:pPr algn="l">
              <a:buClrTx/>
              <a:buSzTx/>
              <a:buNone/>
            </a:pPr>
            <a:r>
              <a:rPr lang="zh-CN" altLang="en-US" sz="2400">
                <a:solidFill>
                  <a:schemeClr val="bg1"/>
                </a:solidFill>
              </a:rPr>
              <a:t>✓75.26%从业人员对本单位安全管理状况表示满意 或非常满意，但对网络安全</a:t>
            </a:r>
            <a:r>
              <a:rPr lang="zh-CN" altLang="en-US" sz="2400" b="1">
                <a:solidFill>
                  <a:schemeClr val="tx1">
                    <a:lumMod val="95000"/>
                    <a:lumOff val="5000"/>
                  </a:schemeClr>
                </a:solidFill>
                <a:highlight>
                  <a:srgbClr val="FFFF00"/>
                </a:highlight>
              </a:rPr>
              <a:t>经费预算落实情况不太满意</a:t>
            </a:r>
            <a:r>
              <a:rPr lang="zh-CN" altLang="en-US" sz="2400">
                <a:solidFill>
                  <a:schemeClr val="bg1"/>
                </a:solidFill>
              </a:rPr>
              <a:t>，并期望加强制度规范建设、 提高管理者安全意识方面能够更加做得更好。</a:t>
            </a:r>
            <a:endParaRPr lang="zh-CN" altLang="en-US" sz="2400">
              <a:solidFill>
                <a:schemeClr val="bg1"/>
              </a:solidFill>
            </a:endParaRPr>
          </a:p>
          <a:p>
            <a:pPr algn="l">
              <a:buClrTx/>
              <a:buSzTx/>
              <a:buNone/>
            </a:pPr>
            <a:r>
              <a:rPr lang="zh-CN" altLang="en-US" sz="2400">
                <a:solidFill>
                  <a:schemeClr val="bg1"/>
                </a:solidFill>
              </a:rPr>
              <a:t>✓73.41%从业人员所在单位设置了网络安全专门机构，</a:t>
            </a:r>
            <a:endParaRPr lang="zh-CN" altLang="en-US" sz="2400">
              <a:solidFill>
                <a:schemeClr val="bg1"/>
              </a:solidFill>
            </a:endParaRPr>
          </a:p>
          <a:p>
            <a:pPr algn="l">
              <a:buClrTx/>
              <a:buSzTx/>
              <a:buNone/>
            </a:pPr>
            <a:r>
              <a:rPr lang="zh-CN" altLang="en-US" sz="2400">
                <a:solidFill>
                  <a:schemeClr val="bg1"/>
                </a:solidFill>
              </a:rPr>
              <a:t>✓78.94%从业人员所在单位落实了网络安全责任人，</a:t>
            </a:r>
            <a:endParaRPr lang="zh-CN" altLang="en-US" sz="2400">
              <a:solidFill>
                <a:schemeClr val="bg1"/>
              </a:solidFill>
            </a:endParaRPr>
          </a:p>
          <a:p>
            <a:pPr algn="l">
              <a:buClrTx/>
              <a:buSzTx/>
              <a:buNone/>
            </a:pPr>
            <a:r>
              <a:rPr lang="zh-CN" altLang="en-US" sz="2400">
                <a:solidFill>
                  <a:schemeClr val="bg1"/>
                </a:solidFill>
              </a:rPr>
              <a:t>✓78.77%参与调查 的从业人员所在单位落实了网络安全责任追究措施，</a:t>
            </a:r>
            <a:endParaRPr lang="zh-CN" altLang="en-US" sz="2400">
              <a:solidFill>
                <a:schemeClr val="bg1"/>
              </a:solidFill>
            </a:endParaRPr>
          </a:p>
          <a:p>
            <a:pPr algn="l">
              <a:buClrTx/>
              <a:buSzTx/>
              <a:buNone/>
            </a:pPr>
            <a:r>
              <a:rPr lang="zh-CN" altLang="en-US" sz="2400">
                <a:solidFill>
                  <a:schemeClr val="bg1"/>
                </a:solidFill>
              </a:rPr>
              <a:t>✓79.97%从业人员表示所在单位 有定期进行网络安全检查。</a:t>
            </a:r>
            <a:endParaRPr lang="zh-CN" altLang="en-US" sz="2400">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3555" y="1096645"/>
            <a:ext cx="10302240" cy="4215765"/>
          </a:xfrm>
          <a:prstGeom prst="rect">
            <a:avLst/>
          </a:prstGeom>
          <a:noFill/>
        </p:spPr>
        <p:txBody>
          <a:bodyPr wrap="square" rtlCol="0" anchor="t">
            <a:spAutoFit/>
          </a:bodyPr>
          <a:p>
            <a:r>
              <a:rPr lang="zh-CN" altLang="en-US" sz="4000" b="1">
                <a:solidFill>
                  <a:schemeClr val="bg1"/>
                </a:solidFill>
              </a:rPr>
              <a:t>维护网络安全最需要采取的措施</a:t>
            </a:r>
            <a:endParaRPr lang="zh-CN" altLang="en-US" sz="4000" b="1">
              <a:solidFill>
                <a:schemeClr val="bg1"/>
              </a:solidFill>
            </a:endParaRPr>
          </a:p>
          <a:p>
            <a:endParaRPr lang="zh-CN" altLang="en-US"/>
          </a:p>
          <a:p>
            <a:r>
              <a:rPr lang="zh-CN" altLang="en-US" sz="3200" b="1">
                <a:solidFill>
                  <a:schemeClr val="bg1"/>
                </a:solidFill>
              </a:rPr>
              <a:t>• 参与调查的从业人员认为维护网络安全的最需要采取的措施有：</a:t>
            </a:r>
            <a:endParaRPr lang="zh-CN" altLang="en-US"/>
          </a:p>
          <a:p>
            <a:endParaRPr lang="zh-CN" altLang="en-US"/>
          </a:p>
          <a:p>
            <a:r>
              <a:rPr lang="zh-CN" altLang="en-US" sz="2400">
                <a:solidFill>
                  <a:schemeClr val="bg1"/>
                </a:solidFill>
              </a:rPr>
              <a:t>✓1 加强网络安全法制建设（67.87%） </a:t>
            </a:r>
            <a:endParaRPr lang="zh-CN" altLang="en-US" sz="2400">
              <a:solidFill>
                <a:schemeClr val="bg1"/>
              </a:solidFill>
            </a:endParaRPr>
          </a:p>
          <a:p>
            <a:r>
              <a:rPr lang="zh-CN" altLang="en-US" sz="2400">
                <a:solidFill>
                  <a:schemeClr val="bg1"/>
                </a:solidFill>
              </a:rPr>
              <a:t>✓2 强化网络安全监管（54.48%） </a:t>
            </a:r>
            <a:endParaRPr lang="zh-CN" altLang="en-US" sz="2400">
              <a:solidFill>
                <a:schemeClr val="bg1"/>
              </a:solidFill>
            </a:endParaRPr>
          </a:p>
          <a:p>
            <a:r>
              <a:rPr lang="zh-CN" altLang="en-US" sz="2400">
                <a:solidFill>
                  <a:schemeClr val="bg1"/>
                </a:solidFill>
              </a:rPr>
              <a:t>✓3 贯彻落实网络安全等级保护制度（50.71%）</a:t>
            </a:r>
            <a:endParaRPr lang="zh-CN" altLang="en-US" sz="2400">
              <a:solidFill>
                <a:schemeClr val="bg1"/>
              </a:solidFill>
            </a:endParaRPr>
          </a:p>
          <a:p>
            <a:r>
              <a:rPr lang="zh-CN" altLang="en-US" sz="2400">
                <a:solidFill>
                  <a:schemeClr val="bg1"/>
                </a:solidFill>
              </a:rPr>
              <a:t> </a:t>
            </a:r>
            <a:endParaRPr lang="zh-CN" altLang="en-US" sz="2400">
              <a:solidFill>
                <a:schemeClr val="bg1"/>
              </a:solidFill>
            </a:endParaRPr>
          </a:p>
          <a:p>
            <a:r>
              <a:rPr lang="zh-CN" altLang="en-US" sz="3200" b="1">
                <a:solidFill>
                  <a:schemeClr val="bg1"/>
                </a:solidFill>
              </a:rPr>
              <a:t>• 可见多数人认可了网络安全监管和等保制度的作用</a:t>
            </a:r>
            <a:endParaRPr lang="zh-CN" altLang="en-US" sz="32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63270" y="1275080"/>
            <a:ext cx="10663555" cy="4307840"/>
          </a:xfrm>
          <a:prstGeom prst="rect">
            <a:avLst/>
          </a:prstGeom>
          <a:noFill/>
        </p:spPr>
        <p:txBody>
          <a:bodyPr wrap="square" rtlCol="0" anchor="t">
            <a:spAutoFit/>
          </a:bodyPr>
          <a:p>
            <a:r>
              <a:rPr lang="zh-CN" altLang="en-US" sz="4000" b="1">
                <a:solidFill>
                  <a:schemeClr val="bg1"/>
                </a:solidFill>
              </a:rPr>
              <a:t>网络安全法(1)</a:t>
            </a:r>
            <a:endParaRPr lang="zh-CN" altLang="en-US" sz="4000" b="1">
              <a:solidFill>
                <a:schemeClr val="bg1"/>
              </a:solidFill>
            </a:endParaRPr>
          </a:p>
          <a:p>
            <a:endParaRPr lang="zh-CN" altLang="en-US"/>
          </a:p>
          <a:p>
            <a:r>
              <a:rPr lang="zh-CN" altLang="en-US" sz="2400" b="1">
                <a:solidFill>
                  <a:schemeClr val="bg1"/>
                </a:solidFill>
              </a:rPr>
              <a:t>• 第二十一条 </a:t>
            </a:r>
            <a:r>
              <a:rPr lang="zh-CN" altLang="en-US" sz="2400" b="1">
                <a:solidFill>
                  <a:schemeClr val="tx1">
                    <a:lumMod val="95000"/>
                    <a:lumOff val="5000"/>
                  </a:schemeClr>
                </a:solidFill>
                <a:highlight>
                  <a:srgbClr val="FFFF00"/>
                </a:highlight>
              </a:rPr>
              <a:t>国家实行网络安全等级保护制度。</a:t>
            </a:r>
            <a:r>
              <a:rPr lang="zh-CN" altLang="en-US" sz="2400" b="1">
                <a:solidFill>
                  <a:schemeClr val="bg1"/>
                </a:solidFill>
              </a:rPr>
              <a:t>网络运营者应当按照网络安全等级保护制度的要求，履行下列安全保护</a:t>
            </a:r>
            <a:r>
              <a:rPr lang="zh-CN" altLang="en-US" sz="2400" b="1">
                <a:solidFill>
                  <a:schemeClr val="tx1">
                    <a:lumMod val="95000"/>
                    <a:lumOff val="5000"/>
                  </a:schemeClr>
                </a:solidFill>
                <a:highlight>
                  <a:srgbClr val="FFFF00"/>
                </a:highlight>
              </a:rPr>
              <a:t>义务</a:t>
            </a:r>
            <a:r>
              <a:rPr lang="zh-CN" altLang="en-US" sz="2400" b="1">
                <a:solidFill>
                  <a:schemeClr val="bg1"/>
                </a:solidFill>
              </a:rPr>
              <a:t>，保障网络免受干扰、破坏或者未经授权的访问，防止网络数据泄露或者被窃取、篡改：</a:t>
            </a:r>
            <a:endParaRPr lang="zh-CN" altLang="en-US" sz="2400" b="1">
              <a:solidFill>
                <a:schemeClr val="bg1"/>
              </a:solidFill>
            </a:endParaRPr>
          </a:p>
          <a:p>
            <a:endParaRPr lang="zh-CN" altLang="en-US" sz="2400" b="1">
              <a:solidFill>
                <a:schemeClr val="bg1"/>
              </a:solidFill>
            </a:endParaRPr>
          </a:p>
          <a:p>
            <a:r>
              <a:rPr lang="zh-CN" altLang="en-US" sz="2400" b="1">
                <a:solidFill>
                  <a:schemeClr val="bg1"/>
                </a:solidFill>
              </a:rPr>
              <a:t>• （一）制定内部</a:t>
            </a:r>
            <a:r>
              <a:rPr lang="zh-CN" altLang="en-US" sz="2400" b="1">
                <a:solidFill>
                  <a:schemeClr val="tx1">
                    <a:lumMod val="95000"/>
                    <a:lumOff val="5000"/>
                  </a:schemeClr>
                </a:solidFill>
                <a:highlight>
                  <a:srgbClr val="FFFF00"/>
                </a:highlight>
              </a:rPr>
              <a:t>安全管理制度和操作规程</a:t>
            </a:r>
            <a:r>
              <a:rPr lang="zh-CN" altLang="en-US" sz="2400" b="1">
                <a:solidFill>
                  <a:schemeClr val="bg1"/>
                </a:solidFill>
              </a:rPr>
              <a:t>，确定网络安全负责人，落实网络安全保护责任；</a:t>
            </a:r>
            <a:endParaRPr lang="zh-CN" altLang="en-US" sz="2400" b="1">
              <a:solidFill>
                <a:schemeClr val="bg1"/>
              </a:solidFill>
            </a:endParaRPr>
          </a:p>
          <a:p>
            <a:endParaRPr lang="zh-CN" altLang="en-US" sz="2400" b="1">
              <a:solidFill>
                <a:schemeClr val="bg1"/>
              </a:solidFill>
            </a:endParaRPr>
          </a:p>
          <a:p>
            <a:r>
              <a:rPr lang="zh-CN" altLang="en-US" sz="2400" b="1">
                <a:solidFill>
                  <a:schemeClr val="bg1"/>
                </a:solidFill>
              </a:rPr>
              <a:t>• （二）采取防范计算机病毒和网络攻击、网络侵入等危害网络安全行为的</a:t>
            </a:r>
            <a:r>
              <a:rPr lang="zh-CN" altLang="en-US" sz="2400" b="1">
                <a:solidFill>
                  <a:schemeClr val="tx1">
                    <a:lumMod val="95000"/>
                    <a:lumOff val="5000"/>
                  </a:schemeClr>
                </a:solidFill>
                <a:highlight>
                  <a:srgbClr val="FFFF00"/>
                </a:highlight>
              </a:rPr>
              <a:t>技术措施；</a:t>
            </a:r>
            <a:endParaRPr lang="zh-CN" altLang="en-US" sz="2400" b="1">
              <a:solidFill>
                <a:schemeClr val="tx1">
                  <a:lumMod val="95000"/>
                  <a:lumOff val="5000"/>
                </a:schemeClr>
              </a:solidFill>
              <a:highlight>
                <a:srgbClr val="FFFF00"/>
              </a:highlight>
            </a:endParaRPr>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20700" y="920750"/>
            <a:ext cx="10777855" cy="5015865"/>
          </a:xfrm>
          <a:prstGeom prst="rect">
            <a:avLst/>
          </a:prstGeom>
          <a:noFill/>
        </p:spPr>
        <p:txBody>
          <a:bodyPr wrap="square" rtlCol="0" anchor="t">
            <a:spAutoFit/>
          </a:bodyPr>
          <a:p>
            <a:r>
              <a:rPr lang="zh-CN" altLang="en-US" sz="4000" b="1">
                <a:solidFill>
                  <a:schemeClr val="bg1"/>
                </a:solidFill>
              </a:rPr>
              <a:t>数据安全法（2）</a:t>
            </a:r>
            <a:endParaRPr lang="zh-CN" altLang="en-US" sz="4000" b="1">
              <a:solidFill>
                <a:schemeClr val="bg1"/>
              </a:solidFill>
            </a:endParaRPr>
          </a:p>
          <a:p>
            <a:endParaRPr lang="zh-CN" altLang="en-US" sz="4000" b="1">
              <a:solidFill>
                <a:schemeClr val="bg1"/>
              </a:solidFill>
            </a:endParaRPr>
          </a:p>
          <a:p>
            <a:pPr algn="l">
              <a:buClrTx/>
              <a:buSzTx/>
              <a:buNone/>
            </a:pPr>
            <a:r>
              <a:rPr lang="zh-CN" altLang="en-US"/>
              <a:t> </a:t>
            </a:r>
            <a:r>
              <a:rPr lang="zh-CN" altLang="en-US" sz="2000" b="1">
                <a:solidFill>
                  <a:schemeClr val="bg1"/>
                </a:solidFill>
              </a:rPr>
              <a:t>• 第十五条 国家支持开发利用数据提升</a:t>
            </a:r>
            <a:r>
              <a:rPr lang="zh-CN" altLang="en-US" sz="2000" b="1">
                <a:solidFill>
                  <a:schemeClr val="tx1">
                    <a:lumMod val="95000"/>
                    <a:lumOff val="5000"/>
                  </a:schemeClr>
                </a:solidFill>
                <a:highlight>
                  <a:srgbClr val="FFFF00"/>
                </a:highlight>
              </a:rPr>
              <a:t>公共服务的智能化水平</a:t>
            </a:r>
            <a:r>
              <a:rPr lang="zh-CN" altLang="en-US" sz="2000" b="1">
                <a:solidFill>
                  <a:schemeClr val="bg1"/>
                </a:solidFill>
              </a:rPr>
              <a:t>。提供智能化公共服务，应当充分考虑老年人、残疾人的需求，避免对老年人、 残疾人的日常生活造成障碍。</a:t>
            </a:r>
            <a:endParaRPr lang="zh-CN" altLang="en-US" sz="2000" b="1">
              <a:solidFill>
                <a:schemeClr val="bg1"/>
              </a:solidFill>
            </a:endParaRPr>
          </a:p>
          <a:p>
            <a:pPr algn="l">
              <a:buClrTx/>
              <a:buSzTx/>
              <a:buNone/>
            </a:pPr>
            <a:endParaRPr lang="zh-CN" altLang="en-US" sz="2000" b="1">
              <a:solidFill>
                <a:schemeClr val="bg1"/>
              </a:solidFill>
            </a:endParaRPr>
          </a:p>
          <a:p>
            <a:pPr algn="l">
              <a:buClrTx/>
              <a:buSzTx/>
              <a:buNone/>
            </a:pPr>
            <a:r>
              <a:rPr lang="zh-CN" altLang="en-US" sz="2000" b="1">
                <a:solidFill>
                  <a:schemeClr val="bg1"/>
                </a:solidFill>
              </a:rPr>
              <a:t>• 第二十一条 国家建立</a:t>
            </a:r>
            <a:r>
              <a:rPr lang="zh-CN" altLang="en-US" sz="2000" b="1">
                <a:solidFill>
                  <a:schemeClr val="tx1">
                    <a:lumMod val="95000"/>
                    <a:lumOff val="5000"/>
                  </a:schemeClr>
                </a:solidFill>
                <a:highlight>
                  <a:srgbClr val="FFFF00"/>
                </a:highlight>
              </a:rPr>
              <a:t>数据分类分级保护制度</a:t>
            </a:r>
            <a:r>
              <a:rPr lang="zh-CN" altLang="en-US" sz="2000" b="1">
                <a:solidFill>
                  <a:schemeClr val="bg1"/>
                </a:solidFill>
              </a:rPr>
              <a:t>，根据数据在经济社会发 展中的重要程度，以及一旦遭到篡改、破坏、泄露或者非法获取、非法 利用，对国家安全、公共利益或者个人、组织合法权益造成的危害程度， 对数据实行分类分级保护。国家数据安全工作协调机制统筹协调有关部门制定重要数据目录，加强对重要数据的保护。</a:t>
            </a:r>
            <a:endParaRPr lang="zh-CN" altLang="en-US" sz="2000" b="1">
              <a:solidFill>
                <a:schemeClr val="bg1"/>
              </a:solidFill>
            </a:endParaRPr>
          </a:p>
          <a:p>
            <a:pPr algn="l">
              <a:buClrTx/>
              <a:buSzTx/>
              <a:buNone/>
            </a:pPr>
            <a:endParaRPr lang="zh-CN" altLang="en-US" sz="2000" b="1">
              <a:solidFill>
                <a:schemeClr val="bg1"/>
              </a:solidFill>
            </a:endParaRPr>
          </a:p>
          <a:p>
            <a:pPr algn="l">
              <a:buClrTx/>
              <a:buSzTx/>
              <a:buNone/>
            </a:pPr>
            <a:r>
              <a:rPr lang="zh-CN" altLang="en-US" sz="2000">
                <a:solidFill>
                  <a:schemeClr val="bg1"/>
                </a:solidFill>
              </a:rPr>
              <a:t>✓ 关系国家安全、国民经济命脉、重要民生、重大公共利益等数据属于国家</a:t>
            </a:r>
            <a:r>
              <a:rPr lang="zh-CN" altLang="en-US" sz="2000">
                <a:solidFill>
                  <a:schemeClr val="tx1">
                    <a:lumMod val="95000"/>
                    <a:lumOff val="5000"/>
                  </a:schemeClr>
                </a:solidFill>
                <a:highlight>
                  <a:srgbClr val="FFFF00"/>
                </a:highlight>
              </a:rPr>
              <a:t>核心数据</a:t>
            </a:r>
            <a:r>
              <a:rPr lang="zh-CN" altLang="en-US" sz="2000">
                <a:solidFill>
                  <a:schemeClr val="bg1"/>
                </a:solidFill>
              </a:rPr>
              <a:t>，实行更加严格的管理制度。</a:t>
            </a:r>
            <a:endParaRPr lang="zh-CN" altLang="en-US" sz="2000">
              <a:solidFill>
                <a:schemeClr val="bg1"/>
              </a:solidFill>
            </a:endParaRPr>
          </a:p>
          <a:p>
            <a:pPr algn="l">
              <a:buClrTx/>
              <a:buSzTx/>
              <a:buNone/>
            </a:pPr>
            <a:r>
              <a:rPr lang="zh-CN" altLang="en-US" sz="2000">
                <a:solidFill>
                  <a:schemeClr val="bg1"/>
                </a:solidFill>
              </a:rPr>
              <a:t>✓ 各地区、各部门应当按照数据分类分级保护制度，确定本地区、本部门以及相关行业、领域的</a:t>
            </a:r>
            <a:r>
              <a:rPr lang="zh-CN" altLang="en-US" sz="2000">
                <a:solidFill>
                  <a:schemeClr val="tx1">
                    <a:lumMod val="95000"/>
                    <a:lumOff val="5000"/>
                  </a:schemeClr>
                </a:solidFill>
                <a:highlight>
                  <a:srgbClr val="FFFF00"/>
                </a:highlight>
              </a:rPr>
              <a:t>重要数据</a:t>
            </a:r>
            <a:r>
              <a:rPr lang="zh-CN" altLang="en-US" sz="2000">
                <a:solidFill>
                  <a:schemeClr val="bg1"/>
                </a:solidFill>
              </a:rPr>
              <a:t>具体目录，对列入目录的数据进行重点保护。</a:t>
            </a:r>
            <a:endParaRPr lang="zh-CN" altLang="en-US" sz="2000">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12420" y="1198880"/>
            <a:ext cx="10847070" cy="4984750"/>
          </a:xfrm>
          <a:prstGeom prst="rect">
            <a:avLst/>
          </a:prstGeom>
          <a:noFill/>
        </p:spPr>
        <p:txBody>
          <a:bodyPr wrap="square" rtlCol="0" anchor="t">
            <a:spAutoFit/>
          </a:bodyPr>
          <a:p>
            <a:r>
              <a:rPr lang="zh-CN" altLang="en-US" sz="4000" b="1">
                <a:solidFill>
                  <a:schemeClr val="bg1"/>
                </a:solidFill>
              </a:rPr>
              <a:t>如何进行数据的分层、分级和分类？</a:t>
            </a:r>
            <a:endParaRPr lang="zh-CN" altLang="en-US" sz="4000" b="1">
              <a:solidFill>
                <a:schemeClr val="bg1"/>
              </a:solidFill>
            </a:endParaRPr>
          </a:p>
          <a:p>
            <a:endParaRPr lang="zh-CN" altLang="en-US"/>
          </a:p>
          <a:p>
            <a:r>
              <a:rPr lang="zh-CN" altLang="en-US" sz="2000" b="1">
                <a:solidFill>
                  <a:schemeClr val="bg1"/>
                </a:solidFill>
              </a:rPr>
              <a:t>• 数据</a:t>
            </a:r>
            <a:r>
              <a:rPr lang="zh-CN" altLang="en-US" sz="2000" b="1">
                <a:solidFill>
                  <a:schemeClr val="tx1">
                    <a:lumMod val="95000"/>
                    <a:lumOff val="5000"/>
                  </a:schemeClr>
                </a:solidFill>
                <a:highlight>
                  <a:srgbClr val="FFFF00"/>
                </a:highlight>
              </a:rPr>
              <a:t>分层</a:t>
            </a:r>
            <a:r>
              <a:rPr lang="zh-CN" altLang="en-US" sz="2000" b="1">
                <a:solidFill>
                  <a:schemeClr val="bg1"/>
                </a:solidFill>
              </a:rPr>
              <a:t>：国家、省、地、县及以下省级或地市级的各委办局与公共数据的层次</a:t>
            </a:r>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数据</a:t>
            </a:r>
            <a:r>
              <a:rPr lang="zh-CN" altLang="en-US" sz="2000" b="1">
                <a:solidFill>
                  <a:schemeClr val="tx1">
                    <a:lumMod val="95000"/>
                    <a:lumOff val="5000"/>
                  </a:schemeClr>
                </a:solidFill>
                <a:highlight>
                  <a:srgbClr val="FFFF00"/>
                </a:highlight>
              </a:rPr>
              <a:t>分级</a:t>
            </a:r>
            <a:r>
              <a:rPr lang="zh-CN" altLang="en-US" sz="2000" b="1">
                <a:solidFill>
                  <a:schemeClr val="bg1"/>
                </a:solidFill>
              </a:rPr>
              <a:t>：涉密（秘密、机密和绝密）；非密：核心、重要和一般数据等</a:t>
            </a:r>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数据</a:t>
            </a:r>
            <a:r>
              <a:rPr lang="zh-CN" altLang="en-US" sz="2000" b="1">
                <a:solidFill>
                  <a:schemeClr val="tx1">
                    <a:lumMod val="95000"/>
                    <a:lumOff val="5000"/>
                  </a:schemeClr>
                </a:solidFill>
                <a:highlight>
                  <a:srgbClr val="FFFF00"/>
                </a:highlight>
              </a:rPr>
              <a:t>分类方法一</a:t>
            </a:r>
            <a:r>
              <a:rPr lang="zh-CN" altLang="en-US" sz="2000" b="1">
                <a:solidFill>
                  <a:schemeClr val="bg1"/>
                </a:solidFill>
              </a:rPr>
              <a:t>：共享、有条件共享（交换）、不共享及开放等数据</a:t>
            </a:r>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数据</a:t>
            </a:r>
            <a:r>
              <a:rPr lang="zh-CN" altLang="en-US" sz="2000" b="1">
                <a:solidFill>
                  <a:schemeClr val="tx1">
                    <a:lumMod val="95000"/>
                    <a:lumOff val="5000"/>
                  </a:schemeClr>
                </a:solidFill>
                <a:highlight>
                  <a:srgbClr val="FFFF00"/>
                </a:highlight>
              </a:rPr>
              <a:t>分类方法二</a:t>
            </a:r>
            <a:r>
              <a:rPr lang="zh-CN" altLang="en-US" sz="2000" b="1">
                <a:solidFill>
                  <a:schemeClr val="bg1"/>
                </a:solidFill>
              </a:rPr>
              <a:t>：基础、技术、业务、管理和服务五个方面进行分类，并与元数据建立动态关联关系</a:t>
            </a:r>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a:t>
            </a:r>
            <a:r>
              <a:rPr lang="zh-CN" altLang="en-US" sz="2000" b="1">
                <a:solidFill>
                  <a:schemeClr val="tx1">
                    <a:lumMod val="95000"/>
                    <a:lumOff val="5000"/>
                  </a:schemeClr>
                </a:solidFill>
                <a:highlight>
                  <a:srgbClr val="FFFF00"/>
                </a:highlight>
              </a:rPr>
              <a:t>核心</a:t>
            </a:r>
            <a:r>
              <a:rPr lang="zh-CN" altLang="en-US" sz="2000" b="1">
                <a:solidFill>
                  <a:schemeClr val="bg1"/>
                </a:solidFill>
              </a:rPr>
              <a:t>数据：关系到企业核心内容的数据，数据的泄露影响到企业的生存，如专利、关键技术等，通常只占企业全部数据的1%</a:t>
            </a:r>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a:t>
            </a:r>
            <a:r>
              <a:rPr lang="zh-CN" altLang="en-US" sz="2000" b="1">
                <a:solidFill>
                  <a:schemeClr val="tx1">
                    <a:lumMod val="95000"/>
                    <a:lumOff val="5000"/>
                  </a:schemeClr>
                </a:solidFill>
                <a:highlight>
                  <a:srgbClr val="FFFF00"/>
                </a:highlight>
              </a:rPr>
              <a:t>重要</a:t>
            </a:r>
            <a:r>
              <a:rPr lang="zh-CN" altLang="en-US" sz="2000" b="1">
                <a:solidFill>
                  <a:schemeClr val="bg1"/>
                </a:solidFill>
              </a:rPr>
              <a:t>数据：基础、常用、主数据、个人信息的重要部分数据，大概占10%</a:t>
            </a:r>
            <a:endParaRPr lang="zh-CN" altLang="en-US" sz="20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006590" y="1186815"/>
            <a:ext cx="4318635" cy="5015865"/>
          </a:xfrm>
          <a:prstGeom prst="rect">
            <a:avLst/>
          </a:prstGeom>
          <a:noFill/>
        </p:spPr>
        <p:txBody>
          <a:bodyPr wrap="square" rtlCol="0" anchor="t">
            <a:spAutoFit/>
          </a:bodyPr>
          <a:p>
            <a:r>
              <a:rPr lang="zh-CN" altLang="en-US" sz="2000" b="1">
                <a:solidFill>
                  <a:schemeClr val="bg1"/>
                </a:solidFill>
              </a:rPr>
              <a:t>• 第一：</a:t>
            </a:r>
            <a:r>
              <a:rPr lang="zh-CN" altLang="en-US" sz="2000" b="1">
                <a:solidFill>
                  <a:schemeClr val="tx1">
                    <a:lumMod val="95000"/>
                    <a:lumOff val="5000"/>
                  </a:schemeClr>
                </a:solidFill>
                <a:highlight>
                  <a:srgbClr val="FFFF00"/>
                </a:highlight>
              </a:rPr>
              <a:t>基础设施</a:t>
            </a:r>
            <a:r>
              <a:rPr lang="zh-CN" altLang="en-US" sz="2000" b="1">
                <a:solidFill>
                  <a:schemeClr val="bg1"/>
                </a:solidFill>
              </a:rPr>
              <a:t>按关保要求的行业</a:t>
            </a:r>
            <a:endParaRPr lang="zh-CN" altLang="en-US" sz="2000" b="1">
              <a:solidFill>
                <a:schemeClr val="bg1"/>
              </a:solidFill>
            </a:endParaRPr>
          </a:p>
          <a:p>
            <a:r>
              <a:rPr lang="zh-CN" altLang="en-US" sz="2000" b="1">
                <a:solidFill>
                  <a:schemeClr val="bg1"/>
                </a:solidFill>
              </a:rPr>
              <a:t>确定企业，落实运营者</a:t>
            </a:r>
            <a:endParaRPr lang="zh-CN" altLang="en-US" sz="2000" b="1">
              <a:solidFill>
                <a:schemeClr val="bg1"/>
              </a:solidFill>
            </a:endParaRPr>
          </a:p>
          <a:p>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第二：定义企业内的信息基础设施</a:t>
            </a:r>
            <a:endParaRPr lang="zh-CN" altLang="en-US" sz="2000" b="1">
              <a:solidFill>
                <a:schemeClr val="bg1"/>
              </a:solidFill>
            </a:endParaRPr>
          </a:p>
          <a:p>
            <a:r>
              <a:rPr lang="zh-CN" altLang="en-US" sz="2000" b="1">
                <a:solidFill>
                  <a:schemeClr val="bg1"/>
                </a:solidFill>
              </a:rPr>
              <a:t>（网络、云计算平台、安全保障、统一的身份认证和授权管理及统一的应用支撑平台等）</a:t>
            </a:r>
            <a:endParaRPr lang="zh-CN" altLang="en-US" sz="2000" b="1">
              <a:solidFill>
                <a:schemeClr val="bg1"/>
              </a:solidFill>
            </a:endParaRPr>
          </a:p>
          <a:p>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第三：对照关保条例来确定企业内</a:t>
            </a:r>
            <a:endParaRPr lang="zh-CN" altLang="en-US" sz="2000" b="1">
              <a:solidFill>
                <a:schemeClr val="bg1"/>
              </a:solidFill>
            </a:endParaRPr>
          </a:p>
          <a:p>
            <a:r>
              <a:rPr lang="zh-CN" altLang="en-US" sz="2000" b="1">
                <a:solidFill>
                  <a:schemeClr val="bg1"/>
                </a:solidFill>
              </a:rPr>
              <a:t>的关键应用和控制系统</a:t>
            </a:r>
            <a:endParaRPr lang="zh-CN" altLang="en-US" sz="2000" b="1">
              <a:solidFill>
                <a:schemeClr val="bg1"/>
              </a:solidFill>
            </a:endParaRPr>
          </a:p>
          <a:p>
            <a:endParaRPr lang="zh-CN" altLang="en-US" sz="2000" b="1">
              <a:solidFill>
                <a:schemeClr val="bg1"/>
              </a:solidFill>
            </a:endParaRPr>
          </a:p>
          <a:p>
            <a:endParaRPr lang="zh-CN" altLang="en-US" sz="2000" b="1">
              <a:solidFill>
                <a:schemeClr val="bg1"/>
              </a:solidFill>
            </a:endParaRPr>
          </a:p>
          <a:p>
            <a:r>
              <a:rPr lang="zh-CN" altLang="en-US" sz="2000" b="1">
                <a:solidFill>
                  <a:schemeClr val="bg1"/>
                </a:solidFill>
              </a:rPr>
              <a:t>• 第四：上报</a:t>
            </a:r>
            <a:r>
              <a:rPr lang="zh-CN" altLang="en-US" sz="2000" b="1">
                <a:solidFill>
                  <a:schemeClr val="tx1">
                    <a:lumMod val="95000"/>
                    <a:lumOff val="5000"/>
                  </a:schemeClr>
                </a:solidFill>
                <a:highlight>
                  <a:srgbClr val="FFFF00"/>
                </a:highlight>
              </a:rPr>
              <a:t>保护工作部门</a:t>
            </a:r>
            <a:r>
              <a:rPr lang="zh-CN" altLang="en-US" sz="2000" b="1">
                <a:solidFill>
                  <a:schemeClr val="bg1"/>
                </a:solidFill>
              </a:rPr>
              <a:t>（行业主管部门）并由其认定后上公安部门</a:t>
            </a:r>
            <a:endParaRPr lang="zh-CN" altLang="en-US" sz="2000" b="1">
              <a:solidFill>
                <a:schemeClr val="bg1"/>
              </a:solidFill>
            </a:endParaRPr>
          </a:p>
        </p:txBody>
      </p:sp>
      <p:sp>
        <p:nvSpPr>
          <p:cNvPr id="3" name="文本框 2"/>
          <p:cNvSpPr txBox="1"/>
          <p:nvPr/>
        </p:nvSpPr>
        <p:spPr>
          <a:xfrm>
            <a:off x="509905" y="977900"/>
            <a:ext cx="3538220" cy="706755"/>
          </a:xfrm>
          <a:prstGeom prst="rect">
            <a:avLst/>
          </a:prstGeom>
          <a:noFill/>
        </p:spPr>
        <p:txBody>
          <a:bodyPr wrap="square" rtlCol="0" anchor="t">
            <a:spAutoFit/>
          </a:bodyPr>
          <a:p>
            <a:r>
              <a:rPr lang="zh-CN" altLang="en-US" sz="4000" b="1">
                <a:solidFill>
                  <a:schemeClr val="bg1"/>
                </a:solidFill>
              </a:rPr>
              <a:t>识别关键词</a:t>
            </a:r>
            <a:endParaRPr lang="zh-CN" altLang="en-US" sz="4000" b="1">
              <a:solidFill>
                <a:schemeClr val="bg1"/>
              </a:solidFill>
            </a:endParaRPr>
          </a:p>
        </p:txBody>
      </p:sp>
      <p:pic>
        <p:nvPicPr>
          <p:cNvPr id="4" name="图片 3"/>
          <p:cNvPicPr>
            <a:picLocks noChangeAspect="1"/>
          </p:cNvPicPr>
          <p:nvPr/>
        </p:nvPicPr>
        <p:blipFill>
          <a:blip r:embed="rId2"/>
          <a:stretch>
            <a:fillRect/>
          </a:stretch>
        </p:blipFill>
        <p:spPr>
          <a:xfrm>
            <a:off x="622935" y="1987550"/>
            <a:ext cx="5480050" cy="3805555"/>
          </a:xfrm>
          <a:prstGeom prst="rect">
            <a:avLst/>
          </a:prstGeom>
        </p:spPr>
      </p:pic>
    </p:spTree>
    <p:custDataLst>
      <p:tags r:id="rId3"/>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63905" y="1092200"/>
            <a:ext cx="10257155" cy="4030980"/>
          </a:xfrm>
          <a:prstGeom prst="rect">
            <a:avLst/>
          </a:prstGeom>
          <a:noFill/>
        </p:spPr>
        <p:txBody>
          <a:bodyPr wrap="square" rtlCol="0" anchor="t">
            <a:spAutoFit/>
          </a:bodyPr>
          <a:p>
            <a:r>
              <a:rPr lang="zh-CN" altLang="en-US" sz="4000" b="1">
                <a:solidFill>
                  <a:schemeClr val="bg1"/>
                </a:solidFill>
              </a:rPr>
              <a:t>点、线、面相结合的网络安全保障</a:t>
            </a:r>
            <a:endParaRPr lang="zh-CN" altLang="en-US" sz="4000" b="1">
              <a:solidFill>
                <a:schemeClr val="bg1"/>
              </a:solidFill>
            </a:endParaRPr>
          </a:p>
          <a:p>
            <a:endParaRPr lang="zh-CN" altLang="en-US" sz="2000" b="1">
              <a:solidFill>
                <a:schemeClr val="bg1"/>
              </a:solidFill>
            </a:endParaRPr>
          </a:p>
          <a:p>
            <a:r>
              <a:rPr lang="zh-CN" altLang="en-US" sz="2800" b="1">
                <a:solidFill>
                  <a:schemeClr val="tx1">
                    <a:lumMod val="95000"/>
                    <a:lumOff val="5000"/>
                  </a:schemeClr>
                </a:solidFill>
                <a:highlight>
                  <a:srgbClr val="FFFF00"/>
                </a:highlight>
              </a:rPr>
              <a:t>• 点：</a:t>
            </a:r>
            <a:r>
              <a:rPr lang="zh-CN" altLang="en-US" sz="2800" b="1">
                <a:solidFill>
                  <a:schemeClr val="bg1"/>
                </a:solidFill>
              </a:rPr>
              <a:t>每个单位、个人均需要真正负起责任</a:t>
            </a:r>
            <a:endParaRPr lang="zh-CN" altLang="en-US" sz="2800" b="1">
              <a:solidFill>
                <a:schemeClr val="bg1"/>
              </a:solidFill>
            </a:endParaRPr>
          </a:p>
          <a:p>
            <a:endParaRPr lang="zh-CN" altLang="en-US" sz="2800" b="1">
              <a:solidFill>
                <a:schemeClr val="bg1"/>
              </a:solidFill>
            </a:endParaRPr>
          </a:p>
          <a:p>
            <a:r>
              <a:rPr lang="zh-CN" altLang="en-US" sz="2800" b="1">
                <a:solidFill>
                  <a:schemeClr val="tx1">
                    <a:lumMod val="95000"/>
                    <a:lumOff val="5000"/>
                  </a:schemeClr>
                </a:solidFill>
                <a:highlight>
                  <a:srgbClr val="FFFF00"/>
                </a:highlight>
              </a:rPr>
              <a:t>• 线：</a:t>
            </a:r>
            <a:r>
              <a:rPr lang="zh-CN" altLang="en-US" sz="2800" b="1">
                <a:solidFill>
                  <a:schemeClr val="bg1"/>
                </a:solidFill>
              </a:rPr>
              <a:t>每个行业，尤其是国家关键信息基础设施的企业，国家行业的各级主管部门应承担起情报共享、监督、检查的责任</a:t>
            </a:r>
            <a:endParaRPr lang="zh-CN" altLang="en-US" sz="2800" b="1">
              <a:solidFill>
                <a:schemeClr val="bg1"/>
              </a:solidFill>
            </a:endParaRPr>
          </a:p>
          <a:p>
            <a:endParaRPr lang="zh-CN" altLang="en-US" sz="2800" b="1">
              <a:solidFill>
                <a:schemeClr val="bg1"/>
              </a:solidFill>
            </a:endParaRPr>
          </a:p>
          <a:p>
            <a:r>
              <a:rPr lang="zh-CN" altLang="en-US" sz="2800" b="1">
                <a:solidFill>
                  <a:schemeClr val="tx1">
                    <a:lumMod val="95000"/>
                    <a:lumOff val="5000"/>
                  </a:schemeClr>
                </a:solidFill>
                <a:highlight>
                  <a:srgbClr val="FFFF00"/>
                </a:highlight>
              </a:rPr>
              <a:t>• 面：</a:t>
            </a:r>
            <a:r>
              <a:rPr lang="zh-CN" altLang="en-US" sz="2800" b="1">
                <a:solidFill>
                  <a:schemeClr val="bg1"/>
                </a:solidFill>
              </a:rPr>
              <a:t>以城市为主，综合城市生命线、民生、综合管理等安全保障，以国家的技术力量为支撑，全面保障网络安全。</a:t>
            </a:r>
            <a:endParaRPr lang="zh-CN" altLang="en-US" sz="28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28675" y="580390"/>
            <a:ext cx="10534650" cy="6015990"/>
          </a:xfrm>
          <a:prstGeom prst="rect">
            <a:avLst/>
          </a:prstGeom>
          <a:noFill/>
        </p:spPr>
        <p:txBody>
          <a:bodyPr wrap="square" rtlCol="0" anchor="t">
            <a:spAutoFit/>
          </a:bodyPr>
          <a:p>
            <a:pPr algn="ctr"/>
            <a:r>
              <a:rPr lang="zh-CN" altLang="en-US" sz="2800" b="1">
                <a:solidFill>
                  <a:schemeClr val="bg1"/>
                </a:solidFill>
              </a:rPr>
              <a:t>全方位的网络安全保护要求</a:t>
            </a:r>
            <a:endParaRPr lang="zh-CN" altLang="en-US" sz="2000" b="1">
              <a:solidFill>
                <a:schemeClr val="bg1"/>
              </a:solidFill>
            </a:endParaRPr>
          </a:p>
          <a:p>
            <a:r>
              <a:rPr lang="zh-CN" altLang="en-US" sz="1600" b="1">
                <a:solidFill>
                  <a:schemeClr val="bg1"/>
                </a:solidFill>
              </a:rPr>
              <a:t>• </a:t>
            </a:r>
            <a:r>
              <a:rPr lang="zh-CN" altLang="en-US" sz="1600" b="1">
                <a:solidFill>
                  <a:schemeClr val="tx1">
                    <a:lumMod val="85000"/>
                    <a:lumOff val="15000"/>
                  </a:schemeClr>
                </a:solidFill>
                <a:highlight>
                  <a:srgbClr val="FFFF00"/>
                </a:highlight>
              </a:rPr>
              <a:t>边界</a:t>
            </a:r>
            <a:r>
              <a:rPr lang="zh-CN" altLang="en-US" sz="1600" b="1">
                <a:solidFill>
                  <a:schemeClr val="bg1"/>
                </a:solidFill>
              </a:rPr>
              <a:t>安全</a:t>
            </a:r>
            <a:endParaRPr lang="zh-CN" altLang="en-US" sz="1600" b="1">
              <a:solidFill>
                <a:schemeClr val="bg1"/>
              </a:solidFill>
            </a:endParaRPr>
          </a:p>
          <a:p>
            <a:pPr fontAlgn="auto">
              <a:lnSpc>
                <a:spcPct val="150000"/>
              </a:lnSpc>
            </a:pPr>
            <a:r>
              <a:rPr lang="en-US" altLang="zh-CN" sz="1200">
                <a:solidFill>
                  <a:schemeClr val="bg1"/>
                </a:solidFill>
              </a:rPr>
              <a:t>  </a:t>
            </a:r>
            <a:r>
              <a:rPr lang="zh-CN" altLang="en-US" sz="1200" b="1">
                <a:solidFill>
                  <a:schemeClr val="bg1"/>
                </a:solidFill>
              </a:rPr>
              <a:t>✓ 定义：一个行业或关键基础设施的企业统一互联网与ISP连接的点为边界</a:t>
            </a:r>
            <a:endParaRPr lang="zh-CN" altLang="en-US" sz="1200" b="1">
              <a:solidFill>
                <a:schemeClr val="bg1"/>
              </a:solidFill>
            </a:endParaRPr>
          </a:p>
          <a:p>
            <a:pPr fontAlgn="auto">
              <a:lnSpc>
                <a:spcPct val="150000"/>
              </a:lnSpc>
            </a:pPr>
            <a:r>
              <a:rPr lang="en-US" altLang="zh-CN" sz="1200" b="1">
                <a:solidFill>
                  <a:schemeClr val="bg1"/>
                </a:solidFill>
              </a:rPr>
              <a:t>  </a:t>
            </a:r>
            <a:r>
              <a:rPr lang="zh-CN" altLang="en-US" sz="1200" b="1">
                <a:solidFill>
                  <a:schemeClr val="bg1"/>
                </a:solidFill>
              </a:rPr>
              <a:t>✓ 主要功能：发现异常 </a:t>
            </a:r>
            <a:r>
              <a:rPr lang="en-US" altLang="zh-CN" sz="1200" b="1">
                <a:solidFill>
                  <a:schemeClr val="bg1"/>
                </a:solidFill>
              </a:rPr>
              <a:t>          </a:t>
            </a:r>
            <a:r>
              <a:rPr lang="zh-CN" altLang="en-US" sz="1200" b="1">
                <a:solidFill>
                  <a:schemeClr val="bg1"/>
                </a:solidFill>
              </a:rPr>
              <a:t>跟踪溯源 </a:t>
            </a:r>
            <a:r>
              <a:rPr lang="en-US" altLang="zh-CN" sz="1200" b="1">
                <a:solidFill>
                  <a:schemeClr val="bg1"/>
                </a:solidFill>
              </a:rPr>
              <a:t>          </a:t>
            </a:r>
            <a:r>
              <a:rPr lang="zh-CN" altLang="en-US" sz="1200" b="1">
                <a:solidFill>
                  <a:schemeClr val="bg1"/>
                </a:solidFill>
              </a:rPr>
              <a:t>反制 </a:t>
            </a:r>
            <a:r>
              <a:rPr lang="en-US" altLang="zh-CN" sz="1200" b="1">
                <a:solidFill>
                  <a:schemeClr val="bg1"/>
                </a:solidFill>
              </a:rPr>
              <a:t>          </a:t>
            </a:r>
            <a:r>
              <a:rPr lang="zh-CN" altLang="en-US" sz="1200" b="1">
                <a:solidFill>
                  <a:schemeClr val="bg1"/>
                </a:solidFill>
              </a:rPr>
              <a:t>威慑</a:t>
            </a:r>
            <a:endParaRPr lang="zh-CN" altLang="en-US" sz="1200" b="1">
              <a:solidFill>
                <a:schemeClr val="bg1"/>
              </a:solidFill>
            </a:endParaRPr>
          </a:p>
          <a:p>
            <a:pPr algn="l">
              <a:buClrTx/>
              <a:buSzTx/>
              <a:buFontTx/>
            </a:pPr>
            <a:endParaRPr lang="zh-CN" altLang="en-US" b="1">
              <a:solidFill>
                <a:schemeClr val="bg1"/>
              </a:solidFill>
            </a:endParaRPr>
          </a:p>
          <a:p>
            <a:pPr algn="l">
              <a:buClrTx/>
              <a:buSzTx/>
              <a:buFontTx/>
            </a:pPr>
            <a:r>
              <a:rPr lang="zh-CN" altLang="en-US" sz="1600" b="1">
                <a:solidFill>
                  <a:schemeClr val="bg1"/>
                </a:solidFill>
              </a:rPr>
              <a:t>• 安全</a:t>
            </a:r>
            <a:r>
              <a:rPr lang="zh-CN" altLang="en-US" sz="1600" b="1">
                <a:solidFill>
                  <a:schemeClr val="tx1">
                    <a:lumMod val="85000"/>
                    <a:lumOff val="15000"/>
                  </a:schemeClr>
                </a:solidFill>
                <a:highlight>
                  <a:srgbClr val="FFFF00"/>
                </a:highlight>
              </a:rPr>
              <a:t>防护</a:t>
            </a:r>
            <a:endParaRPr lang="zh-CN" altLang="en-US" sz="1600" b="1">
              <a:solidFill>
                <a:schemeClr val="tx1">
                  <a:lumMod val="85000"/>
                  <a:lumOff val="15000"/>
                </a:schemeClr>
              </a:solidFill>
              <a:highlight>
                <a:srgbClr val="FFFF00"/>
              </a:highlight>
            </a:endParaRPr>
          </a:p>
          <a:p>
            <a:pPr fontAlgn="auto">
              <a:lnSpc>
                <a:spcPct val="150000"/>
              </a:lnSpc>
            </a:pPr>
            <a:r>
              <a:rPr lang="en-US" altLang="zh-CN" sz="1200" b="1">
                <a:solidFill>
                  <a:schemeClr val="bg1"/>
                </a:solidFill>
              </a:rPr>
              <a:t>  </a:t>
            </a:r>
            <a:r>
              <a:rPr lang="zh-CN" altLang="en-US" sz="1200" b="1">
                <a:solidFill>
                  <a:schemeClr val="bg1"/>
                </a:solidFill>
              </a:rPr>
              <a:t>✓ 定义：在自身安全边界内的基于行为和特征的动态安全保障</a:t>
            </a:r>
            <a:endParaRPr lang="zh-CN" altLang="en-US" sz="1200" b="1">
              <a:solidFill>
                <a:schemeClr val="bg1"/>
              </a:solidFill>
            </a:endParaRPr>
          </a:p>
          <a:p>
            <a:pPr fontAlgn="auto">
              <a:lnSpc>
                <a:spcPct val="150000"/>
              </a:lnSpc>
            </a:pPr>
            <a:r>
              <a:rPr lang="en-US" altLang="zh-CN" sz="1200" b="1">
                <a:solidFill>
                  <a:schemeClr val="bg1"/>
                </a:solidFill>
              </a:rPr>
              <a:t>  </a:t>
            </a:r>
            <a:r>
              <a:rPr lang="zh-CN" altLang="en-US" sz="1200" b="1">
                <a:solidFill>
                  <a:schemeClr val="bg1"/>
                </a:solidFill>
              </a:rPr>
              <a:t>✓ 主要功能：通过网络流量、各类设备的日志、漏洞等中实时发现异常并溯源和处置</a:t>
            </a:r>
            <a:endParaRPr lang="zh-CN" altLang="en-US" sz="1200" b="1">
              <a:solidFill>
                <a:schemeClr val="bg1"/>
              </a:solidFill>
            </a:endParaRPr>
          </a:p>
          <a:p>
            <a:pPr fontAlgn="auto">
              <a:lnSpc>
                <a:spcPct val="150000"/>
              </a:lnSpc>
            </a:pPr>
            <a:endParaRPr lang="zh-CN" altLang="en-US">
              <a:solidFill>
                <a:schemeClr val="bg1"/>
              </a:solidFill>
            </a:endParaRPr>
          </a:p>
          <a:p>
            <a:pPr algn="l">
              <a:buClrTx/>
              <a:buSzTx/>
              <a:buFontTx/>
            </a:pPr>
            <a:r>
              <a:rPr lang="zh-CN" altLang="en-US" sz="1600" b="1">
                <a:solidFill>
                  <a:schemeClr val="bg1"/>
                </a:solidFill>
              </a:rPr>
              <a:t>• </a:t>
            </a:r>
            <a:r>
              <a:rPr lang="zh-CN" altLang="en-US" sz="1600" b="1">
                <a:solidFill>
                  <a:schemeClr val="tx1">
                    <a:lumMod val="85000"/>
                    <a:lumOff val="15000"/>
                  </a:schemeClr>
                </a:solidFill>
                <a:highlight>
                  <a:srgbClr val="FFFF00"/>
                </a:highlight>
              </a:rPr>
              <a:t>终端</a:t>
            </a:r>
            <a:r>
              <a:rPr lang="zh-CN" altLang="en-US" sz="1600" b="1">
                <a:solidFill>
                  <a:schemeClr val="bg1"/>
                </a:solidFill>
              </a:rPr>
              <a:t>安全</a:t>
            </a:r>
            <a:endParaRPr lang="zh-CN" altLang="en-US" sz="1600" b="1">
              <a:solidFill>
                <a:schemeClr val="bg1"/>
              </a:solidFill>
            </a:endParaRPr>
          </a:p>
          <a:p>
            <a:pPr algn="l">
              <a:lnSpc>
                <a:spcPct val="150000"/>
              </a:lnSpc>
              <a:buClrTx/>
              <a:buSzTx/>
              <a:buNone/>
            </a:pPr>
            <a:r>
              <a:rPr lang="en-US" altLang="zh-CN" sz="1200" b="1">
                <a:solidFill>
                  <a:schemeClr val="bg1"/>
                </a:solidFill>
              </a:rPr>
              <a:t>  </a:t>
            </a:r>
            <a:r>
              <a:rPr lang="zh-CN" altLang="en-US" sz="1200" b="1">
                <a:solidFill>
                  <a:schemeClr val="bg1"/>
                </a:solidFill>
              </a:rPr>
              <a:t>✓ 定义：所有的PC终端、各类智能终端和物联网的前端设备</a:t>
            </a:r>
            <a:endParaRPr lang="zh-CN" altLang="en-US" sz="1200" b="1">
              <a:solidFill>
                <a:schemeClr val="bg1"/>
              </a:solidFill>
            </a:endParaRPr>
          </a:p>
          <a:p>
            <a:pPr algn="l">
              <a:lnSpc>
                <a:spcPct val="150000"/>
              </a:lnSpc>
              <a:buClrTx/>
              <a:buSzTx/>
              <a:buNone/>
            </a:pPr>
            <a:r>
              <a:rPr lang="zh-CN" altLang="en-US" sz="1200" b="1">
                <a:solidFill>
                  <a:schemeClr val="bg1"/>
                </a:solidFill>
              </a:rPr>
              <a:t>  ✓ 主要功能：人与所使用的终端的安全绑定监控和，物联网终端的身份认证和传输加密</a:t>
            </a:r>
            <a:endParaRPr lang="zh-CN" altLang="en-US" sz="1200" b="1">
              <a:solidFill>
                <a:schemeClr val="bg1"/>
              </a:solidFill>
            </a:endParaRPr>
          </a:p>
          <a:p>
            <a:pPr algn="l">
              <a:buClrTx/>
              <a:buSzTx/>
              <a:buNone/>
            </a:pPr>
            <a:endParaRPr lang="zh-CN" altLang="en-US" sz="1200" b="1">
              <a:solidFill>
                <a:schemeClr val="bg1"/>
              </a:solidFill>
            </a:endParaRPr>
          </a:p>
          <a:p>
            <a:pPr algn="l">
              <a:buClrTx/>
              <a:buSzTx/>
              <a:buFontTx/>
            </a:pPr>
            <a:r>
              <a:rPr lang="zh-CN" altLang="en-US" sz="1600" b="1">
                <a:solidFill>
                  <a:schemeClr val="bg1"/>
                </a:solidFill>
              </a:rPr>
              <a:t>• </a:t>
            </a:r>
            <a:r>
              <a:rPr lang="zh-CN" altLang="en-US" sz="1600" b="1">
                <a:solidFill>
                  <a:schemeClr val="tx1">
                    <a:lumMod val="85000"/>
                    <a:lumOff val="15000"/>
                  </a:schemeClr>
                </a:solidFill>
                <a:highlight>
                  <a:srgbClr val="FFFF00"/>
                </a:highlight>
              </a:rPr>
              <a:t>应用</a:t>
            </a:r>
            <a:r>
              <a:rPr lang="zh-CN" altLang="en-US" sz="1600" b="1">
                <a:solidFill>
                  <a:schemeClr val="bg1"/>
                </a:solidFill>
              </a:rPr>
              <a:t>安全</a:t>
            </a:r>
            <a:endParaRPr lang="zh-CN" altLang="en-US" sz="1600" b="1">
              <a:solidFill>
                <a:schemeClr val="bg1"/>
              </a:solidFill>
            </a:endParaRPr>
          </a:p>
          <a:p>
            <a:pPr algn="l">
              <a:lnSpc>
                <a:spcPct val="150000"/>
              </a:lnSpc>
              <a:buClrTx/>
              <a:buSzTx/>
              <a:buNone/>
            </a:pPr>
            <a:r>
              <a:rPr lang="en-US" altLang="zh-CN" sz="1200" b="1">
                <a:solidFill>
                  <a:schemeClr val="bg1"/>
                </a:solidFill>
              </a:rPr>
              <a:t>  </a:t>
            </a:r>
            <a:r>
              <a:rPr lang="zh-CN" altLang="en-US" sz="1200" b="1">
                <a:solidFill>
                  <a:schemeClr val="bg1"/>
                </a:solidFill>
              </a:rPr>
              <a:t>✓ 定义：部署在服务器内的所有应用软件、APP及主机安全</a:t>
            </a:r>
            <a:endParaRPr lang="zh-CN" altLang="en-US" sz="1200" b="1">
              <a:solidFill>
                <a:schemeClr val="bg1"/>
              </a:solidFill>
            </a:endParaRPr>
          </a:p>
          <a:p>
            <a:pPr algn="l">
              <a:lnSpc>
                <a:spcPct val="150000"/>
              </a:lnSpc>
              <a:buClrTx/>
              <a:buSzTx/>
              <a:buNone/>
            </a:pPr>
            <a:r>
              <a:rPr lang="zh-CN" altLang="en-US" sz="1200" b="1">
                <a:solidFill>
                  <a:schemeClr val="bg1"/>
                </a:solidFill>
              </a:rPr>
              <a:t>  ✓ 主要功能：对应用系统原代码管理、网络信任体系（身份认证、授权管理和责任认定）及系统补丁管理和主机的实时监控</a:t>
            </a:r>
            <a:endParaRPr lang="zh-CN" altLang="en-US" sz="1200" b="1">
              <a:solidFill>
                <a:schemeClr val="bg1"/>
              </a:solidFill>
            </a:endParaRPr>
          </a:p>
          <a:p>
            <a:pPr algn="l">
              <a:buClrTx/>
              <a:buSzTx/>
              <a:buNone/>
            </a:pPr>
            <a:endParaRPr lang="zh-CN" altLang="en-US" sz="1200" b="1">
              <a:solidFill>
                <a:schemeClr val="bg1"/>
              </a:solidFill>
            </a:endParaRPr>
          </a:p>
          <a:p>
            <a:pPr algn="l">
              <a:buClrTx/>
              <a:buSzTx/>
              <a:buFontTx/>
            </a:pPr>
            <a:r>
              <a:rPr lang="zh-CN" altLang="en-US" sz="1600" b="1">
                <a:solidFill>
                  <a:schemeClr val="bg1"/>
                </a:solidFill>
              </a:rPr>
              <a:t>• </a:t>
            </a:r>
            <a:r>
              <a:rPr lang="zh-CN" altLang="en-US" sz="1600" b="1">
                <a:solidFill>
                  <a:schemeClr val="tx1">
                    <a:lumMod val="85000"/>
                    <a:lumOff val="15000"/>
                  </a:schemeClr>
                </a:solidFill>
                <a:highlight>
                  <a:srgbClr val="FFFF00"/>
                </a:highlight>
              </a:rPr>
              <a:t>数据</a:t>
            </a:r>
            <a:r>
              <a:rPr lang="zh-CN" altLang="en-US" sz="1600" b="1">
                <a:solidFill>
                  <a:schemeClr val="bg1"/>
                </a:solidFill>
              </a:rPr>
              <a:t>安全</a:t>
            </a:r>
            <a:endParaRPr lang="zh-CN" altLang="en-US" sz="1600" b="1">
              <a:solidFill>
                <a:schemeClr val="bg1"/>
              </a:solidFill>
            </a:endParaRPr>
          </a:p>
          <a:p>
            <a:pPr algn="l">
              <a:lnSpc>
                <a:spcPct val="150000"/>
              </a:lnSpc>
              <a:buClrTx/>
              <a:buSzTx/>
              <a:buNone/>
            </a:pPr>
            <a:r>
              <a:rPr lang="en-US" altLang="zh-CN" sz="1200" b="1">
                <a:solidFill>
                  <a:schemeClr val="bg1"/>
                </a:solidFill>
              </a:rPr>
              <a:t>  </a:t>
            </a:r>
            <a:r>
              <a:rPr lang="zh-CN" altLang="en-US" sz="1200" b="1">
                <a:solidFill>
                  <a:schemeClr val="bg1"/>
                </a:solidFill>
              </a:rPr>
              <a:t>✓ 定义：数据全生命周期的安全要求和在使用过程中的全过程监控</a:t>
            </a:r>
            <a:endParaRPr lang="zh-CN" altLang="en-US" sz="1200" b="1">
              <a:solidFill>
                <a:schemeClr val="bg1"/>
              </a:solidFill>
            </a:endParaRPr>
          </a:p>
          <a:p>
            <a:pPr algn="l">
              <a:lnSpc>
                <a:spcPct val="150000"/>
              </a:lnSpc>
              <a:buClrTx/>
              <a:buSzTx/>
              <a:buNone/>
            </a:pPr>
            <a:r>
              <a:rPr lang="zh-CN" altLang="en-US" sz="1200" b="1">
                <a:solidFill>
                  <a:schemeClr val="bg1"/>
                </a:solidFill>
              </a:rPr>
              <a:t>  ✓ 主要功能：数据的分级分类、元数据标准、密码保障等内容</a:t>
            </a:r>
            <a:endParaRPr lang="zh-CN" altLang="en-US" sz="1200" b="1">
              <a:solidFill>
                <a:schemeClr val="bg1"/>
              </a:solidFill>
            </a:endParaRPr>
          </a:p>
          <a:p>
            <a:pPr algn="l">
              <a:buClrTx/>
              <a:buSzTx/>
              <a:buNone/>
            </a:pPr>
            <a:endParaRPr lang="zh-CN" altLang="en-US" sz="1200" b="1">
              <a:solidFill>
                <a:schemeClr val="bg1"/>
              </a:solidFill>
            </a:endParaRPr>
          </a:p>
          <a:p>
            <a:pPr algn="l">
              <a:buClrTx/>
              <a:buSzTx/>
              <a:buFontTx/>
              <a:buNone/>
            </a:pPr>
            <a:r>
              <a:rPr lang="zh-CN" altLang="en-US" sz="1600" b="1">
                <a:solidFill>
                  <a:schemeClr val="bg1"/>
                </a:solidFill>
              </a:rPr>
              <a:t>• 网络</a:t>
            </a:r>
            <a:r>
              <a:rPr lang="zh-CN" altLang="en-US" sz="1600" b="1">
                <a:solidFill>
                  <a:schemeClr val="tx1">
                    <a:lumMod val="85000"/>
                    <a:lumOff val="15000"/>
                  </a:schemeClr>
                </a:solidFill>
                <a:highlight>
                  <a:srgbClr val="FFFF00"/>
                </a:highlight>
              </a:rPr>
              <a:t>内容及舆情</a:t>
            </a:r>
            <a:r>
              <a:rPr lang="zh-CN" altLang="en-US" sz="1600" b="1">
                <a:solidFill>
                  <a:schemeClr val="bg1"/>
                </a:solidFill>
              </a:rPr>
              <a:t>的安全</a:t>
            </a:r>
            <a:endParaRPr lang="zh-CN" altLang="en-US" sz="1600" b="1">
              <a:solidFill>
                <a:schemeClr val="bg1"/>
              </a:solidFill>
            </a:endParaRPr>
          </a:p>
        </p:txBody>
      </p:sp>
      <p:sp>
        <p:nvSpPr>
          <p:cNvPr id="3" name="右箭头 2"/>
          <p:cNvSpPr/>
          <p:nvPr/>
        </p:nvSpPr>
        <p:spPr>
          <a:xfrm>
            <a:off x="2600960" y="1666240"/>
            <a:ext cx="42545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右箭头 3"/>
          <p:cNvSpPr/>
          <p:nvPr/>
        </p:nvSpPr>
        <p:spPr>
          <a:xfrm>
            <a:off x="3691890" y="1666240"/>
            <a:ext cx="42545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4455160" y="1666240"/>
            <a:ext cx="42545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9403080" y="5048885"/>
            <a:ext cx="2378710" cy="1617980"/>
          </a:xfrm>
          <a:prstGeom prst="rect">
            <a:avLst/>
          </a:prstGeom>
        </p:spPr>
      </p:pic>
    </p:spTree>
    <p:custDataLst>
      <p:tags r:id="rId3"/>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95325" y="909320"/>
            <a:ext cx="6993255" cy="4923155"/>
          </a:xfrm>
          <a:prstGeom prst="rect">
            <a:avLst/>
          </a:prstGeom>
          <a:noFill/>
        </p:spPr>
        <p:txBody>
          <a:bodyPr wrap="square" rtlCol="0" anchor="t">
            <a:spAutoFit/>
          </a:bodyPr>
          <a:p>
            <a:pPr algn="just"/>
            <a:r>
              <a:rPr lang="zh-CN" altLang="en-US" sz="4000" b="1">
                <a:solidFill>
                  <a:schemeClr val="bg1"/>
                </a:solidFill>
              </a:rPr>
              <a:t>观点：网络安全是战略问题</a:t>
            </a:r>
            <a:endParaRPr lang="zh-CN" altLang="en-US"/>
          </a:p>
          <a:p>
            <a:pPr algn="just"/>
            <a:endParaRPr lang="zh-CN" altLang="en-US"/>
          </a:p>
          <a:p>
            <a:pPr algn="just"/>
            <a:endParaRPr lang="zh-CN" altLang="en-US" sz="2000" b="1">
              <a:solidFill>
                <a:schemeClr val="bg1"/>
              </a:solidFill>
            </a:endParaRPr>
          </a:p>
          <a:p>
            <a:pPr algn="just"/>
            <a:r>
              <a:rPr lang="zh-CN" altLang="en-US" sz="2000" b="1">
                <a:solidFill>
                  <a:schemeClr val="bg1"/>
                </a:solidFill>
              </a:rPr>
              <a:t>• 网络安全是一个长期演进、发展和变化的过程。网络安全工作是一个整体，既有变化，又相互关联（底层逻辑是一致性），必须制定长远的战略目标，并持之以恒</a:t>
            </a:r>
            <a:endParaRPr lang="zh-CN" altLang="en-US" sz="2000" b="1">
              <a:solidFill>
                <a:schemeClr val="bg1"/>
              </a:solidFill>
            </a:endParaRPr>
          </a:p>
          <a:p>
            <a:pPr algn="just"/>
            <a:endParaRPr lang="zh-CN" altLang="en-US" sz="2000" b="1">
              <a:solidFill>
                <a:schemeClr val="bg1"/>
              </a:solidFill>
            </a:endParaRPr>
          </a:p>
          <a:p>
            <a:pPr algn="just"/>
            <a:r>
              <a:rPr lang="zh-CN" altLang="en-US" sz="2000" b="1">
                <a:solidFill>
                  <a:schemeClr val="bg1"/>
                </a:solidFill>
              </a:rPr>
              <a:t>• 所谓战略：就是从全局考虑谋划实现整体目标的规划</a:t>
            </a:r>
            <a:endParaRPr lang="zh-CN" altLang="en-US" sz="2000" b="1">
              <a:solidFill>
                <a:schemeClr val="bg1"/>
              </a:solidFill>
            </a:endParaRPr>
          </a:p>
          <a:p>
            <a:pPr algn="just"/>
            <a:endParaRPr lang="zh-CN" altLang="en-US" sz="2000" b="1">
              <a:solidFill>
                <a:schemeClr val="bg1"/>
              </a:solidFill>
            </a:endParaRPr>
          </a:p>
          <a:p>
            <a:pPr algn="just"/>
            <a:r>
              <a:rPr lang="zh-CN" altLang="en-US" sz="2000" b="1">
                <a:solidFill>
                  <a:schemeClr val="bg1"/>
                </a:solidFill>
              </a:rPr>
              <a:t>• 战略要可落地、可考核、可量化、可分解和可调整</a:t>
            </a:r>
            <a:endParaRPr lang="zh-CN" altLang="en-US" sz="2000" b="1">
              <a:solidFill>
                <a:schemeClr val="bg1"/>
              </a:solidFill>
            </a:endParaRPr>
          </a:p>
          <a:p>
            <a:pPr algn="just"/>
            <a:endParaRPr lang="zh-CN" altLang="en-US" sz="2000" b="1">
              <a:solidFill>
                <a:schemeClr val="bg1"/>
              </a:solidFill>
            </a:endParaRPr>
          </a:p>
          <a:p>
            <a:pPr algn="just"/>
            <a:r>
              <a:rPr lang="zh-CN" altLang="en-US" sz="2000" b="1">
                <a:solidFill>
                  <a:schemeClr val="bg1"/>
                </a:solidFill>
              </a:rPr>
              <a:t>• 打好基础（数据），应用驱动，安全贯穿始终</a:t>
            </a:r>
            <a:endParaRPr lang="zh-CN" altLang="en-US" sz="2000" b="1">
              <a:solidFill>
                <a:schemeClr val="bg1"/>
              </a:solidFill>
            </a:endParaRPr>
          </a:p>
          <a:p>
            <a:pPr algn="just"/>
            <a:endParaRPr lang="zh-CN" altLang="en-US" sz="2000" b="1">
              <a:solidFill>
                <a:schemeClr val="bg1"/>
              </a:solidFill>
            </a:endParaRPr>
          </a:p>
          <a:p>
            <a:pPr algn="just"/>
            <a:r>
              <a:rPr lang="zh-CN" altLang="en-US" sz="2000" b="1">
                <a:solidFill>
                  <a:schemeClr val="bg1"/>
                </a:solidFill>
              </a:rPr>
              <a:t>“不谋万世者，不足以谋一时；不谋全局者，不足以谋一域”</a:t>
            </a:r>
            <a:endParaRPr lang="zh-CN" altLang="en-US" sz="2000" b="1">
              <a:solidFill>
                <a:schemeClr val="bg1"/>
              </a:solidFill>
            </a:endParaRPr>
          </a:p>
          <a:p>
            <a:pPr algn="r"/>
            <a:r>
              <a:rPr lang="zh-CN" altLang="en-US" sz="1600">
                <a:solidFill>
                  <a:schemeClr val="bg1"/>
                </a:solidFill>
              </a:rPr>
              <a:t>----《寤言二·迁都建藩议》陈澹然[清]</a:t>
            </a:r>
            <a:endParaRPr lang="zh-CN" altLang="en-US" sz="1600">
              <a:solidFill>
                <a:schemeClr val="bg1"/>
              </a:solidFill>
            </a:endParaRPr>
          </a:p>
        </p:txBody>
      </p:sp>
      <p:pic>
        <p:nvPicPr>
          <p:cNvPr id="3" name="图片 2"/>
          <p:cNvPicPr>
            <a:picLocks noChangeAspect="1"/>
          </p:cNvPicPr>
          <p:nvPr/>
        </p:nvPicPr>
        <p:blipFill>
          <a:blip r:embed="rId2"/>
          <a:stretch>
            <a:fillRect/>
          </a:stretch>
        </p:blipFill>
        <p:spPr>
          <a:xfrm>
            <a:off x="8453755" y="849630"/>
            <a:ext cx="3157220" cy="4879340"/>
          </a:xfrm>
          <a:prstGeom prst="rect">
            <a:avLst/>
          </a:prstGeom>
        </p:spPr>
      </p:pic>
      <p:sp>
        <p:nvSpPr>
          <p:cNvPr id="4" name="文本框 3"/>
          <p:cNvSpPr txBox="1"/>
          <p:nvPr/>
        </p:nvSpPr>
        <p:spPr>
          <a:xfrm>
            <a:off x="8862695" y="5832475"/>
            <a:ext cx="2540000" cy="521970"/>
          </a:xfrm>
          <a:prstGeom prst="rect">
            <a:avLst/>
          </a:prstGeom>
          <a:noFill/>
        </p:spPr>
        <p:txBody>
          <a:bodyPr wrap="square" rtlCol="0" anchor="t">
            <a:spAutoFit/>
          </a:bodyPr>
          <a:p>
            <a:r>
              <a:rPr lang="zh-CN" altLang="en-US" sz="1400">
                <a:solidFill>
                  <a:schemeClr val="bg1"/>
                </a:solidFill>
              </a:rPr>
              <a:t>TENS（Trusted End Node </a:t>
            </a:r>
            <a:endParaRPr lang="zh-CN" altLang="en-US" sz="1400">
              <a:solidFill>
                <a:schemeClr val="bg1"/>
              </a:solidFill>
            </a:endParaRPr>
          </a:p>
          <a:p>
            <a:r>
              <a:rPr lang="zh-CN" altLang="en-US" sz="1400">
                <a:solidFill>
                  <a:schemeClr val="bg1"/>
                </a:solidFill>
              </a:rPr>
              <a:t>Security，可信终端节点安全）</a:t>
            </a:r>
            <a:endParaRPr lang="zh-CN" altLang="en-US" sz="1400">
              <a:solidFill>
                <a:schemeClr val="bg1"/>
              </a:solidFill>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2845880" y="724091"/>
            <a:ext cx="3589020" cy="6473381"/>
          </a:xfrm>
          <a:prstGeom prst="rect">
            <a:avLst/>
          </a:prstGeom>
        </p:spPr>
      </p:pic>
      <p:pic>
        <p:nvPicPr>
          <p:cNvPr id="8" name="图片 7" descr="f4b1c320bb7adbe4890e4dd8520159da"/>
          <p:cNvPicPr>
            <a:picLocks noChangeAspect="1"/>
          </p:cNvPicPr>
          <p:nvPr/>
        </p:nvPicPr>
        <p:blipFill>
          <a:blip r:embed="rId2"/>
          <a:srcRect l="5737" t="8070" r="9856" b="6354"/>
          <a:stretch>
            <a:fillRect/>
          </a:stretch>
        </p:blipFill>
        <p:spPr>
          <a:xfrm rot="16200000">
            <a:off x="7523036" y="2624900"/>
            <a:ext cx="3575304" cy="2686622"/>
          </a:xfrm>
          <a:prstGeom prst="rect">
            <a:avLst/>
          </a:prstGeom>
        </p:spPr>
      </p:pic>
      <p:grpSp>
        <p:nvGrpSpPr>
          <p:cNvPr id="6" name="组合 5"/>
          <p:cNvGrpSpPr/>
          <p:nvPr/>
        </p:nvGrpSpPr>
        <p:grpSpPr>
          <a:xfrm>
            <a:off x="4621816" y="1418462"/>
            <a:ext cx="3192571" cy="539554"/>
            <a:chOff x="7207" y="600"/>
            <a:chExt cx="6207" cy="1049"/>
          </a:xfrm>
        </p:grpSpPr>
        <p:sp>
          <p:nvSpPr>
            <p:cNvPr id="15" name="矩形 14"/>
            <p:cNvSpPr/>
            <p:nvPr/>
          </p:nvSpPr>
          <p:spPr>
            <a:xfrm>
              <a:off x="9100" y="600"/>
              <a:ext cx="1946" cy="1049"/>
            </a:xfrm>
            <a:prstGeom prst="rect">
              <a:avLst/>
            </a:prstGeom>
          </p:spPr>
          <p:txBody>
            <a:bodyPr wrap="non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前言</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7207" y="911"/>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2" name="组合 21"/>
            <p:cNvGrpSpPr/>
            <p:nvPr/>
          </p:nvGrpSpPr>
          <p:grpSpPr>
            <a:xfrm flipH="1">
              <a:off x="12614" y="911"/>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5" name="文本框 4"/>
          <p:cNvSpPr txBox="1"/>
          <p:nvPr/>
        </p:nvSpPr>
        <p:spPr>
          <a:xfrm>
            <a:off x="2052638" y="2536889"/>
            <a:ext cx="5081207" cy="2641600"/>
          </a:xfrm>
          <a:prstGeom prst="rect">
            <a:avLst/>
          </a:prstGeom>
          <a:noFill/>
        </p:spPr>
        <p:txBody>
          <a:bodyPr wrap="square" rtlCol="0" anchor="t">
            <a:spAutoFit/>
          </a:bodyPr>
          <a:lstStyle/>
          <a:p>
            <a:pPr indent="0">
              <a:lnSpc>
                <a:spcPct val="150000"/>
              </a:lnSpc>
              <a:buFont typeface="Wingdings" panose="05000000000000000000" charset="0"/>
              <a:buNone/>
            </a:pPr>
            <a:r>
              <a:rPr lang="zh-CN" altLang="en-US" sz="1620" dirty="0">
                <a:solidFill>
                  <a:schemeClr val="bg1"/>
                </a:solidFill>
                <a:latin typeface="Arial" panose="020B0604020202020204" pitchFamily="34" charset="0"/>
                <a:ea typeface="微软雅黑" panose="020B0503020204020204" pitchFamily="34" charset="-122"/>
              </a:rPr>
              <a:t>从业人员版的调查问卷在共性问题基础上，根据主题不同设计了A到D共4个专题问卷：</a:t>
            </a:r>
            <a:endParaRPr lang="zh-CN" altLang="en-US" sz="1620" dirty="0">
              <a:solidFill>
                <a:schemeClr val="bg1"/>
              </a:solidFill>
              <a:latin typeface="Arial" panose="020B0604020202020204" pitchFamily="34" charset="0"/>
              <a:ea typeface="微软雅黑" panose="020B0503020204020204" pitchFamily="34" charset="-122"/>
            </a:endParaRPr>
          </a:p>
          <a:p>
            <a:pPr marL="285750" indent="-285750" algn="l" fontAlgn="auto">
              <a:lnSpc>
                <a:spcPct val="150000"/>
              </a:lnSpc>
              <a:spcBef>
                <a:spcPts val="600"/>
              </a:spcBef>
              <a:buClrTx/>
              <a:buSzTx/>
              <a:buFont typeface="Wingdings" panose="05000000000000000000" charset="0"/>
              <a:buChar char=""/>
            </a:pPr>
            <a:r>
              <a:rPr lang="zh-CN" altLang="en-US" sz="1620" b="1" u="sng" dirty="0">
                <a:solidFill>
                  <a:srgbClr val="FFFF00"/>
                </a:solidFill>
                <a:latin typeface="Arial" panose="020B0604020202020204" pitchFamily="34" charset="0"/>
                <a:ea typeface="微软雅黑" panose="020B0503020204020204" pitchFamily="34" charset="-122"/>
              </a:rPr>
              <a:t>A专题问卷：等级保护实施与企业合规专题</a:t>
            </a:r>
            <a:endParaRPr lang="zh-CN" altLang="en-US" sz="1620" b="1" u="sng" dirty="0">
              <a:solidFill>
                <a:srgbClr val="FFFF00"/>
              </a:solidFill>
              <a:latin typeface="Arial" panose="020B0604020202020204" pitchFamily="34" charset="0"/>
              <a:ea typeface="微软雅黑" panose="020B0503020204020204" pitchFamily="34" charset="-122"/>
            </a:endParaRPr>
          </a:p>
          <a:p>
            <a:pPr marL="285750" indent="-285750" algn="l" fontAlgn="auto">
              <a:lnSpc>
                <a:spcPct val="150000"/>
              </a:lnSpc>
              <a:spcBef>
                <a:spcPts val="600"/>
              </a:spcBef>
              <a:buClrTx/>
              <a:buSzTx/>
              <a:buFont typeface="Wingdings" panose="05000000000000000000" charset="0"/>
              <a:buChar char=""/>
            </a:pPr>
            <a:r>
              <a:rPr lang="zh-CN" altLang="en-US" sz="1620" dirty="0">
                <a:solidFill>
                  <a:schemeClr val="bg1"/>
                </a:solidFill>
                <a:latin typeface="Arial" panose="020B0604020202020204" pitchFamily="34" charset="0"/>
                <a:ea typeface="微软雅黑" panose="020B0503020204020204" pitchFamily="34" charset="-122"/>
              </a:rPr>
              <a:t>B专题问卷：行业发展与生态建设专题</a:t>
            </a:r>
            <a:endParaRPr lang="zh-CN" altLang="en-US" sz="1620" dirty="0">
              <a:solidFill>
                <a:schemeClr val="bg1"/>
              </a:solidFill>
              <a:latin typeface="Arial" panose="020B0604020202020204" pitchFamily="34" charset="0"/>
              <a:ea typeface="微软雅黑" panose="020B0503020204020204" pitchFamily="34" charset="-122"/>
            </a:endParaRPr>
          </a:p>
          <a:p>
            <a:pPr marL="285750" indent="-285750" algn="l" fontAlgn="auto">
              <a:lnSpc>
                <a:spcPct val="150000"/>
              </a:lnSpc>
              <a:spcBef>
                <a:spcPts val="600"/>
              </a:spcBef>
              <a:buClrTx/>
              <a:buSzTx/>
              <a:buFont typeface="Wingdings" panose="05000000000000000000" charset="0"/>
              <a:buChar char=""/>
            </a:pPr>
            <a:r>
              <a:rPr lang="zh-CN" altLang="en-US" sz="1620" dirty="0">
                <a:solidFill>
                  <a:schemeClr val="bg1"/>
                </a:solidFill>
                <a:latin typeface="Arial" panose="020B0604020202020204" pitchFamily="34" charset="0"/>
                <a:ea typeface="微软雅黑" panose="020B0503020204020204" pitchFamily="34" charset="-122"/>
              </a:rPr>
              <a:t>C专题问卷：新技术应用与网络安全专题</a:t>
            </a:r>
            <a:endParaRPr lang="zh-CN" altLang="en-US" sz="1620" dirty="0">
              <a:solidFill>
                <a:schemeClr val="bg1"/>
              </a:solidFill>
              <a:latin typeface="Arial" panose="020B0604020202020204" pitchFamily="34" charset="0"/>
              <a:ea typeface="微软雅黑" panose="020B0503020204020204" pitchFamily="34" charset="-122"/>
            </a:endParaRPr>
          </a:p>
          <a:p>
            <a:pPr marL="285750" indent="-285750" fontAlgn="auto">
              <a:lnSpc>
                <a:spcPct val="150000"/>
              </a:lnSpc>
              <a:spcBef>
                <a:spcPts val="600"/>
              </a:spcBef>
              <a:buFont typeface="Wingdings" panose="05000000000000000000" charset="0"/>
              <a:buChar char=""/>
            </a:pPr>
            <a:r>
              <a:rPr lang="zh-CN" altLang="en-US" sz="1620" dirty="0">
                <a:solidFill>
                  <a:schemeClr val="bg1"/>
                </a:solidFill>
                <a:latin typeface="Arial" panose="020B0604020202020204" pitchFamily="34" charset="0"/>
                <a:ea typeface="微软雅黑" panose="020B0503020204020204" pitchFamily="34" charset="-122"/>
              </a:rPr>
              <a:t>D专题问卷：科技创新与人才培养专题</a:t>
            </a:r>
            <a:endParaRPr lang="zh-CN" altLang="en-US" sz="1620" dirty="0">
              <a:solidFill>
                <a:schemeClr val="bg1"/>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8164830" y="2481453"/>
            <a:ext cx="2239137" cy="28277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28955" y="969010"/>
            <a:ext cx="7679055" cy="4154170"/>
          </a:xfrm>
          <a:prstGeom prst="rect">
            <a:avLst/>
          </a:prstGeom>
          <a:noFill/>
        </p:spPr>
        <p:txBody>
          <a:bodyPr wrap="square" rtlCol="0" anchor="t">
            <a:spAutoFit/>
          </a:bodyPr>
          <a:p>
            <a:r>
              <a:rPr lang="zh-CN" altLang="en-US" sz="4000" b="1">
                <a:solidFill>
                  <a:schemeClr val="bg1"/>
                </a:solidFill>
              </a:rPr>
              <a:t>依据满意度的调查提出如下建议：</a:t>
            </a:r>
            <a:endParaRPr lang="zh-CN" altLang="en-US" sz="4000" b="1">
              <a:solidFill>
                <a:schemeClr val="bg1"/>
              </a:solidFill>
            </a:endParaRPr>
          </a:p>
          <a:p>
            <a:pPr algn="l">
              <a:buClrTx/>
              <a:buSzTx/>
              <a:buFontTx/>
            </a:pPr>
            <a:endParaRPr lang="zh-CN" altLang="en-US" sz="2800" b="1">
              <a:solidFill>
                <a:schemeClr val="bg1"/>
              </a:solidFill>
            </a:endParaRPr>
          </a:p>
          <a:p>
            <a:pPr algn="l">
              <a:buClrTx/>
              <a:buSzTx/>
              <a:buFontTx/>
            </a:pPr>
            <a:r>
              <a:rPr lang="zh-CN" altLang="en-US" sz="2800" b="1">
                <a:solidFill>
                  <a:schemeClr val="bg1"/>
                </a:solidFill>
              </a:rPr>
              <a:t>• 加强相关法律法规及标准的宣贯、培训工作</a:t>
            </a:r>
            <a:endParaRPr lang="zh-CN" altLang="en-US" sz="2800" b="1">
              <a:solidFill>
                <a:schemeClr val="bg1"/>
              </a:solidFill>
            </a:endParaRPr>
          </a:p>
          <a:p>
            <a:pPr algn="l">
              <a:buClrTx/>
              <a:buSzTx/>
              <a:buFontTx/>
            </a:pPr>
            <a:endParaRPr lang="zh-CN" altLang="en-US" sz="2800" b="1">
              <a:solidFill>
                <a:schemeClr val="bg1"/>
              </a:solidFill>
            </a:endParaRPr>
          </a:p>
          <a:p>
            <a:pPr algn="l">
              <a:buClrTx/>
              <a:buSzTx/>
              <a:buFontTx/>
            </a:pPr>
            <a:r>
              <a:rPr lang="zh-CN" altLang="en-US" sz="2800" b="1">
                <a:solidFill>
                  <a:schemeClr val="bg1"/>
                </a:solidFill>
              </a:rPr>
              <a:t>• 主管部门应强化监督、检查和指导力度</a:t>
            </a:r>
            <a:endParaRPr lang="zh-CN" altLang="en-US" sz="2800" b="1">
              <a:solidFill>
                <a:schemeClr val="bg1"/>
              </a:solidFill>
            </a:endParaRPr>
          </a:p>
          <a:p>
            <a:pPr algn="l">
              <a:buClrTx/>
              <a:buSzTx/>
              <a:buFontTx/>
            </a:pPr>
            <a:endParaRPr lang="zh-CN" altLang="en-US" sz="2800" b="1">
              <a:solidFill>
                <a:schemeClr val="bg1"/>
              </a:solidFill>
            </a:endParaRPr>
          </a:p>
          <a:p>
            <a:pPr algn="l">
              <a:buClrTx/>
              <a:buSzTx/>
              <a:buFontTx/>
            </a:pPr>
            <a:r>
              <a:rPr lang="zh-CN" altLang="en-US" sz="2800" b="1">
                <a:solidFill>
                  <a:schemeClr val="bg1"/>
                </a:solidFill>
              </a:rPr>
              <a:t>• 组织制定操作性强、有指导作用的规范及指南</a:t>
            </a:r>
            <a:endParaRPr lang="zh-CN" altLang="en-US" sz="2800" b="1">
              <a:solidFill>
                <a:schemeClr val="bg1"/>
              </a:solidFill>
            </a:endParaRPr>
          </a:p>
          <a:p>
            <a:pPr algn="l">
              <a:buClrTx/>
              <a:buSzTx/>
              <a:buFontTx/>
            </a:pPr>
            <a:endParaRPr lang="zh-CN" altLang="en-US" sz="2800" b="1">
              <a:solidFill>
                <a:schemeClr val="bg1"/>
              </a:solidFill>
            </a:endParaRPr>
          </a:p>
          <a:p>
            <a:pPr algn="l">
              <a:buClrTx/>
              <a:buSzTx/>
              <a:buFontTx/>
            </a:pPr>
            <a:r>
              <a:rPr lang="zh-CN" altLang="en-US" sz="2800" b="1">
                <a:solidFill>
                  <a:schemeClr val="bg1"/>
                </a:solidFill>
              </a:rPr>
              <a:t>• 网络安全核心岗位应持证上岗并列入考核</a:t>
            </a:r>
            <a:endParaRPr lang="zh-CN" altLang="en-US" sz="2800" b="1">
              <a:solidFill>
                <a:schemeClr val="bg1"/>
              </a:solidFill>
            </a:endParaRPr>
          </a:p>
        </p:txBody>
      </p:sp>
      <p:pic>
        <p:nvPicPr>
          <p:cNvPr id="3" name="图片 2"/>
          <p:cNvPicPr>
            <a:picLocks noChangeAspect="1"/>
          </p:cNvPicPr>
          <p:nvPr/>
        </p:nvPicPr>
        <p:blipFill>
          <a:blip r:embed="rId2"/>
          <a:stretch>
            <a:fillRect/>
          </a:stretch>
        </p:blipFill>
        <p:spPr>
          <a:xfrm>
            <a:off x="8208010" y="4371340"/>
            <a:ext cx="3438525" cy="1952625"/>
          </a:xfrm>
          <a:prstGeom prst="rect">
            <a:avLst/>
          </a:prstGeom>
        </p:spPr>
      </p:pic>
    </p:spTree>
    <p:custDataLst>
      <p:tags r:id="rId3"/>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374423" y="5114635"/>
            <a:ext cx="5377247" cy="923543"/>
            <a:chOff x="-608" y="10676"/>
            <a:chExt cx="9306" cy="1616"/>
          </a:xfrm>
        </p:grpSpPr>
        <p:sp>
          <p:nvSpPr>
            <p:cNvPr id="16" name="TextBox 15"/>
            <p:cNvSpPr txBox="1"/>
            <p:nvPr/>
          </p:nvSpPr>
          <p:spPr>
            <a:xfrm>
              <a:off x="-608" y="10676"/>
              <a:ext cx="9060" cy="1616"/>
            </a:xfrm>
            <a:prstGeom prst="rect">
              <a:avLst/>
            </a:prstGeom>
            <a:noFill/>
          </p:spPr>
          <p:txBody>
            <a:bodyPr wrap="square">
              <a:spAutoFit/>
            </a:bodyPr>
            <a:lstStyle/>
            <a:p>
              <a:pPr algn="ctr" fontAlgn="auto">
                <a:spcBef>
                  <a:spcPts val="0"/>
                </a:spcBef>
                <a:spcAft>
                  <a:spcPts val="0"/>
                </a:spcAft>
                <a:buFontTx/>
                <a:buNone/>
                <a:defRPr/>
              </a:pPr>
              <a:r>
                <a:rPr lang="zh-CN" altLang="en-US" kern="0" dirty="0">
                  <a:solidFill>
                    <a:schemeClr val="bg1"/>
                  </a:solidFill>
                  <a:latin typeface="楷体" panose="02010609060101010101" charset="-122"/>
                  <a:ea typeface="楷体" panose="02010609060101010101" charset="-122"/>
                  <a:cs typeface="仿宋" panose="02010609060101010101" charset="-122"/>
                </a:rPr>
                <a:t>张   彦</a:t>
              </a:r>
              <a:endParaRPr lang="en-US" altLang="zh-CN" kern="0" dirty="0">
                <a:solidFill>
                  <a:schemeClr val="bg1"/>
                </a:solidFill>
                <a:latin typeface="楷体" panose="02010609060101010101" charset="-122"/>
                <a:ea typeface="楷体" panose="02010609060101010101" charset="-122"/>
                <a:cs typeface="仿宋" panose="02010609060101010101" charset="-122"/>
              </a:endParaRPr>
            </a:p>
            <a:p>
              <a:pPr algn="ctr" fontAlgn="auto">
                <a:spcBef>
                  <a:spcPts val="0"/>
                </a:spcBef>
                <a:spcAft>
                  <a:spcPts val="0"/>
                </a:spcAft>
                <a:buFontTx/>
                <a:buNone/>
                <a:defRPr/>
              </a:pPr>
              <a:r>
                <a:rPr lang="zh-CN" altLang="en-US" kern="0" dirty="0">
                  <a:solidFill>
                    <a:schemeClr val="bg1"/>
                  </a:solidFill>
                  <a:latin typeface="楷体" panose="02010609060101010101" charset="-122"/>
                  <a:ea typeface="楷体" panose="02010609060101010101" charset="-122"/>
                  <a:cs typeface="仿宋" panose="02010609060101010101" charset="-122"/>
                </a:rPr>
                <a:t>中国铁道科学研究院集团有限公司</a:t>
              </a:r>
              <a:endParaRPr lang="en-US" altLang="zh-CN" kern="0" dirty="0">
                <a:solidFill>
                  <a:schemeClr val="bg1"/>
                </a:solidFill>
                <a:latin typeface="楷体" panose="02010609060101010101" charset="-122"/>
                <a:ea typeface="楷体" panose="02010609060101010101" charset="-122"/>
                <a:cs typeface="仿宋" panose="02010609060101010101" charset="-122"/>
              </a:endParaRPr>
            </a:p>
            <a:p>
              <a:pPr algn="ctr" fontAlgn="auto">
                <a:spcBef>
                  <a:spcPts val="0"/>
                </a:spcBef>
                <a:spcAft>
                  <a:spcPts val="0"/>
                </a:spcAft>
                <a:buFontTx/>
                <a:buNone/>
                <a:defRPr/>
              </a:pPr>
              <a:r>
                <a:rPr lang="zh-CN" altLang="en-US" kern="0" spc="170" dirty="0">
                  <a:solidFill>
                    <a:schemeClr val="bg1"/>
                  </a:solidFill>
                  <a:uFillTx/>
                  <a:latin typeface="楷体" panose="02010609060101010101" charset="-122"/>
                  <a:ea typeface="楷体" panose="02010609060101010101" charset="-122"/>
                  <a:cs typeface="微软雅黑" panose="020B0503020204020204" pitchFamily="34" charset="-122"/>
                  <a:sym typeface="+mn-ea"/>
                </a:rPr>
                <a:t>信息化板块 副总工程师  研究员</a:t>
              </a:r>
              <a:endParaRPr lang="zh-CN" altLang="en-US" kern="0" dirty="0">
                <a:solidFill>
                  <a:schemeClr val="bg1"/>
                </a:solidFill>
                <a:latin typeface="楷体" panose="02010609060101010101" charset="-122"/>
                <a:ea typeface="楷体" panose="02010609060101010101" charset="-122"/>
                <a:cs typeface="仿宋" panose="02010609060101010101" charset="-122"/>
              </a:endParaRPr>
            </a:p>
          </p:txBody>
        </p:sp>
        <p:sp>
          <p:nvSpPr>
            <p:cNvPr id="3" name="TextBox 15"/>
            <p:cNvSpPr txBox="1"/>
            <p:nvPr/>
          </p:nvSpPr>
          <p:spPr>
            <a:xfrm>
              <a:off x="5333" y="11015"/>
              <a:ext cx="3365" cy="644"/>
            </a:xfrm>
            <a:prstGeom prst="rect">
              <a:avLst/>
            </a:prstGeom>
            <a:noFill/>
          </p:spPr>
          <p:txBody>
            <a:bodyPr wrap="square">
              <a:spAutoFit/>
            </a:bodyPr>
            <a:lstStyle/>
            <a:p>
              <a:pPr algn="ctr" fontAlgn="auto">
                <a:spcBef>
                  <a:spcPts val="0"/>
                </a:spcBef>
                <a:spcAft>
                  <a:spcPts val="0"/>
                </a:spcAft>
                <a:buFontTx/>
                <a:buNone/>
                <a:defRPr/>
              </a:pPr>
              <a:endParaRPr lang="zh-CN" altLang="en-US" b="1" kern="0" dirty="0">
                <a:solidFill>
                  <a:schemeClr val="bg1"/>
                </a:solidFill>
                <a:latin typeface="仿宋" panose="02010609060101010101" charset="-122"/>
                <a:ea typeface="仿宋" panose="02010609060101010101" charset="-122"/>
              </a:endParaRPr>
            </a:p>
          </p:txBody>
        </p:sp>
      </p:grpSp>
      <p:sp>
        <p:nvSpPr>
          <p:cNvPr id="5" name="文本框 4"/>
          <p:cNvSpPr txBox="1"/>
          <p:nvPr/>
        </p:nvSpPr>
        <p:spPr>
          <a:xfrm>
            <a:off x="3312736" y="3239374"/>
            <a:ext cx="5358384" cy="838835"/>
          </a:xfrm>
          <a:prstGeom prst="rect">
            <a:avLst/>
          </a:prstGeom>
          <a:noFill/>
        </p:spPr>
        <p:txBody>
          <a:bodyPr vert="horz" wrap="square" rtlCol="0">
            <a:spAutoFit/>
          </a:bodyPr>
          <a:lstStyle/>
          <a:p>
            <a:pPr algn="ctr">
              <a:lnSpc>
                <a:spcPct val="150000"/>
              </a:lnSpc>
            </a:pPr>
            <a:r>
              <a:rPr lang="zh-CN" altLang="en-US" sz="3240" b="1" dirty="0">
                <a:solidFill>
                  <a:schemeClr val="bg1"/>
                </a:solidFill>
                <a:latin typeface="微软雅黑" panose="020B0503020204020204" pitchFamily="34" charset="-122"/>
                <a:ea typeface="微软雅黑" panose="020B0503020204020204" pitchFamily="34" charset="-122"/>
                <a:cs typeface="+mn-ea"/>
                <a:sym typeface="+mn-lt"/>
              </a:rPr>
              <a:t>《等级保护和关基保护》</a:t>
            </a:r>
            <a:endParaRPr lang="zh-CN" altLang="en-US" sz="324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992058" y="1516098"/>
            <a:ext cx="7858126" cy="863600"/>
          </a:xfrm>
          <a:prstGeom prst="rect">
            <a:avLst/>
          </a:prstGeom>
          <a:noFill/>
        </p:spPr>
        <p:txBody>
          <a:bodyPr wrap="square" rtlCol="0">
            <a:spAutoFit/>
          </a:bodyPr>
          <a:lstStyle/>
          <a:p>
            <a:pPr marL="0" marR="0" lvl="0" indent="0" algn="ctr" defTabSz="914400" rtl="0" eaLnBrk="1" fontAlgn="auto" latinLnBrk="0" hangingPunct="1">
              <a:lnSpc>
                <a:spcPct val="155000"/>
              </a:lnSpc>
              <a:spcBef>
                <a:spcPts val="0"/>
              </a:spcBef>
              <a:spcAft>
                <a:spcPts val="0"/>
              </a:spcAft>
              <a:buClrTx/>
              <a:buSzTx/>
              <a:buFontTx/>
              <a:buNone/>
              <a:defRPr/>
            </a:pPr>
            <a:r>
              <a:rPr lang="zh-CN" altLang="en-US" sz="3240" b="1" dirty="0">
                <a:solidFill>
                  <a:prstClr val="white"/>
                </a:solidFill>
                <a:latin typeface="微软雅黑" panose="020B0503020204020204" pitchFamily="34" charset="-122"/>
                <a:ea typeface="微软雅黑" panose="020B0503020204020204" pitchFamily="34" charset="-122"/>
                <a:cs typeface="+mn-ea"/>
                <a:sym typeface="+mn-lt"/>
              </a:rPr>
              <a:t>2021年全国网民网络安全感满意度调查</a:t>
            </a:r>
            <a:endParaRPr lang="zh-CN" altLang="en-US" sz="324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2332101" y="2297023"/>
            <a:ext cx="7178040" cy="838835"/>
          </a:xfrm>
          <a:prstGeom prst="rect">
            <a:avLst/>
          </a:prstGeom>
        </p:spPr>
        <p:txBody>
          <a:bodyPr wrap="none">
            <a:spAutoFit/>
          </a:bodyPr>
          <a:lstStyle/>
          <a:p>
            <a:pPr algn="ctr">
              <a:lnSpc>
                <a:spcPct val="150000"/>
              </a:lnSpc>
            </a:pPr>
            <a:r>
              <a:rPr lang="en-US" altLang="zh-CN" sz="3240" b="1" dirty="0">
                <a:solidFill>
                  <a:prstClr val="white"/>
                </a:solidFill>
                <a:latin typeface="微软雅黑" panose="020B0503020204020204" pitchFamily="34" charset="-122"/>
                <a:ea typeface="微软雅黑" panose="020B0503020204020204" pitchFamily="34" charset="-122"/>
                <a:cs typeface="+mn-ea"/>
              </a:rPr>
              <a:t>“</a:t>
            </a:r>
            <a:r>
              <a:rPr lang="zh-CN" altLang="zh-CN" sz="3240" b="1" dirty="0">
                <a:solidFill>
                  <a:prstClr val="white"/>
                </a:solidFill>
                <a:latin typeface="微软雅黑" panose="020B0503020204020204" pitchFamily="34" charset="-122"/>
                <a:ea typeface="微软雅黑" panose="020B0503020204020204" pitchFamily="34" charset="-122"/>
                <a:cs typeface="+mn-ea"/>
              </a:rPr>
              <a:t>等级保护实施与企业合规</a:t>
            </a:r>
            <a:r>
              <a:rPr lang="en-US" altLang="zh-CN" sz="3240" b="1" dirty="0">
                <a:solidFill>
                  <a:prstClr val="white"/>
                </a:solidFill>
                <a:latin typeface="微软雅黑" panose="020B0503020204020204" pitchFamily="34" charset="-122"/>
                <a:ea typeface="微软雅黑" panose="020B0503020204020204" pitchFamily="34" charset="-122"/>
                <a:cs typeface="+mn-ea"/>
              </a:rPr>
              <a:t>”</a:t>
            </a:r>
            <a:r>
              <a:rPr lang="zh-CN" altLang="en-US" sz="3240" b="1" dirty="0">
                <a:solidFill>
                  <a:prstClr val="white"/>
                </a:solidFill>
                <a:latin typeface="微软雅黑" panose="020B0503020204020204" pitchFamily="34" charset="-122"/>
                <a:ea typeface="微软雅黑" panose="020B0503020204020204" pitchFamily="34" charset="-122"/>
                <a:cs typeface="+mn-ea"/>
              </a:rPr>
              <a:t>议题研讨</a:t>
            </a:r>
            <a:endParaRPr lang="zh-CN" altLang="en-US" sz="3240" b="1" dirty="0">
              <a:solidFill>
                <a:prstClr val="white"/>
              </a:solidFill>
              <a:latin typeface="微软雅黑" panose="020B0503020204020204" pitchFamily="34" charset="-122"/>
              <a:ea typeface="微软雅黑" panose="020B0503020204020204" pitchFamily="34" charset="-122"/>
              <a:cs typeface="+mn-ea"/>
            </a:endParaRPr>
          </a:p>
        </p:txBody>
      </p:sp>
    </p:spTree>
    <p:custDataLst>
      <p:tags r:id="rId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42336" y="1759935"/>
            <a:ext cx="10046043" cy="2551812"/>
            <a:chOff x="1519883" y="1439419"/>
            <a:chExt cx="10046043" cy="2368897"/>
          </a:xfrm>
        </p:grpSpPr>
        <p:pic>
          <p:nvPicPr>
            <p:cNvPr id="4" name="图片 3" descr="f4b1c320bb7adbe4890e4dd8520159da"/>
            <p:cNvPicPr>
              <a:picLocks noChangeAspect="1"/>
            </p:cNvPicPr>
            <p:nvPr/>
          </p:nvPicPr>
          <p:blipFill>
            <a:blip r:embed="rId1"/>
            <a:srcRect l="5737" t="8070" r="9856" b="6354"/>
            <a:stretch>
              <a:fillRect/>
            </a:stretch>
          </p:blipFill>
          <p:spPr>
            <a:xfrm rot="16200000">
              <a:off x="5358456" y="-2399154"/>
              <a:ext cx="2368897" cy="10046043"/>
            </a:xfrm>
            <a:prstGeom prst="rect">
              <a:avLst/>
            </a:prstGeom>
          </p:spPr>
        </p:pic>
        <p:sp>
          <p:nvSpPr>
            <p:cNvPr id="10" name="文本框 22"/>
            <p:cNvSpPr>
              <a:spLocks noChangeArrowheads="1"/>
            </p:cNvSpPr>
            <p:nvPr/>
          </p:nvSpPr>
          <p:spPr bwMode="auto">
            <a:xfrm>
              <a:off x="2275758" y="2090171"/>
              <a:ext cx="8299512" cy="9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nSpc>
                  <a:spcPct val="150000"/>
                </a:lnSpc>
                <a:buFont typeface="Arial" panose="020B0604020202020204" pitchFamily="34" charset="0"/>
                <a:buChar char="•"/>
              </a:pPr>
              <a:r>
                <a:rPr lang="zh-CN" altLang="zh-CN" sz="2000" b="1" dirty="0">
                  <a:solidFill>
                    <a:schemeClr val="accent4">
                      <a:lumMod val="75000"/>
                    </a:schemeClr>
                  </a:solidFill>
                  <a:ea typeface="微软雅黑" panose="020B0503020204020204" pitchFamily="34" charset="-122"/>
                </a:rPr>
                <a:t>网络安全等级保护制度</a:t>
              </a:r>
              <a:r>
                <a:rPr lang="zh-CN" altLang="zh-CN" sz="2000" b="1" dirty="0">
                  <a:solidFill>
                    <a:schemeClr val="bg1"/>
                  </a:solidFill>
                  <a:ea typeface="微软雅黑" panose="020B0503020204020204" pitchFamily="34" charset="-122"/>
                </a:rPr>
                <a:t>和</a:t>
              </a:r>
              <a:r>
                <a:rPr lang="zh-CN" altLang="zh-CN" sz="2000" b="1" dirty="0">
                  <a:solidFill>
                    <a:schemeClr val="accent4">
                      <a:lumMod val="75000"/>
                    </a:schemeClr>
                  </a:solidFill>
                  <a:ea typeface="微软雅黑" panose="020B0503020204020204" pitchFamily="34" charset="-122"/>
                </a:rPr>
                <a:t>关键信息基础设施保护制度</a:t>
              </a:r>
              <a:r>
                <a:rPr lang="zh-CN" altLang="zh-CN" sz="2000" b="1" dirty="0">
                  <a:solidFill>
                    <a:schemeClr val="bg1"/>
                  </a:solidFill>
                  <a:ea typeface="微软雅黑" panose="020B0503020204020204" pitchFamily="34" charset="-122"/>
                </a:rPr>
                <a:t>的实施情况</a:t>
              </a:r>
              <a:endParaRPr lang="en-US" altLang="zh-CN" sz="2000" b="1" dirty="0">
                <a:solidFill>
                  <a:schemeClr val="bg1"/>
                </a:solidFill>
                <a:ea typeface="微软雅黑" panose="020B0503020204020204" pitchFamily="34" charset="-122"/>
              </a:endParaRPr>
            </a:p>
            <a:p>
              <a:pPr marL="457200" lvl="0" indent="-457200">
                <a:lnSpc>
                  <a:spcPct val="150000"/>
                </a:lnSpc>
                <a:buFont typeface="Arial" panose="020B0604020202020204" pitchFamily="34" charset="0"/>
                <a:buChar char="•"/>
              </a:pPr>
              <a:r>
                <a:rPr lang="zh-CN" altLang="zh-CN" sz="2000" b="1" dirty="0">
                  <a:solidFill>
                    <a:schemeClr val="bg1"/>
                  </a:solidFill>
                  <a:ea typeface="微软雅黑" panose="020B0503020204020204" pitchFamily="34" charset="-122"/>
                </a:rPr>
                <a:t>网络运营者和网络服务提供者履行</a:t>
              </a:r>
              <a:r>
                <a:rPr lang="zh-CN" altLang="zh-CN" sz="2000" b="1" dirty="0">
                  <a:solidFill>
                    <a:schemeClr val="accent4">
                      <a:lumMod val="75000"/>
                    </a:schemeClr>
                  </a:solidFill>
                  <a:ea typeface="微软雅黑" panose="020B0503020204020204" pitchFamily="34" charset="-122"/>
                </a:rPr>
                <a:t>网络安全主体责任</a:t>
              </a:r>
              <a:r>
                <a:rPr lang="zh-CN" altLang="zh-CN" sz="2000" b="1" dirty="0">
                  <a:solidFill>
                    <a:schemeClr val="bg1"/>
                  </a:solidFill>
                  <a:ea typeface="微软雅黑" panose="020B0503020204020204" pitchFamily="34" charset="-122"/>
                </a:rPr>
                <a:t>的措施落实情况</a:t>
              </a:r>
              <a:endParaRPr lang="zh-CN" altLang="en-US" sz="2000" b="1"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647703" y="1427521"/>
            <a:ext cx="9352735" cy="3740940"/>
            <a:chOff x="8990" y="769"/>
            <a:chExt cx="9032" cy="3965"/>
          </a:xfrm>
        </p:grpSpPr>
        <p:sp>
          <p:nvSpPr>
            <p:cNvPr id="3" name="文本框 22"/>
            <p:cNvSpPr>
              <a:spLocks noChangeArrowheads="1"/>
            </p:cNvSpPr>
            <p:nvPr/>
          </p:nvSpPr>
          <p:spPr bwMode="auto">
            <a:xfrm>
              <a:off x="12198" y="3998"/>
              <a:ext cx="54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ea typeface="微软雅黑" panose="020B0503020204020204" pitchFamily="34" charset="-122"/>
                </a:rPr>
                <a:t>站在行业角度看网络</a:t>
              </a:r>
              <a:r>
                <a:rPr lang="zh-CN" altLang="en-US" sz="2400" dirty="0" smtClean="0">
                  <a:solidFill>
                    <a:schemeClr val="bg1"/>
                  </a:solidFill>
                  <a:ea typeface="微软雅黑" panose="020B0503020204020204" pitchFamily="34" charset="-122"/>
                </a:rPr>
                <a:t>安全主体责任</a:t>
              </a:r>
              <a:endParaRPr lang="zh-CN" altLang="en-US" sz="2400" dirty="0">
                <a:solidFill>
                  <a:schemeClr val="bg1"/>
                </a:solidFill>
                <a:ea typeface="微软雅黑" panose="020B0503020204020204" pitchFamily="34" charset="-122"/>
              </a:endParaRPr>
            </a:p>
          </p:txBody>
        </p:sp>
        <p:sp>
          <p:nvSpPr>
            <p:cNvPr id="67" name="Oval 2"/>
            <p:cNvSpPr/>
            <p:nvPr/>
          </p:nvSpPr>
          <p:spPr bwMode="auto">
            <a:xfrm>
              <a:off x="11036" y="3817"/>
              <a:ext cx="917" cy="917"/>
            </a:xfrm>
            <a:prstGeom prst="ellipse">
              <a:avLst/>
            </a:prstGeom>
            <a:solidFill>
              <a:schemeClr val="bg1">
                <a:lumMod val="65000"/>
              </a:schemeClr>
            </a:solidFill>
            <a:ln w="19050">
              <a:noFill/>
              <a:round/>
            </a:ln>
          </p:spPr>
          <p:txBody>
            <a:bodyPr rot="0" spcFirstLastPara="0" vert="horz" wrap="none" lIns="0" tIns="0" rIns="0" bIns="0" anchor="ctr" anchorCtr="1" forceAA="0" compatLnSpc="1">
              <a:normAutofit/>
            </a:bodyPr>
            <a:lstStyle/>
            <a:p>
              <a:pPr algn="ctr"/>
              <a:r>
                <a:rPr lang="en-US" altLang="zh-CN" sz="2400" dirty="0">
                  <a:solidFill>
                    <a:schemeClr val="bg1"/>
                  </a:solidFill>
                  <a:latin typeface="Impact" panose="020B0806030902050204" pitchFamily="34" charset="0"/>
                </a:rPr>
                <a:t>03</a:t>
              </a:r>
              <a:endParaRPr lang="en-US" altLang="zh-CN" sz="2400" dirty="0">
                <a:solidFill>
                  <a:schemeClr val="bg1"/>
                </a:solidFill>
                <a:latin typeface="Impact" panose="020B0806030902050204" pitchFamily="34" charset="0"/>
              </a:endParaRPr>
            </a:p>
          </p:txBody>
        </p:sp>
        <p:sp>
          <p:nvSpPr>
            <p:cNvPr id="22" name="文本框 22"/>
            <p:cNvSpPr>
              <a:spLocks noChangeArrowheads="1"/>
            </p:cNvSpPr>
            <p:nvPr/>
          </p:nvSpPr>
          <p:spPr bwMode="auto">
            <a:xfrm>
              <a:off x="12198" y="1602"/>
              <a:ext cx="496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ea typeface="微软雅黑" panose="020B0503020204020204" pitchFamily="34" charset="-122"/>
                </a:rPr>
                <a:t>对报告中等级保护调查内容的理解</a:t>
              </a:r>
              <a:endParaRPr lang="zh-CN" altLang="en-US" sz="2400" dirty="0">
                <a:solidFill>
                  <a:schemeClr val="bg1"/>
                </a:solidFill>
                <a:ea typeface="微软雅黑" panose="020B0503020204020204" pitchFamily="34" charset="-122"/>
              </a:endParaRPr>
            </a:p>
          </p:txBody>
        </p:sp>
        <p:sp>
          <p:nvSpPr>
            <p:cNvPr id="66" name="Oval 2"/>
            <p:cNvSpPr/>
            <p:nvPr/>
          </p:nvSpPr>
          <p:spPr bwMode="auto">
            <a:xfrm>
              <a:off x="11048" y="1459"/>
              <a:ext cx="917" cy="917"/>
            </a:xfrm>
            <a:prstGeom prst="ellipse">
              <a:avLst/>
            </a:prstGeom>
            <a:solidFill>
              <a:schemeClr val="bg1">
                <a:lumMod val="65000"/>
              </a:schemeClr>
            </a:solidFill>
            <a:ln w="19050">
              <a:noFill/>
              <a:round/>
            </a:ln>
          </p:spPr>
          <p:txBody>
            <a:bodyPr rot="0" spcFirstLastPara="0" vert="horz" wrap="none" lIns="0" tIns="0" rIns="0" bIns="0" anchor="ctr" anchorCtr="1" forceAA="0" compatLnSpc="1">
              <a:normAutofit/>
            </a:bodyPr>
            <a:lstStyle/>
            <a:p>
              <a:pPr algn="ctr"/>
              <a:r>
                <a:rPr lang="en-US" altLang="zh-CN" sz="2400" dirty="0">
                  <a:solidFill>
                    <a:schemeClr val="bg1"/>
                  </a:solidFill>
                  <a:latin typeface="Impact" panose="020B0806030902050204" pitchFamily="34" charset="0"/>
                </a:rPr>
                <a:t>01</a:t>
              </a:r>
              <a:endParaRPr lang="en-US" altLang="zh-CN" sz="2400" dirty="0">
                <a:solidFill>
                  <a:schemeClr val="bg1"/>
                </a:solidFill>
                <a:latin typeface="Impact" panose="020B0806030902050204" pitchFamily="34" charset="0"/>
              </a:endParaRPr>
            </a:p>
          </p:txBody>
        </p:sp>
        <p:sp>
          <p:nvSpPr>
            <p:cNvPr id="16" name="文本框 22"/>
            <p:cNvSpPr>
              <a:spLocks noChangeArrowheads="1"/>
            </p:cNvSpPr>
            <p:nvPr/>
          </p:nvSpPr>
          <p:spPr bwMode="auto">
            <a:xfrm>
              <a:off x="12198" y="2822"/>
              <a:ext cx="582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ea typeface="微软雅黑" panose="020B0503020204020204" pitchFamily="34" charset="-122"/>
                </a:rPr>
                <a:t>对报告</a:t>
              </a:r>
              <a:r>
                <a:rPr lang="zh-CN" altLang="en-US" sz="2400" dirty="0" smtClean="0">
                  <a:solidFill>
                    <a:schemeClr val="bg1"/>
                  </a:solidFill>
                  <a:ea typeface="微软雅黑" panose="020B0503020204020204" pitchFamily="34" charset="-122"/>
                </a:rPr>
                <a:t>中关键信息基础设施保护</a:t>
              </a:r>
              <a:r>
                <a:rPr lang="zh-CN" altLang="en-US" sz="2400" dirty="0">
                  <a:solidFill>
                    <a:schemeClr val="bg1"/>
                  </a:solidFill>
                  <a:ea typeface="微软雅黑" panose="020B0503020204020204" pitchFamily="34" charset="-122"/>
                </a:rPr>
                <a:t>内容的理解</a:t>
              </a:r>
              <a:endParaRPr lang="zh-CN" altLang="en-US" sz="2400" dirty="0">
                <a:solidFill>
                  <a:schemeClr val="bg1"/>
                </a:solidFill>
                <a:ea typeface="微软雅黑" panose="020B0503020204020204" pitchFamily="34" charset="-122"/>
              </a:endParaRPr>
            </a:p>
          </p:txBody>
        </p:sp>
        <p:sp>
          <p:nvSpPr>
            <p:cNvPr id="25" name="Oval 2"/>
            <p:cNvSpPr/>
            <p:nvPr/>
          </p:nvSpPr>
          <p:spPr bwMode="auto">
            <a:xfrm>
              <a:off x="11063" y="2638"/>
              <a:ext cx="917" cy="917"/>
            </a:xfrm>
            <a:prstGeom prst="ellipse">
              <a:avLst/>
            </a:prstGeom>
            <a:solidFill>
              <a:schemeClr val="bg1">
                <a:lumMod val="65000"/>
              </a:schemeClr>
            </a:solidFill>
            <a:ln w="19050">
              <a:noFill/>
              <a:round/>
            </a:ln>
          </p:spPr>
          <p:txBody>
            <a:bodyPr rot="0" spcFirstLastPara="0" vert="horz" wrap="none" lIns="0" tIns="0" rIns="0" bIns="0" anchor="ctr" anchorCtr="1" forceAA="0" compatLnSpc="1">
              <a:normAutofit/>
            </a:bodyPr>
            <a:lstStyle/>
            <a:p>
              <a:pPr algn="ctr"/>
              <a:r>
                <a:rPr lang="en-US" altLang="zh-CN" sz="2400" dirty="0">
                  <a:solidFill>
                    <a:schemeClr val="bg1"/>
                  </a:solidFill>
                  <a:latin typeface="Impact" panose="020B0806030902050204" pitchFamily="34" charset="0"/>
                </a:rPr>
                <a:t>02</a:t>
              </a:r>
              <a:endParaRPr lang="en-US" altLang="zh-CN" sz="2400" dirty="0">
                <a:solidFill>
                  <a:schemeClr val="bg1"/>
                </a:solidFill>
                <a:latin typeface="Impact" panose="020B0806030902050204" pitchFamily="34" charset="0"/>
              </a:endParaRPr>
            </a:p>
          </p:txBody>
        </p:sp>
        <p:sp>
          <p:nvSpPr>
            <p:cNvPr id="31" name="矩形 30"/>
            <p:cNvSpPr/>
            <p:nvPr/>
          </p:nvSpPr>
          <p:spPr>
            <a:xfrm rot="10800000">
              <a:off x="8990" y="769"/>
              <a:ext cx="713" cy="1451"/>
            </a:xfrm>
            <a:prstGeom prst="rect">
              <a:avLst/>
            </a:prstGeom>
          </p:spPr>
          <p:txBody>
            <a:bodyPr vert="eaVert" wrap="square">
              <a:spAutoFit/>
            </a:bodyPr>
            <a:lstStyle/>
            <a:p>
              <a:endParaRPr lang="zh-CN" altLang="en-US" sz="3600" spc="300" dirty="0">
                <a:solidFill>
                  <a:schemeClr val="bg1"/>
                </a:solidFill>
                <a:latin typeface="腾祥金砖黑简" panose="01010104010101010101" pitchFamily="2" charset="-122"/>
                <a:ea typeface="腾祥金砖黑简" panose="01010104010101010101" pitchFamily="2" charset="-122"/>
                <a:sym typeface="Century Gothic" panose="020B0502020202020204" pitchFamily="34" charset="0"/>
              </a:endParaRPr>
            </a:p>
          </p:txBody>
        </p:sp>
      </p:grpSp>
      <p:sp>
        <p:nvSpPr>
          <p:cNvPr id="11" name="文本框 10"/>
          <p:cNvSpPr txBox="1"/>
          <p:nvPr/>
        </p:nvSpPr>
        <p:spPr>
          <a:xfrm>
            <a:off x="1896244" y="1379681"/>
            <a:ext cx="979556" cy="1323439"/>
          </a:xfrm>
          <a:prstGeom prst="rect">
            <a:avLst/>
          </a:prstGeom>
          <a:noFill/>
        </p:spPr>
        <p:txBody>
          <a:bodyPr wrap="square" rtlCol="0">
            <a:spAutoFit/>
          </a:bodyPr>
          <a:lstStyle/>
          <a:p>
            <a:r>
              <a:rPr lang="zh-CN" altLang="en-US" sz="4000" dirty="0">
                <a:solidFill>
                  <a:srgbClr val="FFC000"/>
                </a:solidFill>
              </a:rPr>
              <a:t>目录</a:t>
            </a:r>
            <a:endParaRPr lang="zh-CN" altLang="en-US" sz="4000" dirty="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03181" y="1569152"/>
            <a:ext cx="8944548" cy="2248852"/>
            <a:chOff x="722" y="3270"/>
            <a:chExt cx="15651" cy="3935"/>
          </a:xfrm>
        </p:grpSpPr>
        <p:sp>
          <p:nvSpPr>
            <p:cNvPr id="22" name="文本框 22"/>
            <p:cNvSpPr>
              <a:spLocks noChangeArrowheads="1"/>
            </p:cNvSpPr>
            <p:nvPr/>
          </p:nvSpPr>
          <p:spPr bwMode="auto">
            <a:xfrm>
              <a:off x="2033" y="5968"/>
              <a:ext cx="14340"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dirty="0">
                  <a:solidFill>
                    <a:schemeClr val="bg1"/>
                  </a:solidFill>
                  <a:ea typeface="微软雅黑" panose="020B0503020204020204" pitchFamily="34" charset="-122"/>
                </a:rPr>
                <a:t>对报告中等级保护调查内容的理解</a:t>
              </a:r>
              <a:endParaRPr lang="zh-CN" altLang="en-US" sz="4000" dirty="0">
                <a:solidFill>
                  <a:schemeClr val="bg1"/>
                </a:solidFill>
                <a:ea typeface="微软雅黑" panose="020B0503020204020204" pitchFamily="34" charset="-122"/>
              </a:endParaRPr>
            </a:p>
          </p:txBody>
        </p:sp>
        <p:sp>
          <p:nvSpPr>
            <p:cNvPr id="48" name="文本框 47"/>
            <p:cNvSpPr txBox="1"/>
            <p:nvPr/>
          </p:nvSpPr>
          <p:spPr>
            <a:xfrm>
              <a:off x="722" y="3270"/>
              <a:ext cx="6254" cy="1129"/>
            </a:xfrm>
            <a:prstGeom prst="rect">
              <a:avLst/>
            </a:prstGeom>
            <a:noFill/>
          </p:spPr>
          <p:txBody>
            <a:bodyPr wrap="square" rtlCol="0">
              <a:spAutoFit/>
            </a:bodyPr>
            <a:lstStyle/>
            <a:p>
              <a:r>
                <a:rPr lang="en-US" altLang="zh-CN" sz="3600" dirty="0">
                  <a:solidFill>
                    <a:schemeClr val="bg1"/>
                  </a:solidFill>
                </a:rPr>
                <a:t>PART 01</a:t>
              </a:r>
              <a:endParaRPr lang="en-US" altLang="zh-CN" sz="3600" dirty="0">
                <a:solidFill>
                  <a:schemeClr val="bg1"/>
                </a:solidFill>
              </a:endParaRPr>
            </a:p>
          </p:txBody>
        </p:sp>
      </p:grpSp>
      <p:cxnSp>
        <p:nvCxnSpPr>
          <p:cNvPr id="13" name="直接连接符 12"/>
          <p:cNvCxnSpPr/>
          <p:nvPr/>
        </p:nvCxnSpPr>
        <p:spPr bwMode="auto">
          <a:xfrm>
            <a:off x="1268730" y="1475740"/>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3" name="直接连接符 2"/>
          <p:cNvCxnSpPr/>
          <p:nvPr/>
        </p:nvCxnSpPr>
        <p:spPr bwMode="auto">
          <a:xfrm>
            <a:off x="1268730" y="2214245"/>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82949" y="729845"/>
            <a:ext cx="6914270" cy="590932"/>
            <a:chOff x="6474" y="574"/>
            <a:chExt cx="7704" cy="1034"/>
          </a:xfrm>
        </p:grpSpPr>
        <p:sp>
          <p:nvSpPr>
            <p:cNvPr id="2" name="矩形 1"/>
            <p:cNvSpPr/>
            <p:nvPr/>
          </p:nvSpPr>
          <p:spPr>
            <a:xfrm>
              <a:off x="7320" y="574"/>
              <a:ext cx="6013" cy="1034"/>
            </a:xfrm>
            <a:prstGeom prst="rect">
              <a:avLst/>
            </a:prstGeom>
          </p:spPr>
          <p:txBody>
            <a:bodyPr wrap="none">
              <a:spAutoFit/>
            </a:bodyPr>
            <a:lstStyle/>
            <a:p>
              <a:pPr algn="ctr"/>
              <a:r>
                <a:rPr lang="zh-CN" altLang="zh-CN" sz="3240" spc="300" dirty="0">
                  <a:solidFill>
                    <a:schemeClr val="bg1"/>
                  </a:solidFill>
                  <a:latin typeface="Century Gothic" panose="020B0502020202020204" pitchFamily="34" charset="0"/>
                  <a:ea typeface="微软雅黑" panose="020B0503020204020204" pitchFamily="34" charset="-122"/>
                </a:rPr>
                <a:t>等级保护制度</a:t>
              </a:r>
              <a:r>
                <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调查问题</a:t>
              </a:r>
              <a:endPar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grpSp>
        <p:nvGrpSpPr>
          <p:cNvPr id="40" name="组合 39"/>
          <p:cNvGrpSpPr/>
          <p:nvPr/>
        </p:nvGrpSpPr>
        <p:grpSpPr>
          <a:xfrm>
            <a:off x="3165576" y="2360138"/>
            <a:ext cx="2831364" cy="1288596"/>
            <a:chOff x="4507" y="2236"/>
            <a:chExt cx="7524" cy="3218"/>
          </a:xfrm>
        </p:grpSpPr>
        <p:sp>
          <p:nvSpPr>
            <p:cNvPr id="41" name="矩形 40"/>
            <p:cNvSpPr/>
            <p:nvPr>
              <p:custDataLst>
                <p:tags r:id="rId1"/>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42" name="Round"/>
            <p:cNvSpPr/>
            <p:nvPr>
              <p:custDataLst>
                <p:tags r:id="rId2"/>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认知度</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3" name="直角三角形 42"/>
            <p:cNvSpPr/>
            <p:nvPr>
              <p:custDataLst>
                <p:tags r:id="rId3"/>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44" name="文本框 43"/>
            <p:cNvSpPr txBox="1"/>
            <p:nvPr/>
          </p:nvSpPr>
          <p:spPr>
            <a:xfrm>
              <a:off x="4924" y="3367"/>
              <a:ext cx="6693" cy="1304"/>
            </a:xfrm>
            <a:prstGeom prst="rect">
              <a:avLst/>
            </a:prstGeom>
            <a:noFill/>
            <a:ln w="9525">
              <a:noFill/>
            </a:ln>
          </p:spPr>
          <p:txBody>
            <a:bodyPr wrap="square">
              <a:spAutoFit/>
            </a:bodyPr>
            <a:lstStyle/>
            <a:p>
              <a:pPr indent="408305"/>
              <a:r>
                <a:rPr lang="zh-CN" sz="1400" dirty="0">
                  <a:solidFill>
                    <a:srgbClr val="FFC000"/>
                  </a:solidFill>
                  <a:sym typeface="+mn-ea"/>
                </a:rPr>
                <a:t>从业人员对等级保护相关的法律法规</a:t>
              </a:r>
              <a:r>
                <a:rPr lang="zh-CN" altLang="en-US" sz="1400" dirty="0">
                  <a:solidFill>
                    <a:srgbClr val="FFC000"/>
                  </a:solidFill>
                  <a:sym typeface="+mn-ea"/>
                </a:rPr>
                <a:t>的</a:t>
              </a:r>
              <a:r>
                <a:rPr lang="zh-CN" sz="1400" dirty="0">
                  <a:solidFill>
                    <a:srgbClr val="FFC000"/>
                  </a:solidFill>
                  <a:sym typeface="+mn-ea"/>
                </a:rPr>
                <a:t>认知</a:t>
              </a:r>
              <a:r>
                <a:rPr lang="zh-CN" sz="1400" dirty="0" smtClean="0">
                  <a:solidFill>
                    <a:srgbClr val="FFC000"/>
                  </a:solidFill>
                  <a:sym typeface="+mn-ea"/>
                </a:rPr>
                <a:t>度</a:t>
              </a:r>
              <a:endParaRPr lang="zh-CN" altLang="en-US" sz="1400" dirty="0">
                <a:solidFill>
                  <a:srgbClr val="FFC000"/>
                </a:solidFill>
                <a:latin typeface="方正粗黑宋简体" panose="02000000000000000000" pitchFamily="2" charset="-122"/>
                <a:ea typeface="方正粗黑宋简体" panose="02000000000000000000" pitchFamily="2" charset="-122"/>
              </a:endParaRPr>
            </a:p>
          </p:txBody>
        </p:sp>
      </p:grpSp>
      <p:grpSp>
        <p:nvGrpSpPr>
          <p:cNvPr id="8" name="组合 7"/>
          <p:cNvGrpSpPr/>
          <p:nvPr/>
        </p:nvGrpSpPr>
        <p:grpSpPr>
          <a:xfrm>
            <a:off x="53858" y="2456859"/>
            <a:ext cx="2949057" cy="1192091"/>
            <a:chOff x="4509" y="2236"/>
            <a:chExt cx="7524" cy="2977"/>
          </a:xfrm>
        </p:grpSpPr>
        <p:sp>
          <p:nvSpPr>
            <p:cNvPr id="9" name="矩形 8"/>
            <p:cNvSpPr/>
            <p:nvPr>
              <p:custDataLst>
                <p:tags r:id="rId4"/>
              </p:custDataLst>
            </p:nvPr>
          </p:nvSpPr>
          <p:spPr>
            <a:xfrm>
              <a:off x="4509" y="2436"/>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10" name="Round"/>
            <p:cNvSpPr/>
            <p:nvPr>
              <p:custDataLst>
                <p:tags r:id="rId5"/>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了解度</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2" name="直角三角形 11"/>
            <p:cNvSpPr/>
            <p:nvPr>
              <p:custDataLst>
                <p:tags r:id="rId6"/>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14" name="文本框 13"/>
            <p:cNvSpPr txBox="1"/>
            <p:nvPr/>
          </p:nvSpPr>
          <p:spPr>
            <a:xfrm>
              <a:off x="4924" y="3367"/>
              <a:ext cx="6693" cy="1841"/>
            </a:xfrm>
            <a:prstGeom prst="rect">
              <a:avLst/>
            </a:prstGeom>
            <a:noFill/>
            <a:ln w="9525">
              <a:noFill/>
            </a:ln>
          </p:spPr>
          <p:txBody>
            <a:bodyPr wrap="square">
              <a:spAutoFit/>
            </a:bodyPr>
            <a:lstStyle/>
            <a:p>
              <a:pPr indent="408305"/>
              <a:r>
                <a:rPr lang="zh-CN" sz="1400" dirty="0">
                  <a:solidFill>
                    <a:srgbClr val="FFC000"/>
                  </a:solidFill>
                  <a:sym typeface="+mn-ea"/>
                </a:rPr>
                <a:t>从业人员对等级保护</a:t>
              </a:r>
              <a:r>
                <a:rPr lang="zh-CN" altLang="en-US" sz="1400" dirty="0">
                  <a:solidFill>
                    <a:srgbClr val="FFC000"/>
                  </a:solidFill>
                  <a:sym typeface="+mn-ea"/>
                </a:rPr>
                <a:t>制度</a:t>
              </a:r>
              <a:r>
                <a:rPr lang="en-US" altLang="zh-CN" sz="1400" dirty="0">
                  <a:solidFill>
                    <a:srgbClr val="FFC000"/>
                  </a:solidFill>
                  <a:sym typeface="+mn-ea"/>
                </a:rPr>
                <a:t>V2.0</a:t>
              </a:r>
              <a:r>
                <a:rPr lang="zh-CN" sz="1400" dirty="0">
                  <a:solidFill>
                    <a:srgbClr val="FFC000"/>
                  </a:solidFill>
                  <a:sym typeface="+mn-ea"/>
                </a:rPr>
                <a:t>标准</a:t>
              </a:r>
              <a:r>
                <a:rPr lang="zh-CN" altLang="en-US" sz="1400" dirty="0">
                  <a:solidFill>
                    <a:srgbClr val="FFC000"/>
                  </a:solidFill>
                  <a:sym typeface="+mn-ea"/>
                </a:rPr>
                <a:t>的</a:t>
              </a:r>
              <a:r>
                <a:rPr lang="zh-CN" sz="1400" dirty="0" smtClean="0">
                  <a:solidFill>
                    <a:srgbClr val="FFC000"/>
                  </a:solidFill>
                  <a:sym typeface="+mn-ea"/>
                </a:rPr>
                <a:t>了解</a:t>
              </a:r>
              <a:endParaRPr lang="zh-CN" altLang="en-US" sz="1400" dirty="0">
                <a:solidFill>
                  <a:srgbClr val="FFC000"/>
                </a:solidFill>
              </a:endParaRPr>
            </a:p>
            <a:p>
              <a:pPr indent="408305"/>
              <a:r>
                <a:rPr lang="zh-CN" altLang="en-US" sz="1400" b="0" dirty="0">
                  <a:solidFill>
                    <a:schemeClr val="tx1">
                      <a:lumMod val="50000"/>
                      <a:lumOff val="50000"/>
                    </a:schemeClr>
                  </a:solidFill>
                  <a:latin typeface="方正粗黑宋简体" panose="02000000000000000000" pitchFamily="2" charset="-122"/>
                  <a:ea typeface="方正粗黑宋简体" panose="02000000000000000000" pitchFamily="2" charset="-122"/>
                </a:rPr>
                <a:t>。</a:t>
              </a:r>
              <a:endParaRPr lang="zh-CN" altLang="en-US" sz="1400" dirty="0">
                <a:solidFill>
                  <a:schemeClr val="tx1">
                    <a:lumMod val="50000"/>
                    <a:lumOff val="50000"/>
                  </a:schemeClr>
                </a:solidFill>
                <a:latin typeface="方正粗黑宋简体" panose="02000000000000000000" pitchFamily="2" charset="-122"/>
                <a:ea typeface="方正粗黑宋简体" panose="02000000000000000000" pitchFamily="2" charset="-122"/>
              </a:endParaRPr>
            </a:p>
          </p:txBody>
        </p:sp>
      </p:grpSp>
      <p:grpSp>
        <p:nvGrpSpPr>
          <p:cNvPr id="15" name="组合 14"/>
          <p:cNvGrpSpPr/>
          <p:nvPr/>
        </p:nvGrpSpPr>
        <p:grpSpPr>
          <a:xfrm>
            <a:off x="6249035" y="2365759"/>
            <a:ext cx="2796433" cy="1288596"/>
            <a:chOff x="4507" y="2236"/>
            <a:chExt cx="7567" cy="3218"/>
          </a:xfrm>
        </p:grpSpPr>
        <p:sp>
          <p:nvSpPr>
            <p:cNvPr id="16" name="矩形 15"/>
            <p:cNvSpPr/>
            <p:nvPr>
              <p:custDataLst>
                <p:tags r:id="rId7"/>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17" name="Round"/>
            <p:cNvSpPr/>
            <p:nvPr>
              <p:custDataLst>
                <p:tags r:id="rId8"/>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推动作用</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8" name="直角三角形 17"/>
            <p:cNvSpPr/>
            <p:nvPr>
              <p:custDataLst>
                <p:tags r:id="rId9"/>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19" name="文本框 18"/>
            <p:cNvSpPr txBox="1"/>
            <p:nvPr/>
          </p:nvSpPr>
          <p:spPr>
            <a:xfrm>
              <a:off x="5381" y="3635"/>
              <a:ext cx="6693" cy="1304"/>
            </a:xfrm>
            <a:prstGeom prst="rect">
              <a:avLst/>
            </a:prstGeom>
            <a:noFill/>
            <a:ln w="9525">
              <a:noFill/>
            </a:ln>
          </p:spPr>
          <p:txBody>
            <a:bodyPr wrap="square">
              <a:spAutoFit/>
            </a:bodyPr>
            <a:lstStyle/>
            <a:p>
              <a:pPr indent="408305"/>
              <a:r>
                <a:rPr lang="zh-CN" sz="1400" dirty="0">
                  <a:solidFill>
                    <a:srgbClr val="FFC000"/>
                  </a:solidFill>
                  <a:sym typeface="+mn-ea"/>
                </a:rPr>
                <a:t>网络安全等级保护制度对产业、企业发展的推动</a:t>
              </a:r>
              <a:r>
                <a:rPr lang="zh-CN" sz="1400" dirty="0" smtClean="0">
                  <a:solidFill>
                    <a:srgbClr val="FFC000"/>
                  </a:solidFill>
                  <a:sym typeface="+mn-ea"/>
                </a:rPr>
                <a:t>作用</a:t>
              </a:r>
              <a:endParaRPr lang="zh-CN" altLang="en-US" sz="1400" b="0" dirty="0">
                <a:solidFill>
                  <a:srgbClr val="FFC000"/>
                </a:solidFill>
                <a:latin typeface="方正粗黑宋简体" panose="02000000000000000000" pitchFamily="2" charset="-122"/>
                <a:ea typeface="方正粗黑宋简体" panose="02000000000000000000" pitchFamily="2" charset="-122"/>
              </a:endParaRPr>
            </a:p>
          </p:txBody>
        </p:sp>
      </p:grpSp>
      <p:grpSp>
        <p:nvGrpSpPr>
          <p:cNvPr id="37" name="组合 36"/>
          <p:cNvGrpSpPr/>
          <p:nvPr/>
        </p:nvGrpSpPr>
        <p:grpSpPr>
          <a:xfrm>
            <a:off x="9183682" y="2355132"/>
            <a:ext cx="2956560" cy="1288415"/>
            <a:chOff x="4507" y="2236"/>
            <a:chExt cx="7524" cy="3218"/>
          </a:xfrm>
        </p:grpSpPr>
        <p:sp>
          <p:nvSpPr>
            <p:cNvPr id="38" name="矩形 37"/>
            <p:cNvSpPr/>
            <p:nvPr>
              <p:custDataLst>
                <p:tags r:id="rId10"/>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39" name="Round"/>
            <p:cNvSpPr/>
            <p:nvPr>
              <p:custDataLst>
                <p:tags r:id="rId11"/>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指导作用</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5" name="直角三角形 44"/>
            <p:cNvSpPr/>
            <p:nvPr>
              <p:custDataLst>
                <p:tags r:id="rId12"/>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46" name="文本框 45"/>
            <p:cNvSpPr txBox="1"/>
            <p:nvPr/>
          </p:nvSpPr>
          <p:spPr>
            <a:xfrm>
              <a:off x="4924" y="3649"/>
              <a:ext cx="6693" cy="1304"/>
            </a:xfrm>
            <a:prstGeom prst="rect">
              <a:avLst/>
            </a:prstGeom>
            <a:noFill/>
            <a:ln w="9525">
              <a:noFill/>
            </a:ln>
          </p:spPr>
          <p:txBody>
            <a:bodyPr wrap="square">
              <a:spAutoFit/>
            </a:bodyPr>
            <a:lstStyle/>
            <a:p>
              <a:pPr indent="408305"/>
              <a:r>
                <a:rPr lang="zh-CN" sz="1400" dirty="0">
                  <a:solidFill>
                    <a:srgbClr val="FFC000"/>
                  </a:solidFill>
                  <a:sym typeface="+mn-ea"/>
                </a:rPr>
                <a:t>行业主管部门对等级保护工作的推进</a:t>
              </a:r>
              <a:r>
                <a:rPr lang="zh-CN" sz="1400" dirty="0" smtClean="0">
                  <a:solidFill>
                    <a:srgbClr val="FFC000"/>
                  </a:solidFill>
                  <a:sym typeface="+mn-ea"/>
                </a:rPr>
                <a:t>指导</a:t>
              </a:r>
              <a:endParaRPr lang="zh-CN" altLang="en-US" sz="1400" b="0" dirty="0">
                <a:solidFill>
                  <a:srgbClr val="FFC000"/>
                </a:solidFill>
                <a:latin typeface="方正粗黑宋简体" panose="02000000000000000000" pitchFamily="2" charset="-122"/>
                <a:ea typeface="方正粗黑宋简体" panose="02000000000000000000" pitchFamily="2" charset="-122"/>
              </a:endParaRPr>
            </a:p>
          </p:txBody>
        </p:sp>
      </p:grpSp>
      <p:grpSp>
        <p:nvGrpSpPr>
          <p:cNvPr id="47" name="组合 46"/>
          <p:cNvGrpSpPr/>
          <p:nvPr/>
        </p:nvGrpSpPr>
        <p:grpSpPr>
          <a:xfrm>
            <a:off x="1315236" y="4511562"/>
            <a:ext cx="2782570" cy="1288415"/>
            <a:chOff x="4507" y="2236"/>
            <a:chExt cx="7524" cy="3218"/>
          </a:xfrm>
        </p:grpSpPr>
        <p:sp>
          <p:nvSpPr>
            <p:cNvPr id="48" name="矩形 47"/>
            <p:cNvSpPr/>
            <p:nvPr>
              <p:custDataLst>
                <p:tags r:id="rId13"/>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49" name="Round"/>
            <p:cNvSpPr/>
            <p:nvPr>
              <p:custDataLst>
                <p:tags r:id="rId14"/>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开展情况</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0" name="直角三角形 49"/>
            <p:cNvSpPr/>
            <p:nvPr>
              <p:custDataLst>
                <p:tags r:id="rId15"/>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51" name="文本框 50"/>
            <p:cNvSpPr txBox="1"/>
            <p:nvPr/>
          </p:nvSpPr>
          <p:spPr>
            <a:xfrm>
              <a:off x="4924" y="3448"/>
              <a:ext cx="5906" cy="1304"/>
            </a:xfrm>
            <a:prstGeom prst="rect">
              <a:avLst/>
            </a:prstGeom>
            <a:noFill/>
            <a:ln w="9525">
              <a:noFill/>
            </a:ln>
          </p:spPr>
          <p:txBody>
            <a:bodyPr wrap="square">
              <a:spAutoFit/>
            </a:bodyPr>
            <a:lstStyle/>
            <a:p>
              <a:pPr indent="408305"/>
              <a:r>
                <a:rPr lang="zh-CN" altLang="en-US" sz="1400" dirty="0">
                  <a:solidFill>
                    <a:srgbClr val="FFC000"/>
                  </a:solidFill>
                  <a:latin typeface="微软雅黑" panose="020B0503020204020204" pitchFamily="34" charset="-122"/>
                  <a:ea typeface="微软雅黑" panose="020B0503020204020204" pitchFamily="34" charset="-122"/>
                  <a:sym typeface="+mn-ea"/>
                </a:rPr>
                <a:t>单位网络安全等级保护开展</a:t>
              </a:r>
              <a:r>
                <a:rPr lang="zh-CN" altLang="en-US" sz="1400" dirty="0" smtClean="0">
                  <a:solidFill>
                    <a:srgbClr val="FFC000"/>
                  </a:solidFill>
                  <a:latin typeface="微软雅黑" panose="020B0503020204020204" pitchFamily="34" charset="-122"/>
                  <a:ea typeface="微软雅黑" panose="020B0503020204020204" pitchFamily="34" charset="-122"/>
                  <a:sym typeface="+mn-ea"/>
                </a:rPr>
                <a:t>情况</a:t>
              </a:r>
              <a:endParaRPr lang="zh-CN" altLang="en-US" sz="1400" b="0" dirty="0">
                <a:solidFill>
                  <a:srgbClr val="FFC000"/>
                </a:solidFill>
                <a:latin typeface="方正粗黑宋简体" panose="02000000000000000000" pitchFamily="2" charset="-122"/>
                <a:ea typeface="方正粗黑宋简体" panose="02000000000000000000" pitchFamily="2" charset="-122"/>
              </a:endParaRPr>
            </a:p>
          </p:txBody>
        </p:sp>
      </p:grpSp>
      <p:grpSp>
        <p:nvGrpSpPr>
          <p:cNvPr id="52" name="组合 51"/>
          <p:cNvGrpSpPr/>
          <p:nvPr/>
        </p:nvGrpSpPr>
        <p:grpSpPr>
          <a:xfrm>
            <a:off x="4349901" y="4531247"/>
            <a:ext cx="2796433" cy="1288496"/>
            <a:chOff x="4507" y="2236"/>
            <a:chExt cx="7524" cy="3218"/>
          </a:xfrm>
        </p:grpSpPr>
        <p:sp>
          <p:nvSpPr>
            <p:cNvPr id="53" name="矩形 52"/>
            <p:cNvSpPr/>
            <p:nvPr>
              <p:custDataLst>
                <p:tags r:id="rId16"/>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54" name="Round"/>
            <p:cNvSpPr/>
            <p:nvPr>
              <p:custDataLst>
                <p:tags r:id="rId17"/>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满意度</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5" name="直角三角形 54"/>
            <p:cNvSpPr/>
            <p:nvPr>
              <p:custDataLst>
                <p:tags r:id="rId18"/>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56" name="文本框 55"/>
            <p:cNvSpPr txBox="1"/>
            <p:nvPr/>
          </p:nvSpPr>
          <p:spPr>
            <a:xfrm>
              <a:off x="4834" y="3635"/>
              <a:ext cx="6212" cy="1304"/>
            </a:xfrm>
            <a:prstGeom prst="rect">
              <a:avLst/>
            </a:prstGeom>
            <a:noFill/>
            <a:ln w="9525">
              <a:noFill/>
            </a:ln>
          </p:spPr>
          <p:txBody>
            <a:bodyPr wrap="square">
              <a:spAutoFit/>
            </a:bodyPr>
            <a:lstStyle/>
            <a:p>
              <a:pPr indent="408305"/>
              <a:r>
                <a:rPr lang="zh-CN" sz="1400" dirty="0">
                  <a:solidFill>
                    <a:srgbClr val="FFC000"/>
                  </a:solidFill>
                  <a:sym typeface="+mn-ea"/>
                </a:rPr>
                <a:t>测评机构服务满意</a:t>
              </a:r>
              <a:r>
                <a:rPr lang="zh-CN" altLang="en-US" sz="1400" dirty="0" smtClean="0">
                  <a:solidFill>
                    <a:srgbClr val="FFC000"/>
                  </a:solidFill>
                  <a:sym typeface="+mn-ea"/>
                </a:rPr>
                <a:t>度</a:t>
              </a:r>
              <a:r>
                <a:rPr lang="zh-CN" sz="1400" dirty="0" smtClean="0">
                  <a:solidFill>
                    <a:srgbClr val="FFC000"/>
                  </a:solidFill>
                  <a:sym typeface="+mn-ea"/>
                </a:rPr>
                <a:t>评价</a:t>
              </a:r>
              <a:endParaRPr lang="zh-CN" altLang="en-US" sz="1400" b="0" dirty="0">
                <a:solidFill>
                  <a:srgbClr val="FFC000"/>
                </a:solidFill>
                <a:latin typeface="方正粗黑宋简体" panose="02000000000000000000" pitchFamily="2" charset="-122"/>
                <a:ea typeface="方正粗黑宋简体" panose="02000000000000000000" pitchFamily="2" charset="-122"/>
                <a:sym typeface="+mn-ea"/>
              </a:endParaRPr>
            </a:p>
          </p:txBody>
        </p:sp>
      </p:grpSp>
      <p:grpSp>
        <p:nvGrpSpPr>
          <p:cNvPr id="57" name="组合 56"/>
          <p:cNvGrpSpPr/>
          <p:nvPr/>
        </p:nvGrpSpPr>
        <p:grpSpPr>
          <a:xfrm>
            <a:off x="7336941" y="4540137"/>
            <a:ext cx="2834948" cy="1288415"/>
            <a:chOff x="4507" y="2236"/>
            <a:chExt cx="7524" cy="3218"/>
          </a:xfrm>
        </p:grpSpPr>
        <p:sp>
          <p:nvSpPr>
            <p:cNvPr id="58" name="矩形 57"/>
            <p:cNvSpPr/>
            <p:nvPr>
              <p:custDataLst>
                <p:tags r:id="rId19"/>
              </p:custDataLst>
            </p:nvPr>
          </p:nvSpPr>
          <p:spPr>
            <a:xfrm>
              <a:off x="4507" y="2677"/>
              <a:ext cx="7524" cy="2777"/>
            </a:xfrm>
            <a:prstGeom prst="rect">
              <a:avLst/>
            </a:prstGeom>
            <a:noFill/>
            <a:ln w="44450" cap="flat" cmpd="sng" algn="ctr">
              <a:solidFill>
                <a:srgbClr val="0473B2">
                  <a:alpha val="80000"/>
                </a:srgbClr>
              </a:solid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59" name="Round"/>
            <p:cNvSpPr/>
            <p:nvPr>
              <p:custDataLst>
                <p:tags r:id="rId20"/>
              </p:custDataLst>
            </p:nvPr>
          </p:nvSpPr>
          <p:spPr>
            <a:xfrm>
              <a:off x="4924" y="2236"/>
              <a:ext cx="4269" cy="948"/>
            </a:xfrm>
            <a:custGeom>
              <a:avLst/>
              <a:gdLst>
                <a:gd name="connsiteX0" fmla="*/ 0 w 1295400"/>
                <a:gd name="connsiteY0" fmla="*/ 0 h 409575"/>
                <a:gd name="connsiteX1" fmla="*/ 1295400 w 1295400"/>
                <a:gd name="connsiteY1" fmla="*/ 0 h 409575"/>
                <a:gd name="connsiteX2" fmla="*/ 1295400 w 1295400"/>
                <a:gd name="connsiteY2" fmla="*/ 269873 h 409575"/>
                <a:gd name="connsiteX3" fmla="*/ 1155698 w 1295400"/>
                <a:gd name="connsiteY3" fmla="*/ 409575 h 409575"/>
                <a:gd name="connsiteX4" fmla="*/ 0 w 1295400"/>
                <a:gd name="connsiteY4" fmla="*/ 40957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09575">
                  <a:moveTo>
                    <a:pt x="0" y="0"/>
                  </a:moveTo>
                  <a:lnTo>
                    <a:pt x="1295400" y="0"/>
                  </a:lnTo>
                  <a:lnTo>
                    <a:pt x="1295400" y="269873"/>
                  </a:lnTo>
                  <a:cubicBezTo>
                    <a:pt x="1295400" y="347028"/>
                    <a:pt x="1232853" y="409575"/>
                    <a:pt x="1155698" y="409575"/>
                  </a:cubicBezTo>
                  <a:lnTo>
                    <a:pt x="0" y="409575"/>
                  </a:lnTo>
                  <a:close/>
                </a:path>
              </a:pathLst>
            </a:custGeom>
            <a:solidFill>
              <a:srgbClr val="09859C"/>
            </a:solidFill>
            <a:ln w="19050" cap="flat" cmpd="sng" algn="ctr">
              <a:solidFill>
                <a:srgbClr val="FFFFFF">
                  <a:lumMod val="95000"/>
                </a:srgbClr>
              </a:solidFill>
              <a:prstDash val="solid"/>
              <a:miter lim="800000"/>
            </a:ln>
            <a:effectLst/>
          </p:spPr>
          <p:txBody>
            <a:bodyPr rtlCol="0" anchor="ctr"/>
            <a:lstStyle/>
            <a:p>
              <a:pPr algn="ctr">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原因</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60" name="直角三角形 59"/>
            <p:cNvSpPr/>
            <p:nvPr>
              <p:custDataLst>
                <p:tags r:id="rId21"/>
              </p:custDataLst>
            </p:nvPr>
          </p:nvSpPr>
          <p:spPr>
            <a:xfrm>
              <a:off x="9246" y="2250"/>
              <a:ext cx="519" cy="392"/>
            </a:xfrm>
            <a:prstGeom prst="rtTriangle">
              <a:avLst/>
            </a:prstGeom>
            <a:solidFill>
              <a:srgbClr val="09859C"/>
            </a:solidFill>
            <a:ln w="12700" cap="flat" cmpd="sng" algn="ctr">
              <a:noFill/>
              <a:prstDash val="solid"/>
              <a:miter lim="800000"/>
            </a:ln>
            <a:effectLst/>
          </p:spPr>
          <p:txBody>
            <a:bodyPr rtlCol="0" anchor="ctr"/>
            <a:lstStyle/>
            <a:p>
              <a:pPr algn="ctr">
                <a:lnSpc>
                  <a:spcPct val="130000"/>
                </a:lnSpc>
              </a:pPr>
              <a:endParaRPr lang="zh-CN" altLang="en-US">
                <a:solidFill>
                  <a:srgbClr val="FFFFFF"/>
                </a:solidFill>
              </a:endParaRPr>
            </a:p>
          </p:txBody>
        </p:sp>
        <p:sp>
          <p:nvSpPr>
            <p:cNvPr id="61" name="文本框 60"/>
            <p:cNvSpPr txBox="1"/>
            <p:nvPr/>
          </p:nvSpPr>
          <p:spPr>
            <a:xfrm>
              <a:off x="4935" y="3635"/>
              <a:ext cx="6635" cy="1307"/>
            </a:xfrm>
            <a:prstGeom prst="rect">
              <a:avLst/>
            </a:prstGeom>
            <a:noFill/>
            <a:ln w="9525">
              <a:noFill/>
            </a:ln>
          </p:spPr>
          <p:txBody>
            <a:bodyPr wrap="square">
              <a:spAutoFit/>
            </a:bodyPr>
            <a:lstStyle/>
            <a:p>
              <a:pPr indent="408305"/>
              <a:r>
                <a:rPr lang="zh-CN" sz="1400" dirty="0">
                  <a:solidFill>
                    <a:srgbClr val="FFC000"/>
                  </a:solidFill>
                  <a:sym typeface="+mn-ea"/>
                </a:rPr>
                <a:t>对测评服务表示不满意</a:t>
              </a:r>
              <a:r>
                <a:rPr lang="zh-CN" altLang="en-US" sz="1400" dirty="0">
                  <a:solidFill>
                    <a:srgbClr val="FFC000"/>
                  </a:solidFill>
                  <a:sym typeface="+mn-ea"/>
                </a:rPr>
                <a:t>的</a:t>
              </a:r>
              <a:r>
                <a:rPr lang="zh-CN" altLang="en-US" sz="1400" dirty="0" smtClean="0">
                  <a:solidFill>
                    <a:srgbClr val="FFC000"/>
                  </a:solidFill>
                  <a:sym typeface="+mn-ea"/>
                </a:rPr>
                <a:t>原因</a:t>
              </a:r>
              <a:endParaRPr lang="zh-CN" altLang="en-US" sz="1400" b="0" dirty="0">
                <a:solidFill>
                  <a:srgbClr val="FFC000"/>
                </a:solidFill>
                <a:latin typeface="方正粗黑宋简体" panose="02000000000000000000" pitchFamily="2" charset="-122"/>
                <a:ea typeface="方正粗黑宋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endParaRPr kumimoji="1" lang="zh-CN" altLang="en-US" sz="1620" dirty="0"/>
          </a:p>
        </p:txBody>
      </p:sp>
      <p:grpSp>
        <p:nvGrpSpPr>
          <p:cNvPr id="19" name="组合 18"/>
          <p:cNvGrpSpPr/>
          <p:nvPr/>
        </p:nvGrpSpPr>
        <p:grpSpPr>
          <a:xfrm>
            <a:off x="9273582" y="4019497"/>
            <a:ext cx="5489830" cy="590931"/>
            <a:chOff x="3449955" y="364490"/>
            <a:chExt cx="6099810" cy="656590"/>
          </a:xfrm>
        </p:grpSpPr>
        <p:sp>
          <p:nvSpPr>
            <p:cNvPr id="20" name="矩形 19"/>
            <p:cNvSpPr/>
            <p:nvPr/>
          </p:nvSpPr>
          <p:spPr>
            <a:xfrm>
              <a:off x="6397233" y="364490"/>
              <a:ext cx="205256" cy="656590"/>
            </a:xfrm>
            <a:prstGeom prst="rect">
              <a:avLst/>
            </a:prstGeom>
          </p:spPr>
          <p:txBody>
            <a:bodyPr wrap="none">
              <a:spAutoFit/>
            </a:bodyPr>
            <a:lstStyle/>
            <a:p>
              <a:pPr algn="ct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22" name="组合 21"/>
          <p:cNvGrpSpPr/>
          <p:nvPr/>
        </p:nvGrpSpPr>
        <p:grpSpPr>
          <a:xfrm>
            <a:off x="3890650" y="774570"/>
            <a:ext cx="4681252" cy="591107"/>
            <a:chOff x="6474" y="574"/>
            <a:chExt cx="7704" cy="1083"/>
          </a:xfrm>
        </p:grpSpPr>
        <p:sp>
          <p:nvSpPr>
            <p:cNvPr id="23" name="矩形 22"/>
            <p:cNvSpPr/>
            <p:nvPr/>
          </p:nvSpPr>
          <p:spPr>
            <a:xfrm>
              <a:off x="8125" y="574"/>
              <a:ext cx="4403" cy="1083"/>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问题考察角度</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24" name="组合 23"/>
            <p:cNvGrpSpPr/>
            <p:nvPr/>
          </p:nvGrpSpPr>
          <p:grpSpPr>
            <a:xfrm>
              <a:off x="6474" y="882"/>
              <a:ext cx="800" cy="417"/>
              <a:chOff x="6947" y="1121"/>
              <a:chExt cx="800" cy="417"/>
            </a:xfrm>
          </p:grpSpPr>
          <p:sp>
            <p:nvSpPr>
              <p:cNvPr id="35" name="燕尾形 34"/>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6" name="燕尾形 35"/>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26" name="组合 25"/>
            <p:cNvGrpSpPr/>
            <p:nvPr/>
          </p:nvGrpSpPr>
          <p:grpSpPr>
            <a:xfrm flipH="1">
              <a:off x="13378" y="873"/>
              <a:ext cx="800" cy="417"/>
              <a:chOff x="6947" y="1121"/>
              <a:chExt cx="800" cy="417"/>
            </a:xfrm>
          </p:grpSpPr>
          <p:sp>
            <p:nvSpPr>
              <p:cNvPr id="33" name="燕尾形 3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4" name="燕尾形 3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sp>
        <p:nvSpPr>
          <p:cNvPr id="128" name="Oval 7"/>
          <p:cNvSpPr>
            <a:spLocks noChangeArrowheads="1"/>
          </p:cNvSpPr>
          <p:nvPr/>
        </p:nvSpPr>
        <p:spPr bwMode="auto">
          <a:xfrm rot="2700000">
            <a:off x="4436342" y="2066583"/>
            <a:ext cx="1069110" cy="1067191"/>
          </a:xfrm>
          <a:prstGeom prst="rect">
            <a:avLst/>
          </a:prstGeom>
          <a:solidFill>
            <a:srgbClr val="0D94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118" name="Oval 8"/>
          <p:cNvSpPr>
            <a:spLocks noChangeArrowheads="1"/>
          </p:cNvSpPr>
          <p:nvPr/>
        </p:nvSpPr>
        <p:spPr bwMode="auto">
          <a:xfrm rot="2700000">
            <a:off x="6664775" y="2066583"/>
            <a:ext cx="1072950" cy="1067191"/>
          </a:xfrm>
          <a:prstGeom prst="rect">
            <a:avLst/>
          </a:prstGeom>
          <a:solidFill>
            <a:srgbClr val="0473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143" name="Oval 7"/>
          <p:cNvSpPr>
            <a:spLocks noChangeArrowheads="1"/>
          </p:cNvSpPr>
          <p:nvPr/>
        </p:nvSpPr>
        <p:spPr bwMode="auto">
          <a:xfrm rot="2700000">
            <a:off x="5365473" y="3020593"/>
            <a:ext cx="1463415" cy="1460788"/>
          </a:xfrm>
          <a:prstGeom prst="rect">
            <a:avLst/>
          </a:prstGeom>
          <a:solidFill>
            <a:srgbClr val="0985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136" name="Oval 9"/>
          <p:cNvSpPr>
            <a:spLocks noChangeArrowheads="1"/>
          </p:cNvSpPr>
          <p:nvPr/>
        </p:nvSpPr>
        <p:spPr bwMode="auto">
          <a:xfrm rot="2700000">
            <a:off x="4436342" y="4293096"/>
            <a:ext cx="1069110" cy="1071030"/>
          </a:xfrm>
          <a:prstGeom prst="rect">
            <a:avLst/>
          </a:prstGeom>
          <a:solidFill>
            <a:srgbClr val="0473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123" name="Oval 6"/>
          <p:cNvSpPr>
            <a:spLocks noChangeArrowheads="1"/>
          </p:cNvSpPr>
          <p:nvPr/>
        </p:nvSpPr>
        <p:spPr bwMode="auto">
          <a:xfrm rot="2700000">
            <a:off x="6664775" y="4293096"/>
            <a:ext cx="1072950" cy="1071030"/>
          </a:xfrm>
          <a:prstGeom prst="rect">
            <a:avLst/>
          </a:prstGeom>
          <a:solidFill>
            <a:srgbClr val="0D94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grpSp>
        <p:nvGrpSpPr>
          <p:cNvPr id="129" name="组合 128"/>
          <p:cNvGrpSpPr/>
          <p:nvPr/>
        </p:nvGrpSpPr>
        <p:grpSpPr>
          <a:xfrm>
            <a:off x="4705949" y="2331366"/>
            <a:ext cx="537625" cy="537627"/>
            <a:chOff x="3191434" y="2145028"/>
            <a:chExt cx="359165" cy="359165"/>
          </a:xfrm>
          <a:solidFill>
            <a:schemeClr val="bg1"/>
          </a:solidFill>
          <a:effectLst/>
        </p:grpSpPr>
        <p:sp>
          <p:nvSpPr>
            <p:cNvPr id="132"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sp>
          <p:nvSpPr>
            <p:cNvPr id="133"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sp>
          <p:nvSpPr>
            <p:cNvPr id="134"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grpSp>
      <p:sp>
        <p:nvSpPr>
          <p:cNvPr id="119" name="AutoShape 59"/>
          <p:cNvSpPr/>
          <p:nvPr/>
        </p:nvSpPr>
        <p:spPr bwMode="auto">
          <a:xfrm>
            <a:off x="6873504" y="2294947"/>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sp>
        <p:nvSpPr>
          <p:cNvPr id="144" name="TextBox 76"/>
          <p:cNvSpPr txBox="1"/>
          <p:nvPr/>
        </p:nvSpPr>
        <p:spPr>
          <a:xfrm>
            <a:off x="5959115" y="3082890"/>
            <a:ext cx="860937"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9600" dirty="0">
                <a:solidFill>
                  <a:schemeClr val="bg1"/>
                </a:solidFill>
                <a:latin typeface="+mn-ea"/>
              </a:rPr>
              <a:t>？</a:t>
            </a:r>
            <a:endParaRPr lang="zh-CN" altLang="en-US" sz="9600" dirty="0">
              <a:solidFill>
                <a:schemeClr val="bg1"/>
              </a:solidFill>
              <a:latin typeface="+mn-ea"/>
            </a:endParaRPr>
          </a:p>
        </p:txBody>
      </p:sp>
      <p:grpSp>
        <p:nvGrpSpPr>
          <p:cNvPr id="137" name="Group 112"/>
          <p:cNvGrpSpPr/>
          <p:nvPr/>
        </p:nvGrpSpPr>
        <p:grpSpPr>
          <a:xfrm>
            <a:off x="4687859" y="4585461"/>
            <a:ext cx="538545" cy="504543"/>
            <a:chOff x="5368132" y="3540125"/>
            <a:chExt cx="465138" cy="435769"/>
          </a:xfrm>
          <a:solidFill>
            <a:schemeClr val="bg1"/>
          </a:solidFill>
          <a:effectLst/>
        </p:grpSpPr>
        <p:sp>
          <p:nvSpPr>
            <p:cNvPr id="14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sp>
          <p:nvSpPr>
            <p:cNvPr id="14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grpSp>
      <p:sp>
        <p:nvSpPr>
          <p:cNvPr id="124" name="AutoShape 4"/>
          <p:cNvSpPr/>
          <p:nvPr/>
        </p:nvSpPr>
        <p:spPr bwMode="auto">
          <a:xfrm>
            <a:off x="6971899" y="4567218"/>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chemeClr val="tx1">
                  <a:lumMod val="65000"/>
                  <a:lumOff val="35000"/>
                </a:schemeClr>
              </a:solidFill>
              <a:effectLst>
                <a:outerShdw blurRad="38100" dist="38100" dir="2700000" algn="tl">
                  <a:srgbClr val="000000"/>
                </a:outerShdw>
              </a:effectLst>
              <a:uLnTx/>
              <a:uFillTx/>
              <a:latin typeface="+mn-ea"/>
              <a:sym typeface="Gill Sans" panose="020B0502020104020203" charset="0"/>
            </a:endParaRPr>
          </a:p>
        </p:txBody>
      </p:sp>
      <p:sp>
        <p:nvSpPr>
          <p:cNvPr id="130" name="TextBox 76"/>
          <p:cNvSpPr txBox="1"/>
          <p:nvPr/>
        </p:nvSpPr>
        <p:spPr>
          <a:xfrm>
            <a:off x="2510594" y="1729105"/>
            <a:ext cx="1497330" cy="460375"/>
          </a:xfrm>
          <a:prstGeom prst="rect">
            <a:avLst/>
          </a:prstGeom>
          <a:noFill/>
          <a:effectLst/>
        </p:spPr>
        <p:txBody>
          <a:bodyPr wrap="square" rtlCol="0">
            <a:spAutoFit/>
          </a:bodyPr>
          <a:lstStyle/>
          <a:p>
            <a:pPr algn="r"/>
            <a:r>
              <a:rPr lang="zh-CN" altLang="en-US" sz="2400" dirty="0">
                <a:solidFill>
                  <a:srgbClr val="FFC000"/>
                </a:solidFill>
                <a:latin typeface="+mn-ea"/>
              </a:rPr>
              <a:t>从业人员</a:t>
            </a:r>
            <a:endParaRPr lang="zh-CN" altLang="en-US" sz="2400" dirty="0">
              <a:solidFill>
                <a:srgbClr val="FFC000"/>
              </a:solidFill>
              <a:latin typeface="+mn-ea"/>
            </a:endParaRPr>
          </a:p>
        </p:txBody>
      </p:sp>
      <p:sp>
        <p:nvSpPr>
          <p:cNvPr id="131" name="文本框 130"/>
          <p:cNvSpPr txBox="1"/>
          <p:nvPr/>
        </p:nvSpPr>
        <p:spPr>
          <a:xfrm>
            <a:off x="2581276" y="2189480"/>
            <a:ext cx="1497330" cy="898708"/>
          </a:xfrm>
          <a:prstGeom prst="rect">
            <a:avLst/>
          </a:prstGeom>
          <a:noFill/>
          <a:effectLst/>
        </p:spPr>
        <p:txBody>
          <a:bodyPr wrap="square" rtlCol="0">
            <a:spAutoFit/>
          </a:bodyPr>
          <a:lstStyle/>
          <a:p>
            <a:pPr marL="171450" lvl="1" indent="-171450" algn="r">
              <a:lnSpc>
                <a:spcPct val="100000"/>
              </a:lnSpc>
              <a:spcBef>
                <a:spcPct val="0"/>
              </a:spcBef>
              <a:spcAft>
                <a:spcPct val="15000"/>
              </a:spcAft>
            </a:pPr>
            <a:r>
              <a:rPr lang="zh-CN" altLang="en-US" sz="1600" dirty="0">
                <a:solidFill>
                  <a:schemeClr val="bg1"/>
                </a:solidFill>
                <a:latin typeface="+mn-ea"/>
              </a:rPr>
              <a:t>V2.0</a:t>
            </a:r>
            <a:r>
              <a:rPr lang="zh-CN" altLang="en-US" sz="1600" dirty="0">
                <a:solidFill>
                  <a:schemeClr val="bg1"/>
                </a:solidFill>
                <a:latin typeface="+mn-ea"/>
                <a:sym typeface="+mn-ea"/>
              </a:rPr>
              <a:t>标准</a:t>
            </a:r>
            <a:endParaRPr lang="zh-CN" altLang="en-US" sz="1600" dirty="0">
              <a:solidFill>
                <a:schemeClr val="bg1"/>
              </a:solidFill>
              <a:latin typeface="+mn-ea"/>
            </a:endParaRPr>
          </a:p>
          <a:p>
            <a:pPr marL="171450" lvl="1" indent="-171450" algn="r">
              <a:lnSpc>
                <a:spcPct val="100000"/>
              </a:lnSpc>
              <a:spcBef>
                <a:spcPct val="0"/>
              </a:spcBef>
              <a:spcAft>
                <a:spcPct val="15000"/>
              </a:spcAft>
            </a:pPr>
            <a:r>
              <a:rPr lang="en-US" altLang="zh-CN" sz="1600" dirty="0" smtClean="0">
                <a:solidFill>
                  <a:schemeClr val="bg1"/>
                </a:solidFill>
                <a:latin typeface="+mn-ea"/>
                <a:sym typeface="+mn-ea"/>
              </a:rPr>
              <a:t>13</a:t>
            </a:r>
            <a:r>
              <a:rPr lang="zh-CN" altLang="en-US" sz="1600" dirty="0" smtClean="0">
                <a:solidFill>
                  <a:schemeClr val="bg1"/>
                </a:solidFill>
                <a:latin typeface="+mn-ea"/>
                <a:sym typeface="+mn-ea"/>
              </a:rPr>
              <a:t>项法律</a:t>
            </a:r>
            <a:r>
              <a:rPr lang="zh-CN" altLang="en-US" sz="1600" dirty="0">
                <a:solidFill>
                  <a:schemeClr val="bg1"/>
                </a:solidFill>
                <a:latin typeface="+mn-ea"/>
                <a:sym typeface="+mn-ea"/>
              </a:rPr>
              <a:t>法规</a:t>
            </a:r>
            <a:endParaRPr lang="zh-CN" altLang="en-US" sz="1200" dirty="0">
              <a:solidFill>
                <a:schemeClr val="bg1"/>
              </a:solidFill>
            </a:endParaRPr>
          </a:p>
          <a:p>
            <a:pPr algn="r">
              <a:lnSpc>
                <a:spcPct val="130000"/>
              </a:lnSpc>
            </a:pPr>
            <a:endParaRPr lang="zh-CN" altLang="en-US" sz="1200" dirty="0">
              <a:solidFill>
                <a:schemeClr val="bg1"/>
              </a:solidFill>
              <a:latin typeface="+mn-ea"/>
            </a:endParaRPr>
          </a:p>
        </p:txBody>
      </p:sp>
      <p:sp>
        <p:nvSpPr>
          <p:cNvPr id="3" name="TextBox 76"/>
          <p:cNvSpPr txBox="1"/>
          <p:nvPr/>
        </p:nvSpPr>
        <p:spPr>
          <a:xfrm>
            <a:off x="2581275" y="4235450"/>
            <a:ext cx="1497330" cy="460375"/>
          </a:xfrm>
          <a:prstGeom prst="rect">
            <a:avLst/>
          </a:prstGeom>
          <a:noFill/>
          <a:effectLst/>
        </p:spPr>
        <p:txBody>
          <a:bodyPr wrap="square" rtlCol="0">
            <a:spAutoFit/>
          </a:bodyPr>
          <a:lstStyle/>
          <a:p>
            <a:pPr algn="r"/>
            <a:r>
              <a:rPr lang="zh-CN" altLang="en-US" sz="2400" dirty="0">
                <a:solidFill>
                  <a:srgbClr val="FFC000"/>
                </a:solidFill>
                <a:latin typeface="+mn-ea"/>
              </a:rPr>
              <a:t>测评机构</a:t>
            </a:r>
            <a:endParaRPr lang="zh-CN" altLang="en-US" sz="2400" dirty="0">
              <a:solidFill>
                <a:srgbClr val="FFC000"/>
              </a:solidFill>
              <a:latin typeface="+mn-ea"/>
            </a:endParaRPr>
          </a:p>
        </p:txBody>
      </p:sp>
      <p:sp>
        <p:nvSpPr>
          <p:cNvPr id="4" name="文本框 3"/>
          <p:cNvSpPr txBox="1"/>
          <p:nvPr/>
        </p:nvSpPr>
        <p:spPr>
          <a:xfrm>
            <a:off x="3070225" y="4695825"/>
            <a:ext cx="1054735" cy="1139190"/>
          </a:xfrm>
          <a:prstGeom prst="rect">
            <a:avLst/>
          </a:prstGeom>
          <a:noFill/>
          <a:effectLst/>
        </p:spPr>
        <p:txBody>
          <a:bodyPr wrap="square" rtlCol="0">
            <a:spAutoFit/>
          </a:bodyPr>
          <a:lstStyle/>
          <a:p>
            <a:pPr marL="171450" lvl="1" indent="-171450">
              <a:lnSpc>
                <a:spcPct val="100000"/>
              </a:lnSpc>
              <a:spcBef>
                <a:spcPct val="0"/>
              </a:spcBef>
              <a:spcAft>
                <a:spcPct val="15000"/>
              </a:spcAft>
            </a:pPr>
            <a:r>
              <a:rPr lang="zh-CN" altLang="en-US" sz="1600" dirty="0">
                <a:solidFill>
                  <a:schemeClr val="bg1"/>
                </a:solidFill>
                <a:sym typeface="+mn-ea"/>
              </a:rPr>
              <a:t>服务质量</a:t>
            </a:r>
            <a:endParaRPr lang="zh-CN" altLang="en-US" sz="1600" dirty="0">
              <a:solidFill>
                <a:schemeClr val="bg1"/>
              </a:solidFill>
            </a:endParaRPr>
          </a:p>
          <a:p>
            <a:pPr marL="171450" lvl="1" indent="-171450">
              <a:lnSpc>
                <a:spcPct val="100000"/>
              </a:lnSpc>
              <a:spcBef>
                <a:spcPct val="0"/>
              </a:spcBef>
              <a:spcAft>
                <a:spcPct val="15000"/>
              </a:spcAft>
            </a:pPr>
            <a:r>
              <a:rPr lang="zh-CN" altLang="en-US" sz="1600" dirty="0">
                <a:solidFill>
                  <a:schemeClr val="bg1"/>
                </a:solidFill>
                <a:sym typeface="+mn-ea"/>
              </a:rPr>
              <a:t>服务能力</a:t>
            </a:r>
            <a:endParaRPr lang="zh-CN" altLang="en-US" sz="1600" dirty="0">
              <a:solidFill>
                <a:schemeClr val="bg1"/>
              </a:solidFill>
            </a:endParaRPr>
          </a:p>
          <a:p>
            <a:pPr marL="171450" lvl="1" indent="-171450">
              <a:lnSpc>
                <a:spcPct val="100000"/>
              </a:lnSpc>
              <a:spcBef>
                <a:spcPct val="0"/>
              </a:spcBef>
              <a:spcAft>
                <a:spcPct val="15000"/>
              </a:spcAft>
            </a:pPr>
            <a:endParaRPr lang="zh-CN" altLang="en-US" sz="1200" dirty="0">
              <a:solidFill>
                <a:srgbClr val="FFC000"/>
              </a:solidFill>
            </a:endParaRPr>
          </a:p>
          <a:p>
            <a:pPr algn="r">
              <a:lnSpc>
                <a:spcPct val="130000"/>
              </a:lnSpc>
            </a:pPr>
            <a:endParaRPr lang="zh-CN" altLang="en-US" sz="1200" dirty="0">
              <a:solidFill>
                <a:srgbClr val="FFC000"/>
              </a:solidFill>
              <a:latin typeface="+mn-ea"/>
            </a:endParaRPr>
          </a:p>
        </p:txBody>
      </p:sp>
      <p:sp>
        <p:nvSpPr>
          <p:cNvPr id="7" name="TextBox 76"/>
          <p:cNvSpPr txBox="1"/>
          <p:nvPr/>
        </p:nvSpPr>
        <p:spPr>
          <a:xfrm>
            <a:off x="8123555" y="1752600"/>
            <a:ext cx="1497330" cy="460375"/>
          </a:xfrm>
          <a:prstGeom prst="rect">
            <a:avLst/>
          </a:prstGeom>
          <a:noFill/>
          <a:effectLst/>
        </p:spPr>
        <p:txBody>
          <a:bodyPr wrap="square" rtlCol="0">
            <a:spAutoFit/>
          </a:bodyPr>
          <a:lstStyle/>
          <a:p>
            <a:pPr algn="r"/>
            <a:r>
              <a:rPr lang="zh-CN" altLang="en-US" sz="2400" dirty="0">
                <a:solidFill>
                  <a:srgbClr val="FFC000"/>
                </a:solidFill>
                <a:latin typeface="+mn-ea"/>
              </a:rPr>
              <a:t>行业主管</a:t>
            </a:r>
            <a:endParaRPr lang="zh-CN" altLang="en-US" sz="2400" dirty="0">
              <a:solidFill>
                <a:srgbClr val="FFC000"/>
              </a:solidFill>
              <a:latin typeface="+mn-ea"/>
            </a:endParaRPr>
          </a:p>
        </p:txBody>
      </p:sp>
      <p:sp>
        <p:nvSpPr>
          <p:cNvPr id="8" name="文本框 7"/>
          <p:cNvSpPr txBox="1"/>
          <p:nvPr/>
        </p:nvSpPr>
        <p:spPr>
          <a:xfrm>
            <a:off x="8253095" y="2244725"/>
            <a:ext cx="2734945" cy="868045"/>
          </a:xfrm>
          <a:prstGeom prst="rect">
            <a:avLst/>
          </a:prstGeom>
          <a:noFill/>
          <a:effectLst/>
        </p:spPr>
        <p:txBody>
          <a:bodyPr wrap="square" rtlCol="0">
            <a:spAutoFit/>
          </a:bodyPr>
          <a:lstStyle/>
          <a:p>
            <a:pPr marL="171450" lvl="1" indent="-171450">
              <a:lnSpc>
                <a:spcPct val="100000"/>
              </a:lnSpc>
              <a:spcBef>
                <a:spcPct val="0"/>
              </a:spcBef>
              <a:spcAft>
                <a:spcPct val="15000"/>
              </a:spcAft>
            </a:pPr>
            <a:r>
              <a:rPr lang="zh-CN" altLang="en-US" sz="1600" dirty="0">
                <a:solidFill>
                  <a:schemeClr val="bg1"/>
                </a:solidFill>
                <a:latin typeface="+mn-ea"/>
                <a:sym typeface="+mn-ea"/>
              </a:rPr>
              <a:t>出台具体的指导意见</a:t>
            </a:r>
            <a:endParaRPr lang="zh-CN" altLang="en-US" sz="1600" dirty="0">
              <a:solidFill>
                <a:schemeClr val="bg1"/>
              </a:solidFill>
              <a:latin typeface="+mn-ea"/>
              <a:sym typeface="+mn-ea"/>
            </a:endParaRPr>
          </a:p>
          <a:p>
            <a:pPr marL="0" lvl="1" indent="-171450">
              <a:lnSpc>
                <a:spcPct val="100000"/>
              </a:lnSpc>
              <a:spcBef>
                <a:spcPct val="0"/>
              </a:spcBef>
              <a:spcAft>
                <a:spcPct val="15000"/>
              </a:spcAft>
            </a:pPr>
            <a:r>
              <a:rPr lang="zh-CN" altLang="en-US" sz="1600" dirty="0">
                <a:solidFill>
                  <a:schemeClr val="bg1">
                    <a:lumMod val="50000"/>
                  </a:schemeClr>
                </a:solidFill>
                <a:latin typeface="+mn-ea"/>
                <a:sym typeface="+mn-ea"/>
              </a:rPr>
              <a:t>配套的监督检查措施</a:t>
            </a:r>
            <a:endParaRPr lang="zh-CN" altLang="en-US" sz="1600" dirty="0">
              <a:solidFill>
                <a:schemeClr val="bg1">
                  <a:lumMod val="50000"/>
                </a:schemeClr>
              </a:solidFill>
              <a:latin typeface="+mn-ea"/>
            </a:endParaRPr>
          </a:p>
          <a:p>
            <a:pPr marL="171450" lvl="1" indent="-171450">
              <a:lnSpc>
                <a:spcPct val="100000"/>
              </a:lnSpc>
              <a:spcBef>
                <a:spcPct val="0"/>
              </a:spcBef>
              <a:spcAft>
                <a:spcPct val="15000"/>
              </a:spcAft>
            </a:pPr>
            <a:endParaRPr lang="zh-CN" altLang="en-US" sz="1200" dirty="0">
              <a:solidFill>
                <a:schemeClr val="bg1"/>
              </a:solidFill>
              <a:latin typeface="+mn-ea"/>
            </a:endParaRPr>
          </a:p>
        </p:txBody>
      </p:sp>
      <p:sp>
        <p:nvSpPr>
          <p:cNvPr id="9" name="TextBox 76"/>
          <p:cNvSpPr txBox="1"/>
          <p:nvPr/>
        </p:nvSpPr>
        <p:spPr>
          <a:xfrm>
            <a:off x="8161654" y="4235450"/>
            <a:ext cx="1762603" cy="461665"/>
          </a:xfrm>
          <a:prstGeom prst="rect">
            <a:avLst/>
          </a:prstGeom>
          <a:noFill/>
          <a:effectLst/>
        </p:spPr>
        <p:txBody>
          <a:bodyPr wrap="square" rtlCol="0">
            <a:spAutoFit/>
          </a:bodyPr>
          <a:lstStyle/>
          <a:p>
            <a:pPr algn="r"/>
            <a:r>
              <a:rPr lang="zh-CN" altLang="en-US" sz="2400" dirty="0" smtClean="0">
                <a:solidFill>
                  <a:srgbClr val="FFC000"/>
                </a:solidFill>
                <a:latin typeface="+mn-ea"/>
              </a:rPr>
              <a:t>单位及产业</a:t>
            </a:r>
            <a:endParaRPr lang="zh-CN" altLang="en-US" sz="2400" dirty="0">
              <a:solidFill>
                <a:srgbClr val="FFC000"/>
              </a:solidFill>
              <a:latin typeface="+mn-ea"/>
            </a:endParaRPr>
          </a:p>
        </p:txBody>
      </p:sp>
      <p:sp>
        <p:nvSpPr>
          <p:cNvPr id="10" name="文本框 9"/>
          <p:cNvSpPr txBox="1"/>
          <p:nvPr/>
        </p:nvSpPr>
        <p:spPr>
          <a:xfrm>
            <a:off x="8253095" y="4695825"/>
            <a:ext cx="2540000" cy="701675"/>
          </a:xfrm>
          <a:prstGeom prst="rect">
            <a:avLst/>
          </a:prstGeom>
          <a:noFill/>
        </p:spPr>
        <p:txBody>
          <a:bodyPr wrap="square" rtlCol="0" anchor="t">
            <a:spAutoFit/>
          </a:bodyPr>
          <a:lstStyle/>
          <a:p>
            <a:pPr marL="171450" lvl="1" indent="-171450">
              <a:lnSpc>
                <a:spcPct val="100000"/>
              </a:lnSpc>
              <a:spcBef>
                <a:spcPct val="0"/>
              </a:spcBef>
              <a:spcAft>
                <a:spcPct val="15000"/>
              </a:spcAft>
            </a:pPr>
            <a:r>
              <a:rPr lang="zh-CN" altLang="en-US" dirty="0">
                <a:solidFill>
                  <a:schemeClr val="bg1"/>
                </a:solidFill>
                <a:sym typeface="+mn-ea"/>
              </a:rPr>
              <a:t>单位等保工作开展情况</a:t>
            </a:r>
            <a:endParaRPr lang="zh-CN" altLang="en-US" dirty="0">
              <a:solidFill>
                <a:schemeClr val="bg1"/>
              </a:solidFill>
            </a:endParaRPr>
          </a:p>
          <a:p>
            <a:pPr marL="171450" lvl="1" indent="-171450">
              <a:lnSpc>
                <a:spcPct val="100000"/>
              </a:lnSpc>
              <a:spcBef>
                <a:spcPct val="0"/>
              </a:spcBef>
              <a:spcAft>
                <a:spcPct val="15000"/>
              </a:spcAft>
            </a:pPr>
            <a:r>
              <a:rPr lang="zh-CN" altLang="en-US" dirty="0">
                <a:solidFill>
                  <a:schemeClr val="bg1"/>
                </a:solidFill>
                <a:sym typeface="+mn-ea"/>
              </a:rPr>
              <a:t>对信息化产业推动作用</a:t>
            </a:r>
            <a:endParaRPr lang="zh-CN" altLang="en-US" dirty="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endParaRPr kumimoji="1" lang="zh-CN" altLang="en-US" sz="1620" dirty="0"/>
          </a:p>
        </p:txBody>
      </p:sp>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algn="ct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12" name="组合 11"/>
          <p:cNvGrpSpPr/>
          <p:nvPr/>
        </p:nvGrpSpPr>
        <p:grpSpPr>
          <a:xfrm>
            <a:off x="3433248" y="820672"/>
            <a:ext cx="4681252" cy="590867"/>
            <a:chOff x="6474" y="574"/>
            <a:chExt cx="7704" cy="1145"/>
          </a:xfrm>
        </p:grpSpPr>
        <p:sp>
          <p:nvSpPr>
            <p:cNvPr id="13" name="矩形 12"/>
            <p:cNvSpPr/>
            <p:nvPr/>
          </p:nvSpPr>
          <p:spPr>
            <a:xfrm>
              <a:off x="8125" y="574"/>
              <a:ext cx="4403" cy="1145"/>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调查情况分析</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sp>
        <p:nvSpPr>
          <p:cNvPr id="71" name="矩形 70"/>
          <p:cNvSpPr/>
          <p:nvPr/>
        </p:nvSpPr>
        <p:spPr>
          <a:xfrm>
            <a:off x="1291771" y="1909947"/>
            <a:ext cx="2557533" cy="1072869"/>
          </a:xfrm>
          <a:prstGeom prst="rect">
            <a:avLst/>
          </a:prstGeom>
          <a:solidFill>
            <a:srgbClr val="0D9488"/>
          </a:solidFill>
          <a:ln w="25400" cap="flat" cmpd="sng" algn="ctr">
            <a:solidFill>
              <a:srgbClr val="0D9488"/>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r>
              <a:rPr lang="zh-CN" altLang="en-US" sz="2800" kern="0" dirty="0" smtClean="0">
                <a:solidFill>
                  <a:schemeClr val="bg1"/>
                </a:solidFill>
                <a:latin typeface="+mn-ea"/>
                <a:cs typeface="+mn-ea"/>
                <a:sym typeface="+mn-lt"/>
              </a:rPr>
              <a:t>标准</a:t>
            </a:r>
            <a:endParaRPr lang="en-US" altLang="zh-CN" sz="2800" kern="0" dirty="0" smtClean="0">
              <a:solidFill>
                <a:schemeClr val="bg1"/>
              </a:solidFill>
              <a:latin typeface="+mn-ea"/>
              <a:cs typeface="+mn-ea"/>
              <a:sym typeface="+mn-lt"/>
            </a:endParaRPr>
          </a:p>
          <a:p>
            <a:pPr algn="ctr">
              <a:lnSpc>
                <a:spcPct val="130000"/>
              </a:lnSpc>
            </a:pPr>
            <a:r>
              <a:rPr lang="zh-CN" altLang="en-US" sz="2800" kern="0" dirty="0" smtClean="0">
                <a:solidFill>
                  <a:schemeClr val="bg1"/>
                </a:solidFill>
                <a:latin typeface="+mn-ea"/>
                <a:cs typeface="+mn-ea"/>
                <a:sym typeface="+mn-lt"/>
              </a:rPr>
              <a:t>法律法规</a:t>
            </a:r>
            <a:endParaRPr lang="zh-CN" altLang="en-US" sz="2800" kern="0" dirty="0">
              <a:solidFill>
                <a:schemeClr val="bg1"/>
              </a:solidFill>
              <a:latin typeface="+mn-ea"/>
              <a:cs typeface="+mn-ea"/>
              <a:sym typeface="+mn-lt"/>
            </a:endParaRPr>
          </a:p>
        </p:txBody>
      </p:sp>
      <p:sp>
        <p:nvSpPr>
          <p:cNvPr id="75" name="矩形 74"/>
          <p:cNvSpPr/>
          <p:nvPr/>
        </p:nvSpPr>
        <p:spPr>
          <a:xfrm rot="10800000" flipV="1">
            <a:off x="4632325" y="1909445"/>
            <a:ext cx="2371090" cy="1073150"/>
          </a:xfrm>
          <a:prstGeom prst="rect">
            <a:avLst/>
          </a:prstGeom>
          <a:solidFill>
            <a:srgbClr val="0473B2"/>
          </a:solidFill>
          <a:ln>
            <a:solidFill>
              <a:srgbClr val="0473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mn-ea"/>
                <a:cs typeface="+mn-ea"/>
                <a:sym typeface="+mn-lt"/>
              </a:rPr>
              <a:t>等级保护工作</a:t>
            </a:r>
            <a:endParaRPr lang="zh-CN" altLang="en-US" sz="2800">
              <a:solidFill>
                <a:schemeClr val="bg1"/>
              </a:solidFill>
              <a:latin typeface="+mn-ea"/>
              <a:cs typeface="+mn-ea"/>
              <a:sym typeface="+mn-lt"/>
            </a:endParaRPr>
          </a:p>
        </p:txBody>
      </p:sp>
      <p:sp>
        <p:nvSpPr>
          <p:cNvPr id="79" name="矩形 78"/>
          <p:cNvSpPr/>
          <p:nvPr/>
        </p:nvSpPr>
        <p:spPr>
          <a:xfrm>
            <a:off x="7786436" y="1907407"/>
            <a:ext cx="2214639" cy="1072869"/>
          </a:xfrm>
          <a:prstGeom prst="rect">
            <a:avLst/>
          </a:prstGeom>
          <a:solidFill>
            <a:srgbClr val="0D9488"/>
          </a:solidFill>
          <a:ln w="25400" cap="flat" cmpd="sng" algn="ctr">
            <a:solidFill>
              <a:srgbClr val="0D9488"/>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r>
              <a:rPr lang="zh-CN" altLang="en-US" sz="2800" kern="0">
                <a:solidFill>
                  <a:schemeClr val="bg1"/>
                </a:solidFill>
                <a:latin typeface="+mn-ea"/>
                <a:cs typeface="+mn-ea"/>
                <a:sym typeface="+mn-lt"/>
              </a:rPr>
              <a:t>测评工作</a:t>
            </a:r>
            <a:endParaRPr lang="zh-CN" altLang="en-US" sz="2800" kern="0">
              <a:solidFill>
                <a:schemeClr val="bg1"/>
              </a:solidFill>
              <a:latin typeface="+mn-ea"/>
              <a:cs typeface="+mn-ea"/>
              <a:sym typeface="+mn-lt"/>
            </a:endParaRPr>
          </a:p>
        </p:txBody>
      </p:sp>
      <p:sp>
        <p:nvSpPr>
          <p:cNvPr id="10" name="文本框 9"/>
          <p:cNvSpPr txBox="1"/>
          <p:nvPr/>
        </p:nvSpPr>
        <p:spPr>
          <a:xfrm>
            <a:off x="1208169" y="3177281"/>
            <a:ext cx="3120572" cy="2277547"/>
          </a:xfrm>
          <a:prstGeom prst="rect">
            <a:avLst/>
          </a:prstGeom>
          <a:noFill/>
        </p:spPr>
        <p:txBody>
          <a:bodyPr wrap="square" rtlCol="0" anchor="t">
            <a:spAutoFit/>
          </a:bodyPr>
          <a:lstStyle/>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sym typeface="+mn-ea"/>
              </a:rPr>
              <a:t>等保</a:t>
            </a:r>
            <a:r>
              <a:rPr lang="en-US" altLang="zh-CN" dirty="0">
                <a:solidFill>
                  <a:schemeClr val="bg1"/>
                </a:solidFill>
                <a:sym typeface="+mn-ea"/>
              </a:rPr>
              <a:t>V2.0</a:t>
            </a:r>
            <a:r>
              <a:rPr lang="zh-CN" altLang="en-US" dirty="0" smtClean="0">
                <a:solidFill>
                  <a:schemeClr val="bg1"/>
                </a:solidFill>
                <a:sym typeface="+mn-ea"/>
              </a:rPr>
              <a:t>标准（</a:t>
            </a:r>
            <a:r>
              <a:rPr lang="en-US" altLang="zh-CN" dirty="0" smtClean="0">
                <a:solidFill>
                  <a:schemeClr val="bg1"/>
                </a:solidFill>
                <a:sym typeface="+mn-ea"/>
              </a:rPr>
              <a:t>40.01%</a:t>
            </a:r>
            <a:r>
              <a:rPr lang="zh-CN" altLang="en-US" dirty="0" smtClean="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en-US" altLang="zh-CN" dirty="0" smtClean="0">
                <a:solidFill>
                  <a:schemeClr val="bg1"/>
                </a:solidFill>
                <a:sym typeface="+mn-ea"/>
              </a:rPr>
              <a:t>13</a:t>
            </a:r>
            <a:r>
              <a:rPr lang="zh-CN" altLang="en-US" dirty="0" smtClean="0">
                <a:solidFill>
                  <a:schemeClr val="bg1"/>
                </a:solidFill>
                <a:sym typeface="+mn-ea"/>
              </a:rPr>
              <a:t>项国家</a:t>
            </a:r>
            <a:r>
              <a:rPr lang="zh-CN" altLang="en-US" dirty="0">
                <a:solidFill>
                  <a:schemeClr val="bg1"/>
                </a:solidFill>
                <a:sym typeface="+mn-ea"/>
              </a:rPr>
              <a:t>安全相关的法律</a:t>
            </a:r>
            <a:r>
              <a:rPr lang="zh-CN" altLang="en-US" dirty="0" smtClean="0">
                <a:solidFill>
                  <a:schemeClr val="bg1"/>
                </a:solidFill>
                <a:sym typeface="+mn-ea"/>
              </a:rPr>
              <a:t>法规</a:t>
            </a:r>
            <a:endParaRPr lang="en-US" altLang="zh-CN" dirty="0" smtClean="0">
              <a:solidFill>
                <a:schemeClr val="bg1"/>
              </a:solidFill>
              <a:sym typeface="+mn-ea"/>
            </a:endParaRPr>
          </a:p>
          <a:p>
            <a:pPr marL="742950" lvl="1" indent="-285750">
              <a:buFont typeface="Wingdings" panose="05000000000000000000" pitchFamily="2" charset="2"/>
              <a:buChar char="ü"/>
            </a:pPr>
            <a:r>
              <a:rPr lang="zh-CN" altLang="en-US" dirty="0" smtClean="0">
                <a:solidFill>
                  <a:schemeClr val="bg1"/>
                </a:solidFill>
                <a:sym typeface="+mn-ea"/>
              </a:rPr>
              <a:t>网络安全法（</a:t>
            </a:r>
            <a:r>
              <a:rPr lang="en-US" altLang="zh-CN" b="1" dirty="0">
                <a:solidFill>
                  <a:schemeClr val="bg1"/>
                </a:solidFill>
              </a:rPr>
              <a:t>84.87%</a:t>
            </a:r>
            <a:r>
              <a:rPr lang="zh-CN" altLang="en-US" dirty="0" smtClean="0">
                <a:solidFill>
                  <a:schemeClr val="bg1"/>
                </a:solidFill>
                <a:sym typeface="+mn-ea"/>
              </a:rPr>
              <a:t>）</a:t>
            </a:r>
            <a:endParaRPr lang="en-US" altLang="zh-CN" dirty="0" smtClean="0">
              <a:solidFill>
                <a:schemeClr val="bg1"/>
              </a:solidFill>
              <a:sym typeface="+mn-ea"/>
            </a:endParaRPr>
          </a:p>
          <a:p>
            <a:pPr marL="742950" lvl="1" indent="-285750">
              <a:buFont typeface="Wingdings" panose="05000000000000000000" pitchFamily="2" charset="2"/>
              <a:buChar char="ü"/>
            </a:pPr>
            <a:r>
              <a:rPr lang="en-US" altLang="zh-CN" dirty="0">
                <a:solidFill>
                  <a:schemeClr val="bg1"/>
                </a:solidFill>
              </a:rPr>
              <a:t>147</a:t>
            </a:r>
            <a:r>
              <a:rPr lang="zh-CN" altLang="zh-CN" dirty="0">
                <a:solidFill>
                  <a:schemeClr val="bg1"/>
                </a:solidFill>
              </a:rPr>
              <a:t>号令（</a:t>
            </a:r>
            <a:r>
              <a:rPr lang="en-US" altLang="zh-CN" b="1" dirty="0">
                <a:solidFill>
                  <a:schemeClr val="bg1"/>
                </a:solidFill>
              </a:rPr>
              <a:t>71.92%</a:t>
            </a:r>
            <a:r>
              <a:rPr lang="zh-CN" altLang="zh-CN" dirty="0">
                <a:solidFill>
                  <a:schemeClr val="bg1"/>
                </a:solidFill>
              </a:rPr>
              <a:t>）</a:t>
            </a:r>
            <a:endParaRPr lang="en-US" altLang="zh-CN" dirty="0">
              <a:solidFill>
                <a:schemeClr val="bg1"/>
              </a:solidFill>
            </a:endParaRPr>
          </a:p>
          <a:p>
            <a:pPr marL="742950" lvl="1" indent="-285750">
              <a:buFont typeface="Wingdings" panose="05000000000000000000" pitchFamily="2" charset="2"/>
              <a:buChar char="ü"/>
            </a:pPr>
            <a:r>
              <a:rPr lang="zh-CN" altLang="zh-CN" dirty="0">
                <a:solidFill>
                  <a:schemeClr val="bg1"/>
                </a:solidFill>
              </a:rPr>
              <a:t>等级保护管理办法（</a:t>
            </a:r>
            <a:r>
              <a:rPr lang="en-US" altLang="zh-CN" b="1" dirty="0">
                <a:solidFill>
                  <a:schemeClr val="bg1"/>
                </a:solidFill>
              </a:rPr>
              <a:t>69.71%</a:t>
            </a:r>
            <a:r>
              <a:rPr lang="zh-CN" altLang="zh-CN" dirty="0" smtClean="0">
                <a:solidFill>
                  <a:schemeClr val="bg1"/>
                </a:solidFill>
              </a:rPr>
              <a:t>）</a:t>
            </a:r>
            <a:endParaRPr lang="zh-CN" altLang="en-US" dirty="0">
              <a:solidFill>
                <a:schemeClr val="bg1"/>
              </a:solidFill>
              <a:sym typeface="+mn-ea"/>
            </a:endParaRPr>
          </a:p>
        </p:txBody>
      </p:sp>
      <p:sp>
        <p:nvSpPr>
          <p:cNvPr id="11" name="文本框 10"/>
          <p:cNvSpPr txBox="1"/>
          <p:nvPr/>
        </p:nvSpPr>
        <p:spPr>
          <a:xfrm>
            <a:off x="4665979" y="3237865"/>
            <a:ext cx="2620192" cy="236988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dirty="0">
                <a:solidFill>
                  <a:schemeClr val="bg1"/>
                </a:solidFill>
                <a:sym typeface="+mn-ea"/>
              </a:rPr>
              <a:t>定级备案（</a:t>
            </a:r>
            <a:r>
              <a:rPr lang="en-US" altLang="zh-CN" b="1" dirty="0">
                <a:solidFill>
                  <a:schemeClr val="bg1"/>
                </a:solidFill>
                <a:sym typeface="+mn-ea"/>
              </a:rPr>
              <a:t>62.46%</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sym typeface="+mn-ea"/>
              </a:rPr>
              <a:t>建设整改（</a:t>
            </a:r>
            <a:r>
              <a:rPr lang="en-US" altLang="zh-CN" b="1" dirty="0">
                <a:solidFill>
                  <a:schemeClr val="bg1"/>
                </a:solidFill>
                <a:sym typeface="+mn-ea"/>
              </a:rPr>
              <a:t>53.98%</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sym typeface="+mn-ea"/>
              </a:rPr>
              <a:t>安全自查（</a:t>
            </a:r>
            <a:r>
              <a:rPr lang="en-US" altLang="zh-CN" dirty="0">
                <a:solidFill>
                  <a:schemeClr val="bg1"/>
                </a:solidFill>
                <a:sym typeface="+mn-ea"/>
              </a:rPr>
              <a:t>53.19%</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smtClean="0">
                <a:solidFill>
                  <a:schemeClr val="bg1"/>
                </a:solidFill>
              </a:rPr>
              <a:t>安全测评（</a:t>
            </a:r>
            <a:r>
              <a:rPr lang="en-US" altLang="zh-CN" dirty="0">
                <a:solidFill>
                  <a:schemeClr val="bg1"/>
                </a:solidFill>
              </a:rPr>
              <a:t>52.48%</a:t>
            </a:r>
            <a:r>
              <a:rPr lang="zh-CN" altLang="en-US" dirty="0">
                <a:solidFill>
                  <a:schemeClr val="bg1"/>
                </a:solidFill>
              </a:rPr>
              <a:t>）</a:t>
            </a:r>
            <a:endParaRPr lang="zh-CN" altLang="en-US" dirty="0">
              <a:solidFill>
                <a:schemeClr val="bg1"/>
              </a:solidFill>
            </a:endParaRPr>
          </a:p>
          <a:p>
            <a:pPr marL="171450" indent="-171450">
              <a:buFont typeface="Arial" panose="020B0604020202020204" pitchFamily="34" charset="0"/>
              <a:buChar char="•"/>
            </a:pPr>
            <a:endParaRPr lang="zh-CN" altLang="en-US" sz="800" dirty="0">
              <a:solidFill>
                <a:schemeClr val="bg1"/>
              </a:solidFill>
            </a:endParaRPr>
          </a:p>
          <a:p>
            <a:pPr marL="285750" indent="-285750">
              <a:buFont typeface="Arial" panose="020B0604020202020204" pitchFamily="34" charset="0"/>
              <a:buChar char="•"/>
            </a:pPr>
            <a:r>
              <a:rPr lang="zh-CN" altLang="en-US" dirty="0" smtClean="0">
                <a:solidFill>
                  <a:schemeClr val="bg1"/>
                </a:solidFill>
              </a:rPr>
              <a:t>监督指导</a:t>
            </a:r>
            <a:r>
              <a:rPr lang="en-US" altLang="zh-CN" b="1" dirty="0" smtClean="0">
                <a:solidFill>
                  <a:schemeClr val="bg1"/>
                </a:solidFill>
              </a:rPr>
              <a:t> </a:t>
            </a:r>
            <a:r>
              <a:rPr lang="zh-CN" altLang="en-US" dirty="0" smtClean="0">
                <a:solidFill>
                  <a:schemeClr val="bg1"/>
                </a:solidFill>
              </a:rPr>
              <a:t>（</a:t>
            </a:r>
            <a:r>
              <a:rPr lang="en-US" altLang="zh-CN" b="1" dirty="0" smtClean="0">
                <a:solidFill>
                  <a:schemeClr val="bg1"/>
                </a:solidFill>
              </a:rPr>
              <a:t>80.58</a:t>
            </a:r>
            <a:r>
              <a:rPr lang="en-US" altLang="zh-CN" b="1" dirty="0">
                <a:solidFill>
                  <a:schemeClr val="bg1"/>
                </a:solidFill>
              </a:rPr>
              <a:t>%</a:t>
            </a:r>
            <a:r>
              <a:rPr lang="zh-CN" altLang="en-US" dirty="0">
                <a:solidFill>
                  <a:schemeClr val="bg1"/>
                </a:solidFill>
              </a:rPr>
              <a:t>）</a:t>
            </a:r>
            <a:endParaRPr lang="zh-CN" altLang="en-US" dirty="0">
              <a:solidFill>
                <a:schemeClr val="bg1"/>
              </a:solidFill>
            </a:endParaRPr>
          </a:p>
          <a:p>
            <a:pPr marL="171450" indent="-171450">
              <a:buFont typeface="Arial" panose="020B0604020202020204" pitchFamily="34" charset="0"/>
              <a:buChar char="•"/>
            </a:pPr>
            <a:endParaRPr lang="zh-CN" altLang="en-US" sz="800" dirty="0">
              <a:solidFill>
                <a:schemeClr val="bg1"/>
              </a:solidFill>
            </a:endParaRPr>
          </a:p>
          <a:p>
            <a:pPr marL="285750" indent="-285750">
              <a:buFont typeface="Arial" panose="020B0604020202020204" pitchFamily="34" charset="0"/>
              <a:buChar char="•"/>
            </a:pPr>
            <a:r>
              <a:rPr lang="zh-CN" altLang="en-US" dirty="0" smtClean="0">
                <a:solidFill>
                  <a:schemeClr val="bg1"/>
                </a:solidFill>
              </a:rPr>
              <a:t>推动</a:t>
            </a:r>
            <a:r>
              <a:rPr lang="zh-CN" altLang="zh-CN" dirty="0" smtClean="0">
                <a:solidFill>
                  <a:schemeClr val="bg1"/>
                </a:solidFill>
              </a:rPr>
              <a:t>作用</a:t>
            </a:r>
            <a:r>
              <a:rPr lang="zh-CN" altLang="en-US" dirty="0" smtClean="0">
                <a:solidFill>
                  <a:schemeClr val="bg1"/>
                </a:solidFill>
              </a:rPr>
              <a:t>（</a:t>
            </a:r>
            <a:r>
              <a:rPr lang="en-US" altLang="zh-CN" b="1" dirty="0">
                <a:solidFill>
                  <a:schemeClr val="bg1"/>
                </a:solidFill>
              </a:rPr>
              <a:t>88.12%</a:t>
            </a:r>
            <a:r>
              <a:rPr lang="zh-CN" altLang="en-US" dirty="0" smtClean="0">
                <a:solidFill>
                  <a:schemeClr val="bg1"/>
                </a:solidFill>
              </a:rPr>
              <a:t>）</a:t>
            </a:r>
            <a:endParaRPr lang="zh-CN" altLang="en-US" dirty="0" smtClean="0">
              <a:solidFill>
                <a:schemeClr val="bg1"/>
              </a:solidFill>
            </a:endParaRPr>
          </a:p>
        </p:txBody>
      </p:sp>
      <p:sp>
        <p:nvSpPr>
          <p:cNvPr id="23" name="文本框 22"/>
          <p:cNvSpPr txBox="1"/>
          <p:nvPr/>
        </p:nvSpPr>
        <p:spPr>
          <a:xfrm>
            <a:off x="7786370" y="3237865"/>
            <a:ext cx="3107690" cy="236988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dirty="0">
                <a:solidFill>
                  <a:schemeClr val="bg1"/>
                </a:solidFill>
                <a:sym typeface="+mn-ea"/>
              </a:rPr>
              <a:t>测评时间</a:t>
            </a:r>
            <a:r>
              <a:rPr lang="zh-CN" altLang="en-US" dirty="0" smtClean="0">
                <a:solidFill>
                  <a:schemeClr val="bg1"/>
                </a:solidFill>
                <a:sym typeface="+mn-ea"/>
              </a:rPr>
              <a:t>长       （</a:t>
            </a:r>
            <a:r>
              <a:rPr lang="en-US" altLang="zh-CN" b="1" dirty="0">
                <a:solidFill>
                  <a:schemeClr val="bg1"/>
                </a:solidFill>
                <a:sym typeface="+mn-ea"/>
              </a:rPr>
              <a:t>31.91%</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sym typeface="+mn-ea"/>
              </a:rPr>
              <a:t>测评收费</a:t>
            </a:r>
            <a:r>
              <a:rPr lang="zh-CN" altLang="en-US" dirty="0" smtClean="0">
                <a:solidFill>
                  <a:schemeClr val="bg1"/>
                </a:solidFill>
                <a:sym typeface="+mn-ea"/>
              </a:rPr>
              <a:t>不合理（</a:t>
            </a:r>
            <a:r>
              <a:rPr lang="en-US" altLang="zh-CN" b="1" dirty="0">
                <a:solidFill>
                  <a:schemeClr val="bg1"/>
                </a:solidFill>
                <a:sym typeface="+mn-ea"/>
              </a:rPr>
              <a:t>22.43%</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sym typeface="+mn-ea"/>
              </a:rPr>
              <a:t>专业能力</a:t>
            </a:r>
            <a:r>
              <a:rPr lang="zh-CN" altLang="en-US" dirty="0" smtClean="0">
                <a:solidFill>
                  <a:schemeClr val="bg1"/>
                </a:solidFill>
                <a:sym typeface="+mn-ea"/>
              </a:rPr>
              <a:t>欠缺    （</a:t>
            </a:r>
            <a:r>
              <a:rPr lang="en-US" altLang="zh-CN" dirty="0">
                <a:solidFill>
                  <a:schemeClr val="bg1"/>
                </a:solidFill>
                <a:sym typeface="+mn-ea"/>
              </a:rPr>
              <a:t>13.38%</a:t>
            </a:r>
            <a:r>
              <a:rPr lang="zh-CN" altLang="en-US" dirty="0">
                <a:solidFill>
                  <a:schemeClr val="bg1"/>
                </a:solidFill>
                <a:sym typeface="+mn-ea"/>
              </a:rPr>
              <a:t>）</a:t>
            </a:r>
            <a:endParaRPr lang="zh-CN" altLang="en-US" dirty="0">
              <a:solidFill>
                <a:schemeClr val="bg1"/>
              </a:solidFill>
              <a:sym typeface="+mn-ea"/>
            </a:endParaRPr>
          </a:p>
          <a:p>
            <a:pPr marL="171450" indent="-171450">
              <a:buFont typeface="Arial" panose="020B0604020202020204" pitchFamily="34" charset="0"/>
              <a:buChar char="•"/>
            </a:pPr>
            <a:endParaRPr lang="zh-CN" altLang="en-US" sz="800" dirty="0">
              <a:solidFill>
                <a:schemeClr val="bg1"/>
              </a:solidFill>
              <a:sym typeface="+mn-ea"/>
            </a:endParaRPr>
          </a:p>
          <a:p>
            <a:pPr marL="285750" indent="-285750">
              <a:buFont typeface="Arial" panose="020B0604020202020204" pitchFamily="34" charset="0"/>
              <a:buChar char="•"/>
            </a:pPr>
            <a:r>
              <a:rPr lang="zh-CN" altLang="en-US" dirty="0">
                <a:solidFill>
                  <a:schemeClr val="bg1"/>
                </a:solidFill>
              </a:rPr>
              <a:t>过程复杂</a:t>
            </a:r>
            <a:r>
              <a:rPr lang="zh-CN" altLang="en-US" dirty="0" smtClean="0">
                <a:solidFill>
                  <a:schemeClr val="bg1"/>
                </a:solidFill>
              </a:rPr>
              <a:t>效率低 （</a:t>
            </a:r>
            <a:r>
              <a:rPr lang="en-US" altLang="zh-CN" dirty="0" smtClean="0">
                <a:solidFill>
                  <a:schemeClr val="bg1"/>
                </a:solidFill>
              </a:rPr>
              <a:t>7.45</a:t>
            </a:r>
            <a:r>
              <a:rPr lang="en-US" altLang="zh-CN" dirty="0">
                <a:solidFill>
                  <a:schemeClr val="bg1"/>
                </a:solidFill>
              </a:rPr>
              <a:t>%</a:t>
            </a:r>
            <a:r>
              <a:rPr lang="zh-CN" altLang="en-US" dirty="0">
                <a:solidFill>
                  <a:schemeClr val="bg1"/>
                </a:solidFill>
              </a:rPr>
              <a:t>）</a:t>
            </a:r>
            <a:endParaRPr lang="zh-CN" altLang="en-US" dirty="0">
              <a:solidFill>
                <a:schemeClr val="bg1"/>
              </a:solidFill>
            </a:endParaRPr>
          </a:p>
          <a:p>
            <a:pPr marL="171450" indent="-171450">
              <a:buFont typeface="Arial" panose="020B0604020202020204" pitchFamily="34" charset="0"/>
              <a:buChar char="•"/>
            </a:pPr>
            <a:endParaRPr lang="zh-CN" altLang="en-US" sz="800" dirty="0">
              <a:solidFill>
                <a:schemeClr val="bg1"/>
              </a:solidFill>
            </a:endParaRPr>
          </a:p>
          <a:p>
            <a:pPr marL="285750" indent="-285750">
              <a:buFont typeface="Arial" panose="020B0604020202020204" pitchFamily="34" charset="0"/>
              <a:buChar char="•"/>
            </a:pPr>
            <a:r>
              <a:rPr lang="zh-CN" altLang="en-US" dirty="0">
                <a:solidFill>
                  <a:schemeClr val="bg1"/>
                </a:solidFill>
              </a:rPr>
              <a:t>服务态度</a:t>
            </a:r>
            <a:r>
              <a:rPr lang="zh-CN" altLang="en-US" dirty="0" smtClean="0">
                <a:solidFill>
                  <a:schemeClr val="bg1"/>
                </a:solidFill>
              </a:rPr>
              <a:t>差       （</a:t>
            </a:r>
            <a:r>
              <a:rPr lang="en-US" altLang="zh-CN" b="1" dirty="0">
                <a:solidFill>
                  <a:schemeClr val="bg1"/>
                </a:solidFill>
              </a:rPr>
              <a:t>11.70%</a:t>
            </a:r>
            <a:r>
              <a:rPr lang="zh-CN" altLang="en-US" dirty="0">
                <a:solidFill>
                  <a:schemeClr val="bg1"/>
                </a:solidFill>
              </a:rPr>
              <a:t>）</a:t>
            </a:r>
            <a:endParaRPr lang="zh-CN" altLang="en-US" dirty="0">
              <a:solidFill>
                <a:schemeClr val="bg1"/>
              </a:solidFill>
            </a:endParaRPr>
          </a:p>
          <a:p>
            <a:pPr marL="171450" indent="-171450">
              <a:buFont typeface="Arial" panose="020B0604020202020204" pitchFamily="34" charset="0"/>
              <a:buChar char="•"/>
            </a:pPr>
            <a:endParaRPr lang="zh-CN" altLang="en-US" sz="800" dirty="0">
              <a:solidFill>
                <a:schemeClr val="bg1"/>
              </a:solidFill>
            </a:endParaRPr>
          </a:p>
          <a:p>
            <a:pPr marL="285750" indent="-285750">
              <a:buFont typeface="Arial" panose="020B0604020202020204" pitchFamily="34" charset="0"/>
              <a:buChar char="•"/>
            </a:pPr>
            <a:r>
              <a:rPr lang="zh-CN" altLang="en-US" dirty="0">
                <a:solidFill>
                  <a:schemeClr val="bg1"/>
                </a:solidFill>
              </a:rPr>
              <a:t>整改措施不合理（</a:t>
            </a:r>
            <a:r>
              <a:rPr lang="en-US" altLang="zh-CN" dirty="0">
                <a:solidFill>
                  <a:schemeClr val="bg1"/>
                </a:solidFill>
              </a:rPr>
              <a:t>8.51</a:t>
            </a:r>
            <a:r>
              <a:rPr lang="en-US" altLang="zh-CN" dirty="0" smtClean="0">
                <a:solidFill>
                  <a:schemeClr val="bg1"/>
                </a:solidFill>
              </a:rPr>
              <a:t>%)</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362461" y="1119020"/>
            <a:ext cx="5700190" cy="590931"/>
            <a:chOff x="3151446" y="1018460"/>
            <a:chExt cx="5700190" cy="590931"/>
          </a:xfrm>
        </p:grpSpPr>
        <p:grpSp>
          <p:nvGrpSpPr>
            <p:cNvPr id="12" name="组合 11"/>
            <p:cNvGrpSpPr/>
            <p:nvPr/>
          </p:nvGrpSpPr>
          <p:grpSpPr>
            <a:xfrm>
              <a:off x="3151446" y="1178123"/>
              <a:ext cx="5700190" cy="271607"/>
              <a:chOff x="3331516" y="1178123"/>
              <a:chExt cx="5700190" cy="271607"/>
            </a:xfrm>
          </p:grpSpPr>
          <p:grpSp>
            <p:nvGrpSpPr>
              <p:cNvPr id="7" name="组合 6"/>
              <p:cNvGrpSpPr/>
              <p:nvPr/>
            </p:nvGrpSpPr>
            <p:grpSpPr>
              <a:xfrm>
                <a:off x="3331516" y="1178123"/>
                <a:ext cx="5700190" cy="271607"/>
                <a:chOff x="3381127" y="945458"/>
                <a:chExt cx="5631356" cy="256407"/>
              </a:xfrm>
            </p:grpSpPr>
            <p:sp>
              <p:nvSpPr>
                <p:cNvPr id="3" name="燕尾形 2"/>
                <p:cNvSpPr/>
                <p:nvPr/>
              </p:nvSpPr>
              <p:spPr>
                <a:xfrm>
                  <a:off x="3381127" y="974183"/>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nvGrpSpPr>
                <p:cNvPr id="22" name="组合 21"/>
                <p:cNvGrpSpPr/>
                <p:nvPr/>
              </p:nvGrpSpPr>
              <p:grpSpPr>
                <a:xfrm flipH="1">
                  <a:off x="8443916" y="945458"/>
                  <a:ext cx="568567" cy="256407"/>
                  <a:chOff x="6581" y="1080"/>
                  <a:chExt cx="336" cy="446"/>
                </a:xfrm>
              </p:grpSpPr>
              <p:sp>
                <p:nvSpPr>
                  <p:cNvPr id="23" name="燕尾形 22"/>
                  <p:cNvSpPr/>
                  <p:nvPr/>
                </p:nvSpPr>
                <p:spPr>
                  <a:xfrm>
                    <a:off x="6581" y="1080"/>
                    <a:ext cx="187" cy="44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4" name="燕尾形 23"/>
                  <p:cNvSpPr/>
                  <p:nvPr/>
                </p:nvSpPr>
                <p:spPr>
                  <a:xfrm>
                    <a:off x="6730" y="1080"/>
                    <a:ext cx="187" cy="4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18" name="燕尾形 17"/>
              <p:cNvSpPr/>
              <p:nvPr/>
            </p:nvSpPr>
            <p:spPr>
              <a:xfrm>
                <a:off x="3668337" y="1220634"/>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sp>
          <p:nvSpPr>
            <p:cNvPr id="20" name="矩形 19"/>
            <p:cNvSpPr/>
            <p:nvPr/>
          </p:nvSpPr>
          <p:spPr>
            <a:xfrm>
              <a:off x="3421858" y="1018460"/>
              <a:ext cx="5333050" cy="590931"/>
            </a:xfrm>
            <a:prstGeom prst="rect">
              <a:avLst/>
            </a:prstGeom>
          </p:spPr>
          <p:txBody>
            <a:bodyPr wrap="square">
              <a:spAutoFit/>
            </a:bodyPr>
            <a:lstStyle/>
            <a:p>
              <a:pPr algn="ct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等保工作调查情况分析</a:t>
              </a:r>
              <a:endPar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19"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1" i="1" u="none" strike="noStrike" cap="none" normalizeH="0" baseline="0">
                <a:ln>
                  <a:noFill/>
                </a:ln>
                <a:solidFill>
                  <a:srgbClr val="548235"/>
                </a:solidFill>
                <a:effectLst>
                  <a:outerShdw blurRad="38100" dist="38100" dir="2700000" algn="tl">
                    <a:srgbClr val="C0C0C0"/>
                  </a:outerShdw>
                </a:effectLst>
                <a:latin typeface="Calibri" panose="020F0502020204030204" charset="0"/>
                <a:ea typeface="宋体" panose="02010600030101010101" pitchFamily="2" charset="-122"/>
                <a:cs typeface="+mn-cs"/>
              </a:rPr>
              <a:t>55.88%</a:t>
            </a:r>
            <a:r>
              <a:rPr kumimoji="0" lang="en-US" altLang="zh-CN" sz="1200" b="0" i="0" u="none" strike="noStrike" cap="none" normalizeH="0" baseline="0">
                <a:ln>
                  <a:noFill/>
                </a:ln>
                <a:solidFill>
                  <a:schemeClr val="tx1"/>
                </a:solidFill>
                <a:effectLst/>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graphicFrame>
        <p:nvGraphicFramePr>
          <p:cNvPr id="45" name="图示 44"/>
          <p:cNvGraphicFramePr/>
          <p:nvPr/>
        </p:nvGraphicFramePr>
        <p:xfrm>
          <a:off x="1809598" y="2460786"/>
          <a:ext cx="7549912" cy="42243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6" name="组合 35"/>
          <p:cNvGrpSpPr/>
          <p:nvPr/>
        </p:nvGrpSpPr>
        <p:grpSpPr>
          <a:xfrm>
            <a:off x="1298546" y="1869480"/>
            <a:ext cx="9594907" cy="431777"/>
            <a:chOff x="2039144" y="2788439"/>
            <a:chExt cx="6953031" cy="587807"/>
          </a:xfrm>
          <a:effectLst>
            <a:outerShdw blurRad="50800" dist="38100" dir="2700000" algn="tl" rotWithShape="0">
              <a:prstClr val="black">
                <a:alpha val="40000"/>
              </a:prstClr>
            </a:outerShdw>
          </a:effectLst>
        </p:grpSpPr>
        <p:sp>
          <p:nvSpPr>
            <p:cNvPr id="37" name="任意多边形 3"/>
            <p:cNvSpPr/>
            <p:nvPr/>
          </p:nvSpPr>
          <p:spPr>
            <a:xfrm>
              <a:off x="2039144" y="2788443"/>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kern="0" dirty="0">
                  <a:solidFill>
                    <a:schemeClr val="bg1"/>
                  </a:solidFill>
                  <a:effectLst>
                    <a:outerShdw blurRad="38100" dist="38100" dir="2700000" algn="tl">
                      <a:srgbClr val="000000">
                        <a:alpha val="43137"/>
                      </a:srgbClr>
                    </a:outerShdw>
                  </a:effectLst>
                </a:rPr>
                <a:t>定级备案</a:t>
              </a:r>
              <a:endParaRPr lang="zh-CN" altLang="en-US" kern="0" dirty="0">
                <a:solidFill>
                  <a:schemeClr val="bg1"/>
                </a:solidFill>
                <a:effectLst>
                  <a:outerShdw blurRad="38100" dist="38100" dir="2700000" algn="tl">
                    <a:srgbClr val="000000">
                      <a:alpha val="43137"/>
                    </a:srgbClr>
                  </a:outerShdw>
                </a:effectLst>
              </a:endParaRPr>
            </a:p>
          </p:txBody>
        </p:sp>
        <p:sp>
          <p:nvSpPr>
            <p:cNvPr id="38" name="任意多边形 31"/>
            <p:cNvSpPr/>
            <p:nvPr/>
          </p:nvSpPr>
          <p:spPr>
            <a:xfrm>
              <a:off x="3442774" y="2788440"/>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建设整改</a:t>
              </a:r>
              <a:endParaRPr lang="zh-CN" altLang="en-US" dirty="0">
                <a:effectLst>
                  <a:outerShdw blurRad="38100" dist="38100" dir="2700000" algn="tl">
                    <a:srgbClr val="000000">
                      <a:alpha val="43137"/>
                    </a:srgbClr>
                  </a:outerShdw>
                </a:effectLst>
              </a:endParaRPr>
            </a:p>
          </p:txBody>
        </p:sp>
        <p:sp>
          <p:nvSpPr>
            <p:cNvPr id="39" name="任意多边形 32"/>
            <p:cNvSpPr/>
            <p:nvPr/>
          </p:nvSpPr>
          <p:spPr>
            <a:xfrm>
              <a:off x="4846405" y="2788442"/>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安全自查</a:t>
              </a:r>
              <a:endParaRPr lang="zh-CN" altLang="en-US" dirty="0">
                <a:effectLst>
                  <a:outerShdw blurRad="38100" dist="38100" dir="2700000" algn="tl">
                    <a:srgbClr val="000000">
                      <a:alpha val="43137"/>
                    </a:srgbClr>
                  </a:outerShdw>
                </a:effectLst>
              </a:endParaRPr>
            </a:p>
          </p:txBody>
        </p:sp>
        <p:sp>
          <p:nvSpPr>
            <p:cNvPr id="40" name="任意多边形 33"/>
            <p:cNvSpPr/>
            <p:nvPr/>
          </p:nvSpPr>
          <p:spPr>
            <a:xfrm>
              <a:off x="7662613" y="2788439"/>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dirty="0" smtClean="0">
                  <a:effectLst>
                    <a:outerShdw blurRad="38100" dist="38100" dir="2700000" algn="tl">
                      <a:srgbClr val="000000">
                        <a:alpha val="43137"/>
                      </a:srgbClr>
                    </a:outerShdw>
                  </a:effectLst>
                </a:rPr>
                <a:t>监督指导</a:t>
              </a:r>
              <a:endParaRPr lang="zh-CN" altLang="en-US" dirty="0">
                <a:effectLst>
                  <a:outerShdw blurRad="38100" dist="38100" dir="2700000" algn="tl">
                    <a:srgbClr val="000000">
                      <a:alpha val="43137"/>
                    </a:srgbClr>
                  </a:outerShdw>
                </a:effectLst>
              </a:endParaRPr>
            </a:p>
          </p:txBody>
        </p:sp>
        <p:sp>
          <p:nvSpPr>
            <p:cNvPr id="41" name="任意多边形 34"/>
            <p:cNvSpPr/>
            <p:nvPr/>
          </p:nvSpPr>
          <p:spPr>
            <a:xfrm>
              <a:off x="6254509" y="2788441"/>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smtClean="0">
                  <a:effectLst>
                    <a:outerShdw blurRad="38100" dist="38100" dir="2700000" algn="tl">
                      <a:srgbClr val="000000">
                        <a:alpha val="43137"/>
                      </a:srgbClr>
                    </a:outerShdw>
                  </a:effectLst>
                </a:rPr>
                <a:t>安全</a:t>
              </a:r>
              <a:r>
                <a:rPr lang="zh-CN" altLang="en-US" dirty="0">
                  <a:effectLst>
                    <a:outerShdw blurRad="38100" dist="38100" dir="2700000" algn="tl">
                      <a:srgbClr val="000000">
                        <a:alpha val="43137"/>
                      </a:srgbClr>
                    </a:outerShdw>
                  </a:effectLst>
                </a:rPr>
                <a:t>测评</a:t>
              </a:r>
              <a:endParaRPr lang="zh-CN" altLang="en-US" dirty="0">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endParaRPr kumimoji="1" lang="zh-CN" altLang="en-US" sz="1620" dirty="0"/>
          </a:p>
        </p:txBody>
      </p:sp>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algn="ct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12" name="组合 11"/>
          <p:cNvGrpSpPr/>
          <p:nvPr/>
        </p:nvGrpSpPr>
        <p:grpSpPr>
          <a:xfrm>
            <a:off x="2874387" y="634644"/>
            <a:ext cx="6034309" cy="590867"/>
            <a:chOff x="6474" y="454"/>
            <a:chExt cx="7704" cy="1145"/>
          </a:xfrm>
        </p:grpSpPr>
        <p:sp>
          <p:nvSpPr>
            <p:cNvPr id="13" name="矩形 12"/>
            <p:cNvSpPr/>
            <p:nvPr/>
          </p:nvSpPr>
          <p:spPr>
            <a:xfrm>
              <a:off x="6756" y="454"/>
              <a:ext cx="7137" cy="1145"/>
            </a:xfrm>
            <a:prstGeom prst="rect">
              <a:avLst/>
            </a:prstGeom>
          </p:spPr>
          <p:txBody>
            <a:bodyPr wrap="none">
              <a:spAutoFit/>
            </a:bodyPr>
            <a:lstStyle/>
            <a:p>
              <a:pPr algn="ctr"/>
              <a:r>
                <a:rPr lang="zh-CN" altLang="en-US" sz="3240" dirty="0">
                  <a:solidFill>
                    <a:prstClr val="white"/>
                  </a:solidFill>
                  <a:ea typeface="微软雅黑" panose="020B0503020204020204" pitchFamily="34" charset="-122"/>
                  <a:sym typeface="+mn-ea"/>
                </a:rPr>
                <a:t>等保工作</a:t>
              </a:r>
              <a:r>
                <a:rPr lang="zh-CN" altLang="en-US" sz="3240" dirty="0">
                  <a:solidFill>
                    <a:schemeClr val="bg1"/>
                  </a:solidFill>
                  <a:ea typeface="微软雅黑" panose="020B0503020204020204" pitchFamily="34" charset="-122"/>
                  <a:sym typeface="+mn-ea"/>
                </a:rPr>
                <a:t>调查情况分析</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grpSp>
        <p:nvGrpSpPr>
          <p:cNvPr id="23" name="组合 22"/>
          <p:cNvGrpSpPr/>
          <p:nvPr/>
        </p:nvGrpSpPr>
        <p:grpSpPr>
          <a:xfrm>
            <a:off x="1023612" y="1437900"/>
            <a:ext cx="9594907" cy="431777"/>
            <a:chOff x="2039144" y="2788439"/>
            <a:chExt cx="6953031" cy="587807"/>
          </a:xfrm>
          <a:effectLst>
            <a:outerShdw blurRad="50800" dist="38100" dir="2700000" algn="tl" rotWithShape="0">
              <a:prstClr val="black">
                <a:alpha val="40000"/>
              </a:prstClr>
            </a:outerShdw>
          </a:effectLst>
        </p:grpSpPr>
        <p:sp>
          <p:nvSpPr>
            <p:cNvPr id="24" name="任意多边形 23"/>
            <p:cNvSpPr/>
            <p:nvPr/>
          </p:nvSpPr>
          <p:spPr>
            <a:xfrm>
              <a:off x="2039144" y="2788443"/>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kern="0" dirty="0">
                  <a:solidFill>
                    <a:schemeClr val="bg1"/>
                  </a:solidFill>
                  <a:effectLst>
                    <a:outerShdw blurRad="38100" dist="38100" dir="2700000" algn="tl">
                      <a:srgbClr val="000000">
                        <a:alpha val="43137"/>
                      </a:srgbClr>
                    </a:outerShdw>
                  </a:effectLst>
                </a:rPr>
                <a:t>定级备案</a:t>
              </a:r>
              <a:endParaRPr lang="zh-CN" altLang="en-US" kern="0" dirty="0">
                <a:solidFill>
                  <a:schemeClr val="bg1"/>
                </a:solidFill>
                <a:effectLst>
                  <a:outerShdw blurRad="38100" dist="38100" dir="2700000" algn="tl">
                    <a:srgbClr val="000000">
                      <a:alpha val="43137"/>
                    </a:srgbClr>
                  </a:outerShdw>
                </a:effectLst>
              </a:endParaRPr>
            </a:p>
          </p:txBody>
        </p:sp>
        <p:sp>
          <p:nvSpPr>
            <p:cNvPr id="26" name="任意多边形 25"/>
            <p:cNvSpPr/>
            <p:nvPr/>
          </p:nvSpPr>
          <p:spPr>
            <a:xfrm>
              <a:off x="3442774" y="2788440"/>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建设整改</a:t>
              </a:r>
              <a:endParaRPr lang="zh-CN" altLang="en-US" dirty="0">
                <a:effectLst>
                  <a:outerShdw blurRad="38100" dist="38100" dir="2700000" algn="tl">
                    <a:srgbClr val="000000">
                      <a:alpha val="43137"/>
                    </a:srgbClr>
                  </a:outerShdw>
                </a:effectLst>
              </a:endParaRPr>
            </a:p>
          </p:txBody>
        </p:sp>
        <p:sp>
          <p:nvSpPr>
            <p:cNvPr id="31" name="任意多边形 30"/>
            <p:cNvSpPr/>
            <p:nvPr/>
          </p:nvSpPr>
          <p:spPr>
            <a:xfrm>
              <a:off x="4846405" y="2788442"/>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安全自查</a:t>
              </a:r>
              <a:endParaRPr lang="zh-CN" altLang="en-US" dirty="0">
                <a:effectLst>
                  <a:outerShdw blurRad="38100" dist="38100" dir="2700000" algn="tl">
                    <a:srgbClr val="000000">
                      <a:alpha val="43137"/>
                    </a:srgbClr>
                  </a:outerShdw>
                </a:effectLst>
              </a:endParaRPr>
            </a:p>
          </p:txBody>
        </p:sp>
        <p:sp>
          <p:nvSpPr>
            <p:cNvPr id="32" name="任意多边形 31"/>
            <p:cNvSpPr/>
            <p:nvPr/>
          </p:nvSpPr>
          <p:spPr>
            <a:xfrm>
              <a:off x="7662613" y="2788439"/>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dirty="0">
                  <a:effectLst>
                    <a:outerShdw blurRad="38100" dist="38100" dir="2700000" algn="tl">
                      <a:srgbClr val="000000">
                        <a:alpha val="43137"/>
                      </a:srgbClr>
                    </a:outerShdw>
                  </a:effectLst>
                </a:rPr>
                <a:t>监督指导</a:t>
              </a:r>
              <a:endParaRPr lang="zh-CN" altLang="en-US" dirty="0">
                <a:effectLst>
                  <a:outerShdw blurRad="38100" dist="38100" dir="2700000" algn="tl">
                    <a:srgbClr val="000000">
                      <a:alpha val="43137"/>
                    </a:srgbClr>
                  </a:outerShdw>
                </a:effectLst>
              </a:endParaRPr>
            </a:p>
          </p:txBody>
        </p:sp>
        <p:sp>
          <p:nvSpPr>
            <p:cNvPr id="33" name="任意多边形 32"/>
            <p:cNvSpPr/>
            <p:nvPr/>
          </p:nvSpPr>
          <p:spPr>
            <a:xfrm>
              <a:off x="6254509" y="2788441"/>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smtClean="0">
                  <a:effectLst>
                    <a:outerShdw blurRad="38100" dist="38100" dir="2700000" algn="tl">
                      <a:srgbClr val="000000">
                        <a:alpha val="43137"/>
                      </a:srgbClr>
                    </a:outerShdw>
                  </a:effectLst>
                </a:rPr>
                <a:t>安全</a:t>
              </a:r>
              <a:r>
                <a:rPr lang="zh-CN" altLang="en-US" dirty="0">
                  <a:effectLst>
                    <a:outerShdw blurRad="38100" dist="38100" dir="2700000" algn="tl">
                      <a:srgbClr val="000000">
                        <a:alpha val="43137"/>
                      </a:srgbClr>
                    </a:outerShdw>
                  </a:effectLst>
                </a:rPr>
                <a:t>测评</a:t>
              </a:r>
              <a:endParaRPr lang="zh-CN" altLang="en-US" dirty="0">
                <a:effectLst>
                  <a:outerShdw blurRad="38100" dist="38100" dir="2700000" algn="tl">
                    <a:srgbClr val="000000">
                      <a:alpha val="43137"/>
                    </a:srgbClr>
                  </a:outerShdw>
                </a:effectLst>
              </a:endParaRPr>
            </a:p>
          </p:txBody>
        </p:sp>
      </p:grpSp>
      <p:graphicFrame>
        <p:nvGraphicFramePr>
          <p:cNvPr id="7" name="图示 6"/>
          <p:cNvGraphicFramePr/>
          <p:nvPr/>
        </p:nvGraphicFramePr>
        <p:xfrm>
          <a:off x="1895821" y="2236304"/>
          <a:ext cx="8128000" cy="46762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2815019" y="700659"/>
            <a:ext cx="3589020" cy="6473381"/>
          </a:xfrm>
          <a:prstGeom prst="rect">
            <a:avLst/>
          </a:prstGeom>
        </p:spPr>
      </p:pic>
      <p:pic>
        <p:nvPicPr>
          <p:cNvPr id="8" name="图片 7" descr="f4b1c320bb7adbe4890e4dd8520159da"/>
          <p:cNvPicPr>
            <a:picLocks noChangeAspect="1"/>
          </p:cNvPicPr>
          <p:nvPr/>
        </p:nvPicPr>
        <p:blipFill>
          <a:blip r:embed="rId2"/>
          <a:srcRect l="5737" t="8070" r="9856" b="6354"/>
          <a:stretch>
            <a:fillRect/>
          </a:stretch>
        </p:blipFill>
        <p:spPr>
          <a:xfrm rot="16200000">
            <a:off x="7492175" y="2601468"/>
            <a:ext cx="3575304" cy="2686622"/>
          </a:xfrm>
          <a:prstGeom prst="rect">
            <a:avLst/>
          </a:prstGeom>
        </p:spPr>
      </p:pic>
      <p:grpSp>
        <p:nvGrpSpPr>
          <p:cNvPr id="6" name="组合 5"/>
          <p:cNvGrpSpPr/>
          <p:nvPr/>
        </p:nvGrpSpPr>
        <p:grpSpPr>
          <a:xfrm>
            <a:off x="4333780" y="1359427"/>
            <a:ext cx="3192571" cy="539554"/>
            <a:chOff x="7207" y="613"/>
            <a:chExt cx="6207" cy="1049"/>
          </a:xfrm>
        </p:grpSpPr>
        <p:sp>
          <p:nvSpPr>
            <p:cNvPr id="15" name="矩形 14"/>
            <p:cNvSpPr/>
            <p:nvPr/>
          </p:nvSpPr>
          <p:spPr>
            <a:xfrm>
              <a:off x="9352" y="613"/>
              <a:ext cx="1946" cy="1049"/>
            </a:xfrm>
            <a:prstGeom prst="rect">
              <a:avLst/>
            </a:prstGeom>
          </p:spPr>
          <p:txBody>
            <a:bodyPr wrap="non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前言</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7207" y="911"/>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2" name="组合 21"/>
            <p:cNvGrpSpPr/>
            <p:nvPr/>
          </p:nvGrpSpPr>
          <p:grpSpPr>
            <a:xfrm flipH="1">
              <a:off x="12614" y="911"/>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sp>
        <p:nvSpPr>
          <p:cNvPr id="5" name="文本框 4"/>
          <p:cNvSpPr txBox="1"/>
          <p:nvPr/>
        </p:nvSpPr>
        <p:spPr>
          <a:xfrm>
            <a:off x="2021777" y="2513457"/>
            <a:ext cx="5081207" cy="2630170"/>
          </a:xfrm>
          <a:prstGeom prst="rect">
            <a:avLst/>
          </a:prstGeom>
          <a:noFill/>
        </p:spPr>
        <p:txBody>
          <a:bodyPr wrap="square" rtlCol="0" anchor="t">
            <a:spAutoFit/>
          </a:bodyPr>
          <a:lstStyle/>
          <a:p>
            <a:pPr indent="0">
              <a:lnSpc>
                <a:spcPct val="150000"/>
              </a:lnSpc>
              <a:buFont typeface="Wingdings" panose="05000000000000000000" charset="0"/>
              <a:buNone/>
            </a:pPr>
            <a:r>
              <a:rPr lang="zh-CN" altLang="en-US" dirty="0">
                <a:solidFill>
                  <a:schemeClr val="bg1"/>
                </a:solidFill>
                <a:latin typeface="Arial" panose="020B0604020202020204" pitchFamily="34" charset="0"/>
                <a:ea typeface="微软雅黑" panose="020B0503020204020204" pitchFamily="34" charset="-122"/>
              </a:rPr>
              <a:t>本报告是针对A专题</a:t>
            </a:r>
            <a:r>
              <a:rPr lang="zh-CN" altLang="en-US" dirty="0">
                <a:solidFill>
                  <a:schemeClr val="bg1"/>
                </a:solidFill>
                <a:latin typeface="Arial" panose="020B0604020202020204" pitchFamily="34" charset="0"/>
                <a:ea typeface="微软雅黑" panose="020B0503020204020204" pitchFamily="34" charset="-122"/>
                <a:sym typeface="+mn-ea"/>
              </a:rPr>
              <a:t>的调研结果，关注：</a:t>
            </a:r>
            <a:endParaRPr lang="zh-CN" altLang="en-US" dirty="0">
              <a:solidFill>
                <a:schemeClr val="bg1"/>
              </a:solidFill>
              <a:latin typeface="Arial" panose="020B0604020202020204" pitchFamily="34" charset="0"/>
              <a:ea typeface="微软雅黑" panose="020B0503020204020204" pitchFamily="34" charset="-122"/>
            </a:endParaRPr>
          </a:p>
          <a:p>
            <a:pPr marL="285750" indent="-285750" fontAlgn="auto">
              <a:lnSpc>
                <a:spcPct val="150000"/>
              </a:lnSpc>
              <a:spcBef>
                <a:spcPts val="1800"/>
              </a:spcBef>
              <a:buFont typeface="Wingdings" panose="05000000000000000000" charset="0"/>
              <a:buChar char=""/>
            </a:pPr>
            <a:r>
              <a:rPr lang="zh-CN" altLang="en-US" dirty="0">
                <a:solidFill>
                  <a:schemeClr val="bg1"/>
                </a:solidFill>
                <a:latin typeface="Arial" panose="020B0604020202020204" pitchFamily="34" charset="0"/>
                <a:ea typeface="微软雅黑" panose="020B0503020204020204" pitchFamily="34" charset="-122"/>
              </a:rPr>
              <a:t>网络安全等级保护制度和关键信息基础设施保护制度的实施情况</a:t>
            </a:r>
            <a:endParaRPr lang="zh-CN" altLang="en-US" dirty="0">
              <a:solidFill>
                <a:schemeClr val="bg1"/>
              </a:solidFill>
              <a:latin typeface="Arial" panose="020B0604020202020204" pitchFamily="34" charset="0"/>
              <a:ea typeface="微软雅黑" panose="020B0503020204020204" pitchFamily="34" charset="-122"/>
            </a:endParaRPr>
          </a:p>
          <a:p>
            <a:pPr marL="285750" indent="-285750" fontAlgn="auto">
              <a:lnSpc>
                <a:spcPct val="150000"/>
              </a:lnSpc>
              <a:spcBef>
                <a:spcPts val="1800"/>
              </a:spcBef>
              <a:buFont typeface="Wingdings" panose="05000000000000000000" charset="0"/>
              <a:buChar char=""/>
            </a:pPr>
            <a:r>
              <a:rPr lang="zh-CN" altLang="en-US" dirty="0">
                <a:solidFill>
                  <a:schemeClr val="bg1"/>
                </a:solidFill>
                <a:latin typeface="Arial" panose="020B0604020202020204" pitchFamily="34" charset="0"/>
                <a:ea typeface="微软雅黑" panose="020B0503020204020204" pitchFamily="34" charset="-122"/>
              </a:rPr>
              <a:t>网络运营者和网络服务提供者履行网络安全主体责任的措施落实情况</a:t>
            </a:r>
            <a:endParaRPr lang="zh-CN" altLang="en-US" dirty="0">
              <a:solidFill>
                <a:schemeClr val="bg1"/>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8133969" y="2458022"/>
            <a:ext cx="2239137" cy="28277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2" name="组合 11"/>
          <p:cNvGrpSpPr/>
          <p:nvPr/>
        </p:nvGrpSpPr>
        <p:grpSpPr>
          <a:xfrm>
            <a:off x="2960566" y="702170"/>
            <a:ext cx="6245324" cy="590867"/>
            <a:chOff x="6474" y="574"/>
            <a:chExt cx="7704" cy="1145"/>
          </a:xfrm>
        </p:grpSpPr>
        <p:sp>
          <p:nvSpPr>
            <p:cNvPr id="13" name="矩形 12"/>
            <p:cNvSpPr/>
            <p:nvPr/>
          </p:nvSpPr>
          <p:spPr>
            <a:xfrm>
              <a:off x="6758" y="574"/>
              <a:ext cx="7137" cy="11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等保工作调查情况分析</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3" name="组合 22"/>
          <p:cNvGrpSpPr/>
          <p:nvPr/>
        </p:nvGrpSpPr>
        <p:grpSpPr>
          <a:xfrm>
            <a:off x="1023612" y="1437900"/>
            <a:ext cx="9594907" cy="431777"/>
            <a:chOff x="2039144" y="2788439"/>
            <a:chExt cx="6953031" cy="587807"/>
          </a:xfrm>
          <a:effectLst>
            <a:outerShdw blurRad="50800" dist="38100" dir="2700000" algn="tl" rotWithShape="0">
              <a:prstClr val="black">
                <a:alpha val="40000"/>
              </a:prstClr>
            </a:outerShdw>
          </a:effectLst>
        </p:grpSpPr>
        <p:sp>
          <p:nvSpPr>
            <p:cNvPr id="24" name="任意多边形 23"/>
            <p:cNvSpPr/>
            <p:nvPr/>
          </p:nvSpPr>
          <p:spPr>
            <a:xfrm>
              <a:off x="2039144" y="2788443"/>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dirty="0">
                  <a:effectLst>
                    <a:outerShdw blurRad="38100" dist="38100" dir="2700000" algn="tl">
                      <a:srgbClr val="000000">
                        <a:alpha val="43137"/>
                      </a:srgbClr>
                    </a:outerShdw>
                  </a:effectLst>
                </a:rPr>
                <a:t>定级备案</a:t>
              </a:r>
              <a:endParaRPr lang="zh-CN" altLang="en-US" dirty="0">
                <a:effectLst>
                  <a:outerShdw blurRad="38100" dist="38100" dir="2700000" algn="tl">
                    <a:srgbClr val="000000">
                      <a:alpha val="43137"/>
                    </a:srgbClr>
                  </a:outerShdw>
                </a:effectLst>
              </a:endParaRPr>
            </a:p>
          </p:txBody>
        </p:sp>
        <p:sp>
          <p:nvSpPr>
            <p:cNvPr id="26" name="任意多边形 25"/>
            <p:cNvSpPr/>
            <p:nvPr/>
          </p:nvSpPr>
          <p:spPr>
            <a:xfrm>
              <a:off x="3442774" y="2788440"/>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建设整改</a:t>
              </a:r>
              <a:endParaRPr lang="zh-CN" altLang="en-US" dirty="0">
                <a:effectLst>
                  <a:outerShdw blurRad="38100" dist="38100" dir="2700000" algn="tl">
                    <a:srgbClr val="000000">
                      <a:alpha val="43137"/>
                    </a:srgbClr>
                  </a:outerShdw>
                </a:effectLst>
              </a:endParaRPr>
            </a:p>
          </p:txBody>
        </p:sp>
        <p:sp>
          <p:nvSpPr>
            <p:cNvPr id="31" name="任意多边形 30"/>
            <p:cNvSpPr/>
            <p:nvPr/>
          </p:nvSpPr>
          <p:spPr>
            <a:xfrm>
              <a:off x="4846405" y="2788442"/>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effectLst>
                    <a:outerShdw blurRad="38100" dist="38100" dir="2700000" algn="tl">
                      <a:srgbClr val="000000">
                        <a:alpha val="43137"/>
                      </a:srgbClr>
                    </a:outerShdw>
                  </a:effectLst>
                </a:rPr>
                <a:t>安全自查</a:t>
              </a:r>
              <a:endParaRPr lang="zh-CN" altLang="en-US" dirty="0">
                <a:effectLst>
                  <a:outerShdw blurRad="38100" dist="38100" dir="2700000" algn="tl">
                    <a:srgbClr val="000000">
                      <a:alpha val="43137"/>
                    </a:srgbClr>
                  </a:outerShdw>
                </a:effectLst>
              </a:endParaRPr>
            </a:p>
          </p:txBody>
        </p:sp>
        <p:sp>
          <p:nvSpPr>
            <p:cNvPr id="32" name="任意多边形 31"/>
            <p:cNvSpPr/>
            <p:nvPr/>
          </p:nvSpPr>
          <p:spPr>
            <a:xfrm>
              <a:off x="7662613" y="2788439"/>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kern="0" dirty="0">
                  <a:solidFill>
                    <a:schemeClr val="bg1"/>
                  </a:solidFill>
                  <a:effectLst>
                    <a:outerShdw blurRad="38100" dist="38100" dir="2700000" algn="tl">
                      <a:srgbClr val="000000">
                        <a:alpha val="43137"/>
                      </a:srgbClr>
                    </a:outerShdw>
                  </a:effectLst>
                </a:rPr>
                <a:t>监督指导</a:t>
              </a:r>
              <a:endParaRPr lang="zh-CN" altLang="en-US" kern="0" dirty="0">
                <a:solidFill>
                  <a:schemeClr val="bg1"/>
                </a:solidFill>
                <a:effectLst>
                  <a:outerShdw blurRad="38100" dist="38100" dir="2700000" algn="tl">
                    <a:srgbClr val="000000">
                      <a:alpha val="43137"/>
                    </a:srgbClr>
                  </a:outerShdw>
                </a:effectLst>
              </a:endParaRPr>
            </a:p>
          </p:txBody>
        </p:sp>
        <p:sp>
          <p:nvSpPr>
            <p:cNvPr id="33" name="任意多边形 32"/>
            <p:cNvSpPr/>
            <p:nvPr/>
          </p:nvSpPr>
          <p:spPr>
            <a:xfrm>
              <a:off x="6254509" y="2788441"/>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smtClean="0">
                  <a:effectLst>
                    <a:outerShdw blurRad="38100" dist="38100" dir="2700000" algn="tl">
                      <a:srgbClr val="000000">
                        <a:alpha val="43137"/>
                      </a:srgbClr>
                    </a:outerShdw>
                  </a:effectLst>
                </a:rPr>
                <a:t>安全</a:t>
              </a:r>
              <a:r>
                <a:rPr lang="zh-CN" altLang="en-US" dirty="0">
                  <a:effectLst>
                    <a:outerShdw blurRad="38100" dist="38100" dir="2700000" algn="tl">
                      <a:srgbClr val="000000">
                        <a:alpha val="43137"/>
                      </a:srgbClr>
                    </a:outerShdw>
                  </a:effectLst>
                </a:rPr>
                <a:t>测评</a:t>
              </a:r>
              <a:endParaRPr lang="zh-CN" altLang="en-US" dirty="0">
                <a:effectLst>
                  <a:outerShdw blurRad="38100" dist="38100" dir="2700000" algn="tl">
                    <a:srgbClr val="000000">
                      <a:alpha val="43137"/>
                    </a:srgbClr>
                  </a:outerShdw>
                </a:effectLst>
              </a:endParaRPr>
            </a:p>
          </p:txBody>
        </p:sp>
      </p:grpSp>
      <p:grpSp>
        <p:nvGrpSpPr>
          <p:cNvPr id="40" name="组合 39"/>
          <p:cNvGrpSpPr/>
          <p:nvPr/>
        </p:nvGrpSpPr>
        <p:grpSpPr>
          <a:xfrm>
            <a:off x="2326001" y="2368639"/>
            <a:ext cx="8027820" cy="4292754"/>
            <a:chOff x="2985221" y="2340504"/>
            <a:chExt cx="8027820" cy="4292754"/>
          </a:xfrm>
        </p:grpSpPr>
        <p:sp>
          <p:nvSpPr>
            <p:cNvPr id="6" name="文本框 5"/>
            <p:cNvSpPr txBox="1"/>
            <p:nvPr/>
          </p:nvSpPr>
          <p:spPr>
            <a:xfrm>
              <a:off x="5511186" y="6293533"/>
              <a:ext cx="309880" cy="3397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62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4" name="组合 3"/>
            <p:cNvGrpSpPr/>
            <p:nvPr/>
          </p:nvGrpSpPr>
          <p:grpSpPr>
            <a:xfrm>
              <a:off x="2985221" y="2340504"/>
              <a:ext cx="8027820" cy="4122308"/>
              <a:chOff x="2985221" y="2340504"/>
              <a:chExt cx="8027820" cy="4122308"/>
            </a:xfrm>
          </p:grpSpPr>
          <p:sp>
            <p:nvSpPr>
              <p:cNvPr id="7" name="任意多边形 6"/>
              <p:cNvSpPr/>
              <p:nvPr/>
            </p:nvSpPr>
            <p:spPr>
              <a:xfrm rot="2616667">
                <a:off x="4635682" y="5235432"/>
                <a:ext cx="482232" cy="36123"/>
              </a:xfrm>
              <a:custGeom>
                <a:avLst/>
                <a:gdLst/>
                <a:ahLst/>
                <a:cxnLst/>
                <a:rect l="0" t="0" r="0" b="0"/>
                <a:pathLst>
                  <a:path>
                    <a:moveTo>
                      <a:pt x="0" y="18061"/>
                    </a:moveTo>
                    <a:lnTo>
                      <a:pt x="482232" y="18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7"/>
              <p:cNvSpPr/>
              <p:nvPr/>
            </p:nvSpPr>
            <p:spPr>
              <a:xfrm rot="21570342">
                <a:off x="4702188" y="4406148"/>
                <a:ext cx="1751558" cy="36123"/>
              </a:xfrm>
              <a:custGeom>
                <a:avLst/>
                <a:gdLst/>
                <a:ahLst/>
                <a:cxnLst/>
                <a:rect l="0" t="0" r="0" b="0"/>
                <a:pathLst>
                  <a:path>
                    <a:moveTo>
                      <a:pt x="0" y="18061"/>
                    </a:moveTo>
                    <a:lnTo>
                      <a:pt x="1751558" y="18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8"/>
              <p:cNvSpPr/>
              <p:nvPr/>
            </p:nvSpPr>
            <p:spPr>
              <a:xfrm rot="18980623">
                <a:off x="4636295" y="3604433"/>
                <a:ext cx="476850" cy="36123"/>
              </a:xfrm>
              <a:custGeom>
                <a:avLst/>
                <a:gdLst/>
                <a:ahLst/>
                <a:cxnLst/>
                <a:rect l="0" t="0" r="0" b="0"/>
                <a:pathLst>
                  <a:path>
                    <a:moveTo>
                      <a:pt x="0" y="18061"/>
                    </a:moveTo>
                    <a:lnTo>
                      <a:pt x="476850" y="18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椭圆 9"/>
              <p:cNvSpPr/>
              <p:nvPr/>
            </p:nvSpPr>
            <p:spPr>
              <a:xfrm>
                <a:off x="2985221" y="3812347"/>
                <a:ext cx="2070373" cy="1250600"/>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任意多边形 10"/>
              <p:cNvSpPr/>
              <p:nvPr/>
            </p:nvSpPr>
            <p:spPr>
              <a:xfrm>
                <a:off x="4744232" y="2412481"/>
                <a:ext cx="1572288" cy="1168822"/>
              </a:xfrm>
              <a:custGeom>
                <a:avLst/>
                <a:gdLst>
                  <a:gd name="connsiteX0" fmla="*/ 0 w 1572288"/>
                  <a:gd name="connsiteY0" fmla="*/ 584411 h 1168822"/>
                  <a:gd name="connsiteX1" fmla="*/ 786144 w 1572288"/>
                  <a:gd name="connsiteY1" fmla="*/ 0 h 1168822"/>
                  <a:gd name="connsiteX2" fmla="*/ 1572288 w 1572288"/>
                  <a:gd name="connsiteY2" fmla="*/ 584411 h 1168822"/>
                  <a:gd name="connsiteX3" fmla="*/ 786144 w 1572288"/>
                  <a:gd name="connsiteY3" fmla="*/ 1168822 h 1168822"/>
                  <a:gd name="connsiteX4" fmla="*/ 0 w 1572288"/>
                  <a:gd name="connsiteY4" fmla="*/ 584411 h 116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288" h="1168822">
                    <a:moveTo>
                      <a:pt x="0" y="584411"/>
                    </a:moveTo>
                    <a:cubicBezTo>
                      <a:pt x="0" y="261650"/>
                      <a:pt x="351969" y="0"/>
                      <a:pt x="786144" y="0"/>
                    </a:cubicBezTo>
                    <a:cubicBezTo>
                      <a:pt x="1220319" y="0"/>
                      <a:pt x="1572288" y="261650"/>
                      <a:pt x="1572288" y="584411"/>
                    </a:cubicBezTo>
                    <a:cubicBezTo>
                      <a:pt x="1572288" y="907172"/>
                      <a:pt x="1220319" y="1168822"/>
                      <a:pt x="786144" y="1168822"/>
                    </a:cubicBezTo>
                    <a:cubicBezTo>
                      <a:pt x="351969" y="1168822"/>
                      <a:pt x="0" y="907172"/>
                      <a:pt x="0" y="584411"/>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2956" tIns="183870" rIns="242956" bIns="183870" numCol="1" spcCol="1270" anchor="ctr" anchorCtr="0">
                <a:noAutofit/>
              </a:bodyPr>
              <a:lstStyle/>
              <a:p>
                <a:pPr lvl="0" algn="ctr" defTabSz="889000">
                  <a:lnSpc>
                    <a:spcPct val="90000"/>
                  </a:lnSpc>
                  <a:spcBef>
                    <a:spcPct val="0"/>
                  </a:spcBef>
                  <a:spcAft>
                    <a:spcPct val="35000"/>
                  </a:spcAft>
                </a:pPr>
                <a:r>
                  <a:rPr lang="zh-CN" altLang="en-US" sz="2000" kern="1200" dirty="0"/>
                  <a:t>制度建立</a:t>
                </a:r>
                <a:endParaRPr lang="zh-CN" altLang="en-US" sz="2000" kern="1200" dirty="0"/>
              </a:p>
            </p:txBody>
          </p:sp>
          <p:sp>
            <p:nvSpPr>
              <p:cNvPr id="34" name="任意多边形 33"/>
              <p:cNvSpPr/>
              <p:nvPr/>
            </p:nvSpPr>
            <p:spPr>
              <a:xfrm>
                <a:off x="6344047" y="2340504"/>
                <a:ext cx="2358432" cy="1168822"/>
              </a:xfrm>
              <a:custGeom>
                <a:avLst/>
                <a:gdLst>
                  <a:gd name="connsiteX0" fmla="*/ 0 w 2358432"/>
                  <a:gd name="connsiteY0" fmla="*/ 0 h 1168822"/>
                  <a:gd name="connsiteX1" fmla="*/ 2358432 w 2358432"/>
                  <a:gd name="connsiteY1" fmla="*/ 0 h 1168822"/>
                  <a:gd name="connsiteX2" fmla="*/ 2358432 w 2358432"/>
                  <a:gd name="connsiteY2" fmla="*/ 1168822 h 1168822"/>
                  <a:gd name="connsiteX3" fmla="*/ 0 w 2358432"/>
                  <a:gd name="connsiteY3" fmla="*/ 1168822 h 1168822"/>
                  <a:gd name="connsiteX4" fmla="*/ 0 w 2358432"/>
                  <a:gd name="connsiteY4" fmla="*/ 0 h 116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432" h="1168822">
                    <a:moveTo>
                      <a:pt x="0" y="0"/>
                    </a:moveTo>
                    <a:lnTo>
                      <a:pt x="2358432" y="0"/>
                    </a:lnTo>
                    <a:lnTo>
                      <a:pt x="2358432" y="1168822"/>
                    </a:lnTo>
                    <a:lnTo>
                      <a:pt x="0" y="1168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solidFill>
                      <a:schemeClr val="bg1"/>
                    </a:solidFill>
                  </a:rPr>
                  <a:t>制定管理办法</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建立组织机构</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制定考核办法</a:t>
                </a:r>
                <a:endParaRPr lang="zh-CN" altLang="en-US" sz="2000" kern="1200" dirty="0">
                  <a:solidFill>
                    <a:schemeClr val="bg1"/>
                  </a:solidFill>
                </a:endParaRPr>
              </a:p>
            </p:txBody>
          </p:sp>
          <p:sp>
            <p:nvSpPr>
              <p:cNvPr id="35" name="任意多边形 34"/>
              <p:cNvSpPr/>
              <p:nvPr/>
            </p:nvSpPr>
            <p:spPr>
              <a:xfrm>
                <a:off x="6453664" y="3756072"/>
                <a:ext cx="1655309" cy="1306883"/>
              </a:xfrm>
              <a:custGeom>
                <a:avLst/>
                <a:gdLst>
                  <a:gd name="connsiteX0" fmla="*/ 0 w 1655309"/>
                  <a:gd name="connsiteY0" fmla="*/ 653442 h 1306883"/>
                  <a:gd name="connsiteX1" fmla="*/ 827655 w 1655309"/>
                  <a:gd name="connsiteY1" fmla="*/ 0 h 1306883"/>
                  <a:gd name="connsiteX2" fmla="*/ 1655310 w 1655309"/>
                  <a:gd name="connsiteY2" fmla="*/ 653442 h 1306883"/>
                  <a:gd name="connsiteX3" fmla="*/ 827655 w 1655309"/>
                  <a:gd name="connsiteY3" fmla="*/ 1306884 h 1306883"/>
                  <a:gd name="connsiteX4" fmla="*/ 0 w 1655309"/>
                  <a:gd name="connsiteY4" fmla="*/ 653442 h 130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309" h="1306883">
                    <a:moveTo>
                      <a:pt x="0" y="653442"/>
                    </a:moveTo>
                    <a:cubicBezTo>
                      <a:pt x="0" y="292556"/>
                      <a:pt x="370554" y="0"/>
                      <a:pt x="827655" y="0"/>
                    </a:cubicBezTo>
                    <a:cubicBezTo>
                      <a:pt x="1284756" y="0"/>
                      <a:pt x="1655310" y="292556"/>
                      <a:pt x="1655310" y="653442"/>
                    </a:cubicBezTo>
                    <a:cubicBezTo>
                      <a:pt x="1655310" y="1014328"/>
                      <a:pt x="1284756" y="1306884"/>
                      <a:pt x="827655" y="1306884"/>
                    </a:cubicBezTo>
                    <a:cubicBezTo>
                      <a:pt x="370554" y="1306884"/>
                      <a:pt x="0" y="1014328"/>
                      <a:pt x="0" y="653442"/>
                    </a:cubicBezTo>
                    <a:close/>
                  </a:path>
                </a:pathLst>
              </a:custGeom>
              <a:solidFill>
                <a:schemeClr val="accent1">
                  <a:lumMod val="60000"/>
                  <a:lumOff val="4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5114" tIns="204089" rIns="255114" bIns="204089" numCol="1" spcCol="1270" anchor="ctr" anchorCtr="0">
                <a:noAutofit/>
              </a:bodyPr>
              <a:lstStyle/>
              <a:p>
                <a:pPr lvl="0" algn="ctr" defTabSz="889000">
                  <a:lnSpc>
                    <a:spcPct val="90000"/>
                  </a:lnSpc>
                  <a:spcBef>
                    <a:spcPct val="0"/>
                  </a:spcBef>
                  <a:spcAft>
                    <a:spcPct val="35000"/>
                  </a:spcAft>
                </a:pPr>
                <a:r>
                  <a:rPr lang="zh-CN" altLang="en-US" sz="2000" kern="1200" dirty="0"/>
                  <a:t>队伍建设</a:t>
                </a:r>
                <a:endParaRPr lang="zh-CN" altLang="en-US" sz="2000" kern="1200" dirty="0"/>
              </a:p>
            </p:txBody>
          </p:sp>
          <p:sp>
            <p:nvSpPr>
              <p:cNvPr id="36" name="任意多边形 35"/>
              <p:cNvSpPr/>
              <p:nvPr/>
            </p:nvSpPr>
            <p:spPr>
              <a:xfrm>
                <a:off x="8170712" y="3738716"/>
                <a:ext cx="2842329" cy="1306883"/>
              </a:xfrm>
              <a:custGeom>
                <a:avLst/>
                <a:gdLst>
                  <a:gd name="connsiteX0" fmla="*/ 0 w 2482964"/>
                  <a:gd name="connsiteY0" fmla="*/ 0 h 1306883"/>
                  <a:gd name="connsiteX1" fmla="*/ 2482964 w 2482964"/>
                  <a:gd name="connsiteY1" fmla="*/ 0 h 1306883"/>
                  <a:gd name="connsiteX2" fmla="*/ 2482964 w 2482964"/>
                  <a:gd name="connsiteY2" fmla="*/ 1306883 h 1306883"/>
                  <a:gd name="connsiteX3" fmla="*/ 0 w 2482964"/>
                  <a:gd name="connsiteY3" fmla="*/ 1306883 h 1306883"/>
                  <a:gd name="connsiteX4" fmla="*/ 0 w 2482964"/>
                  <a:gd name="connsiteY4" fmla="*/ 0 h 130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964" h="1306883">
                    <a:moveTo>
                      <a:pt x="0" y="0"/>
                    </a:moveTo>
                    <a:lnTo>
                      <a:pt x="2482964" y="0"/>
                    </a:lnTo>
                    <a:lnTo>
                      <a:pt x="2482964" y="1306883"/>
                    </a:lnTo>
                    <a:lnTo>
                      <a:pt x="0" y="13068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solidFill>
                      <a:schemeClr val="bg1"/>
                    </a:solidFill>
                  </a:rPr>
                  <a:t>安全监管队伍</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安全建设团队（蓝队）</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安全检测团队（红队）</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安全技术团队（研发）</a:t>
                </a:r>
                <a:endParaRPr lang="zh-CN" altLang="en-US" sz="2000" kern="1200" dirty="0">
                  <a:solidFill>
                    <a:schemeClr val="bg1"/>
                  </a:solidFill>
                </a:endParaRPr>
              </a:p>
            </p:txBody>
          </p:sp>
          <p:sp>
            <p:nvSpPr>
              <p:cNvPr id="37" name="任意多边形 36"/>
              <p:cNvSpPr/>
              <p:nvPr/>
            </p:nvSpPr>
            <p:spPr>
              <a:xfrm>
                <a:off x="4756154" y="5293990"/>
                <a:ext cx="1553212" cy="1168822"/>
              </a:xfrm>
              <a:custGeom>
                <a:avLst/>
                <a:gdLst>
                  <a:gd name="connsiteX0" fmla="*/ 0 w 1553212"/>
                  <a:gd name="connsiteY0" fmla="*/ 584411 h 1168822"/>
                  <a:gd name="connsiteX1" fmla="*/ 776606 w 1553212"/>
                  <a:gd name="connsiteY1" fmla="*/ 0 h 1168822"/>
                  <a:gd name="connsiteX2" fmla="*/ 1553212 w 1553212"/>
                  <a:gd name="connsiteY2" fmla="*/ 584411 h 1168822"/>
                  <a:gd name="connsiteX3" fmla="*/ 776606 w 1553212"/>
                  <a:gd name="connsiteY3" fmla="*/ 1168822 h 1168822"/>
                  <a:gd name="connsiteX4" fmla="*/ 0 w 1553212"/>
                  <a:gd name="connsiteY4" fmla="*/ 584411 h 116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12" h="1168822">
                    <a:moveTo>
                      <a:pt x="0" y="584411"/>
                    </a:moveTo>
                    <a:cubicBezTo>
                      <a:pt x="0" y="261650"/>
                      <a:pt x="347698" y="0"/>
                      <a:pt x="776606" y="0"/>
                    </a:cubicBezTo>
                    <a:cubicBezTo>
                      <a:pt x="1205514" y="0"/>
                      <a:pt x="1553212" y="261650"/>
                      <a:pt x="1553212" y="584411"/>
                    </a:cubicBezTo>
                    <a:cubicBezTo>
                      <a:pt x="1553212" y="907172"/>
                      <a:pt x="1205514" y="1168822"/>
                      <a:pt x="776606" y="1168822"/>
                    </a:cubicBezTo>
                    <a:cubicBezTo>
                      <a:pt x="347698" y="1168822"/>
                      <a:pt x="0" y="907172"/>
                      <a:pt x="0" y="584411"/>
                    </a:cubicBezTo>
                    <a:close/>
                  </a:path>
                </a:pathLst>
              </a:custGeom>
              <a:solidFill>
                <a:schemeClr val="accent1">
                  <a:lumMod val="60000"/>
                  <a:lumOff val="4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0163" tIns="183870" rIns="240163" bIns="183870" numCol="1" spcCol="1270" anchor="ctr" anchorCtr="0">
                <a:noAutofit/>
              </a:bodyPr>
              <a:lstStyle/>
              <a:p>
                <a:pPr lvl="0" algn="ctr" defTabSz="889000">
                  <a:lnSpc>
                    <a:spcPct val="90000"/>
                  </a:lnSpc>
                  <a:spcBef>
                    <a:spcPct val="0"/>
                  </a:spcBef>
                  <a:spcAft>
                    <a:spcPct val="35000"/>
                  </a:spcAft>
                </a:pPr>
                <a:r>
                  <a:rPr lang="zh-CN" altLang="en-US" sz="2000" kern="1200" dirty="0"/>
                  <a:t>监督检查</a:t>
                </a:r>
                <a:endParaRPr lang="zh-CN" altLang="en-US" sz="2000" kern="1200" dirty="0"/>
              </a:p>
            </p:txBody>
          </p:sp>
          <p:sp>
            <p:nvSpPr>
              <p:cNvPr id="38" name="任意多边形 37"/>
              <p:cNvSpPr/>
              <p:nvPr/>
            </p:nvSpPr>
            <p:spPr>
              <a:xfrm>
                <a:off x="6379509" y="5278478"/>
                <a:ext cx="2329819" cy="1168822"/>
              </a:xfrm>
              <a:custGeom>
                <a:avLst/>
                <a:gdLst>
                  <a:gd name="connsiteX0" fmla="*/ 0 w 2329819"/>
                  <a:gd name="connsiteY0" fmla="*/ 0 h 1168822"/>
                  <a:gd name="connsiteX1" fmla="*/ 2329819 w 2329819"/>
                  <a:gd name="connsiteY1" fmla="*/ 0 h 1168822"/>
                  <a:gd name="connsiteX2" fmla="*/ 2329819 w 2329819"/>
                  <a:gd name="connsiteY2" fmla="*/ 1168822 h 1168822"/>
                  <a:gd name="connsiteX3" fmla="*/ 0 w 2329819"/>
                  <a:gd name="connsiteY3" fmla="*/ 1168822 h 1168822"/>
                  <a:gd name="connsiteX4" fmla="*/ 0 w 2329819"/>
                  <a:gd name="connsiteY4" fmla="*/ 0 h 116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819" h="1168822">
                    <a:moveTo>
                      <a:pt x="0" y="0"/>
                    </a:moveTo>
                    <a:lnTo>
                      <a:pt x="2329819" y="0"/>
                    </a:lnTo>
                    <a:lnTo>
                      <a:pt x="2329819" y="1168822"/>
                    </a:lnTo>
                    <a:lnTo>
                      <a:pt x="0" y="1168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solidFill>
                      <a:schemeClr val="bg1"/>
                    </a:solidFill>
                  </a:rPr>
                  <a:t>日常安全自查</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专项安全检查</a:t>
                </a:r>
                <a:endParaRPr lang="zh-CN" altLang="en-US" sz="2000" kern="1200" dirty="0">
                  <a:solidFill>
                    <a:schemeClr val="bg1"/>
                  </a:solidFill>
                </a:endParaRPr>
              </a:p>
              <a:p>
                <a:pPr marL="228600" lvl="1" indent="-228600" algn="l" defTabSz="889000">
                  <a:lnSpc>
                    <a:spcPct val="90000"/>
                  </a:lnSpc>
                  <a:spcBef>
                    <a:spcPct val="0"/>
                  </a:spcBef>
                  <a:spcAft>
                    <a:spcPct val="15000"/>
                  </a:spcAft>
                  <a:buChar char="•"/>
                </a:pPr>
                <a:r>
                  <a:rPr lang="zh-CN" altLang="en-US" sz="2000" kern="1200" dirty="0">
                    <a:solidFill>
                      <a:schemeClr val="bg1"/>
                    </a:solidFill>
                  </a:rPr>
                  <a:t>重保安全检查</a:t>
                </a:r>
                <a:endParaRPr lang="zh-CN" altLang="en-US" sz="2000" kern="1200" dirty="0">
                  <a:solidFill>
                    <a:schemeClr val="bg1"/>
                  </a:solidFill>
                </a:endParaRPr>
              </a:p>
            </p:txBody>
          </p:sp>
        </p:grpSp>
        <p:sp>
          <p:nvSpPr>
            <p:cNvPr id="39" name="矩形 38"/>
            <p:cNvSpPr/>
            <p:nvPr/>
          </p:nvSpPr>
          <p:spPr>
            <a:xfrm>
              <a:off x="3466409" y="4221341"/>
              <a:ext cx="1107996" cy="341632"/>
            </a:xfrm>
            <a:prstGeom prst="rect">
              <a:avLst/>
            </a:prstGeom>
          </p:spPr>
          <p:txBody>
            <a:bodyPr wrap="none">
              <a:spAutoFit/>
            </a:bodyPr>
            <a:lstStyle/>
            <a:p>
              <a:pPr lvl="0" algn="ctr" defTabSz="889000">
                <a:lnSpc>
                  <a:spcPct val="90000"/>
                </a:lnSpc>
                <a:spcBef>
                  <a:spcPct val="0"/>
                </a:spcBef>
                <a:spcAft>
                  <a:spcPct val="35000"/>
                </a:spcAft>
              </a:pPr>
              <a:r>
                <a:rPr lang="zh-CN" altLang="en-US" dirty="0"/>
                <a:t>监督指导</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2" name="组合 11"/>
          <p:cNvGrpSpPr/>
          <p:nvPr/>
        </p:nvGrpSpPr>
        <p:grpSpPr>
          <a:xfrm>
            <a:off x="2692230" y="697833"/>
            <a:ext cx="6245324" cy="590867"/>
            <a:chOff x="6474" y="574"/>
            <a:chExt cx="7704" cy="1145"/>
          </a:xfrm>
        </p:grpSpPr>
        <p:sp>
          <p:nvSpPr>
            <p:cNvPr id="13" name="矩形 12"/>
            <p:cNvSpPr/>
            <p:nvPr/>
          </p:nvSpPr>
          <p:spPr>
            <a:xfrm>
              <a:off x="7652" y="574"/>
              <a:ext cx="5349" cy="11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测评工作调查情况分析</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 name="组合 1"/>
          <p:cNvGrpSpPr/>
          <p:nvPr/>
        </p:nvGrpSpPr>
        <p:grpSpPr>
          <a:xfrm>
            <a:off x="394298" y="1424395"/>
            <a:ext cx="11531861" cy="431777"/>
            <a:chOff x="503108" y="1424395"/>
            <a:chExt cx="11531861" cy="431777"/>
          </a:xfrm>
        </p:grpSpPr>
        <p:grpSp>
          <p:nvGrpSpPr>
            <p:cNvPr id="23" name="组合 22"/>
            <p:cNvGrpSpPr/>
            <p:nvPr/>
          </p:nvGrpSpPr>
          <p:grpSpPr>
            <a:xfrm>
              <a:off x="503108" y="1424395"/>
              <a:ext cx="9594907" cy="431777"/>
              <a:chOff x="2039144" y="2788439"/>
              <a:chExt cx="6953031" cy="587807"/>
            </a:xfrm>
            <a:effectLst>
              <a:outerShdw blurRad="50800" dist="38100" dir="2700000" algn="tl" rotWithShape="0">
                <a:prstClr val="black">
                  <a:alpha val="40000"/>
                </a:prstClr>
              </a:outerShdw>
            </a:effectLst>
          </p:grpSpPr>
          <p:sp>
            <p:nvSpPr>
              <p:cNvPr id="24" name="任意多边形 23"/>
              <p:cNvSpPr/>
              <p:nvPr/>
            </p:nvSpPr>
            <p:spPr>
              <a:xfrm>
                <a:off x="2039144" y="2788443"/>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测评时间长</a:t>
                </a:r>
                <a:endParaRPr lang="zh-CN" altLang="en-US" dirty="0">
                  <a:solidFill>
                    <a:schemeClr val="bg1"/>
                  </a:solidFill>
                </a:endParaRPr>
              </a:p>
            </p:txBody>
          </p:sp>
          <p:sp>
            <p:nvSpPr>
              <p:cNvPr id="26" name="任意多边形 25"/>
              <p:cNvSpPr/>
              <p:nvPr/>
            </p:nvSpPr>
            <p:spPr>
              <a:xfrm>
                <a:off x="3442774" y="2788440"/>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测评收费</a:t>
                </a:r>
                <a:endParaRPr lang="zh-CN" altLang="en-US" dirty="0">
                  <a:solidFill>
                    <a:schemeClr val="bg1"/>
                  </a:solidFill>
                </a:endParaRPr>
              </a:p>
            </p:txBody>
          </p:sp>
          <p:sp>
            <p:nvSpPr>
              <p:cNvPr id="31" name="任意多边形 30"/>
              <p:cNvSpPr/>
              <p:nvPr/>
            </p:nvSpPr>
            <p:spPr>
              <a:xfrm>
                <a:off x="4846405" y="2788442"/>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专业能力</a:t>
                </a:r>
                <a:endParaRPr lang="zh-CN" altLang="en-US" dirty="0">
                  <a:solidFill>
                    <a:schemeClr val="bg1"/>
                  </a:solidFill>
                </a:endParaRPr>
              </a:p>
            </p:txBody>
          </p:sp>
          <p:sp>
            <p:nvSpPr>
              <p:cNvPr id="32" name="任意多边形 31"/>
              <p:cNvSpPr/>
              <p:nvPr/>
            </p:nvSpPr>
            <p:spPr>
              <a:xfrm>
                <a:off x="7662613" y="2788439"/>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服务态度差</a:t>
                </a:r>
                <a:endParaRPr lang="zh-CN" altLang="en-US" dirty="0">
                  <a:solidFill>
                    <a:schemeClr val="bg1"/>
                  </a:solidFill>
                </a:endParaRPr>
              </a:p>
            </p:txBody>
          </p:sp>
          <p:sp>
            <p:nvSpPr>
              <p:cNvPr id="33" name="任意多边形 32"/>
              <p:cNvSpPr/>
              <p:nvPr/>
            </p:nvSpPr>
            <p:spPr>
              <a:xfrm>
                <a:off x="6254509" y="2788441"/>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过程效率</a:t>
                </a:r>
                <a:endParaRPr lang="zh-CN" altLang="en-US" dirty="0">
                  <a:solidFill>
                    <a:schemeClr val="bg1"/>
                  </a:solidFill>
                </a:endParaRPr>
              </a:p>
            </p:txBody>
          </p:sp>
        </p:grpSp>
        <p:sp>
          <p:nvSpPr>
            <p:cNvPr id="41" name="任意多边形 40"/>
            <p:cNvSpPr/>
            <p:nvPr/>
          </p:nvSpPr>
          <p:spPr>
            <a:xfrm>
              <a:off x="10200226" y="1424395"/>
              <a:ext cx="1834743" cy="431774"/>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整改措施</a:t>
              </a:r>
              <a:endParaRPr lang="zh-CN" altLang="en-US" dirty="0">
                <a:solidFill>
                  <a:schemeClr val="bg1"/>
                </a:solidFill>
              </a:endParaRPr>
            </a:p>
          </p:txBody>
        </p:sp>
      </p:grpSp>
      <p:grpSp>
        <p:nvGrpSpPr>
          <p:cNvPr id="4" name="组合 3"/>
          <p:cNvGrpSpPr/>
          <p:nvPr/>
        </p:nvGrpSpPr>
        <p:grpSpPr>
          <a:xfrm>
            <a:off x="379798" y="2298791"/>
            <a:ext cx="3544244" cy="498250"/>
            <a:chOff x="478900" y="2294654"/>
            <a:chExt cx="3544244" cy="498250"/>
          </a:xfrm>
        </p:grpSpPr>
        <p:sp>
          <p:nvSpPr>
            <p:cNvPr id="54" name="十字形 53"/>
            <p:cNvSpPr/>
            <p:nvPr/>
          </p:nvSpPr>
          <p:spPr>
            <a:xfrm>
              <a:off x="3574253" y="2380808"/>
              <a:ext cx="448891" cy="412096"/>
            </a:xfrm>
            <a:prstGeom prst="plus">
              <a:avLst>
                <a:gd name="adj" fmla="val 32810"/>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矩形 54"/>
            <p:cNvSpPr/>
            <p:nvPr/>
          </p:nvSpPr>
          <p:spPr>
            <a:xfrm>
              <a:off x="478900" y="2370879"/>
              <a:ext cx="323587" cy="129033"/>
            </a:xfrm>
            <a:prstGeom prst="rect">
              <a:avLst/>
            </a:prstGeom>
            <a:solidFill>
              <a:schemeClr val="bg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5" name="组合 44"/>
            <p:cNvGrpSpPr/>
            <p:nvPr/>
          </p:nvGrpSpPr>
          <p:grpSpPr>
            <a:xfrm>
              <a:off x="1413278" y="2294654"/>
              <a:ext cx="1745450" cy="450757"/>
              <a:chOff x="319015" y="1072030"/>
              <a:chExt cx="1755431" cy="720393"/>
            </a:xfrm>
          </p:grpSpPr>
          <p:sp>
            <p:nvSpPr>
              <p:cNvPr id="46" name="矩形 45"/>
              <p:cNvSpPr/>
              <p:nvPr/>
            </p:nvSpPr>
            <p:spPr>
              <a:xfrm>
                <a:off x="509289" y="1072030"/>
                <a:ext cx="1565157" cy="7203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文本框 46"/>
              <p:cNvSpPr txBox="1"/>
              <p:nvPr/>
            </p:nvSpPr>
            <p:spPr>
              <a:xfrm>
                <a:off x="319015" y="1072030"/>
                <a:ext cx="1436564" cy="7203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CN" altLang="en-US" sz="2000" dirty="0">
                    <a:solidFill>
                      <a:schemeClr val="bg1"/>
                    </a:solidFill>
                  </a:rPr>
                  <a:t>要求</a:t>
                </a:r>
                <a:r>
                  <a:rPr lang="zh-CN" altLang="en-US" sz="2000" dirty="0" smtClean="0">
                    <a:solidFill>
                      <a:schemeClr val="bg1"/>
                    </a:solidFill>
                  </a:rPr>
                  <a:t>项</a:t>
                </a:r>
                <a:endParaRPr lang="zh-CN" altLang="en-US" sz="2000" kern="1200" dirty="0">
                  <a:solidFill>
                    <a:schemeClr val="bg1"/>
                  </a:solidFill>
                </a:endParaRPr>
              </a:p>
            </p:txBody>
          </p:sp>
        </p:grpSp>
      </p:grpSp>
      <p:grpSp>
        <p:nvGrpSpPr>
          <p:cNvPr id="100" name="组合 99"/>
          <p:cNvGrpSpPr/>
          <p:nvPr/>
        </p:nvGrpSpPr>
        <p:grpSpPr>
          <a:xfrm>
            <a:off x="5221267" y="2313240"/>
            <a:ext cx="2517980" cy="4203813"/>
            <a:chOff x="5096107" y="2274156"/>
            <a:chExt cx="2517980" cy="4203813"/>
          </a:xfrm>
        </p:grpSpPr>
        <p:grpSp>
          <p:nvGrpSpPr>
            <p:cNvPr id="58" name="组合 57"/>
            <p:cNvGrpSpPr/>
            <p:nvPr/>
          </p:nvGrpSpPr>
          <p:grpSpPr>
            <a:xfrm>
              <a:off x="5518139" y="2274156"/>
              <a:ext cx="2095948" cy="458690"/>
              <a:chOff x="1894227" y="2678761"/>
              <a:chExt cx="2298027" cy="725185"/>
            </a:xfrm>
          </p:grpSpPr>
          <p:sp>
            <p:nvSpPr>
              <p:cNvPr id="59" name="十字形 58"/>
              <p:cNvSpPr/>
              <p:nvPr/>
            </p:nvSpPr>
            <p:spPr>
              <a:xfrm>
                <a:off x="3711541" y="2745341"/>
                <a:ext cx="480713" cy="658605"/>
              </a:xfrm>
              <a:prstGeom prst="plus">
                <a:avLst>
                  <a:gd name="adj" fmla="val 32810"/>
                </a:avLst>
              </a:prstGeom>
              <a:solidFill>
                <a:schemeClr val="bg2"/>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文本框 62"/>
              <p:cNvSpPr txBox="1"/>
              <p:nvPr/>
            </p:nvSpPr>
            <p:spPr>
              <a:xfrm>
                <a:off x="1894227" y="2678761"/>
                <a:ext cx="1565157" cy="720395"/>
              </a:xfrm>
              <a:prstGeom prst="rect">
                <a:avLst/>
              </a:prstGeom>
              <a:ln>
                <a:solidFill>
                  <a:schemeClr val="accent3">
                    <a:lumMod val="75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CN" altLang="en-US" sz="2000" dirty="0">
                    <a:solidFill>
                      <a:schemeClr val="bg1"/>
                    </a:solidFill>
                  </a:rPr>
                  <a:t>控制要求</a:t>
                </a:r>
                <a:endParaRPr lang="zh-CN" altLang="en-US" sz="2000" kern="1200" dirty="0">
                  <a:solidFill>
                    <a:schemeClr val="bg1"/>
                  </a:solidFill>
                </a:endParaRPr>
              </a:p>
            </p:txBody>
          </p:sp>
        </p:grpSp>
        <p:grpSp>
          <p:nvGrpSpPr>
            <p:cNvPr id="92" name="组合 91"/>
            <p:cNvGrpSpPr/>
            <p:nvPr/>
          </p:nvGrpSpPr>
          <p:grpSpPr>
            <a:xfrm rot="5400000">
              <a:off x="4342678" y="3486287"/>
              <a:ext cx="3745111" cy="2238253"/>
              <a:chOff x="4584625" y="1902910"/>
              <a:chExt cx="4052297" cy="3074571"/>
            </a:xfrm>
          </p:grpSpPr>
          <p:sp>
            <p:nvSpPr>
              <p:cNvPr id="93" name="任意多边形 92"/>
              <p:cNvSpPr/>
              <p:nvPr/>
            </p:nvSpPr>
            <p:spPr>
              <a:xfrm>
                <a:off x="4584626" y="3444514"/>
                <a:ext cx="675381" cy="1271419"/>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94" name="任意多边形 93"/>
              <p:cNvSpPr/>
              <p:nvPr/>
            </p:nvSpPr>
            <p:spPr>
              <a:xfrm>
                <a:off x="4584625" y="3397347"/>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33507" tIns="28835" rIns="333506" bIns="28836"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95" name="任意多边形 94"/>
              <p:cNvSpPr/>
              <p:nvPr/>
            </p:nvSpPr>
            <p:spPr>
              <a:xfrm>
                <a:off x="4584627" y="216139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97" name="任意多边形 96"/>
              <p:cNvSpPr/>
              <p:nvPr/>
            </p:nvSpPr>
            <p:spPr>
              <a:xfrm>
                <a:off x="5260009" y="1902910"/>
                <a:ext cx="3376913" cy="514771"/>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自行软件开发</a:t>
                </a:r>
                <a:endParaRPr lang="zh-CN" altLang="en-US" kern="1200" dirty="0">
                  <a:solidFill>
                    <a:schemeClr val="bg1"/>
                  </a:solidFill>
                </a:endParaRPr>
              </a:p>
            </p:txBody>
          </p:sp>
          <p:sp>
            <p:nvSpPr>
              <p:cNvPr id="98" name="任意多边形 97"/>
              <p:cNvSpPr/>
              <p:nvPr/>
            </p:nvSpPr>
            <p:spPr>
              <a:xfrm>
                <a:off x="5260009" y="3207428"/>
                <a:ext cx="3376913" cy="469052"/>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漏洞和风险管理</a:t>
                </a:r>
                <a:endParaRPr lang="zh-CN" altLang="en-US" kern="1200" dirty="0">
                  <a:solidFill>
                    <a:schemeClr val="bg1"/>
                  </a:solidFill>
                </a:endParaRPr>
              </a:p>
            </p:txBody>
          </p:sp>
          <p:sp>
            <p:nvSpPr>
              <p:cNvPr id="99" name="任意多边形 98"/>
              <p:cNvSpPr/>
              <p:nvPr/>
            </p:nvSpPr>
            <p:spPr>
              <a:xfrm>
                <a:off x="5260008" y="4462710"/>
                <a:ext cx="3376913" cy="514771"/>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个人信息保护</a:t>
                </a:r>
                <a:endParaRPr lang="zh-CN" altLang="en-US" kern="1200" dirty="0">
                  <a:solidFill>
                    <a:schemeClr val="bg1"/>
                  </a:solidFill>
                </a:endParaRPr>
              </a:p>
            </p:txBody>
          </p:sp>
        </p:grpSp>
      </p:grpSp>
      <p:grpSp>
        <p:nvGrpSpPr>
          <p:cNvPr id="114" name="组合 113"/>
          <p:cNvGrpSpPr/>
          <p:nvPr/>
        </p:nvGrpSpPr>
        <p:grpSpPr>
          <a:xfrm>
            <a:off x="9046922" y="2313237"/>
            <a:ext cx="2690035" cy="4203815"/>
            <a:chOff x="5096107" y="2274154"/>
            <a:chExt cx="2690035" cy="4203815"/>
          </a:xfrm>
        </p:grpSpPr>
        <p:grpSp>
          <p:nvGrpSpPr>
            <p:cNvPr id="115" name="组合 114"/>
            <p:cNvGrpSpPr/>
            <p:nvPr/>
          </p:nvGrpSpPr>
          <p:grpSpPr>
            <a:xfrm>
              <a:off x="5419671" y="2274154"/>
              <a:ext cx="2366471" cy="455661"/>
              <a:chOff x="1786258" y="2678746"/>
              <a:chExt cx="2594632" cy="720393"/>
            </a:xfrm>
          </p:grpSpPr>
          <p:sp>
            <p:nvSpPr>
              <p:cNvPr id="123" name="十字形 122"/>
              <p:cNvSpPr/>
              <p:nvPr/>
            </p:nvSpPr>
            <p:spPr>
              <a:xfrm>
                <a:off x="3885550" y="2700997"/>
                <a:ext cx="495340" cy="658605"/>
              </a:xfrm>
              <a:prstGeom prst="plus">
                <a:avLst>
                  <a:gd name="adj" fmla="val 32810"/>
                </a:avLst>
              </a:prstGeom>
              <a:solidFill>
                <a:schemeClr val="bg2"/>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6" name="文本框 125"/>
              <p:cNvSpPr txBox="1"/>
              <p:nvPr/>
            </p:nvSpPr>
            <p:spPr>
              <a:xfrm>
                <a:off x="1786258" y="2678746"/>
                <a:ext cx="1785020" cy="720393"/>
              </a:xfrm>
              <a:prstGeom prst="rect">
                <a:avLst/>
              </a:prstGeom>
              <a:ln>
                <a:solidFill>
                  <a:schemeClr val="accent3">
                    <a:lumMod val="75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CN" altLang="en-US" sz="2000" dirty="0">
                    <a:solidFill>
                      <a:schemeClr val="bg1"/>
                    </a:solidFill>
                  </a:rPr>
                  <a:t>测评技术要求</a:t>
                </a:r>
                <a:endParaRPr lang="zh-CN" altLang="en-US" sz="2000" kern="1200" dirty="0">
                  <a:solidFill>
                    <a:schemeClr val="bg1"/>
                  </a:solidFill>
                </a:endParaRPr>
              </a:p>
            </p:txBody>
          </p:sp>
        </p:grpSp>
        <p:grpSp>
          <p:nvGrpSpPr>
            <p:cNvPr id="116" name="组合 115"/>
            <p:cNvGrpSpPr/>
            <p:nvPr/>
          </p:nvGrpSpPr>
          <p:grpSpPr>
            <a:xfrm rot="5400000">
              <a:off x="4342678" y="3486287"/>
              <a:ext cx="3745111" cy="2238253"/>
              <a:chOff x="4584625" y="1902910"/>
              <a:chExt cx="4052297" cy="3074571"/>
            </a:xfrm>
          </p:grpSpPr>
          <p:sp>
            <p:nvSpPr>
              <p:cNvPr id="117" name="任意多边形 116"/>
              <p:cNvSpPr/>
              <p:nvPr/>
            </p:nvSpPr>
            <p:spPr>
              <a:xfrm>
                <a:off x="4584626" y="3444514"/>
                <a:ext cx="675381" cy="1271419"/>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118" name="任意多边形 117"/>
              <p:cNvSpPr/>
              <p:nvPr/>
            </p:nvSpPr>
            <p:spPr>
              <a:xfrm>
                <a:off x="4584625" y="3397347"/>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33507" tIns="28835" rIns="333506" bIns="28836"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119" name="任意多边形 118"/>
              <p:cNvSpPr/>
              <p:nvPr/>
            </p:nvSpPr>
            <p:spPr>
              <a:xfrm>
                <a:off x="4584626" y="216139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kern="1200"/>
              </a:p>
            </p:txBody>
          </p:sp>
          <p:sp>
            <p:nvSpPr>
              <p:cNvPr id="120" name="任意多边形 119"/>
              <p:cNvSpPr/>
              <p:nvPr/>
            </p:nvSpPr>
            <p:spPr>
              <a:xfrm>
                <a:off x="5260009" y="1902910"/>
                <a:ext cx="3376913" cy="514771"/>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风险评估技术</a:t>
                </a:r>
                <a:endParaRPr lang="zh-CN" altLang="en-US" kern="1200" dirty="0">
                  <a:solidFill>
                    <a:schemeClr val="bg1"/>
                  </a:solidFill>
                </a:endParaRPr>
              </a:p>
            </p:txBody>
          </p:sp>
          <p:sp>
            <p:nvSpPr>
              <p:cNvPr id="121" name="任意多边形 120"/>
              <p:cNvSpPr/>
              <p:nvPr/>
            </p:nvSpPr>
            <p:spPr>
              <a:xfrm>
                <a:off x="5260009" y="3207428"/>
                <a:ext cx="3376913" cy="469052"/>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漏洞测试技术</a:t>
                </a:r>
                <a:endParaRPr lang="zh-CN" altLang="en-US" kern="1200" dirty="0">
                  <a:solidFill>
                    <a:schemeClr val="bg1"/>
                  </a:solidFill>
                </a:endParaRPr>
              </a:p>
            </p:txBody>
          </p:sp>
          <p:sp>
            <p:nvSpPr>
              <p:cNvPr id="122" name="任意多边形 121"/>
              <p:cNvSpPr/>
              <p:nvPr/>
            </p:nvSpPr>
            <p:spPr>
              <a:xfrm>
                <a:off x="5260008" y="4462710"/>
                <a:ext cx="3376913" cy="514771"/>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vert270"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kern="1200" dirty="0">
                    <a:solidFill>
                      <a:schemeClr val="bg1"/>
                    </a:solidFill>
                  </a:rPr>
                  <a:t>渗透测试技术</a:t>
                </a:r>
                <a:endParaRPr lang="zh-CN" altLang="en-US" kern="1200" dirty="0">
                  <a:solidFill>
                    <a:schemeClr val="bg1"/>
                  </a:solidFill>
                </a:endParaRPr>
              </a:p>
            </p:txBody>
          </p:sp>
        </p:grpSp>
      </p:grpSp>
      <p:graphicFrame>
        <p:nvGraphicFramePr>
          <p:cNvPr id="3" name="表格 2"/>
          <p:cNvGraphicFramePr>
            <a:graphicFrameLocks noGrp="1"/>
          </p:cNvGraphicFramePr>
          <p:nvPr/>
        </p:nvGraphicFramePr>
        <p:xfrm>
          <a:off x="373539" y="2945232"/>
          <a:ext cx="3650496" cy="3793192"/>
        </p:xfrm>
        <a:graphic>
          <a:graphicData uri="http://schemas.openxmlformats.org/drawingml/2006/table">
            <a:tbl>
              <a:tblPr firstRow="1" bandRow="1">
                <a:tableStyleId>{5C22544A-7EE6-4342-B048-85BDC9FD1C3A}</a:tableStyleId>
              </a:tblPr>
              <a:tblGrid>
                <a:gridCol w="765944"/>
                <a:gridCol w="562708"/>
                <a:gridCol w="496596"/>
                <a:gridCol w="713225"/>
                <a:gridCol w="503607"/>
                <a:gridCol w="608416"/>
              </a:tblGrid>
              <a:tr h="474149">
                <a:tc gridSpan="3">
                  <a:txBody>
                    <a:bodyPr/>
                    <a:lstStyle/>
                    <a:p>
                      <a:pPr algn="ctr"/>
                      <a:r>
                        <a:rPr lang="zh-CN" altLang="en-US" dirty="0" smtClean="0">
                          <a:latin typeface="等线" panose="02010600030101010101" pitchFamily="2" charset="-122"/>
                          <a:ea typeface="等线" panose="02010600030101010101" pitchFamily="2" charset="-122"/>
                        </a:rPr>
                        <a:t>等保</a:t>
                      </a:r>
                      <a:r>
                        <a:rPr lang="en-US" altLang="zh-CN" dirty="0" smtClean="0">
                          <a:latin typeface="等线" panose="02010600030101010101" pitchFamily="2" charset="-122"/>
                          <a:ea typeface="等线" panose="02010600030101010101" pitchFamily="2" charset="-122"/>
                        </a:rPr>
                        <a:t>1.0</a:t>
                      </a:r>
                      <a:endParaRPr lang="zh-CN" altLang="en-US" dirty="0">
                        <a:latin typeface="等线" panose="02010600030101010101" pitchFamily="2" charset="-122"/>
                        <a:ea typeface="等线" panose="02010600030101010101" pitchFamily="2" charset="-122"/>
                      </a:endParaRPr>
                    </a:p>
                  </a:txBody>
                  <a:tcPr/>
                </a:tc>
                <a:tc hMerge="1">
                  <a:tcPr/>
                </a:tc>
                <a:tc hMerge="1">
                  <a:tcPr/>
                </a:tc>
                <a:tc gridSpan="3">
                  <a:txBody>
                    <a:bodyPr/>
                    <a:lstStyle/>
                    <a:p>
                      <a:pPr algn="ctr"/>
                      <a:r>
                        <a:rPr lang="zh-CN" altLang="en-US" dirty="0" smtClean="0">
                          <a:latin typeface="等线" panose="02010600030101010101" pitchFamily="2" charset="-122"/>
                          <a:ea typeface="等线" panose="02010600030101010101" pitchFamily="2" charset="-122"/>
                        </a:rPr>
                        <a:t>等保</a:t>
                      </a:r>
                      <a:r>
                        <a:rPr lang="en-US" altLang="zh-CN" dirty="0" smtClean="0">
                          <a:latin typeface="等线" panose="02010600030101010101" pitchFamily="2" charset="-122"/>
                          <a:ea typeface="等线" panose="02010600030101010101" pitchFamily="2" charset="-122"/>
                        </a:rPr>
                        <a:t>2.0</a:t>
                      </a:r>
                      <a:endParaRPr lang="zh-CN" altLang="en-US" dirty="0">
                        <a:latin typeface="等线" panose="02010600030101010101" pitchFamily="2" charset="-122"/>
                        <a:ea typeface="等线" panose="02010600030101010101" pitchFamily="2" charset="-122"/>
                      </a:endParaRPr>
                    </a:p>
                  </a:txBody>
                  <a:tcPr>
                    <a:solidFill>
                      <a:schemeClr val="accent3">
                        <a:lumMod val="75000"/>
                      </a:schemeClr>
                    </a:solidFill>
                  </a:tcPr>
                </a:tc>
                <a:tc hMerge="1">
                  <a:tcPr/>
                </a:tc>
                <a:tc hMerge="1">
                  <a:tcPr/>
                </a:tc>
              </a:tr>
              <a:tr h="474149">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二级</a:t>
                      </a:r>
                      <a:endParaRPr lang="zh-CN" altLang="en-US" sz="1000" b="1" dirty="0">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三级</a:t>
                      </a:r>
                      <a:endParaRPr lang="zh-CN" altLang="en-US" sz="1000" b="1" dirty="0">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zh-CN" altLang="en-US" sz="1000" b="1" dirty="0" smtClean="0">
                          <a:latin typeface="等线" panose="02010600030101010101" pitchFamily="2" charset="-122"/>
                          <a:ea typeface="等线" panose="02010600030101010101" pitchFamily="2" charset="-122"/>
                        </a:rPr>
                        <a:t>二级</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zh-CN" altLang="en-US" sz="1000" b="1" dirty="0" smtClean="0">
                          <a:latin typeface="等线" panose="02010600030101010101" pitchFamily="2" charset="-122"/>
                          <a:ea typeface="等线" panose="02010600030101010101" pitchFamily="2" charset="-122"/>
                        </a:rPr>
                        <a:t>三级</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r>
              <a:tr h="47414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b="1" dirty="0" smtClean="0">
                          <a:latin typeface="等线" panose="02010600030101010101" pitchFamily="2" charset="-122"/>
                          <a:ea typeface="等线" panose="02010600030101010101" pitchFamily="2" charset="-122"/>
                        </a:rPr>
                        <a:t>基本要求</a:t>
                      </a:r>
                      <a:endParaRPr lang="zh-CN" altLang="en-US" sz="1000" b="1" dirty="0" smtClean="0">
                        <a:latin typeface="等线" panose="02010600030101010101" pitchFamily="2" charset="-122"/>
                        <a:ea typeface="等线" panose="02010600030101010101" pitchFamily="2" charset="-122"/>
                      </a:endParaRPr>
                    </a:p>
                  </a:txBody>
                  <a:tcPr/>
                </a:tc>
                <a:tc>
                  <a:txBody>
                    <a:bodyPr/>
                    <a:lstStyle/>
                    <a:p>
                      <a:r>
                        <a:rPr lang="en-US" altLang="zh-CN" sz="1000" b="1" dirty="0" smtClean="0">
                          <a:latin typeface="等线" panose="02010600030101010101" pitchFamily="2" charset="-122"/>
                          <a:ea typeface="等线" panose="02010600030101010101" pitchFamily="2" charset="-122"/>
                        </a:rPr>
                        <a:t>175</a:t>
                      </a:r>
                      <a:endParaRPr lang="zh-CN" altLang="en-US" sz="1000" b="1" dirty="0">
                        <a:latin typeface="等线" panose="02010600030101010101" pitchFamily="2" charset="-122"/>
                        <a:ea typeface="等线" panose="02010600030101010101" pitchFamily="2" charset="-122"/>
                      </a:endParaRPr>
                    </a:p>
                  </a:txBody>
                  <a:tcPr/>
                </a:tc>
                <a:tc>
                  <a:txBody>
                    <a:bodyPr/>
                    <a:lstStyle/>
                    <a:p>
                      <a:r>
                        <a:rPr lang="en-US" altLang="zh-CN" sz="1000" b="1" dirty="0" smtClean="0">
                          <a:latin typeface="等线" panose="02010600030101010101" pitchFamily="2" charset="-122"/>
                          <a:ea typeface="等线" panose="02010600030101010101" pitchFamily="2" charset="-122"/>
                        </a:rPr>
                        <a:t>290</a:t>
                      </a:r>
                      <a:endParaRPr lang="zh-CN" altLang="en-US" sz="1000" b="1" dirty="0">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通用要求</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135</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211</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r>
              <a:tr h="474149">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云计算</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29</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46</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r>
              <a:tr h="474149">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移动互联</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14</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19</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r>
              <a:tr h="474149">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endParaRPr lang="zh-CN" altLang="en-US" sz="1000" b="1" dirty="0">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物联网</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7</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20</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r>
              <a:tr h="474149">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工控</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15</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c>
                  <a:txBody>
                    <a:bodyPr/>
                    <a:lstStyle/>
                    <a:p>
                      <a:r>
                        <a:rPr lang="en-US" altLang="zh-CN" sz="1000" b="1" dirty="0" smtClean="0">
                          <a:latin typeface="等线" panose="02010600030101010101" pitchFamily="2" charset="-122"/>
                          <a:ea typeface="等线" panose="02010600030101010101" pitchFamily="2" charset="-122"/>
                        </a:rPr>
                        <a:t>21</a:t>
                      </a:r>
                      <a:endParaRPr lang="zh-CN" altLang="en-US" sz="1000" b="1" dirty="0">
                        <a:latin typeface="等线" panose="02010600030101010101" pitchFamily="2" charset="-122"/>
                        <a:ea typeface="等线" panose="02010600030101010101" pitchFamily="2" charset="-122"/>
                      </a:endParaRPr>
                    </a:p>
                  </a:txBody>
                  <a:tcPr>
                    <a:solidFill>
                      <a:schemeClr val="accent3">
                        <a:lumMod val="20000"/>
                        <a:lumOff val="80000"/>
                      </a:schemeClr>
                    </a:solidFill>
                  </a:tcPr>
                </a:tc>
              </a:tr>
              <a:tr h="474149">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endParaRPr lang="zh-CN" altLang="en-US" sz="1000" b="1">
                        <a:latin typeface="等线" panose="02010600030101010101" pitchFamily="2" charset="-122"/>
                        <a:ea typeface="等线" panose="02010600030101010101" pitchFamily="2" charset="-122"/>
                      </a:endParaRPr>
                    </a:p>
                  </a:txBody>
                  <a:tcPr/>
                </a:tc>
                <a:tc>
                  <a:txBody>
                    <a:bodyPr/>
                    <a:lstStyle/>
                    <a:p>
                      <a:r>
                        <a:rPr lang="zh-CN" altLang="en-US" sz="1000" b="1" dirty="0" smtClean="0">
                          <a:latin typeface="等线" panose="02010600030101010101" pitchFamily="2" charset="-122"/>
                          <a:ea typeface="等线" panose="02010600030101010101" pitchFamily="2" charset="-122"/>
                        </a:rPr>
                        <a:t>合计</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200</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c>
                  <a:txBody>
                    <a:bodyPr/>
                    <a:lstStyle/>
                    <a:p>
                      <a:r>
                        <a:rPr lang="en-US" altLang="zh-CN" sz="1000" b="1" dirty="0" smtClean="0">
                          <a:latin typeface="等线" panose="02010600030101010101" pitchFamily="2" charset="-122"/>
                          <a:ea typeface="等线" panose="02010600030101010101" pitchFamily="2" charset="-122"/>
                        </a:rPr>
                        <a:t>317</a:t>
                      </a:r>
                      <a:endParaRPr lang="zh-CN" altLang="en-US" sz="1000" b="1" dirty="0">
                        <a:latin typeface="等线" panose="02010600030101010101" pitchFamily="2" charset="-122"/>
                        <a:ea typeface="等线" panose="02010600030101010101" pitchFamily="2" charset="-122"/>
                      </a:endParaRPr>
                    </a:p>
                  </a:txBody>
                  <a:tcPr>
                    <a:solidFill>
                      <a:schemeClr val="accent3">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circle(in)">
                                      <p:cBhvr>
                                        <p:cTn id="12"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41" name="组合 40"/>
          <p:cNvGrpSpPr/>
          <p:nvPr/>
        </p:nvGrpSpPr>
        <p:grpSpPr>
          <a:xfrm>
            <a:off x="2692230" y="697833"/>
            <a:ext cx="6245324" cy="590867"/>
            <a:chOff x="6474" y="574"/>
            <a:chExt cx="7704" cy="1145"/>
          </a:xfrm>
        </p:grpSpPr>
        <p:sp>
          <p:nvSpPr>
            <p:cNvPr id="42" name="矩形 41"/>
            <p:cNvSpPr/>
            <p:nvPr/>
          </p:nvSpPr>
          <p:spPr>
            <a:xfrm>
              <a:off x="7652" y="574"/>
              <a:ext cx="5349" cy="11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测评工作调查情况分析</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43" name="组合 42"/>
            <p:cNvGrpSpPr/>
            <p:nvPr/>
          </p:nvGrpSpPr>
          <p:grpSpPr>
            <a:xfrm>
              <a:off x="6474" y="882"/>
              <a:ext cx="800" cy="417"/>
              <a:chOff x="6947" y="1121"/>
              <a:chExt cx="800" cy="417"/>
            </a:xfrm>
          </p:grpSpPr>
          <p:sp>
            <p:nvSpPr>
              <p:cNvPr id="47" name="燕尾形 4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燕尾形 4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44" name="组合 43"/>
            <p:cNvGrpSpPr/>
            <p:nvPr/>
          </p:nvGrpSpPr>
          <p:grpSpPr>
            <a:xfrm flipH="1">
              <a:off x="13378" y="873"/>
              <a:ext cx="800" cy="417"/>
              <a:chOff x="6947" y="1121"/>
              <a:chExt cx="800" cy="417"/>
            </a:xfrm>
          </p:grpSpPr>
          <p:sp>
            <p:nvSpPr>
              <p:cNvPr id="45" name="燕尾形 44"/>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燕尾形 45"/>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49" name="组合 48"/>
          <p:cNvGrpSpPr/>
          <p:nvPr/>
        </p:nvGrpSpPr>
        <p:grpSpPr>
          <a:xfrm>
            <a:off x="394298" y="1424395"/>
            <a:ext cx="11531861" cy="431777"/>
            <a:chOff x="503108" y="1424395"/>
            <a:chExt cx="11531861" cy="431777"/>
          </a:xfrm>
        </p:grpSpPr>
        <p:grpSp>
          <p:nvGrpSpPr>
            <p:cNvPr id="50" name="组合 49"/>
            <p:cNvGrpSpPr/>
            <p:nvPr/>
          </p:nvGrpSpPr>
          <p:grpSpPr>
            <a:xfrm>
              <a:off x="503108" y="1424395"/>
              <a:ext cx="9594907" cy="431777"/>
              <a:chOff x="2039144" y="2788439"/>
              <a:chExt cx="6953031" cy="587807"/>
            </a:xfrm>
            <a:effectLst>
              <a:outerShdw blurRad="50800" dist="38100" dir="2700000" algn="tl" rotWithShape="0">
                <a:prstClr val="black">
                  <a:alpha val="40000"/>
                </a:prstClr>
              </a:outerShdw>
            </a:effectLst>
          </p:grpSpPr>
          <p:sp>
            <p:nvSpPr>
              <p:cNvPr id="52" name="任意多边形 51"/>
              <p:cNvSpPr/>
              <p:nvPr/>
            </p:nvSpPr>
            <p:spPr>
              <a:xfrm>
                <a:off x="2039144" y="2788443"/>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dirty="0">
                    <a:solidFill>
                      <a:schemeClr val="bg1"/>
                    </a:solidFill>
                  </a:rPr>
                  <a:t>测评时间长</a:t>
                </a:r>
                <a:endParaRPr lang="zh-CN" altLang="en-US" dirty="0">
                  <a:solidFill>
                    <a:schemeClr val="bg1"/>
                  </a:solidFill>
                </a:endParaRPr>
              </a:p>
            </p:txBody>
          </p:sp>
          <p:sp>
            <p:nvSpPr>
              <p:cNvPr id="53" name="任意多边形 52"/>
              <p:cNvSpPr/>
              <p:nvPr/>
            </p:nvSpPr>
            <p:spPr>
              <a:xfrm>
                <a:off x="3442774" y="2788440"/>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测评收费</a:t>
                </a:r>
                <a:endParaRPr lang="zh-CN" altLang="en-US" dirty="0">
                  <a:solidFill>
                    <a:schemeClr val="bg1"/>
                  </a:solidFill>
                </a:endParaRPr>
              </a:p>
            </p:txBody>
          </p:sp>
          <p:sp>
            <p:nvSpPr>
              <p:cNvPr id="54" name="任意多边形 53"/>
              <p:cNvSpPr/>
              <p:nvPr/>
            </p:nvSpPr>
            <p:spPr>
              <a:xfrm>
                <a:off x="4846405" y="2788442"/>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专业能力</a:t>
                </a:r>
                <a:endParaRPr lang="zh-CN" altLang="en-US" dirty="0">
                  <a:solidFill>
                    <a:schemeClr val="bg1"/>
                  </a:solidFill>
                </a:endParaRPr>
              </a:p>
            </p:txBody>
          </p:sp>
          <p:sp>
            <p:nvSpPr>
              <p:cNvPr id="55" name="任意多边形 54"/>
              <p:cNvSpPr/>
              <p:nvPr/>
            </p:nvSpPr>
            <p:spPr>
              <a:xfrm>
                <a:off x="7662613" y="2788439"/>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algn="ctr"/>
                <a:r>
                  <a:rPr lang="zh-CN" altLang="en-US" dirty="0">
                    <a:solidFill>
                      <a:schemeClr val="bg1"/>
                    </a:solidFill>
                  </a:rPr>
                  <a:t>服务态度差</a:t>
                </a:r>
                <a:endParaRPr lang="zh-CN" altLang="en-US" dirty="0">
                  <a:solidFill>
                    <a:schemeClr val="bg1"/>
                  </a:solidFill>
                </a:endParaRPr>
              </a:p>
            </p:txBody>
          </p:sp>
          <p:sp>
            <p:nvSpPr>
              <p:cNvPr id="56" name="任意多边形 55"/>
              <p:cNvSpPr/>
              <p:nvPr/>
            </p:nvSpPr>
            <p:spPr>
              <a:xfrm>
                <a:off x="6254509" y="2788441"/>
                <a:ext cx="1329562" cy="58780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过程效率</a:t>
                </a:r>
                <a:endParaRPr lang="zh-CN" altLang="en-US" dirty="0">
                  <a:solidFill>
                    <a:schemeClr val="bg1"/>
                  </a:solidFill>
                </a:endParaRPr>
              </a:p>
            </p:txBody>
          </p:sp>
        </p:grpSp>
        <p:sp>
          <p:nvSpPr>
            <p:cNvPr id="51" name="任意多边形 50"/>
            <p:cNvSpPr/>
            <p:nvPr/>
          </p:nvSpPr>
          <p:spPr>
            <a:xfrm>
              <a:off x="10200226" y="1424395"/>
              <a:ext cx="1834743" cy="431774"/>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01352" tIns="201352" rIns="201352" bIns="201352" numCol="1" spcCol="1270" anchor="ctr" anchorCtr="0">
              <a:noAutofit/>
            </a:bodyPr>
            <a:lstStyle/>
            <a:p>
              <a:pPr lvl="0" algn="ctr"/>
              <a:r>
                <a:rPr lang="zh-CN" altLang="en-US" dirty="0">
                  <a:solidFill>
                    <a:schemeClr val="bg1"/>
                  </a:solidFill>
                </a:rPr>
                <a:t>整改措施</a:t>
              </a:r>
              <a:endParaRPr lang="zh-CN" altLang="en-US" dirty="0">
                <a:solidFill>
                  <a:schemeClr val="bg1"/>
                </a:solidFill>
              </a:endParaRPr>
            </a:p>
          </p:txBody>
        </p:sp>
      </p:grpSp>
      <p:graphicFrame>
        <p:nvGraphicFramePr>
          <p:cNvPr id="58" name="图示 57"/>
          <p:cNvGraphicFramePr/>
          <p:nvPr/>
        </p:nvGraphicFramePr>
        <p:xfrm>
          <a:off x="1917475" y="2384521"/>
          <a:ext cx="8128000" cy="12616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0" name="图示 59"/>
          <p:cNvGraphicFramePr/>
          <p:nvPr/>
        </p:nvGraphicFramePr>
        <p:xfrm>
          <a:off x="1917475" y="3886086"/>
          <a:ext cx="8128000" cy="12616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1" name="图示 60"/>
          <p:cNvGraphicFramePr/>
          <p:nvPr/>
        </p:nvGraphicFramePr>
        <p:xfrm>
          <a:off x="1917475" y="5387651"/>
          <a:ext cx="4224201" cy="12616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ircle(in)">
                                      <p:cBhvr>
                                        <p:cTn id="12"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Graphic spid="61"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31" name="组合 30"/>
          <p:cNvGrpSpPr/>
          <p:nvPr/>
        </p:nvGrpSpPr>
        <p:grpSpPr>
          <a:xfrm>
            <a:off x="3362461" y="1126004"/>
            <a:ext cx="4787252" cy="590931"/>
            <a:chOff x="3151446" y="1025444"/>
            <a:chExt cx="4787252" cy="590931"/>
          </a:xfrm>
        </p:grpSpPr>
        <p:grpSp>
          <p:nvGrpSpPr>
            <p:cNvPr id="32" name="组合 31"/>
            <p:cNvGrpSpPr/>
            <p:nvPr/>
          </p:nvGrpSpPr>
          <p:grpSpPr>
            <a:xfrm>
              <a:off x="3151446" y="1203094"/>
              <a:ext cx="4787252" cy="254556"/>
              <a:chOff x="3331516" y="1203094"/>
              <a:chExt cx="4787252" cy="254556"/>
            </a:xfrm>
          </p:grpSpPr>
          <p:grpSp>
            <p:nvGrpSpPr>
              <p:cNvPr id="34" name="组合 33"/>
              <p:cNvGrpSpPr/>
              <p:nvPr/>
            </p:nvGrpSpPr>
            <p:grpSpPr>
              <a:xfrm>
                <a:off x="3331516" y="1203094"/>
                <a:ext cx="4787252" cy="254556"/>
                <a:chOff x="3381127" y="969030"/>
                <a:chExt cx="4729443" cy="240310"/>
              </a:xfrm>
            </p:grpSpPr>
            <p:sp>
              <p:nvSpPr>
                <p:cNvPr id="36" name="燕尾形 35"/>
                <p:cNvSpPr/>
                <p:nvPr/>
              </p:nvSpPr>
              <p:spPr>
                <a:xfrm>
                  <a:off x="3381127" y="974183"/>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nvGrpSpPr>
                <p:cNvPr id="37" name="组合 36"/>
                <p:cNvGrpSpPr/>
                <p:nvPr/>
              </p:nvGrpSpPr>
              <p:grpSpPr>
                <a:xfrm flipH="1">
                  <a:off x="7306793" y="969030"/>
                  <a:ext cx="803777" cy="240310"/>
                  <a:chOff x="7114" y="1121"/>
                  <a:chExt cx="475" cy="418"/>
                </a:xfrm>
              </p:grpSpPr>
              <p:sp>
                <p:nvSpPr>
                  <p:cNvPr id="38" name="燕尾形 37"/>
                  <p:cNvSpPr/>
                  <p:nvPr/>
                </p:nvSpPr>
                <p:spPr>
                  <a:xfrm>
                    <a:off x="7361" y="1121"/>
                    <a:ext cx="228" cy="4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9" name="燕尾形 38"/>
                  <p:cNvSpPr/>
                  <p:nvPr/>
                </p:nvSpPr>
                <p:spPr>
                  <a:xfrm>
                    <a:off x="7114" y="1130"/>
                    <a:ext cx="219"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35" name="燕尾形 34"/>
              <p:cNvSpPr/>
              <p:nvPr/>
            </p:nvSpPr>
            <p:spPr>
              <a:xfrm>
                <a:off x="3668337" y="1220634"/>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sp>
          <p:nvSpPr>
            <p:cNvPr id="33" name="矩形 32"/>
            <p:cNvSpPr/>
            <p:nvPr/>
          </p:nvSpPr>
          <p:spPr>
            <a:xfrm>
              <a:off x="4476265" y="1025444"/>
              <a:ext cx="1999266" cy="590931"/>
            </a:xfrm>
            <a:prstGeom prst="rect">
              <a:avLst/>
            </a:prstGeom>
          </p:spPr>
          <p:txBody>
            <a:bodyPr wrap="none">
              <a:spAutoFit/>
            </a:bodyPr>
            <a:lstStyle/>
            <a:p>
              <a:pPr algn="ctr"/>
              <a:r>
                <a:rPr lang="zh-CN" altLang="en-US" sz="3240" spc="300"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调查结论</a:t>
              </a:r>
              <a:endPar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aphicFrame>
        <p:nvGraphicFramePr>
          <p:cNvPr id="40" name="图示 39"/>
          <p:cNvGraphicFramePr/>
          <p:nvPr/>
        </p:nvGraphicFramePr>
        <p:xfrm>
          <a:off x="879451" y="2602524"/>
          <a:ext cx="10433098" cy="24899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2"/>
          <p:cNvSpPr>
            <a:spLocks noChangeArrowheads="1"/>
          </p:cNvSpPr>
          <p:nvPr/>
        </p:nvSpPr>
        <p:spPr bwMode="auto">
          <a:xfrm>
            <a:off x="1955410" y="3501732"/>
            <a:ext cx="9931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dirty="0">
                <a:solidFill>
                  <a:schemeClr val="bg1"/>
                </a:solidFill>
                <a:ea typeface="微软雅黑" panose="020B0503020204020204" pitchFamily="34" charset="-122"/>
              </a:rPr>
              <a:t>对报告</a:t>
            </a:r>
            <a:r>
              <a:rPr lang="zh-CN" altLang="en-US" sz="4000" dirty="0" smtClean="0">
                <a:solidFill>
                  <a:schemeClr val="bg1"/>
                </a:solidFill>
                <a:ea typeface="微软雅黑" panose="020B0503020204020204" pitchFamily="34" charset="-122"/>
              </a:rPr>
              <a:t>中关键信息基础设施保护</a:t>
            </a:r>
            <a:r>
              <a:rPr lang="zh-CN" altLang="en-US" sz="4000" dirty="0">
                <a:solidFill>
                  <a:schemeClr val="bg1"/>
                </a:solidFill>
                <a:ea typeface="微软雅黑" panose="020B0503020204020204" pitchFamily="34" charset="-122"/>
              </a:rPr>
              <a:t>内容的理解</a:t>
            </a:r>
            <a:endParaRPr lang="zh-CN" altLang="en-US" sz="4000" dirty="0">
              <a:solidFill>
                <a:schemeClr val="bg1"/>
              </a:solidFill>
              <a:ea typeface="微软雅黑" panose="020B0503020204020204" pitchFamily="34" charset="-122"/>
            </a:endParaRPr>
          </a:p>
        </p:txBody>
      </p:sp>
      <p:cxnSp>
        <p:nvCxnSpPr>
          <p:cNvPr id="4" name="直接连接符 3"/>
          <p:cNvCxnSpPr/>
          <p:nvPr/>
        </p:nvCxnSpPr>
        <p:spPr bwMode="auto">
          <a:xfrm>
            <a:off x="1268730" y="1475740"/>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sp>
        <p:nvSpPr>
          <p:cNvPr id="6" name="文本框 5"/>
          <p:cNvSpPr txBox="1"/>
          <p:nvPr/>
        </p:nvSpPr>
        <p:spPr>
          <a:xfrm>
            <a:off x="1403181" y="1569152"/>
            <a:ext cx="3574162" cy="645160"/>
          </a:xfrm>
          <a:prstGeom prst="rect">
            <a:avLst/>
          </a:prstGeom>
          <a:noFill/>
        </p:spPr>
        <p:txBody>
          <a:bodyPr wrap="square" rtlCol="0">
            <a:spAutoFit/>
          </a:bodyPr>
          <a:lstStyle/>
          <a:p>
            <a:r>
              <a:rPr lang="en-US" altLang="zh-CN" sz="3600" dirty="0">
                <a:solidFill>
                  <a:schemeClr val="bg1"/>
                </a:solidFill>
              </a:rPr>
              <a:t>PART 02</a:t>
            </a:r>
            <a:endParaRPr lang="en-US" altLang="zh-CN" sz="3600" dirty="0">
              <a:solidFill>
                <a:schemeClr val="bg1"/>
              </a:solidFill>
            </a:endParaRPr>
          </a:p>
        </p:txBody>
      </p:sp>
      <p:cxnSp>
        <p:nvCxnSpPr>
          <p:cNvPr id="7" name="直接连接符 6"/>
          <p:cNvCxnSpPr/>
          <p:nvPr/>
        </p:nvCxnSpPr>
        <p:spPr bwMode="auto">
          <a:xfrm>
            <a:off x="1268730" y="2214245"/>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42272" y="1268597"/>
            <a:ext cx="6914270" cy="590932"/>
            <a:chOff x="6474" y="574"/>
            <a:chExt cx="7704" cy="1034"/>
          </a:xfrm>
        </p:grpSpPr>
        <p:sp>
          <p:nvSpPr>
            <p:cNvPr id="2" name="矩形 1"/>
            <p:cNvSpPr/>
            <p:nvPr/>
          </p:nvSpPr>
          <p:spPr>
            <a:xfrm>
              <a:off x="7696" y="574"/>
              <a:ext cx="5260" cy="103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关基</a:t>
              </a:r>
              <a:r>
                <a:rPr kumimoji="0" lang="zh-CN" altLang="zh-CN"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保护制度</a:t>
              </a:r>
              <a:r>
                <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rPr>
                <a:t>调查问题</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sp>
        <p:nvSpPr>
          <p:cNvPr id="35" name="矩形 34"/>
          <p:cNvSpPr/>
          <p:nvPr/>
        </p:nvSpPr>
        <p:spPr>
          <a:xfrm flipH="1">
            <a:off x="9573343" y="6463228"/>
            <a:ext cx="2016090"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rPr>
              <a:t>   </a:t>
            </a:r>
            <a:endParaRPr kumimoji="0" lang="zh-CN" altLang="en-US" sz="2400" b="0"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cs"/>
            </a:endParaRPr>
          </a:p>
        </p:txBody>
      </p:sp>
      <p:sp>
        <p:nvSpPr>
          <p:cNvPr id="31" name="圆角淘宝店chenying0907出品 30"/>
          <p:cNvSpPr/>
          <p:nvPr/>
        </p:nvSpPr>
        <p:spPr>
          <a:xfrm>
            <a:off x="2058244" y="2185878"/>
            <a:ext cx="8255840" cy="701675"/>
          </a:xfrm>
          <a:prstGeom prst="roundRect">
            <a:avLst>
              <a:gd name="adj" fmla="val 50000"/>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nvGrpSpPr>
          <p:cNvPr id="16" name="Group 35"/>
          <p:cNvGrpSpPr>
            <a:grpSpLocks noChangeAspect="1"/>
          </p:cNvGrpSpPr>
          <p:nvPr/>
        </p:nvGrpSpPr>
        <p:grpSpPr bwMode="auto">
          <a:xfrm>
            <a:off x="2539957" y="2371614"/>
            <a:ext cx="347751" cy="356693"/>
            <a:chOff x="2446" y="1254"/>
            <a:chExt cx="868" cy="869"/>
          </a:xfrm>
          <a:solidFill>
            <a:schemeClr val="bg1"/>
          </a:solidFill>
        </p:grpSpPr>
        <p:sp>
          <p:nvSpPr>
            <p:cNvPr id="17" name="淘宝店chenying0907出品 36"/>
            <p:cNvSpPr>
              <a:spLocks noEditPoints="1"/>
            </p:cNvSpPr>
            <p:nvPr/>
          </p:nvSpPr>
          <p:spPr bwMode="auto">
            <a:xfrm>
              <a:off x="2446" y="1254"/>
              <a:ext cx="868" cy="86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latin typeface="Arial" panose="020B0604020202020204" pitchFamily="34" charset="0"/>
                <a:ea typeface="思源黑体 CN Medium" panose="020B0600000000000000" charset="-122"/>
                <a:sym typeface="Arial" panose="020B0604020202020204" pitchFamily="34" charset="0"/>
              </a:endParaRPr>
            </a:p>
          </p:txBody>
        </p:sp>
        <p:sp>
          <p:nvSpPr>
            <p:cNvPr id="18" name="淘宝店chenying0907出品 37"/>
            <p:cNvSpPr/>
            <p:nvPr/>
          </p:nvSpPr>
          <p:spPr bwMode="auto">
            <a:xfrm>
              <a:off x="2847" y="1443"/>
              <a:ext cx="208" cy="420"/>
            </a:xfrm>
            <a:custGeom>
              <a:avLst/>
              <a:gdLst>
                <a:gd name="T0" fmla="*/ 66 w 208"/>
                <a:gd name="T1" fmla="*/ 0 h 420"/>
                <a:gd name="T2" fmla="*/ 0 w 208"/>
                <a:gd name="T3" fmla="*/ 0 h 420"/>
                <a:gd name="T4" fmla="*/ 0 w 208"/>
                <a:gd name="T5" fmla="*/ 260 h 420"/>
                <a:gd name="T6" fmla="*/ 160 w 208"/>
                <a:gd name="T7" fmla="*/ 420 h 420"/>
                <a:gd name="T8" fmla="*/ 208 w 208"/>
                <a:gd name="T9" fmla="*/ 373 h 420"/>
                <a:gd name="T10" fmla="*/ 66 w 208"/>
                <a:gd name="T11" fmla="*/ 231 h 420"/>
                <a:gd name="T12" fmla="*/ 66 w 208"/>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208" h="420">
                  <a:moveTo>
                    <a:pt x="66" y="0"/>
                  </a:moveTo>
                  <a:lnTo>
                    <a:pt x="0" y="0"/>
                  </a:lnTo>
                  <a:lnTo>
                    <a:pt x="0" y="260"/>
                  </a:lnTo>
                  <a:lnTo>
                    <a:pt x="160" y="420"/>
                  </a:lnTo>
                  <a:lnTo>
                    <a:pt x="208" y="373"/>
                  </a:lnTo>
                  <a:lnTo>
                    <a:pt x="66" y="231"/>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latin typeface="Arial" panose="020B0604020202020204" pitchFamily="34" charset="0"/>
                <a:ea typeface="思源黑体 CN Medium" panose="020B0600000000000000" charset="-122"/>
                <a:sym typeface="Arial" panose="020B0604020202020204" pitchFamily="34" charset="0"/>
              </a:endParaRPr>
            </a:p>
          </p:txBody>
        </p:sp>
      </p:grpSp>
      <p:sp>
        <p:nvSpPr>
          <p:cNvPr id="19" name="TextBox 57"/>
          <p:cNvSpPr txBox="1"/>
          <p:nvPr/>
        </p:nvSpPr>
        <p:spPr>
          <a:xfrm>
            <a:off x="4849161" y="2322259"/>
            <a:ext cx="517830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sz="2400" dirty="0">
                <a:solidFill>
                  <a:schemeClr val="bg1"/>
                </a:solidFill>
                <a:sym typeface="+mn-ea"/>
              </a:rPr>
              <a:t>对关键信息基础设施保护要求的认识</a:t>
            </a:r>
            <a:endParaRPr lang="zh-CN" altLang="en-US" sz="2400" dirty="0">
              <a:solidFill>
                <a:schemeClr val="bg1"/>
              </a:solidFill>
              <a:latin typeface="Arial" panose="020B0604020202020204" pitchFamily="34" charset="0"/>
              <a:ea typeface="思源黑体 CN Medium" panose="020B0600000000000000" charset="-122"/>
              <a:sym typeface="+mn-ea"/>
            </a:endParaRPr>
          </a:p>
        </p:txBody>
      </p:sp>
      <p:grpSp>
        <p:nvGrpSpPr>
          <p:cNvPr id="21" name="淘宝店chenying0907出品 32"/>
          <p:cNvGrpSpPr/>
          <p:nvPr/>
        </p:nvGrpSpPr>
        <p:grpSpPr>
          <a:xfrm>
            <a:off x="3084844" y="2229464"/>
            <a:ext cx="1778634" cy="602220"/>
            <a:chOff x="4143851" y="532568"/>
            <a:chExt cx="4142700" cy="584449"/>
          </a:xfrm>
        </p:grpSpPr>
        <p:sp>
          <p:nvSpPr>
            <p:cNvPr id="26" name="圆角淘宝店chenying0907出品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27" name="圆角淘宝店chenying0907出品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sp>
        <p:nvSpPr>
          <p:cNvPr id="28" name="矩形 27"/>
          <p:cNvSpPr/>
          <p:nvPr/>
        </p:nvSpPr>
        <p:spPr>
          <a:xfrm flipH="1">
            <a:off x="3558794" y="2304130"/>
            <a:ext cx="830734" cy="47089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r>
              <a:rPr lang="zh-CN" altLang="zh-CN" sz="2400" b="1" dirty="0">
                <a:solidFill>
                  <a:schemeClr val="accent4">
                    <a:lumMod val="75000"/>
                  </a:schemeClr>
                </a:solidFill>
                <a:latin typeface="Arial" panose="020B0604020202020204" pitchFamily="34" charset="0"/>
                <a:ea typeface="微软雅黑" panose="020B0503020204020204" pitchFamily="34" charset="-122"/>
              </a:rPr>
              <a:t>认识</a:t>
            </a:r>
            <a:endParaRPr lang="zh-CN" altLang="zh-CN" sz="2400" b="1" dirty="0">
              <a:solidFill>
                <a:schemeClr val="accent4">
                  <a:lumMod val="75000"/>
                </a:schemeClr>
              </a:solidFill>
              <a:latin typeface="Arial" panose="020B0604020202020204" pitchFamily="34" charset="0"/>
              <a:ea typeface="微软雅黑" panose="020B0503020204020204" pitchFamily="34" charset="-122"/>
            </a:endParaRPr>
          </a:p>
        </p:txBody>
      </p:sp>
      <p:sp>
        <p:nvSpPr>
          <p:cNvPr id="30" name="圆角淘宝店chenying0907出品 30"/>
          <p:cNvSpPr/>
          <p:nvPr/>
        </p:nvSpPr>
        <p:spPr>
          <a:xfrm>
            <a:off x="1599136" y="3093938"/>
            <a:ext cx="10359910" cy="701675"/>
          </a:xfrm>
          <a:prstGeom prst="roundRect">
            <a:avLst>
              <a:gd name="adj" fmla="val 50000"/>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32" name="圆角淘宝店chenying0907出品 30"/>
          <p:cNvSpPr/>
          <p:nvPr/>
        </p:nvSpPr>
        <p:spPr>
          <a:xfrm>
            <a:off x="1132223" y="4031381"/>
            <a:ext cx="10147554" cy="701675"/>
          </a:xfrm>
          <a:prstGeom prst="roundRect">
            <a:avLst>
              <a:gd name="adj" fmla="val 50000"/>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34" name="圆角淘宝店chenying0907出品 30"/>
          <p:cNvSpPr/>
          <p:nvPr/>
        </p:nvSpPr>
        <p:spPr>
          <a:xfrm>
            <a:off x="617223" y="5001671"/>
            <a:ext cx="11511640" cy="701675"/>
          </a:xfrm>
          <a:prstGeom prst="roundRect">
            <a:avLst>
              <a:gd name="adj" fmla="val 50000"/>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nvGrpSpPr>
          <p:cNvPr id="38" name="淘宝店chenying0907出品 92"/>
          <p:cNvGrpSpPr/>
          <p:nvPr/>
        </p:nvGrpSpPr>
        <p:grpSpPr>
          <a:xfrm>
            <a:off x="2076160" y="3223153"/>
            <a:ext cx="263867" cy="391734"/>
            <a:chOff x="5649914" y="2946401"/>
            <a:chExt cx="360363" cy="534987"/>
          </a:xfrm>
        </p:grpSpPr>
        <p:sp>
          <p:nvSpPr>
            <p:cNvPr id="39" name="淘宝店chenying0907出品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sp>
          <p:nvSpPr>
            <p:cNvPr id="40" name="淘宝店chenying0907出品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sp>
          <p:nvSpPr>
            <p:cNvPr id="41" name="淘宝店chenying0907出品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sp>
          <p:nvSpPr>
            <p:cNvPr id="42" name="淘宝店chenying0907出品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grpSp>
      <p:sp>
        <p:nvSpPr>
          <p:cNvPr id="43" name="KSO_Shape"/>
          <p:cNvSpPr/>
          <p:nvPr/>
        </p:nvSpPr>
        <p:spPr bwMode="auto">
          <a:xfrm>
            <a:off x="1551049" y="4207091"/>
            <a:ext cx="442754" cy="258274"/>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sp>
        <p:nvSpPr>
          <p:cNvPr id="44" name="淘宝店chenying0907出品 41"/>
          <p:cNvSpPr>
            <a:spLocks noEditPoints="1"/>
          </p:cNvSpPr>
          <p:nvPr/>
        </p:nvSpPr>
        <p:spPr bwMode="auto">
          <a:xfrm>
            <a:off x="1132223" y="5202132"/>
            <a:ext cx="347900" cy="334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20204" pitchFamily="34" charset="0"/>
              <a:ea typeface="思源黑体 CN Medium" panose="020B0600000000000000" charset="-122"/>
              <a:sym typeface="Arial" panose="020B0604020202020204" pitchFamily="34" charset="0"/>
            </a:endParaRPr>
          </a:p>
        </p:txBody>
      </p:sp>
      <p:grpSp>
        <p:nvGrpSpPr>
          <p:cNvPr id="45" name="淘宝店chenying0907出品 32"/>
          <p:cNvGrpSpPr/>
          <p:nvPr/>
        </p:nvGrpSpPr>
        <p:grpSpPr>
          <a:xfrm>
            <a:off x="2461457" y="3137787"/>
            <a:ext cx="1778634" cy="602220"/>
            <a:chOff x="4143851" y="532568"/>
            <a:chExt cx="4142700" cy="584449"/>
          </a:xfrm>
        </p:grpSpPr>
        <p:sp>
          <p:nvSpPr>
            <p:cNvPr id="46" name="圆角淘宝店chenying0907出品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47" name="圆角淘宝店chenying0907出品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sp>
        <p:nvSpPr>
          <p:cNvPr id="48" name="矩形 47"/>
          <p:cNvSpPr/>
          <p:nvPr/>
        </p:nvSpPr>
        <p:spPr>
          <a:xfrm flipH="1">
            <a:off x="2995238" y="3233923"/>
            <a:ext cx="834403" cy="4603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r>
              <a:rPr lang="zh-CN" altLang="zh-CN" sz="2400" b="1" dirty="0">
                <a:solidFill>
                  <a:schemeClr val="accent4">
                    <a:lumMod val="75000"/>
                  </a:schemeClr>
                </a:solidFill>
                <a:latin typeface="Arial" panose="020B0604020202020204" pitchFamily="34" charset="0"/>
                <a:ea typeface="微软雅黑" panose="020B0503020204020204" pitchFamily="34" charset="-122"/>
              </a:rPr>
              <a:t>认识</a:t>
            </a:r>
            <a:endParaRPr lang="zh-CN" altLang="zh-CN" sz="2400" dirty="0">
              <a:solidFill>
                <a:srgbClr val="FFC000"/>
              </a:solidFill>
            </a:endParaRPr>
          </a:p>
        </p:txBody>
      </p:sp>
      <p:grpSp>
        <p:nvGrpSpPr>
          <p:cNvPr id="50" name="淘宝店chenying0907出品 32"/>
          <p:cNvGrpSpPr/>
          <p:nvPr/>
        </p:nvGrpSpPr>
        <p:grpSpPr>
          <a:xfrm>
            <a:off x="2164448" y="4082943"/>
            <a:ext cx="1778634" cy="602220"/>
            <a:chOff x="4143851" y="532568"/>
            <a:chExt cx="4142700" cy="584449"/>
          </a:xfrm>
        </p:grpSpPr>
        <p:sp>
          <p:nvSpPr>
            <p:cNvPr id="51" name="圆角淘宝店chenying0907出品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52" name="圆角淘宝店chenying0907出品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sp>
        <p:nvSpPr>
          <p:cNvPr id="53" name="矩形 52"/>
          <p:cNvSpPr/>
          <p:nvPr/>
        </p:nvSpPr>
        <p:spPr>
          <a:xfrm>
            <a:off x="2595128" y="4146733"/>
            <a:ext cx="800219" cy="461665"/>
          </a:xfrm>
          <a:prstGeom prst="rect">
            <a:avLst/>
          </a:prstGeom>
        </p:spPr>
        <p:txBody>
          <a:bodyPr wrap="none">
            <a:spAutoFit/>
          </a:bodyPr>
          <a:lstStyle/>
          <a:p>
            <a:r>
              <a:rPr lang="zh-CN" altLang="en-US" sz="2400" b="1" dirty="0">
                <a:solidFill>
                  <a:schemeClr val="accent4">
                    <a:lumMod val="75000"/>
                  </a:schemeClr>
                </a:solidFill>
                <a:latin typeface="Arial" panose="020B0604020202020204" pitchFamily="34" charset="0"/>
                <a:ea typeface="微软雅黑" panose="020B0503020204020204" pitchFamily="34" charset="-122"/>
              </a:rPr>
              <a:t>认识</a:t>
            </a:r>
            <a:endParaRPr lang="zh-CN" altLang="zh-CN" sz="2400" dirty="0">
              <a:solidFill>
                <a:srgbClr val="FFC000"/>
              </a:solidFill>
            </a:endParaRPr>
          </a:p>
        </p:txBody>
      </p:sp>
      <p:grpSp>
        <p:nvGrpSpPr>
          <p:cNvPr id="54" name="淘宝店chenying0907出品 32"/>
          <p:cNvGrpSpPr/>
          <p:nvPr/>
        </p:nvGrpSpPr>
        <p:grpSpPr>
          <a:xfrm>
            <a:off x="1539991" y="5068255"/>
            <a:ext cx="1778634" cy="602220"/>
            <a:chOff x="4143851" y="532568"/>
            <a:chExt cx="4142700" cy="584449"/>
          </a:xfrm>
        </p:grpSpPr>
        <p:sp>
          <p:nvSpPr>
            <p:cNvPr id="55" name="圆角淘宝店chenying0907出品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sp>
          <p:nvSpPr>
            <p:cNvPr id="56" name="圆角淘宝店chenying0907出品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latin typeface="Arial" panose="020B0604020202020204" pitchFamily="34" charset="0"/>
                <a:ea typeface="思源黑体 CN Medium" panose="020B0600000000000000" charset="-122"/>
                <a:sym typeface="Arial" panose="020B0604020202020204" pitchFamily="34" charset="0"/>
              </a:endParaRPr>
            </a:p>
          </p:txBody>
        </p:sp>
      </p:grpSp>
      <p:sp>
        <p:nvSpPr>
          <p:cNvPr id="57" name="矩形 56"/>
          <p:cNvSpPr/>
          <p:nvPr/>
        </p:nvSpPr>
        <p:spPr>
          <a:xfrm flipH="1">
            <a:off x="1841863" y="5118185"/>
            <a:ext cx="1211902"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r>
              <a:rPr lang="zh-CN" altLang="en-US" sz="2400" b="1" dirty="0">
                <a:solidFill>
                  <a:schemeClr val="accent4">
                    <a:lumMod val="75000"/>
                  </a:schemeClr>
                </a:solidFill>
                <a:latin typeface="Arial" panose="020B0604020202020204" pitchFamily="34" charset="0"/>
                <a:ea typeface="微软雅黑" panose="020B0503020204020204" pitchFamily="34" charset="-122"/>
              </a:rPr>
              <a:t>分等级</a:t>
            </a:r>
            <a:endParaRPr lang="zh-CN" altLang="zh-CN" sz="2400" dirty="0">
              <a:solidFill>
                <a:srgbClr val="FFC000"/>
              </a:solidFill>
            </a:endParaRPr>
          </a:p>
        </p:txBody>
      </p:sp>
      <p:sp>
        <p:nvSpPr>
          <p:cNvPr id="58" name="文本框 57"/>
          <p:cNvSpPr txBox="1"/>
          <p:nvPr/>
        </p:nvSpPr>
        <p:spPr>
          <a:xfrm>
            <a:off x="3943082" y="4146734"/>
            <a:ext cx="7212733" cy="461665"/>
          </a:xfrm>
          <a:prstGeom prst="rect">
            <a:avLst/>
          </a:prstGeom>
          <a:noFill/>
        </p:spPr>
        <p:txBody>
          <a:bodyPr wrap="square">
            <a:spAutoFit/>
          </a:bodyPr>
          <a:lstStyle/>
          <a:p>
            <a:pPr lvl="0"/>
            <a:r>
              <a:rPr lang="zh-CN" altLang="zh-CN" sz="2400" dirty="0">
                <a:solidFill>
                  <a:schemeClr val="bg1"/>
                </a:solidFill>
              </a:rPr>
              <a:t>对关键信息基础设施保护供应链安全管理要求的认识</a:t>
            </a:r>
            <a:endParaRPr lang="zh-CN" altLang="en-US" sz="2400" dirty="0">
              <a:solidFill>
                <a:schemeClr val="bg1"/>
              </a:solidFill>
            </a:endParaRPr>
          </a:p>
        </p:txBody>
      </p:sp>
      <p:sp>
        <p:nvSpPr>
          <p:cNvPr id="59" name="文本框 58"/>
          <p:cNvSpPr txBox="1"/>
          <p:nvPr/>
        </p:nvSpPr>
        <p:spPr>
          <a:xfrm>
            <a:off x="3310158" y="5143740"/>
            <a:ext cx="8603167" cy="461665"/>
          </a:xfrm>
          <a:prstGeom prst="rect">
            <a:avLst/>
          </a:prstGeom>
          <a:noFill/>
        </p:spPr>
        <p:txBody>
          <a:bodyPr wrap="square">
            <a:spAutoFit/>
          </a:bodyPr>
          <a:lstStyle/>
          <a:p>
            <a:pPr lvl="0"/>
            <a:r>
              <a:rPr lang="zh-CN" altLang="zh-CN" sz="2400" dirty="0">
                <a:solidFill>
                  <a:schemeClr val="bg1"/>
                </a:solidFill>
              </a:rPr>
              <a:t>对关键信息基础设施保护对象（客体）的管理和保护划分等级</a:t>
            </a:r>
            <a:endParaRPr lang="zh-CN" altLang="en-US" sz="2400" dirty="0">
              <a:solidFill>
                <a:schemeClr val="bg1"/>
              </a:solidFill>
            </a:endParaRPr>
          </a:p>
        </p:txBody>
      </p:sp>
      <p:sp>
        <p:nvSpPr>
          <p:cNvPr id="60" name="文本框 59"/>
          <p:cNvSpPr txBox="1"/>
          <p:nvPr/>
        </p:nvSpPr>
        <p:spPr>
          <a:xfrm>
            <a:off x="4254409" y="3152990"/>
            <a:ext cx="7820414" cy="461665"/>
          </a:xfrm>
          <a:prstGeom prst="rect">
            <a:avLst/>
          </a:prstGeom>
          <a:noFill/>
        </p:spPr>
        <p:txBody>
          <a:bodyPr wrap="square">
            <a:spAutoFit/>
          </a:bodyPr>
          <a:lstStyle/>
          <a:p>
            <a:pPr lvl="0"/>
            <a:r>
              <a:rPr lang="zh-CN" altLang="zh-CN" sz="2400" dirty="0">
                <a:solidFill>
                  <a:schemeClr val="bg1"/>
                </a:solidFill>
              </a:rPr>
              <a:t>对关键信息基础设施保护核心岗位人员管理要求的认识</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1000" fill="hold"/>
                                        <p:tgtEl>
                                          <p:spTgt spid="30"/>
                                        </p:tgtEl>
                                        <p:attrNameLst>
                                          <p:attrName>ppt_x</p:attrName>
                                        </p:attrNameLst>
                                      </p:cBhvr>
                                      <p:tavLst>
                                        <p:tav tm="0">
                                          <p:val>
                                            <p:strVal val="1+#ppt_w/2"/>
                                          </p:val>
                                        </p:tav>
                                        <p:tav tm="100000">
                                          <p:val>
                                            <p:strVal val="#ppt_x"/>
                                          </p:val>
                                        </p:tav>
                                      </p:tavLst>
                                    </p:anim>
                                    <p:anim calcmode="lin" valueType="num">
                                      <p:cBhvr additive="base">
                                        <p:cTn id="15" dur="1000" fill="hold"/>
                                        <p:tgtEl>
                                          <p:spTgt spid="30"/>
                                        </p:tgtEl>
                                        <p:attrNameLst>
                                          <p:attrName>ppt_y</p:attrName>
                                        </p:attrNameLst>
                                      </p:cBhvr>
                                      <p:tavLst>
                                        <p:tav tm="0">
                                          <p:val>
                                            <p:strVal val="#ppt_y"/>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par>
                                <p:cTn id="19" presetID="2" presetClass="entr" presetSubtype="2" decel="10000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1000" fill="hold"/>
                                        <p:tgtEl>
                                          <p:spTgt spid="32"/>
                                        </p:tgtEl>
                                        <p:attrNameLst>
                                          <p:attrName>ppt_x</p:attrName>
                                        </p:attrNameLst>
                                      </p:cBhvr>
                                      <p:tavLst>
                                        <p:tav tm="0">
                                          <p:val>
                                            <p:strVal val="1+#ppt_w/2"/>
                                          </p:val>
                                        </p:tav>
                                        <p:tav tm="100000">
                                          <p:val>
                                            <p:strVal val="#ppt_x"/>
                                          </p:val>
                                        </p:tav>
                                      </p:tavLst>
                                    </p:anim>
                                    <p:anim calcmode="lin" valueType="num">
                                      <p:cBhvr additive="base">
                                        <p:cTn id="22" dur="1000" fill="hold"/>
                                        <p:tgtEl>
                                          <p:spTgt spid="32"/>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childTnLst>
                                </p:cTn>
                              </p:par>
                              <p:par>
                                <p:cTn id="26" presetID="2" presetClass="entr" presetSubtype="2" decel="10000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000" fill="hold"/>
                                        <p:tgtEl>
                                          <p:spTgt spid="34"/>
                                        </p:tgtEl>
                                        <p:attrNameLst>
                                          <p:attrName>ppt_x</p:attrName>
                                        </p:attrNameLst>
                                      </p:cBhvr>
                                      <p:tavLst>
                                        <p:tav tm="0">
                                          <p:val>
                                            <p:strVal val="1+#ppt_w/2"/>
                                          </p:val>
                                        </p:tav>
                                        <p:tav tm="100000">
                                          <p:val>
                                            <p:strVal val="#ppt_x"/>
                                          </p:val>
                                        </p:tav>
                                      </p:tavLst>
                                    </p:anim>
                                    <p:anim calcmode="lin" valueType="num">
                                      <p:cBhvr additive="base">
                                        <p:cTn id="29" dur="1000" fill="hold"/>
                                        <p:tgtEl>
                                          <p:spTgt spid="34"/>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0" grpId="0" bldLvl="0" animBg="1"/>
      <p:bldP spid="30" grpId="1" bldLvl="0" animBg="1"/>
      <p:bldP spid="32" grpId="0" bldLvl="0" animBg="1"/>
      <p:bldP spid="32" grpId="1" bldLvl="0" animBg="1"/>
      <p:bldP spid="34" grpId="0" bldLvl="0" animBg="1"/>
      <p:bldP spid="34" grpId="1"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316918" y="2287282"/>
            <a:ext cx="8511540" cy="4274820"/>
            <a:chOff x="2485220" y="1573352"/>
            <a:chExt cx="8511540" cy="4274820"/>
          </a:xfrm>
        </p:grpSpPr>
        <p:sp>
          <p:nvSpPr>
            <p:cNvPr id="9" name="环形箭头 8"/>
            <p:cNvSpPr/>
            <p:nvPr/>
          </p:nvSpPr>
          <p:spPr>
            <a:xfrm>
              <a:off x="6281505" y="2256582"/>
              <a:ext cx="3525796" cy="3525796"/>
            </a:xfrm>
            <a:prstGeom prst="circularArrow">
              <a:avLst>
                <a:gd name="adj1" fmla="val 4878"/>
                <a:gd name="adj2" fmla="val 312630"/>
                <a:gd name="adj3" fmla="val 3212024"/>
                <a:gd name="adj4" fmla="val 15129479"/>
                <a:gd name="adj5" fmla="val 5691"/>
              </a:avLst>
            </a:prstGeom>
            <a:solidFill>
              <a:schemeClr val="tx2">
                <a:lumMod val="50000"/>
                <a:lumOff val="50000"/>
              </a:schemeClr>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形状 9"/>
            <p:cNvSpPr/>
            <p:nvPr/>
          </p:nvSpPr>
          <p:spPr>
            <a:xfrm>
              <a:off x="4058835" y="1748556"/>
              <a:ext cx="2665846" cy="2665846"/>
            </a:xfrm>
            <a:prstGeom prst="leftCircularArrow">
              <a:avLst>
                <a:gd name="adj1" fmla="val 6452"/>
                <a:gd name="adj2" fmla="val 429999"/>
                <a:gd name="adj3" fmla="val 10489124"/>
                <a:gd name="adj4" fmla="val 14837806"/>
                <a:gd name="adj5" fmla="val 7527"/>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2844895"/>
                <a:satOff val="-20800"/>
                <a:lumOff val="-5681"/>
                <a:alphaOff val="0"/>
              </a:schemeClr>
            </a:fillRef>
            <a:effectRef idx="2">
              <a:schemeClr val="accent2">
                <a:hueOff val="-2844895"/>
                <a:satOff val="-20800"/>
                <a:lumOff val="-5681"/>
                <a:alphaOff val="0"/>
              </a:schemeClr>
            </a:effectRef>
            <a:fontRef idx="minor">
              <a:schemeClr val="lt1"/>
            </a:fontRef>
          </p:style>
        </p:sp>
        <p:sp>
          <p:nvSpPr>
            <p:cNvPr id="3" name="任意多边形 2"/>
            <p:cNvSpPr/>
            <p:nvPr/>
          </p:nvSpPr>
          <p:spPr>
            <a:xfrm>
              <a:off x="6147670" y="2751907"/>
              <a:ext cx="2866501" cy="2866501"/>
            </a:xfrm>
            <a:custGeom>
              <a:avLst/>
              <a:gdLst>
                <a:gd name="connsiteX0" fmla="*/ 2034655 w 2866501"/>
                <a:gd name="connsiteY0" fmla="*/ 457030 h 2866501"/>
                <a:gd name="connsiteX1" fmla="*/ 2257623 w 2866501"/>
                <a:gd name="connsiteY1" fmla="*/ 269928 h 2866501"/>
                <a:gd name="connsiteX2" fmla="*/ 2435749 w 2866501"/>
                <a:gd name="connsiteY2" fmla="*/ 419393 h 2866501"/>
                <a:gd name="connsiteX3" fmla="*/ 2290207 w 2866501"/>
                <a:gd name="connsiteY3" fmla="*/ 671464 h 2866501"/>
                <a:gd name="connsiteX4" fmla="*/ 2521455 w 2866501"/>
                <a:gd name="connsiteY4" fmla="*/ 1071997 h 2866501"/>
                <a:gd name="connsiteX5" fmla="*/ 2812526 w 2866501"/>
                <a:gd name="connsiteY5" fmla="*/ 1071990 h 2866501"/>
                <a:gd name="connsiteX6" fmla="*/ 2852904 w 2866501"/>
                <a:gd name="connsiteY6" fmla="*/ 1300984 h 2866501"/>
                <a:gd name="connsiteX7" fmla="*/ 2579384 w 2866501"/>
                <a:gd name="connsiteY7" fmla="*/ 1400529 h 2866501"/>
                <a:gd name="connsiteX8" fmla="*/ 2499072 w 2866501"/>
                <a:gd name="connsiteY8" fmla="*/ 1855999 h 2866501"/>
                <a:gd name="connsiteX9" fmla="*/ 2722050 w 2866501"/>
                <a:gd name="connsiteY9" fmla="*/ 2043090 h 2866501"/>
                <a:gd name="connsiteX10" fmla="*/ 2605787 w 2866501"/>
                <a:gd name="connsiteY10" fmla="*/ 2244464 h 2866501"/>
                <a:gd name="connsiteX11" fmla="*/ 2332272 w 2866501"/>
                <a:gd name="connsiteY11" fmla="*/ 2144905 h 2866501"/>
                <a:gd name="connsiteX12" fmla="*/ 1977979 w 2866501"/>
                <a:gd name="connsiteY12" fmla="*/ 2442192 h 2866501"/>
                <a:gd name="connsiteX13" fmla="*/ 2028531 w 2866501"/>
                <a:gd name="connsiteY13" fmla="*/ 2728839 h 2866501"/>
                <a:gd name="connsiteX14" fmla="*/ 1810027 w 2866501"/>
                <a:gd name="connsiteY14" fmla="*/ 2808368 h 2866501"/>
                <a:gd name="connsiteX15" fmla="*/ 1664499 w 2866501"/>
                <a:gd name="connsiteY15" fmla="*/ 2556290 h 2866501"/>
                <a:gd name="connsiteX16" fmla="*/ 1202003 w 2866501"/>
                <a:gd name="connsiteY16" fmla="*/ 2556290 h 2866501"/>
                <a:gd name="connsiteX17" fmla="*/ 1056474 w 2866501"/>
                <a:gd name="connsiteY17" fmla="*/ 2808368 h 2866501"/>
                <a:gd name="connsiteX18" fmla="*/ 837970 w 2866501"/>
                <a:gd name="connsiteY18" fmla="*/ 2728839 h 2866501"/>
                <a:gd name="connsiteX19" fmla="*/ 888521 w 2866501"/>
                <a:gd name="connsiteY19" fmla="*/ 2442192 h 2866501"/>
                <a:gd name="connsiteX20" fmla="*/ 534228 w 2866501"/>
                <a:gd name="connsiteY20" fmla="*/ 2144905 h 2866501"/>
                <a:gd name="connsiteX21" fmla="*/ 260714 w 2866501"/>
                <a:gd name="connsiteY21" fmla="*/ 2244464 h 2866501"/>
                <a:gd name="connsiteX22" fmla="*/ 144451 w 2866501"/>
                <a:gd name="connsiteY22" fmla="*/ 2043090 h 2866501"/>
                <a:gd name="connsiteX23" fmla="*/ 367429 w 2866501"/>
                <a:gd name="connsiteY23" fmla="*/ 1855999 h 2866501"/>
                <a:gd name="connsiteX24" fmla="*/ 287117 w 2866501"/>
                <a:gd name="connsiteY24" fmla="*/ 1400529 h 2866501"/>
                <a:gd name="connsiteX25" fmla="*/ 13597 w 2866501"/>
                <a:gd name="connsiteY25" fmla="*/ 1300984 h 2866501"/>
                <a:gd name="connsiteX26" fmla="*/ 53975 w 2866501"/>
                <a:gd name="connsiteY26" fmla="*/ 1071990 h 2866501"/>
                <a:gd name="connsiteX27" fmla="*/ 345046 w 2866501"/>
                <a:gd name="connsiteY27" fmla="*/ 1071998 h 2866501"/>
                <a:gd name="connsiteX28" fmla="*/ 576294 w 2866501"/>
                <a:gd name="connsiteY28" fmla="*/ 671465 h 2866501"/>
                <a:gd name="connsiteX29" fmla="*/ 430752 w 2866501"/>
                <a:gd name="connsiteY29" fmla="*/ 419393 h 2866501"/>
                <a:gd name="connsiteX30" fmla="*/ 608878 w 2866501"/>
                <a:gd name="connsiteY30" fmla="*/ 269928 h 2866501"/>
                <a:gd name="connsiteX31" fmla="*/ 831846 w 2866501"/>
                <a:gd name="connsiteY31" fmla="*/ 457030 h 2866501"/>
                <a:gd name="connsiteX32" fmla="*/ 1266450 w 2866501"/>
                <a:gd name="connsiteY32" fmla="*/ 298847 h 2866501"/>
                <a:gd name="connsiteX33" fmla="*/ 1316987 w 2866501"/>
                <a:gd name="connsiteY33" fmla="*/ 12197 h 2866501"/>
                <a:gd name="connsiteX34" fmla="*/ 1549514 w 2866501"/>
                <a:gd name="connsiteY34" fmla="*/ 12197 h 2866501"/>
                <a:gd name="connsiteX35" fmla="*/ 1600050 w 2866501"/>
                <a:gd name="connsiteY35" fmla="*/ 298847 h 2866501"/>
                <a:gd name="connsiteX36" fmla="*/ 2034654 w 2866501"/>
                <a:gd name="connsiteY36" fmla="*/ 457030 h 2866501"/>
                <a:gd name="connsiteX37" fmla="*/ 2034655 w 2866501"/>
                <a:gd name="connsiteY37" fmla="*/ 457030 h 286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66501" h="2866501">
                  <a:moveTo>
                    <a:pt x="2034655" y="457030"/>
                  </a:moveTo>
                  <a:lnTo>
                    <a:pt x="2257623" y="269928"/>
                  </a:lnTo>
                  <a:lnTo>
                    <a:pt x="2435749" y="419393"/>
                  </a:lnTo>
                  <a:lnTo>
                    <a:pt x="2290207" y="671464"/>
                  </a:lnTo>
                  <a:cubicBezTo>
                    <a:pt x="2393696" y="787882"/>
                    <a:pt x="2472379" y="924165"/>
                    <a:pt x="2521455" y="1071997"/>
                  </a:cubicBezTo>
                  <a:lnTo>
                    <a:pt x="2812526" y="1071990"/>
                  </a:lnTo>
                  <a:lnTo>
                    <a:pt x="2852904" y="1300984"/>
                  </a:lnTo>
                  <a:lnTo>
                    <a:pt x="2579384" y="1400529"/>
                  </a:lnTo>
                  <a:cubicBezTo>
                    <a:pt x="2583829" y="1556231"/>
                    <a:pt x="2556503" y="1711207"/>
                    <a:pt x="2499072" y="1855999"/>
                  </a:cubicBezTo>
                  <a:lnTo>
                    <a:pt x="2722050" y="2043090"/>
                  </a:lnTo>
                  <a:lnTo>
                    <a:pt x="2605787" y="2244464"/>
                  </a:lnTo>
                  <a:lnTo>
                    <a:pt x="2332272" y="2144905"/>
                  </a:lnTo>
                  <a:cubicBezTo>
                    <a:pt x="2235594" y="2267037"/>
                    <a:pt x="2115044" y="2368190"/>
                    <a:pt x="1977979" y="2442192"/>
                  </a:cubicBezTo>
                  <a:lnTo>
                    <a:pt x="2028531" y="2728839"/>
                  </a:lnTo>
                  <a:lnTo>
                    <a:pt x="1810027" y="2808368"/>
                  </a:lnTo>
                  <a:lnTo>
                    <a:pt x="1664499" y="2556290"/>
                  </a:lnTo>
                  <a:cubicBezTo>
                    <a:pt x="1511934" y="2587705"/>
                    <a:pt x="1354568" y="2587705"/>
                    <a:pt x="1202003" y="2556290"/>
                  </a:cubicBezTo>
                  <a:lnTo>
                    <a:pt x="1056474" y="2808368"/>
                  </a:lnTo>
                  <a:lnTo>
                    <a:pt x="837970" y="2728839"/>
                  </a:lnTo>
                  <a:lnTo>
                    <a:pt x="888521" y="2442192"/>
                  </a:lnTo>
                  <a:cubicBezTo>
                    <a:pt x="751456" y="2368190"/>
                    <a:pt x="630907" y="2267037"/>
                    <a:pt x="534228" y="2144905"/>
                  </a:cubicBezTo>
                  <a:lnTo>
                    <a:pt x="260714" y="2244464"/>
                  </a:lnTo>
                  <a:lnTo>
                    <a:pt x="144451" y="2043090"/>
                  </a:lnTo>
                  <a:lnTo>
                    <a:pt x="367429" y="1855999"/>
                  </a:lnTo>
                  <a:cubicBezTo>
                    <a:pt x="309999" y="1711207"/>
                    <a:pt x="282672" y="1556232"/>
                    <a:pt x="287117" y="1400529"/>
                  </a:cubicBezTo>
                  <a:lnTo>
                    <a:pt x="13597" y="1300984"/>
                  </a:lnTo>
                  <a:lnTo>
                    <a:pt x="53975" y="1071990"/>
                  </a:lnTo>
                  <a:lnTo>
                    <a:pt x="345046" y="1071998"/>
                  </a:lnTo>
                  <a:cubicBezTo>
                    <a:pt x="394122" y="924165"/>
                    <a:pt x="472805" y="787882"/>
                    <a:pt x="576294" y="671465"/>
                  </a:cubicBezTo>
                  <a:lnTo>
                    <a:pt x="430752" y="419393"/>
                  </a:lnTo>
                  <a:lnTo>
                    <a:pt x="608878" y="269928"/>
                  </a:lnTo>
                  <a:lnTo>
                    <a:pt x="831846" y="457030"/>
                  </a:lnTo>
                  <a:cubicBezTo>
                    <a:pt x="964466" y="375329"/>
                    <a:pt x="1112341" y="321507"/>
                    <a:pt x="1266450" y="298847"/>
                  </a:cubicBezTo>
                  <a:lnTo>
                    <a:pt x="1316987" y="12197"/>
                  </a:lnTo>
                  <a:lnTo>
                    <a:pt x="1549514" y="12197"/>
                  </a:lnTo>
                  <a:lnTo>
                    <a:pt x="1600050" y="298847"/>
                  </a:lnTo>
                  <a:cubicBezTo>
                    <a:pt x="1754159" y="321507"/>
                    <a:pt x="1902035" y="375329"/>
                    <a:pt x="2034654" y="457030"/>
                  </a:cubicBezTo>
                  <a:lnTo>
                    <a:pt x="2034655" y="457030"/>
                  </a:lnTo>
                  <a:close/>
                </a:path>
              </a:pathLst>
            </a:custGeom>
            <a:solidFill>
              <a:schemeClr val="tx2">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05504" tIns="700674" rIns="605504" bIns="750806" numCol="1" spcCol="1270" anchor="ctr" anchorCtr="0">
              <a:noAutofit/>
            </a:bodyPr>
            <a:lstStyle/>
            <a:p>
              <a:pPr lvl="0" algn="ctr" defTabSz="1022350">
                <a:lnSpc>
                  <a:spcPct val="90000"/>
                </a:lnSpc>
                <a:spcBef>
                  <a:spcPct val="0"/>
                </a:spcBef>
                <a:spcAft>
                  <a:spcPct val="35000"/>
                </a:spcAft>
              </a:pPr>
              <a:r>
                <a:rPr lang="zh-CN" altLang="en-US" sz="2300" kern="1200" dirty="0"/>
                <a:t>认知</a:t>
              </a:r>
              <a:endParaRPr lang="zh-CN" altLang="en-US" sz="2300" kern="1200" dirty="0"/>
            </a:p>
          </p:txBody>
        </p:sp>
        <p:sp>
          <p:nvSpPr>
            <p:cNvPr id="4" name="任意多边形 3"/>
            <p:cNvSpPr/>
            <p:nvPr/>
          </p:nvSpPr>
          <p:spPr>
            <a:xfrm>
              <a:off x="7391865" y="4649292"/>
              <a:ext cx="3604895" cy="1198880"/>
            </a:xfrm>
            <a:custGeom>
              <a:avLst/>
              <a:gdLst>
                <a:gd name="connsiteX0" fmla="*/ 0 w 3525510"/>
                <a:gd name="connsiteY0" fmla="*/ 171025 h 1710249"/>
                <a:gd name="connsiteX1" fmla="*/ 171025 w 3525510"/>
                <a:gd name="connsiteY1" fmla="*/ 0 h 1710249"/>
                <a:gd name="connsiteX2" fmla="*/ 3354485 w 3525510"/>
                <a:gd name="connsiteY2" fmla="*/ 0 h 1710249"/>
                <a:gd name="connsiteX3" fmla="*/ 3525510 w 3525510"/>
                <a:gd name="connsiteY3" fmla="*/ 171025 h 1710249"/>
                <a:gd name="connsiteX4" fmla="*/ 3525510 w 3525510"/>
                <a:gd name="connsiteY4" fmla="*/ 1539224 h 1710249"/>
                <a:gd name="connsiteX5" fmla="*/ 3354485 w 3525510"/>
                <a:gd name="connsiteY5" fmla="*/ 1710249 h 1710249"/>
                <a:gd name="connsiteX6" fmla="*/ 171025 w 3525510"/>
                <a:gd name="connsiteY6" fmla="*/ 1710249 h 1710249"/>
                <a:gd name="connsiteX7" fmla="*/ 0 w 3525510"/>
                <a:gd name="connsiteY7" fmla="*/ 1539224 h 1710249"/>
                <a:gd name="connsiteX8" fmla="*/ 0 w 3525510"/>
                <a:gd name="connsiteY8" fmla="*/ 171025 h 171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5510" h="1710249">
                  <a:moveTo>
                    <a:pt x="0" y="171025"/>
                  </a:moveTo>
                  <a:cubicBezTo>
                    <a:pt x="0" y="76571"/>
                    <a:pt x="76571" y="0"/>
                    <a:pt x="171025" y="0"/>
                  </a:cubicBezTo>
                  <a:lnTo>
                    <a:pt x="3354485" y="0"/>
                  </a:lnTo>
                  <a:cubicBezTo>
                    <a:pt x="3448939" y="0"/>
                    <a:pt x="3525510" y="76571"/>
                    <a:pt x="3525510" y="171025"/>
                  </a:cubicBezTo>
                  <a:lnTo>
                    <a:pt x="3525510" y="1539224"/>
                  </a:lnTo>
                  <a:cubicBezTo>
                    <a:pt x="3525510" y="1633678"/>
                    <a:pt x="3448939" y="1710249"/>
                    <a:pt x="3354485" y="1710249"/>
                  </a:cubicBezTo>
                  <a:lnTo>
                    <a:pt x="171025" y="1710249"/>
                  </a:lnTo>
                  <a:cubicBezTo>
                    <a:pt x="76571" y="1710249"/>
                    <a:pt x="0" y="1633678"/>
                    <a:pt x="0" y="1539224"/>
                  </a:cubicBezTo>
                  <a:lnTo>
                    <a:pt x="0" y="171025"/>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721" tIns="137721" rIns="137721" bIns="137721" numCol="1" spcCol="1270" anchor="t" anchorCtr="0">
              <a:noAutofit/>
            </a:bodyPr>
            <a:lstStyle/>
            <a:p>
              <a:pPr marL="171450" lvl="1" indent="-171450" algn="l" defTabSz="800100">
                <a:lnSpc>
                  <a:spcPct val="90000"/>
                </a:lnSpc>
                <a:spcBef>
                  <a:spcPct val="0"/>
                </a:spcBef>
                <a:spcAft>
                  <a:spcPts val="600"/>
                </a:spcAft>
                <a:buChar char="•"/>
              </a:pPr>
              <a:r>
                <a:rPr lang="zh-CN" altLang="en-US" sz="1800" b="1" kern="1200" dirty="0">
                  <a:solidFill>
                    <a:schemeClr val="accent2">
                      <a:lumMod val="75000"/>
                    </a:schemeClr>
                  </a:solidFill>
                </a:rPr>
                <a:t>关基保护要求的认知</a:t>
              </a:r>
              <a:endParaRPr lang="zh-CN" altLang="en-US" sz="1800" b="1" kern="1200" dirty="0">
                <a:solidFill>
                  <a:schemeClr val="accent2">
                    <a:lumMod val="75000"/>
                  </a:schemeClr>
                </a:solidFill>
              </a:endParaRPr>
            </a:p>
            <a:p>
              <a:pPr marL="171450" lvl="1" indent="-171450" algn="l" defTabSz="800100">
                <a:lnSpc>
                  <a:spcPct val="90000"/>
                </a:lnSpc>
                <a:spcBef>
                  <a:spcPct val="0"/>
                </a:spcBef>
                <a:spcAft>
                  <a:spcPts val="600"/>
                </a:spcAft>
                <a:buChar char="•"/>
              </a:pPr>
              <a:r>
                <a:rPr lang="zh-CN" altLang="en-US" sz="1800" b="1" kern="1200" dirty="0">
                  <a:solidFill>
                    <a:schemeClr val="accent2">
                      <a:lumMod val="75000"/>
                    </a:schemeClr>
                  </a:solidFill>
                </a:rPr>
                <a:t>核心岗位人员管理要求的认知</a:t>
              </a:r>
              <a:endParaRPr lang="zh-CN" altLang="en-US" sz="1800" b="1" kern="1200" dirty="0">
                <a:solidFill>
                  <a:schemeClr val="accent2">
                    <a:lumMod val="75000"/>
                  </a:schemeClr>
                </a:solidFill>
              </a:endParaRPr>
            </a:p>
            <a:p>
              <a:pPr marL="171450" lvl="1" indent="-171450" algn="l" defTabSz="800100">
                <a:lnSpc>
                  <a:spcPct val="90000"/>
                </a:lnSpc>
                <a:spcBef>
                  <a:spcPct val="0"/>
                </a:spcBef>
                <a:spcAft>
                  <a:spcPts val="600"/>
                </a:spcAft>
                <a:buChar char="•"/>
              </a:pPr>
              <a:r>
                <a:rPr lang="zh-CN" altLang="en-US" sz="1800" b="1" kern="1200" dirty="0">
                  <a:solidFill>
                    <a:schemeClr val="accent2">
                      <a:lumMod val="75000"/>
                    </a:schemeClr>
                  </a:solidFill>
                </a:rPr>
                <a:t>供应链安全管理要求的认知</a:t>
              </a:r>
              <a:endParaRPr lang="zh-CN" altLang="en-US" sz="1800" b="1" kern="1200" dirty="0">
                <a:solidFill>
                  <a:schemeClr val="accent2">
                    <a:lumMod val="75000"/>
                  </a:schemeClr>
                </a:solidFill>
              </a:endParaRPr>
            </a:p>
          </p:txBody>
        </p:sp>
        <p:sp>
          <p:nvSpPr>
            <p:cNvPr id="7" name="任意多边形 6"/>
            <p:cNvSpPr/>
            <p:nvPr/>
          </p:nvSpPr>
          <p:spPr>
            <a:xfrm>
              <a:off x="4479887" y="2074370"/>
              <a:ext cx="2084728" cy="2084728"/>
            </a:xfrm>
            <a:custGeom>
              <a:avLst/>
              <a:gdLst>
                <a:gd name="connsiteX0" fmla="*/ 1559891 w 2084728"/>
                <a:gd name="connsiteY0" fmla="*/ 528009 h 2084728"/>
                <a:gd name="connsiteX1" fmla="*/ 1867459 w 2084728"/>
                <a:gd name="connsiteY1" fmla="*/ 435313 h 2084728"/>
                <a:gd name="connsiteX2" fmla="*/ 1980633 w 2084728"/>
                <a:gd name="connsiteY2" fmla="*/ 631336 h 2084728"/>
                <a:gd name="connsiteX3" fmla="*/ 1746573 w 2084728"/>
                <a:gd name="connsiteY3" fmla="*/ 851350 h 2084728"/>
                <a:gd name="connsiteX4" fmla="*/ 1746573 w 2084728"/>
                <a:gd name="connsiteY4" fmla="*/ 1233379 h 2084728"/>
                <a:gd name="connsiteX5" fmla="*/ 1980633 w 2084728"/>
                <a:gd name="connsiteY5" fmla="*/ 1453392 h 2084728"/>
                <a:gd name="connsiteX6" fmla="*/ 1867459 w 2084728"/>
                <a:gd name="connsiteY6" fmla="*/ 1649415 h 2084728"/>
                <a:gd name="connsiteX7" fmla="*/ 1559891 w 2084728"/>
                <a:gd name="connsiteY7" fmla="*/ 1556719 h 2084728"/>
                <a:gd name="connsiteX8" fmla="*/ 1229044 w 2084728"/>
                <a:gd name="connsiteY8" fmla="*/ 1747733 h 2084728"/>
                <a:gd name="connsiteX9" fmla="*/ 1155538 w 2084728"/>
                <a:gd name="connsiteY9" fmla="*/ 2060443 h 2084728"/>
                <a:gd name="connsiteX10" fmla="*/ 929190 w 2084728"/>
                <a:gd name="connsiteY10" fmla="*/ 2060443 h 2084728"/>
                <a:gd name="connsiteX11" fmla="*/ 855683 w 2084728"/>
                <a:gd name="connsiteY11" fmla="*/ 1747734 h 2084728"/>
                <a:gd name="connsiteX12" fmla="*/ 524836 w 2084728"/>
                <a:gd name="connsiteY12" fmla="*/ 1556720 h 2084728"/>
                <a:gd name="connsiteX13" fmla="*/ 217269 w 2084728"/>
                <a:gd name="connsiteY13" fmla="*/ 1649415 h 2084728"/>
                <a:gd name="connsiteX14" fmla="*/ 104095 w 2084728"/>
                <a:gd name="connsiteY14" fmla="*/ 1453392 h 2084728"/>
                <a:gd name="connsiteX15" fmla="*/ 338155 w 2084728"/>
                <a:gd name="connsiteY15" fmla="*/ 1233378 h 2084728"/>
                <a:gd name="connsiteX16" fmla="*/ 338155 w 2084728"/>
                <a:gd name="connsiteY16" fmla="*/ 851349 h 2084728"/>
                <a:gd name="connsiteX17" fmla="*/ 104095 w 2084728"/>
                <a:gd name="connsiteY17" fmla="*/ 631336 h 2084728"/>
                <a:gd name="connsiteX18" fmla="*/ 217269 w 2084728"/>
                <a:gd name="connsiteY18" fmla="*/ 435313 h 2084728"/>
                <a:gd name="connsiteX19" fmla="*/ 524837 w 2084728"/>
                <a:gd name="connsiteY19" fmla="*/ 528009 h 2084728"/>
                <a:gd name="connsiteX20" fmla="*/ 855684 w 2084728"/>
                <a:gd name="connsiteY20" fmla="*/ 336995 h 2084728"/>
                <a:gd name="connsiteX21" fmla="*/ 929190 w 2084728"/>
                <a:gd name="connsiteY21" fmla="*/ 24285 h 2084728"/>
                <a:gd name="connsiteX22" fmla="*/ 1155538 w 2084728"/>
                <a:gd name="connsiteY22" fmla="*/ 24285 h 2084728"/>
                <a:gd name="connsiteX23" fmla="*/ 1229045 w 2084728"/>
                <a:gd name="connsiteY23" fmla="*/ 336994 h 2084728"/>
                <a:gd name="connsiteX24" fmla="*/ 1559892 w 2084728"/>
                <a:gd name="connsiteY24" fmla="*/ 528008 h 2084728"/>
                <a:gd name="connsiteX25" fmla="*/ 1559891 w 2084728"/>
                <a:gd name="connsiteY25" fmla="*/ 528009 h 208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4728" h="2084728">
                  <a:moveTo>
                    <a:pt x="1559891" y="528009"/>
                  </a:moveTo>
                  <a:lnTo>
                    <a:pt x="1867459" y="435313"/>
                  </a:lnTo>
                  <a:lnTo>
                    <a:pt x="1980633" y="631336"/>
                  </a:lnTo>
                  <a:lnTo>
                    <a:pt x="1746573" y="851350"/>
                  </a:lnTo>
                  <a:cubicBezTo>
                    <a:pt x="1780501" y="976433"/>
                    <a:pt x="1780501" y="1108296"/>
                    <a:pt x="1746573" y="1233379"/>
                  </a:cubicBezTo>
                  <a:lnTo>
                    <a:pt x="1980633" y="1453392"/>
                  </a:lnTo>
                  <a:lnTo>
                    <a:pt x="1867459" y="1649415"/>
                  </a:lnTo>
                  <a:lnTo>
                    <a:pt x="1559891" y="1556719"/>
                  </a:lnTo>
                  <a:cubicBezTo>
                    <a:pt x="1468530" y="1648643"/>
                    <a:pt x="1354334" y="1714575"/>
                    <a:pt x="1229044" y="1747733"/>
                  </a:cubicBezTo>
                  <a:lnTo>
                    <a:pt x="1155538" y="2060443"/>
                  </a:lnTo>
                  <a:lnTo>
                    <a:pt x="929190" y="2060443"/>
                  </a:lnTo>
                  <a:lnTo>
                    <a:pt x="855683" y="1747734"/>
                  </a:lnTo>
                  <a:cubicBezTo>
                    <a:pt x="730394" y="1714575"/>
                    <a:pt x="616197" y="1648644"/>
                    <a:pt x="524836" y="1556720"/>
                  </a:cubicBezTo>
                  <a:lnTo>
                    <a:pt x="217269" y="1649415"/>
                  </a:lnTo>
                  <a:lnTo>
                    <a:pt x="104095" y="1453392"/>
                  </a:lnTo>
                  <a:lnTo>
                    <a:pt x="338155" y="1233378"/>
                  </a:lnTo>
                  <a:cubicBezTo>
                    <a:pt x="304227" y="1108295"/>
                    <a:pt x="304227" y="976432"/>
                    <a:pt x="338155" y="851349"/>
                  </a:cubicBezTo>
                  <a:lnTo>
                    <a:pt x="104095" y="631336"/>
                  </a:lnTo>
                  <a:lnTo>
                    <a:pt x="217269" y="435313"/>
                  </a:lnTo>
                  <a:lnTo>
                    <a:pt x="524837" y="528009"/>
                  </a:lnTo>
                  <a:cubicBezTo>
                    <a:pt x="616198" y="436085"/>
                    <a:pt x="730394" y="370153"/>
                    <a:pt x="855684" y="336995"/>
                  </a:cubicBezTo>
                  <a:lnTo>
                    <a:pt x="929190" y="24285"/>
                  </a:lnTo>
                  <a:lnTo>
                    <a:pt x="1155538" y="24285"/>
                  </a:lnTo>
                  <a:lnTo>
                    <a:pt x="1229045" y="336994"/>
                  </a:lnTo>
                  <a:cubicBezTo>
                    <a:pt x="1354334" y="370153"/>
                    <a:pt x="1468531" y="436084"/>
                    <a:pt x="1559892" y="528008"/>
                  </a:cubicBezTo>
                  <a:lnTo>
                    <a:pt x="1559891" y="528009"/>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844895"/>
                <a:satOff val="-20800"/>
                <a:lumOff val="-5681"/>
                <a:alphaOff val="0"/>
              </a:schemeClr>
            </a:fillRef>
            <a:effectRef idx="2">
              <a:schemeClr val="accent2">
                <a:hueOff val="-2844895"/>
                <a:satOff val="-20800"/>
                <a:lumOff val="-5681"/>
                <a:alphaOff val="0"/>
              </a:schemeClr>
            </a:effectRef>
            <a:fontRef idx="minor">
              <a:schemeClr val="lt1"/>
            </a:fontRef>
          </p:style>
          <p:txBody>
            <a:bodyPr spcFirstLastPara="0" vert="horz" wrap="square" lIns="554047" tIns="557219" rIns="554047" bIns="557219" numCol="1" spcCol="1270" anchor="ctr" anchorCtr="0">
              <a:noAutofit/>
            </a:bodyPr>
            <a:lstStyle/>
            <a:p>
              <a:pPr lvl="0" algn="ctr" defTabSz="1022350">
                <a:lnSpc>
                  <a:spcPct val="90000"/>
                </a:lnSpc>
                <a:spcBef>
                  <a:spcPct val="0"/>
                </a:spcBef>
                <a:spcAft>
                  <a:spcPct val="35000"/>
                </a:spcAft>
              </a:pPr>
              <a:r>
                <a:rPr lang="zh-CN" altLang="en-US" sz="2300" kern="1200" dirty="0"/>
                <a:t>管理</a:t>
              </a:r>
              <a:endParaRPr lang="zh-CN" altLang="en-US" sz="2300" kern="1200" dirty="0"/>
            </a:p>
          </p:txBody>
        </p:sp>
        <p:sp>
          <p:nvSpPr>
            <p:cNvPr id="8" name="任意多边形 7"/>
            <p:cNvSpPr/>
            <p:nvPr/>
          </p:nvSpPr>
          <p:spPr>
            <a:xfrm>
              <a:off x="2485220" y="1573352"/>
              <a:ext cx="2566035" cy="501015"/>
            </a:xfrm>
            <a:custGeom>
              <a:avLst/>
              <a:gdLst>
                <a:gd name="connsiteX0" fmla="*/ 0 w 3201233"/>
                <a:gd name="connsiteY0" fmla="*/ 98978 h 989784"/>
                <a:gd name="connsiteX1" fmla="*/ 98978 w 3201233"/>
                <a:gd name="connsiteY1" fmla="*/ 0 h 989784"/>
                <a:gd name="connsiteX2" fmla="*/ 3102255 w 3201233"/>
                <a:gd name="connsiteY2" fmla="*/ 0 h 989784"/>
                <a:gd name="connsiteX3" fmla="*/ 3201233 w 3201233"/>
                <a:gd name="connsiteY3" fmla="*/ 98978 h 989784"/>
                <a:gd name="connsiteX4" fmla="*/ 3201233 w 3201233"/>
                <a:gd name="connsiteY4" fmla="*/ 890806 h 989784"/>
                <a:gd name="connsiteX5" fmla="*/ 3102255 w 3201233"/>
                <a:gd name="connsiteY5" fmla="*/ 989784 h 989784"/>
                <a:gd name="connsiteX6" fmla="*/ 98978 w 3201233"/>
                <a:gd name="connsiteY6" fmla="*/ 989784 h 989784"/>
                <a:gd name="connsiteX7" fmla="*/ 0 w 3201233"/>
                <a:gd name="connsiteY7" fmla="*/ 890806 h 989784"/>
                <a:gd name="connsiteX8" fmla="*/ 0 w 3201233"/>
                <a:gd name="connsiteY8" fmla="*/ 98978 h 98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33" h="989784">
                  <a:moveTo>
                    <a:pt x="0" y="98978"/>
                  </a:moveTo>
                  <a:cubicBezTo>
                    <a:pt x="0" y="44314"/>
                    <a:pt x="44314" y="0"/>
                    <a:pt x="98978" y="0"/>
                  </a:cubicBezTo>
                  <a:lnTo>
                    <a:pt x="3102255" y="0"/>
                  </a:lnTo>
                  <a:cubicBezTo>
                    <a:pt x="3156919" y="0"/>
                    <a:pt x="3201233" y="44314"/>
                    <a:pt x="3201233" y="98978"/>
                  </a:cubicBezTo>
                  <a:lnTo>
                    <a:pt x="3201233" y="890806"/>
                  </a:lnTo>
                  <a:cubicBezTo>
                    <a:pt x="3201233" y="945470"/>
                    <a:pt x="3156919" y="989784"/>
                    <a:pt x="3102255" y="989784"/>
                  </a:cubicBezTo>
                  <a:lnTo>
                    <a:pt x="98978" y="989784"/>
                  </a:lnTo>
                  <a:cubicBezTo>
                    <a:pt x="44314" y="989784"/>
                    <a:pt x="0" y="945470"/>
                    <a:pt x="0" y="890806"/>
                  </a:cubicBezTo>
                  <a:lnTo>
                    <a:pt x="0" y="98978"/>
                  </a:lnTo>
                  <a:close/>
                </a:path>
              </a:pathLst>
            </a:custGeom>
            <a:scene3d>
              <a:camera prst="orthographicFront"/>
              <a:lightRig rig="flat" dir="t"/>
            </a:scene3d>
            <a:sp3d z="190500" extrusionH="12700" prstMaterial="plastic">
              <a:bevelT w="50800" h="50800"/>
            </a:sp3d>
          </p:spPr>
          <p:style>
            <a:lnRef idx="1">
              <a:schemeClr val="accent2">
                <a:hueOff val="-2844895"/>
                <a:satOff val="-20800"/>
                <a:lumOff val="-568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620" tIns="116620" rIns="116620" bIns="116620"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a:solidFill>
                    <a:srgbClr val="00B050"/>
                  </a:solidFill>
                </a:rPr>
                <a:t>分等级管理关保对象</a:t>
              </a:r>
              <a:endParaRPr lang="zh-CN" altLang="en-US" sz="1800" b="1" kern="1200" dirty="0">
                <a:solidFill>
                  <a:srgbClr val="00B050"/>
                </a:solidFill>
              </a:endParaRPr>
            </a:p>
          </p:txBody>
        </p:sp>
      </p:grpSp>
      <p:grpSp>
        <p:nvGrpSpPr>
          <p:cNvPr id="19" name="组合 18"/>
          <p:cNvGrpSpPr/>
          <p:nvPr/>
        </p:nvGrpSpPr>
        <p:grpSpPr>
          <a:xfrm>
            <a:off x="9273582" y="4019497"/>
            <a:ext cx="5489830" cy="590931"/>
            <a:chOff x="3449955" y="364490"/>
            <a:chExt cx="6099810" cy="656590"/>
          </a:xfrm>
        </p:grpSpPr>
        <p:sp>
          <p:nvSpPr>
            <p:cNvPr id="20" name="矩形 19"/>
            <p:cNvSpPr/>
            <p:nvPr/>
          </p:nvSpPr>
          <p:spPr>
            <a:xfrm>
              <a:off x="6397233"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2" name="组合 21"/>
          <p:cNvGrpSpPr/>
          <p:nvPr/>
        </p:nvGrpSpPr>
        <p:grpSpPr>
          <a:xfrm>
            <a:off x="3599935" y="1135159"/>
            <a:ext cx="4681252" cy="591107"/>
            <a:chOff x="6474" y="574"/>
            <a:chExt cx="7704" cy="1083"/>
          </a:xfrm>
        </p:grpSpPr>
        <p:sp>
          <p:nvSpPr>
            <p:cNvPr id="23" name="矩形 22"/>
            <p:cNvSpPr/>
            <p:nvPr/>
          </p:nvSpPr>
          <p:spPr>
            <a:xfrm>
              <a:off x="8125" y="574"/>
              <a:ext cx="4403" cy="108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问题考察角度</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4" name="组合 23"/>
            <p:cNvGrpSpPr/>
            <p:nvPr/>
          </p:nvGrpSpPr>
          <p:grpSpPr>
            <a:xfrm>
              <a:off x="6474" y="882"/>
              <a:ext cx="800" cy="417"/>
              <a:chOff x="6947" y="1121"/>
              <a:chExt cx="800" cy="417"/>
            </a:xfrm>
          </p:grpSpPr>
          <p:sp>
            <p:nvSpPr>
              <p:cNvPr id="35" name="燕尾形 34"/>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燕尾形 35"/>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6" name="组合 25"/>
            <p:cNvGrpSpPr/>
            <p:nvPr/>
          </p:nvGrpSpPr>
          <p:grpSpPr>
            <a:xfrm flipH="1">
              <a:off x="13378" y="873"/>
              <a:ext cx="800" cy="417"/>
              <a:chOff x="6947" y="1121"/>
              <a:chExt cx="800" cy="417"/>
            </a:xfrm>
          </p:grpSpPr>
          <p:sp>
            <p:nvSpPr>
              <p:cNvPr id="33" name="燕尾形 3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燕尾形 3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62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2" name="组合 11"/>
          <p:cNvGrpSpPr/>
          <p:nvPr/>
        </p:nvGrpSpPr>
        <p:grpSpPr>
          <a:xfrm>
            <a:off x="3480440" y="1411539"/>
            <a:ext cx="4681252" cy="590867"/>
            <a:chOff x="6474" y="574"/>
            <a:chExt cx="7704" cy="1145"/>
          </a:xfrm>
        </p:grpSpPr>
        <p:sp>
          <p:nvSpPr>
            <p:cNvPr id="13" name="矩形 12"/>
            <p:cNvSpPr/>
            <p:nvPr/>
          </p:nvSpPr>
          <p:spPr>
            <a:xfrm>
              <a:off x="8125" y="574"/>
              <a:ext cx="4403" cy="11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调查情况分析</a:t>
              </a:r>
              <a:endParaRPr kumimoji="0" lang="zh-CN" altLang="en-US" sz="3240" b="0" i="0" u="none" strike="noStrike" kern="1200" cap="none" spc="30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 name="组合 1"/>
          <p:cNvGrpSpPr/>
          <p:nvPr/>
        </p:nvGrpSpPr>
        <p:grpSpPr>
          <a:xfrm>
            <a:off x="2863405" y="3009383"/>
            <a:ext cx="6224187" cy="3058640"/>
            <a:chOff x="2663273" y="1909312"/>
            <a:chExt cx="6224187" cy="3058640"/>
          </a:xfrm>
        </p:grpSpPr>
        <p:sp>
          <p:nvSpPr>
            <p:cNvPr id="71" name="矩形 70"/>
            <p:cNvSpPr/>
            <p:nvPr/>
          </p:nvSpPr>
          <p:spPr>
            <a:xfrm>
              <a:off x="2694120" y="1909312"/>
              <a:ext cx="2214639" cy="1072869"/>
            </a:xfrm>
            <a:prstGeom prst="rect">
              <a:avLst/>
            </a:prstGeom>
            <a:solidFill>
              <a:srgbClr val="0D9488"/>
            </a:solidFill>
            <a:ln w="25400" cap="flat" cmpd="sng" algn="ctr">
              <a:solidFill>
                <a:srgbClr val="0D9488"/>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6417" tIns="48208" rIns="96417" bIns="48208"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调查对象</a:t>
              </a:r>
              <a:endPar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5" name="矩形 74"/>
            <p:cNvSpPr/>
            <p:nvPr/>
          </p:nvSpPr>
          <p:spPr>
            <a:xfrm rot="10800000" flipV="1">
              <a:off x="6205220" y="1909445"/>
              <a:ext cx="2371090" cy="1073150"/>
            </a:xfrm>
            <a:prstGeom prst="rect">
              <a:avLst/>
            </a:prstGeom>
            <a:solidFill>
              <a:srgbClr val="0473B2"/>
            </a:solidFill>
            <a:ln>
              <a:solidFill>
                <a:srgbClr val="0473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管理思路</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2663273" y="3290570"/>
              <a:ext cx="1499870"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从业人员</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pitchFamily="34" charset="-122"/>
                  <a:cs typeface="+mn-cs"/>
                  <a:sym typeface="+mn-ea"/>
                </a:rPr>
                <a:t>主管部门</a:t>
              </a:r>
              <a:endParaRPr kumimoji="0" lang="zh-CN" altLang="en-US" sz="18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p:txBody>
        </p:sp>
        <p:sp>
          <p:nvSpPr>
            <p:cNvPr id="11" name="文本框 10"/>
            <p:cNvSpPr txBox="1"/>
            <p:nvPr/>
          </p:nvSpPr>
          <p:spPr>
            <a:xfrm>
              <a:off x="6160135" y="3290570"/>
              <a:ext cx="2727325" cy="167738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核心岗位人员（63.14%）</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600"/>
                </a:spcAft>
                <a:buClrTx/>
                <a:buSzTx/>
                <a:buFontTx/>
                <a:buNone/>
                <a:defRPr/>
              </a:pPr>
              <a:endParaRPr kumimoji="0" lang="zh-CN" altLang="en-US" sz="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60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供应链安全（62.46%）</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600"/>
                </a:spcAft>
                <a:buClrTx/>
                <a:buSzTx/>
                <a:buFontTx/>
                <a:buNone/>
                <a:defRPr/>
              </a:pPr>
              <a:endParaRPr kumimoji="0" lang="zh-CN" altLang="en-US" sz="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600"/>
                </a:spcAft>
                <a:buClrTx/>
                <a:buSzTx/>
                <a:buFontTx/>
                <a:buNone/>
                <a:defRPr/>
              </a:pPr>
              <a:r>
                <a:rPr kumimoji="0"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rPr>
                <a:t>再划分等级（52.60%）</a:t>
              </a:r>
              <a:endParaRPr kumimoji="0"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endParaRPr kumimoji="1" lang="zh-CN" altLang="en-US" sz="1620" dirty="0"/>
          </a:p>
        </p:txBody>
      </p:sp>
      <p:grpSp>
        <p:nvGrpSpPr>
          <p:cNvPr id="19" name="组合 18"/>
          <p:cNvGrpSpPr/>
          <p:nvPr/>
        </p:nvGrpSpPr>
        <p:grpSpPr>
          <a:xfrm>
            <a:off x="3322949" y="820608"/>
            <a:ext cx="5489830" cy="590931"/>
            <a:chOff x="3449955" y="364490"/>
            <a:chExt cx="6099810" cy="656590"/>
          </a:xfrm>
        </p:grpSpPr>
        <p:sp>
          <p:nvSpPr>
            <p:cNvPr id="20" name="矩形 19"/>
            <p:cNvSpPr/>
            <p:nvPr/>
          </p:nvSpPr>
          <p:spPr>
            <a:xfrm>
              <a:off x="6397232" y="364490"/>
              <a:ext cx="205256" cy="656590"/>
            </a:xfrm>
            <a:prstGeom prst="rect">
              <a:avLst/>
            </a:prstGeom>
          </p:spPr>
          <p:txBody>
            <a:bodyPr wrap="none">
              <a:spAutoFit/>
            </a:bodyPr>
            <a:lstStyle/>
            <a:p>
              <a:pPr algn="ct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21" name="组合 20"/>
            <p:cNvGrpSpPr/>
            <p:nvPr/>
          </p:nvGrpSpPr>
          <p:grpSpPr>
            <a:xfrm>
              <a:off x="3449955" y="549275"/>
              <a:ext cx="508000" cy="264795"/>
              <a:chOff x="6947" y="1121"/>
              <a:chExt cx="800" cy="417"/>
            </a:xfrm>
          </p:grpSpPr>
          <p:sp>
            <p:nvSpPr>
              <p:cNvPr id="29" name="燕尾形 28"/>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0" name="燕尾形 29"/>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5" name="组合 24"/>
            <p:cNvGrpSpPr/>
            <p:nvPr/>
          </p:nvGrpSpPr>
          <p:grpSpPr>
            <a:xfrm flipH="1">
              <a:off x="9041765" y="543560"/>
              <a:ext cx="508000" cy="264795"/>
              <a:chOff x="6947" y="1121"/>
              <a:chExt cx="800" cy="417"/>
            </a:xfrm>
          </p:grpSpPr>
          <p:sp>
            <p:nvSpPr>
              <p:cNvPr id="27" name="燕尾形 26"/>
              <p:cNvSpPr/>
              <p:nvPr/>
            </p:nvSpPr>
            <p:spPr>
              <a:xfrm>
                <a:off x="7361" y="1121"/>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noFill/>
              <a:ln>
                <a:noFill/>
              </a:ln>
              <a:extLst>
                <a:ext uri="{909E8E84-426E-40DD-AFC4-6F175D3DCCD1}">
                  <a14:hiddenFill xmlns:a14="http://schemas.microsoft.com/office/drawing/2010/main">
                    <a:solidFill>
                      <a:srgbClr val="38130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12" name="组合 11"/>
          <p:cNvGrpSpPr/>
          <p:nvPr/>
        </p:nvGrpSpPr>
        <p:grpSpPr>
          <a:xfrm>
            <a:off x="3433248" y="696625"/>
            <a:ext cx="4681252" cy="590867"/>
            <a:chOff x="6474" y="574"/>
            <a:chExt cx="7704" cy="1145"/>
          </a:xfrm>
        </p:grpSpPr>
        <p:sp>
          <p:nvSpPr>
            <p:cNvPr id="13" name="矩形 12"/>
            <p:cNvSpPr/>
            <p:nvPr/>
          </p:nvSpPr>
          <p:spPr>
            <a:xfrm>
              <a:off x="8125" y="574"/>
              <a:ext cx="4403" cy="1145"/>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调查情况分析</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14" name="组合 13"/>
            <p:cNvGrpSpPr/>
            <p:nvPr/>
          </p:nvGrpSpPr>
          <p:grpSpPr>
            <a:xfrm>
              <a:off x="6474" y="882"/>
              <a:ext cx="800" cy="417"/>
              <a:chOff x="6947" y="1121"/>
              <a:chExt cx="800" cy="417"/>
            </a:xfrm>
          </p:grpSpPr>
          <p:sp>
            <p:nvSpPr>
              <p:cNvPr id="18" name="燕尾形 1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2" name="燕尾形 21"/>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15" name="组合 14"/>
            <p:cNvGrpSpPr/>
            <p:nvPr/>
          </p:nvGrpSpPr>
          <p:grpSpPr>
            <a:xfrm flipH="1">
              <a:off x="13378" y="873"/>
              <a:ext cx="800" cy="417"/>
              <a:chOff x="6947" y="1121"/>
              <a:chExt cx="800" cy="417"/>
            </a:xfrm>
          </p:grpSpPr>
          <p:sp>
            <p:nvSpPr>
              <p:cNvPr id="16" name="燕尾形 1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7" name="燕尾形 1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sp>
        <p:nvSpPr>
          <p:cNvPr id="71" name="矩形 70"/>
          <p:cNvSpPr/>
          <p:nvPr/>
        </p:nvSpPr>
        <p:spPr>
          <a:xfrm>
            <a:off x="2694120" y="1909312"/>
            <a:ext cx="2214639" cy="1072869"/>
          </a:xfrm>
          <a:prstGeom prst="rect">
            <a:avLst/>
          </a:prstGeom>
          <a:solidFill>
            <a:srgbClr val="0D9488"/>
          </a:solidFill>
          <a:ln w="25400" cap="flat" cmpd="sng" algn="ctr">
            <a:solidFill>
              <a:srgbClr val="0D9488"/>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r>
              <a:rPr lang="zh-CN" altLang="en-US" sz="2800" kern="0">
                <a:solidFill>
                  <a:schemeClr val="bg1"/>
                </a:solidFill>
                <a:latin typeface="+mn-ea"/>
                <a:cs typeface="+mn-ea"/>
                <a:sym typeface="+mn-lt"/>
              </a:rPr>
              <a:t>调查对象</a:t>
            </a:r>
            <a:endParaRPr lang="zh-CN" altLang="en-US" sz="2800" kern="0">
              <a:solidFill>
                <a:schemeClr val="bg1"/>
              </a:solidFill>
              <a:latin typeface="+mn-ea"/>
              <a:cs typeface="+mn-ea"/>
              <a:sym typeface="+mn-lt"/>
            </a:endParaRPr>
          </a:p>
        </p:txBody>
      </p:sp>
      <p:sp>
        <p:nvSpPr>
          <p:cNvPr id="75" name="矩形 74"/>
          <p:cNvSpPr/>
          <p:nvPr/>
        </p:nvSpPr>
        <p:spPr>
          <a:xfrm rot="10800000" flipV="1">
            <a:off x="6205220" y="1909445"/>
            <a:ext cx="2371090" cy="1073150"/>
          </a:xfrm>
          <a:prstGeom prst="rect">
            <a:avLst/>
          </a:prstGeom>
          <a:solidFill>
            <a:srgbClr val="0473B2"/>
          </a:solidFill>
          <a:ln>
            <a:solidFill>
              <a:srgbClr val="0473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mn-ea"/>
                <a:cs typeface="+mn-ea"/>
                <a:sym typeface="+mn-lt"/>
              </a:rPr>
              <a:t>管理思路</a:t>
            </a:r>
            <a:endParaRPr lang="zh-CN" altLang="en-US" sz="2800">
              <a:solidFill>
                <a:schemeClr val="bg1"/>
              </a:solidFill>
              <a:latin typeface="+mn-ea"/>
              <a:cs typeface="+mn-ea"/>
              <a:sym typeface="+mn-lt"/>
            </a:endParaRPr>
          </a:p>
        </p:txBody>
      </p:sp>
      <p:sp>
        <p:nvSpPr>
          <p:cNvPr id="10" name="文本框 9"/>
          <p:cNvSpPr txBox="1"/>
          <p:nvPr/>
        </p:nvSpPr>
        <p:spPr>
          <a:xfrm>
            <a:off x="2663273" y="3290570"/>
            <a:ext cx="1499870" cy="523220"/>
          </a:xfrm>
          <a:prstGeom prst="rect">
            <a:avLst/>
          </a:prstGeom>
          <a:noFill/>
        </p:spPr>
        <p:txBody>
          <a:bodyPr wrap="square" rtlCol="0" anchor="t">
            <a:spAutoFit/>
          </a:bodyPr>
          <a:lstStyle/>
          <a:p>
            <a:endParaRPr lang="zh-CN" altLang="en-US" sz="1000" dirty="0">
              <a:solidFill>
                <a:schemeClr val="bg1"/>
              </a:solidFill>
              <a:sym typeface="+mn-ea"/>
            </a:endParaRPr>
          </a:p>
          <a:p>
            <a:r>
              <a:rPr lang="zh-CN" altLang="en-US" b="1" dirty="0">
                <a:solidFill>
                  <a:schemeClr val="bg1">
                    <a:lumMod val="50000"/>
                  </a:schemeClr>
                </a:solidFill>
                <a:sym typeface="+mn-ea"/>
              </a:rPr>
              <a:t>主管</a:t>
            </a:r>
            <a:r>
              <a:rPr lang="zh-CN" altLang="en-US" b="1" dirty="0" smtClean="0">
                <a:solidFill>
                  <a:schemeClr val="bg1">
                    <a:lumMod val="50000"/>
                  </a:schemeClr>
                </a:solidFill>
                <a:sym typeface="+mn-ea"/>
              </a:rPr>
              <a:t>部门</a:t>
            </a:r>
            <a:endParaRPr lang="zh-CN" altLang="en-US" b="1" dirty="0">
              <a:solidFill>
                <a:schemeClr val="bg1">
                  <a:lumMod val="50000"/>
                </a:schemeClr>
              </a:solidFill>
            </a:endParaRPr>
          </a:p>
        </p:txBody>
      </p:sp>
      <p:sp>
        <p:nvSpPr>
          <p:cNvPr id="11" name="文本框 10"/>
          <p:cNvSpPr txBox="1"/>
          <p:nvPr/>
        </p:nvSpPr>
        <p:spPr>
          <a:xfrm>
            <a:off x="6160135" y="3290570"/>
            <a:ext cx="2727325" cy="2369880"/>
          </a:xfrm>
          <a:prstGeom prst="rect">
            <a:avLst/>
          </a:prstGeom>
          <a:noFill/>
        </p:spPr>
        <p:txBody>
          <a:bodyPr wrap="square" rtlCol="0" anchor="t">
            <a:spAutoFit/>
          </a:bodyPr>
          <a:lstStyle/>
          <a:p>
            <a:pPr lvl="0">
              <a:spcAft>
                <a:spcPts val="1200"/>
              </a:spcAft>
            </a:pPr>
            <a:r>
              <a:rPr lang="zh-CN" altLang="en-US" dirty="0">
                <a:solidFill>
                  <a:schemeClr val="bg1"/>
                </a:solidFill>
              </a:rPr>
              <a:t>关基认定规则</a:t>
            </a:r>
            <a:r>
              <a:rPr lang="zh-CN" altLang="en-US" dirty="0" smtClean="0">
                <a:solidFill>
                  <a:schemeClr val="bg1"/>
                </a:solidFill>
              </a:rPr>
              <a:t>制定</a:t>
            </a:r>
            <a:endParaRPr lang="zh-CN" altLang="en-US" sz="800" dirty="0">
              <a:solidFill>
                <a:schemeClr val="bg1"/>
              </a:solidFill>
              <a:sym typeface="+mn-ea"/>
            </a:endParaRPr>
          </a:p>
          <a:p>
            <a:pPr>
              <a:spcAft>
                <a:spcPts val="1200"/>
              </a:spcAft>
            </a:pPr>
            <a:r>
              <a:rPr lang="zh-CN" altLang="en-US" dirty="0">
                <a:solidFill>
                  <a:schemeClr val="bg1"/>
                </a:solidFill>
              </a:rPr>
              <a:t>关基管理</a:t>
            </a:r>
            <a:r>
              <a:rPr lang="zh-CN" altLang="en-US" dirty="0" smtClean="0">
                <a:solidFill>
                  <a:schemeClr val="bg1"/>
                </a:solidFill>
              </a:rPr>
              <a:t>办法</a:t>
            </a:r>
            <a:endParaRPr lang="zh-CN" altLang="en-US" dirty="0">
              <a:solidFill>
                <a:schemeClr val="bg1"/>
              </a:solidFill>
              <a:sym typeface="+mn-ea"/>
            </a:endParaRPr>
          </a:p>
          <a:p>
            <a:pPr lvl="0">
              <a:spcAft>
                <a:spcPts val="1200"/>
              </a:spcAft>
            </a:pPr>
            <a:r>
              <a:rPr lang="zh-CN" altLang="en-US" dirty="0">
                <a:solidFill>
                  <a:schemeClr val="bg1"/>
                </a:solidFill>
              </a:rPr>
              <a:t>关基</a:t>
            </a:r>
            <a:r>
              <a:rPr lang="zh-CN" altLang="en-US" dirty="0" smtClean="0">
                <a:solidFill>
                  <a:schemeClr val="bg1"/>
                </a:solidFill>
              </a:rPr>
              <a:t>检测评估办法</a:t>
            </a:r>
            <a:endParaRPr lang="zh-CN" altLang="en-US" dirty="0">
              <a:solidFill>
                <a:schemeClr val="bg1"/>
              </a:solidFill>
            </a:endParaRPr>
          </a:p>
          <a:p>
            <a:pPr>
              <a:spcAft>
                <a:spcPts val="1200"/>
              </a:spcAft>
            </a:pPr>
            <a:r>
              <a:rPr lang="zh-CN" altLang="en-US" dirty="0">
                <a:solidFill>
                  <a:schemeClr val="bg1"/>
                </a:solidFill>
              </a:rPr>
              <a:t>关基风险评估办法</a:t>
            </a:r>
            <a:endParaRPr lang="zh-CN" altLang="en-US" dirty="0">
              <a:solidFill>
                <a:schemeClr val="bg1"/>
              </a:solidFill>
            </a:endParaRPr>
          </a:p>
          <a:p>
            <a:pPr>
              <a:spcAft>
                <a:spcPts val="1200"/>
              </a:spcAft>
            </a:pPr>
            <a:r>
              <a:rPr lang="zh-CN" altLang="en-US" dirty="0">
                <a:solidFill>
                  <a:schemeClr val="bg1"/>
                </a:solidFill>
              </a:rPr>
              <a:t>关基数据安全管理办法</a:t>
            </a:r>
            <a:endParaRPr lang="zh-CN" altLang="en-US" dirty="0">
              <a:solidFill>
                <a:schemeClr val="bg1"/>
              </a:solidFill>
            </a:endParaRPr>
          </a:p>
          <a:p>
            <a:endParaRPr sz="800" dirty="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362461" y="1126004"/>
            <a:ext cx="4787252" cy="590931"/>
            <a:chOff x="3151446" y="1025444"/>
            <a:chExt cx="4787252" cy="590931"/>
          </a:xfrm>
        </p:grpSpPr>
        <p:grpSp>
          <p:nvGrpSpPr>
            <p:cNvPr id="12" name="组合 11"/>
            <p:cNvGrpSpPr/>
            <p:nvPr/>
          </p:nvGrpSpPr>
          <p:grpSpPr>
            <a:xfrm>
              <a:off x="3151446" y="1203094"/>
              <a:ext cx="4787252" cy="254556"/>
              <a:chOff x="3331516" y="1203094"/>
              <a:chExt cx="4787252" cy="254556"/>
            </a:xfrm>
          </p:grpSpPr>
          <p:grpSp>
            <p:nvGrpSpPr>
              <p:cNvPr id="7" name="组合 6"/>
              <p:cNvGrpSpPr/>
              <p:nvPr/>
            </p:nvGrpSpPr>
            <p:grpSpPr>
              <a:xfrm>
                <a:off x="3331516" y="1203094"/>
                <a:ext cx="4787252" cy="254556"/>
                <a:chOff x="3381127" y="969030"/>
                <a:chExt cx="4729443" cy="240310"/>
              </a:xfrm>
            </p:grpSpPr>
            <p:sp>
              <p:nvSpPr>
                <p:cNvPr id="3" name="燕尾形 2"/>
                <p:cNvSpPr/>
                <p:nvPr/>
              </p:nvSpPr>
              <p:spPr>
                <a:xfrm>
                  <a:off x="3381127" y="974183"/>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nvGrpSpPr>
                <p:cNvPr id="22" name="组合 21"/>
                <p:cNvGrpSpPr/>
                <p:nvPr/>
              </p:nvGrpSpPr>
              <p:grpSpPr>
                <a:xfrm flipH="1">
                  <a:off x="7306793" y="969030"/>
                  <a:ext cx="803777" cy="240310"/>
                  <a:chOff x="7114" y="1121"/>
                  <a:chExt cx="475" cy="418"/>
                </a:xfrm>
              </p:grpSpPr>
              <p:sp>
                <p:nvSpPr>
                  <p:cNvPr id="23" name="燕尾形 22"/>
                  <p:cNvSpPr/>
                  <p:nvPr/>
                </p:nvSpPr>
                <p:spPr>
                  <a:xfrm>
                    <a:off x="7361" y="1121"/>
                    <a:ext cx="228" cy="4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4" name="燕尾形 23"/>
                  <p:cNvSpPr/>
                  <p:nvPr/>
                </p:nvSpPr>
                <p:spPr>
                  <a:xfrm>
                    <a:off x="7114" y="1130"/>
                    <a:ext cx="219"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18" name="燕尾形 17"/>
              <p:cNvSpPr/>
              <p:nvPr/>
            </p:nvSpPr>
            <p:spPr>
              <a:xfrm>
                <a:off x="3668337" y="1220634"/>
                <a:ext cx="338432" cy="2121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sp>
          <p:nvSpPr>
            <p:cNvPr id="20" name="矩形 19"/>
            <p:cNvSpPr/>
            <p:nvPr/>
          </p:nvSpPr>
          <p:spPr>
            <a:xfrm>
              <a:off x="4476265" y="1025444"/>
              <a:ext cx="1999266" cy="590931"/>
            </a:xfrm>
            <a:prstGeom prst="rect">
              <a:avLst/>
            </a:prstGeom>
          </p:spPr>
          <p:txBody>
            <a:bodyPr wrap="none">
              <a:spAutoFit/>
            </a:bodyPr>
            <a:lstStyle/>
            <a:p>
              <a:pPr algn="ctr"/>
              <a:r>
                <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调查结论</a:t>
              </a:r>
              <a:endPar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19"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1" i="1" u="none" strike="noStrike" cap="none" normalizeH="0" baseline="0">
                <a:ln>
                  <a:noFill/>
                </a:ln>
                <a:solidFill>
                  <a:srgbClr val="548235"/>
                </a:solidFill>
                <a:effectLst>
                  <a:outerShdw blurRad="38100" dist="38100" dir="2700000" algn="tl">
                    <a:srgbClr val="C0C0C0"/>
                  </a:outerShdw>
                </a:effectLst>
                <a:latin typeface="Calibri" panose="020F0502020204030204" charset="0"/>
                <a:ea typeface="宋体" panose="02010600030101010101" pitchFamily="2" charset="-122"/>
                <a:cs typeface="+mn-cs"/>
              </a:rPr>
              <a:t>55.88%</a:t>
            </a:r>
            <a:r>
              <a:rPr kumimoji="0" lang="en-US" altLang="zh-CN" sz="1200" b="0" i="0" u="none" strike="noStrike" cap="none" normalizeH="0" baseline="0">
                <a:ln>
                  <a:noFill/>
                </a:ln>
                <a:solidFill>
                  <a:schemeClr val="tx1"/>
                </a:solidFill>
                <a:effectLst/>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grpSp>
        <p:nvGrpSpPr>
          <p:cNvPr id="2" name="组合 1"/>
          <p:cNvGrpSpPr/>
          <p:nvPr/>
        </p:nvGrpSpPr>
        <p:grpSpPr>
          <a:xfrm>
            <a:off x="1112520" y="2409379"/>
            <a:ext cx="9156895" cy="3718153"/>
            <a:chOff x="1112520" y="2409379"/>
            <a:chExt cx="9156895" cy="3718153"/>
          </a:xfrm>
        </p:grpSpPr>
        <p:sp>
          <p:nvSpPr>
            <p:cNvPr id="6" name="圆角矩形 3"/>
            <p:cNvSpPr/>
            <p:nvPr/>
          </p:nvSpPr>
          <p:spPr>
            <a:xfrm>
              <a:off x="4188351" y="2416999"/>
              <a:ext cx="1438976" cy="2696498"/>
            </a:xfrm>
            <a:prstGeom prst="roundRect">
              <a:avLst>
                <a:gd name="adj" fmla="val 50000"/>
              </a:avLst>
            </a:prstGeom>
            <a:solidFill>
              <a:srgbClr val="09859C"/>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4" name="文本框 3"/>
            <p:cNvSpPr txBox="1"/>
            <p:nvPr/>
          </p:nvSpPr>
          <p:spPr bwMode="auto">
            <a:xfrm>
              <a:off x="4207745" y="2929202"/>
              <a:ext cx="1419582" cy="368300"/>
            </a:xfrm>
            <a:prstGeom prst="rect">
              <a:avLst/>
            </a:prstGeom>
            <a:noFill/>
          </p:spPr>
          <p:txBody>
            <a:bodyPr wrap="square">
              <a:spAutoFit/>
            </a:bodyPr>
            <a:lstStyle/>
            <a:p>
              <a:pPr algn="ctr">
                <a:defRPr/>
              </a:pPr>
              <a:r>
                <a:rPr lang="zh-CN" altLang="en-US" spc="75" dirty="0">
                  <a:solidFill>
                    <a:schemeClr val="bg1"/>
                  </a:solidFill>
                  <a:latin typeface="微软雅黑" panose="020B0503020204020204" pitchFamily="34" charset="-122"/>
                  <a:ea typeface="微软雅黑" panose="020B0503020204020204" pitchFamily="34" charset="-122"/>
                </a:rPr>
                <a:t>调查结论</a:t>
              </a:r>
              <a:endParaRPr lang="zh-CN" altLang="en-US" spc="75"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445633" y="3429000"/>
              <a:ext cx="986291" cy="0"/>
            </a:xfrm>
            <a:prstGeom prst="line">
              <a:avLst/>
            </a:prstGeom>
            <a:ln w="9525" cap="flat" cmpd="sng" algn="ctr">
              <a:solidFill>
                <a:schemeClr val="bg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文本框 7"/>
            <p:cNvSpPr txBox="1"/>
            <p:nvPr/>
          </p:nvSpPr>
          <p:spPr>
            <a:xfrm>
              <a:off x="1112520" y="5233670"/>
              <a:ext cx="4514215" cy="829945"/>
            </a:xfrm>
            <a:prstGeom prst="rect">
              <a:avLst/>
            </a:prstGeom>
            <a:noFill/>
          </p:spPr>
          <p:txBody>
            <a:bodyPr wrap="square" rtlCol="0" anchor="t">
              <a:spAutoFit/>
            </a:bodyPr>
            <a:lstStyle/>
            <a:p>
              <a:pPr algn="r"/>
              <a:r>
                <a:rPr lang="zh-CN" altLang="en-US" sz="2400" dirty="0">
                  <a:solidFill>
                    <a:srgbClr val="FFC000"/>
                  </a:solidFill>
                </a:rPr>
                <a:t>关键信息基础设施</a:t>
              </a:r>
              <a:endParaRPr lang="zh-CN" altLang="en-US" sz="2400" dirty="0">
                <a:solidFill>
                  <a:srgbClr val="FFC000"/>
                </a:solidFill>
              </a:endParaRPr>
            </a:p>
            <a:p>
              <a:pPr algn="r"/>
              <a:r>
                <a:rPr lang="zh-CN" altLang="en-US" sz="2400" dirty="0">
                  <a:solidFill>
                    <a:srgbClr val="FFC000"/>
                  </a:solidFill>
                </a:rPr>
                <a:t>保护制度推进初见成效</a:t>
              </a:r>
              <a:endParaRPr lang="zh-CN" altLang="en-US" sz="2400" dirty="0">
                <a:solidFill>
                  <a:srgbClr val="FFC000"/>
                </a:solidFill>
              </a:endParaRPr>
            </a:p>
          </p:txBody>
        </p:sp>
        <p:sp>
          <p:nvSpPr>
            <p:cNvPr id="14" name="圆角矩形 13"/>
            <p:cNvSpPr/>
            <p:nvPr/>
          </p:nvSpPr>
          <p:spPr>
            <a:xfrm>
              <a:off x="6260233" y="2416999"/>
              <a:ext cx="1438976" cy="2696498"/>
            </a:xfrm>
            <a:prstGeom prst="roundRect">
              <a:avLst>
                <a:gd name="adj" fmla="val 50000"/>
              </a:avLst>
            </a:prstGeom>
            <a:solidFill>
              <a:schemeClr val="tx2">
                <a:lumMod val="50000"/>
                <a:lumOff val="50000"/>
              </a:schemeClr>
            </a:solidFill>
            <a:ln w="50800">
              <a:solidFill>
                <a:schemeClr val="accent2">
                  <a:lumMod val="75000"/>
                </a:schemeClr>
              </a:solid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cxnSp>
          <p:nvCxnSpPr>
            <p:cNvPr id="10" name="直接连接符 9"/>
            <p:cNvCxnSpPr/>
            <p:nvPr/>
          </p:nvCxnSpPr>
          <p:spPr>
            <a:xfrm>
              <a:off x="6519294" y="3807416"/>
              <a:ext cx="986291" cy="0"/>
            </a:xfrm>
            <a:prstGeom prst="line">
              <a:avLst/>
            </a:prstGeom>
            <a:ln w="9525" cap="flat" cmpd="sng" algn="ctr">
              <a:solidFill>
                <a:schemeClr val="bg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 name="组合 14"/>
            <p:cNvGrpSpPr/>
            <p:nvPr/>
          </p:nvGrpSpPr>
          <p:grpSpPr>
            <a:xfrm>
              <a:off x="6244197" y="2409379"/>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solidFill>
                  <a:schemeClr val="accent1">
                    <a:lumMod val="60000"/>
                    <a:lumOff val="40000"/>
                  </a:schemeClr>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8" y="3478268"/>
                <a:ext cx="2771663" cy="2771662"/>
                <a:chOff x="2193191" y="1899414"/>
                <a:chExt cx="2421376" cy="2421375"/>
              </a:xfrm>
              <a:effectLst/>
            </p:grpSpPr>
            <p:sp>
              <p:nvSpPr>
                <p:cNvPr id="21" name="椭圆 20"/>
                <p:cNvSpPr/>
                <p:nvPr/>
              </p:nvSpPr>
              <p:spPr>
                <a:xfrm>
                  <a:off x="2193191" y="1899414"/>
                  <a:ext cx="2421376" cy="2421375"/>
                </a:xfrm>
                <a:prstGeom prst="ellipse">
                  <a:avLst/>
                </a:prstGeom>
                <a:solidFill>
                  <a:schemeClr val="accent1">
                    <a:lumMod val="75000"/>
                  </a:schemeClr>
                </a:solidFill>
                <a:ln w="31750">
                  <a:solidFill>
                    <a:schemeClr val="accent1">
                      <a:lumMod val="60000"/>
                      <a:lumOff val="40000"/>
                    </a:schemeClr>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26" name="椭圆 25"/>
                <p:cNvSpPr/>
                <p:nvPr/>
              </p:nvSpPr>
              <p:spPr>
                <a:xfrm>
                  <a:off x="2386799" y="2093026"/>
                  <a:ext cx="2081768" cy="2034158"/>
                </a:xfrm>
                <a:prstGeom prst="ellipse">
                  <a:avLst/>
                </a:prstGeom>
                <a:solidFill>
                  <a:schemeClr val="bg1">
                    <a:lumMod val="95000"/>
                  </a:schemeClr>
                </a:solidFill>
                <a:ln w="50800">
                  <a:solidFill>
                    <a:schemeClr val="accent1">
                      <a:lumMod val="60000"/>
                      <a:lumOff val="40000"/>
                    </a:schemeClr>
                  </a:solid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800" dirty="0">
                      <a:solidFill>
                        <a:schemeClr val="tx1"/>
                      </a:solidFill>
                      <a:latin typeface="方正粗黑宋简体" panose="02000000000000000000" pitchFamily="2" charset="-122"/>
                      <a:ea typeface="方正粗黑宋简体" panose="02000000000000000000" pitchFamily="2" charset="-122"/>
                    </a:rPr>
                    <a:t>2</a:t>
                  </a:r>
                  <a:endParaRPr lang="zh-CN" altLang="en-US" sz="2800" dirty="0">
                    <a:solidFill>
                      <a:schemeClr val="tx1"/>
                    </a:solidFill>
                    <a:latin typeface="方正粗黑宋简体" panose="02000000000000000000" pitchFamily="2" charset="-122"/>
                    <a:ea typeface="方正粗黑宋简体" panose="02000000000000000000" pitchFamily="2" charset="-122"/>
                  </a:endParaRPr>
                </a:p>
              </p:txBody>
            </p:sp>
          </p:grpSp>
        </p:grpSp>
        <p:grpSp>
          <p:nvGrpSpPr>
            <p:cNvPr id="28" name="组合 27"/>
            <p:cNvGrpSpPr/>
            <p:nvPr/>
          </p:nvGrpSpPr>
          <p:grpSpPr>
            <a:xfrm>
              <a:off x="4204577" y="3706684"/>
              <a:ext cx="1407387" cy="1407388"/>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0" name="组合 29"/>
              <p:cNvGrpSpPr/>
              <p:nvPr/>
            </p:nvGrpSpPr>
            <p:grpSpPr>
              <a:xfrm>
                <a:off x="4710168" y="3478268"/>
                <a:ext cx="2771663" cy="2771662"/>
                <a:chOff x="2193191" y="1899414"/>
                <a:chExt cx="2421376" cy="2421375"/>
              </a:xfrm>
              <a:effectLst/>
            </p:grpSpPr>
            <p:sp>
              <p:nvSpPr>
                <p:cNvPr id="31" name="椭圆 30"/>
                <p:cNvSpPr/>
                <p:nvPr/>
              </p:nvSpPr>
              <p:spPr>
                <a:xfrm>
                  <a:off x="2193191" y="1899414"/>
                  <a:ext cx="2421376" cy="2421375"/>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32" name="椭圆 31"/>
                <p:cNvSpPr/>
                <p:nvPr/>
              </p:nvSpPr>
              <p:spPr>
                <a:xfrm>
                  <a:off x="2386799" y="2093026"/>
                  <a:ext cx="2081768" cy="2034158"/>
                </a:xfrm>
                <a:prstGeom prst="ellipse">
                  <a:avLst/>
                </a:prstGeom>
                <a:solidFill>
                  <a:schemeClr val="bg1">
                    <a:lumMod val="95000"/>
                  </a:schemeClr>
                </a:solidFill>
                <a:ln w="50800">
                  <a:solidFill>
                    <a:srgbClr val="0D9488"/>
                  </a:solid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800" dirty="0">
                      <a:solidFill>
                        <a:schemeClr val="tx1"/>
                      </a:solidFill>
                      <a:latin typeface="方正粗黑宋简体" panose="02000000000000000000" pitchFamily="2" charset="-122"/>
                      <a:ea typeface="方正粗黑宋简体" panose="02000000000000000000" pitchFamily="2" charset="-122"/>
                    </a:rPr>
                    <a:t>1</a:t>
                  </a:r>
                  <a:endParaRPr lang="zh-CN" altLang="en-US" sz="2800" dirty="0">
                    <a:solidFill>
                      <a:schemeClr val="tx1"/>
                    </a:solidFill>
                    <a:latin typeface="方正粗黑宋简体" panose="02000000000000000000" pitchFamily="2" charset="-122"/>
                    <a:ea typeface="方正粗黑宋简体" panose="02000000000000000000" pitchFamily="2" charset="-122"/>
                  </a:endParaRPr>
                </a:p>
              </p:txBody>
            </p:sp>
          </p:grpSp>
        </p:grpSp>
        <p:sp>
          <p:nvSpPr>
            <p:cNvPr id="33" name="文本框 32"/>
            <p:cNvSpPr txBox="1"/>
            <p:nvPr/>
          </p:nvSpPr>
          <p:spPr>
            <a:xfrm>
              <a:off x="6243955" y="5296535"/>
              <a:ext cx="4025460" cy="830997"/>
            </a:xfrm>
            <a:prstGeom prst="rect">
              <a:avLst/>
            </a:prstGeom>
            <a:noFill/>
          </p:spPr>
          <p:txBody>
            <a:bodyPr wrap="square" rtlCol="0" anchor="t">
              <a:spAutoFit/>
            </a:bodyPr>
            <a:lstStyle/>
            <a:p>
              <a:pPr lvl="0"/>
              <a:r>
                <a:rPr lang="zh-CN" altLang="en-US" sz="2400" dirty="0">
                  <a:solidFill>
                    <a:schemeClr val="bg1">
                      <a:lumMod val="50000"/>
                    </a:schemeClr>
                  </a:solidFill>
                </a:rPr>
                <a:t>关键信息基础</a:t>
              </a:r>
              <a:r>
                <a:rPr lang="zh-CN" altLang="en-US" sz="2400" dirty="0" smtClean="0">
                  <a:solidFill>
                    <a:schemeClr val="bg1">
                      <a:lumMod val="50000"/>
                    </a:schemeClr>
                  </a:solidFill>
                </a:rPr>
                <a:t>设施</a:t>
              </a:r>
              <a:endParaRPr lang="en-US" altLang="zh-CN" sz="2400" dirty="0" smtClean="0">
                <a:solidFill>
                  <a:schemeClr val="bg1">
                    <a:lumMod val="50000"/>
                  </a:schemeClr>
                </a:solidFill>
              </a:endParaRPr>
            </a:p>
            <a:p>
              <a:pPr lvl="0"/>
              <a:r>
                <a:rPr lang="zh-CN" altLang="en-US" sz="2400" dirty="0" smtClean="0">
                  <a:solidFill>
                    <a:schemeClr val="bg1">
                      <a:lumMod val="50000"/>
                    </a:schemeClr>
                  </a:solidFill>
                </a:rPr>
                <a:t>重点</a:t>
              </a:r>
              <a:r>
                <a:rPr lang="zh-CN" altLang="en-US" sz="2400" dirty="0">
                  <a:solidFill>
                    <a:schemeClr val="bg1">
                      <a:lumMod val="50000"/>
                    </a:schemeClr>
                  </a:solidFill>
                </a:rPr>
                <a:t>保护对象需进一步明确</a:t>
              </a:r>
              <a:endParaRPr lang="zh-CN" altLang="en-US" sz="2400" dirty="0">
                <a:solidFill>
                  <a:schemeClr val="bg1">
                    <a:lumMod val="50000"/>
                  </a:schemeClr>
                </a:solidFill>
              </a:endParaRPr>
            </a:p>
          </p:txBody>
        </p:sp>
        <p:sp>
          <p:nvSpPr>
            <p:cNvPr id="34" name="文本框 33"/>
            <p:cNvSpPr txBox="1"/>
            <p:nvPr/>
          </p:nvSpPr>
          <p:spPr bwMode="auto">
            <a:xfrm>
              <a:off x="6260700" y="4225872"/>
              <a:ext cx="1419582" cy="368300"/>
            </a:xfrm>
            <a:prstGeom prst="rect">
              <a:avLst/>
            </a:prstGeom>
            <a:noFill/>
          </p:spPr>
          <p:txBody>
            <a:bodyPr wrap="square">
              <a:spAutoFit/>
            </a:bodyPr>
            <a:lstStyle/>
            <a:p>
              <a:pPr algn="ctr">
                <a:defRPr/>
              </a:pPr>
              <a:r>
                <a:rPr lang="zh-CN" altLang="en-US" spc="75" dirty="0">
                  <a:solidFill>
                    <a:schemeClr val="bg1"/>
                  </a:solidFill>
                  <a:latin typeface="微软雅黑" panose="020B0503020204020204" pitchFamily="34" charset="-122"/>
                  <a:ea typeface="微软雅黑" panose="020B0503020204020204" pitchFamily="34" charset="-122"/>
                </a:rPr>
                <a:t>调查结论</a:t>
              </a:r>
              <a:endParaRPr lang="zh-CN" altLang="en-US" spc="7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936967" y="1175633"/>
            <a:ext cx="3479577" cy="4368890"/>
          </a:xfrm>
          <a:prstGeom prst="rect">
            <a:avLst/>
          </a:prstGeom>
        </p:spPr>
      </p:pic>
      <p:grpSp>
        <p:nvGrpSpPr>
          <p:cNvPr id="2" name="组合 1"/>
          <p:cNvGrpSpPr/>
          <p:nvPr/>
        </p:nvGrpSpPr>
        <p:grpSpPr>
          <a:xfrm>
            <a:off x="6169552" y="2182730"/>
            <a:ext cx="3886943" cy="1560023"/>
            <a:chOff x="10071" y="2977"/>
            <a:chExt cx="7557" cy="3033"/>
          </a:xfrm>
        </p:grpSpPr>
        <p:sp>
          <p:nvSpPr>
            <p:cNvPr id="22" name="文本框 22"/>
            <p:cNvSpPr>
              <a:spLocks noChangeArrowheads="1"/>
            </p:cNvSpPr>
            <p:nvPr/>
          </p:nvSpPr>
          <p:spPr bwMode="auto">
            <a:xfrm>
              <a:off x="10105" y="5058"/>
              <a:ext cx="690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590" dirty="0">
                  <a:solidFill>
                    <a:schemeClr val="bg1"/>
                  </a:solidFill>
                  <a:ea typeface="微软雅黑" panose="020B0503020204020204" pitchFamily="34" charset="-122"/>
                </a:rPr>
                <a:t>研究内容与方法</a:t>
              </a:r>
              <a:endParaRPr lang="zh-CN" altLang="en-US" sz="2590" dirty="0">
                <a:solidFill>
                  <a:schemeClr val="bg1"/>
                </a:solidFill>
                <a:ea typeface="微软雅黑" panose="020B0503020204020204" pitchFamily="34" charset="-122"/>
              </a:endParaRPr>
            </a:p>
          </p:txBody>
        </p:sp>
        <p:sp>
          <p:nvSpPr>
            <p:cNvPr id="48" name="文本框 47"/>
            <p:cNvSpPr txBox="1"/>
            <p:nvPr/>
          </p:nvSpPr>
          <p:spPr>
            <a:xfrm>
              <a:off x="10071" y="2977"/>
              <a:ext cx="7557" cy="2116"/>
            </a:xfrm>
            <a:prstGeom prst="rect">
              <a:avLst/>
            </a:prstGeom>
            <a:noFill/>
            <a:ln>
              <a:noFill/>
            </a:ln>
          </p:spPr>
          <p:txBody>
            <a:bodyPr wrap="none" rtlCol="0">
              <a:spAutoFit/>
            </a:bodyPr>
            <a:lstStyle/>
            <a:p>
              <a:r>
                <a:rPr lang="en-US" altLang="zh-CN" sz="6480" dirty="0">
                  <a:solidFill>
                    <a:schemeClr val="bg1"/>
                  </a:solidFill>
                </a:rPr>
                <a:t>PART   02</a:t>
              </a:r>
              <a:endParaRPr lang="en-US" altLang="zh-CN" sz="6480" dirty="0">
                <a:solidFill>
                  <a:schemeClr val="bg1"/>
                </a:solidFill>
              </a:endParaRPr>
            </a:p>
          </p:txBody>
        </p:sp>
      </p:grpSp>
      <p:cxnSp>
        <p:nvCxnSpPr>
          <p:cNvPr id="11" name="直接连接符 10"/>
          <p:cNvCxnSpPr/>
          <p:nvPr/>
        </p:nvCxnSpPr>
        <p:spPr bwMode="auto">
          <a:xfrm>
            <a:off x="6004080" y="3168400"/>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6004080" y="2182905"/>
            <a:ext cx="4257712"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788033" y="1950530"/>
            <a:ext cx="3651885" cy="26637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2"/>
          <p:cNvSpPr>
            <a:spLocks noChangeArrowheads="1"/>
          </p:cNvSpPr>
          <p:nvPr/>
        </p:nvSpPr>
        <p:spPr bwMode="auto">
          <a:xfrm>
            <a:off x="3100070" y="2952750"/>
            <a:ext cx="7858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dirty="0">
                <a:solidFill>
                  <a:schemeClr val="bg1"/>
                </a:solidFill>
                <a:ea typeface="微软雅黑" panose="020B0503020204020204" pitchFamily="34" charset="-122"/>
              </a:rPr>
              <a:t>站在行业角度看网络</a:t>
            </a:r>
            <a:r>
              <a:rPr lang="zh-CN" altLang="en-US" sz="4000" dirty="0" smtClean="0">
                <a:solidFill>
                  <a:schemeClr val="bg1"/>
                </a:solidFill>
                <a:ea typeface="微软雅黑" panose="020B0503020204020204" pitchFamily="34" charset="-122"/>
              </a:rPr>
              <a:t>安全主体责任</a:t>
            </a:r>
            <a:endParaRPr lang="zh-CN" altLang="en-US" sz="4000" dirty="0">
              <a:solidFill>
                <a:schemeClr val="bg1"/>
              </a:solidFill>
              <a:ea typeface="微软雅黑" panose="020B0503020204020204" pitchFamily="34" charset="-122"/>
            </a:endParaRPr>
          </a:p>
        </p:txBody>
      </p:sp>
      <p:cxnSp>
        <p:nvCxnSpPr>
          <p:cNvPr id="13" name="直接连接符 12"/>
          <p:cNvCxnSpPr/>
          <p:nvPr/>
        </p:nvCxnSpPr>
        <p:spPr bwMode="auto">
          <a:xfrm>
            <a:off x="1268730" y="1475740"/>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sp>
        <p:nvSpPr>
          <p:cNvPr id="6" name="文本框 5"/>
          <p:cNvSpPr txBox="1"/>
          <p:nvPr/>
        </p:nvSpPr>
        <p:spPr>
          <a:xfrm>
            <a:off x="1403181" y="1569152"/>
            <a:ext cx="3574162" cy="645160"/>
          </a:xfrm>
          <a:prstGeom prst="rect">
            <a:avLst/>
          </a:prstGeom>
          <a:noFill/>
        </p:spPr>
        <p:txBody>
          <a:bodyPr wrap="square" rtlCol="0">
            <a:spAutoFit/>
          </a:bodyPr>
          <a:lstStyle/>
          <a:p>
            <a:r>
              <a:rPr lang="en-US" altLang="zh-CN" sz="3600" dirty="0">
                <a:solidFill>
                  <a:schemeClr val="bg1"/>
                </a:solidFill>
              </a:rPr>
              <a:t>PART 3</a:t>
            </a:r>
            <a:endParaRPr lang="en-US" altLang="zh-CN" sz="3600" dirty="0">
              <a:solidFill>
                <a:schemeClr val="bg1"/>
              </a:solidFill>
            </a:endParaRPr>
          </a:p>
        </p:txBody>
      </p:sp>
      <p:cxnSp>
        <p:nvCxnSpPr>
          <p:cNvPr id="3" name="直接连接符 2"/>
          <p:cNvCxnSpPr/>
          <p:nvPr/>
        </p:nvCxnSpPr>
        <p:spPr bwMode="auto">
          <a:xfrm>
            <a:off x="1268730" y="2214245"/>
            <a:ext cx="2282825" cy="0"/>
          </a:xfrm>
          <a:prstGeom prst="line">
            <a:avLst/>
          </a:prstGeom>
          <a:solidFill>
            <a:schemeClr val="accent1"/>
          </a:solidFill>
          <a:ln w="9525" cap="flat" cmpd="sng" algn="ctr">
            <a:solidFill>
              <a:schemeClr val="bg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1021" y="1351450"/>
            <a:ext cx="5489830" cy="590931"/>
            <a:chOff x="3449955" y="364490"/>
            <a:chExt cx="6099810" cy="656590"/>
          </a:xfrm>
        </p:grpSpPr>
        <p:sp>
          <p:nvSpPr>
            <p:cNvPr id="5" name="矩形 4"/>
            <p:cNvSpPr/>
            <p:nvPr/>
          </p:nvSpPr>
          <p:spPr>
            <a:xfrm>
              <a:off x="5474651" y="364490"/>
              <a:ext cx="2050419" cy="656590"/>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发展历程</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6" name="组合 5"/>
            <p:cNvGrpSpPr/>
            <p:nvPr/>
          </p:nvGrpSpPr>
          <p:grpSpPr>
            <a:xfrm>
              <a:off x="3449955" y="549275"/>
              <a:ext cx="508000" cy="264795"/>
              <a:chOff x="6947" y="1121"/>
              <a:chExt cx="800" cy="417"/>
            </a:xfrm>
          </p:grpSpPr>
          <p:sp>
            <p:nvSpPr>
              <p:cNvPr id="10" name="燕尾形 9"/>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7" name="组合 6"/>
            <p:cNvGrpSpPr/>
            <p:nvPr/>
          </p:nvGrpSpPr>
          <p:grpSpPr>
            <a:xfrm flipH="1">
              <a:off x="9041765" y="543560"/>
              <a:ext cx="508000" cy="264795"/>
              <a:chOff x="6947" y="1121"/>
              <a:chExt cx="800" cy="417"/>
            </a:xfrm>
          </p:grpSpPr>
          <p:sp>
            <p:nvSpPr>
              <p:cNvPr id="8" name="燕尾形 7"/>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9" name="燕尾形 8"/>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sp>
        <p:nvSpPr>
          <p:cNvPr id="24" name="任意多边形 23"/>
          <p:cNvSpPr/>
          <p:nvPr/>
        </p:nvSpPr>
        <p:spPr>
          <a:xfrm>
            <a:off x="4429656" y="1671893"/>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CN" altLang="en-US" sz="6500" kern="1200"/>
          </a:p>
        </p:txBody>
      </p:sp>
      <p:sp>
        <p:nvSpPr>
          <p:cNvPr id="89" name="淘宝店chenying0907出品 88"/>
          <p:cNvSpPr/>
          <p:nvPr/>
        </p:nvSpPr>
        <p:spPr>
          <a:xfrm>
            <a:off x="5029244" y="2680612"/>
            <a:ext cx="888869" cy="888869"/>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19" name="淘宝店chenying0907出品 88"/>
          <p:cNvSpPr/>
          <p:nvPr/>
        </p:nvSpPr>
        <p:spPr>
          <a:xfrm>
            <a:off x="2025059" y="3772177"/>
            <a:ext cx="888869" cy="888869"/>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20" name="淘宝店chenying0907出品 88"/>
          <p:cNvSpPr/>
          <p:nvPr/>
        </p:nvSpPr>
        <p:spPr>
          <a:xfrm>
            <a:off x="8135029" y="1695092"/>
            <a:ext cx="888869" cy="888869"/>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90" name="TextBox 162"/>
          <p:cNvSpPr txBox="1"/>
          <p:nvPr/>
        </p:nvSpPr>
        <p:spPr>
          <a:xfrm>
            <a:off x="1920240" y="4091940"/>
            <a:ext cx="993775" cy="248920"/>
          </a:xfrm>
          <a:prstGeom prst="rect">
            <a:avLst/>
          </a:prstGeom>
          <a:noFill/>
        </p:spPr>
        <p:txBody>
          <a:bodyPr wrap="square" lIns="64778" tIns="32390" rIns="64778" bIns="32390" rtlCol="0">
            <a:spAutoFit/>
          </a:bodyPr>
          <a:lstStyle/>
          <a:p>
            <a:pPr algn="ctr">
              <a:defRPr/>
            </a:pPr>
            <a:r>
              <a:rPr lang="en-US" altLang="zh-CN" sz="1200" b="1" kern="0" dirty="0" smtClean="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rPr>
              <a:t>2003-2015</a:t>
            </a:r>
            <a:endParaRPr lang="en-US" altLang="zh-CN" sz="1200" b="1" kern="0" dirty="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22" name="TextBox 162"/>
          <p:cNvSpPr txBox="1"/>
          <p:nvPr/>
        </p:nvSpPr>
        <p:spPr>
          <a:xfrm>
            <a:off x="4976495" y="3000375"/>
            <a:ext cx="993775" cy="248920"/>
          </a:xfrm>
          <a:prstGeom prst="rect">
            <a:avLst/>
          </a:prstGeom>
          <a:noFill/>
        </p:spPr>
        <p:txBody>
          <a:bodyPr wrap="square" lIns="64778" tIns="32390" rIns="64778" bIns="32390" rtlCol="0">
            <a:spAutoFit/>
          </a:bodyPr>
          <a:lstStyle/>
          <a:p>
            <a:pPr algn="ctr">
              <a:defRPr/>
            </a:pPr>
            <a:r>
              <a:rPr lang="en-US" altLang="zh-CN" sz="1200" b="1" kern="0" dirty="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rPr>
              <a:t>2016-2018</a:t>
            </a:r>
            <a:endParaRPr lang="en-US" altLang="zh-CN" sz="1200" b="1" kern="0" dirty="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23" name="TextBox 162"/>
          <p:cNvSpPr txBox="1"/>
          <p:nvPr/>
        </p:nvSpPr>
        <p:spPr>
          <a:xfrm>
            <a:off x="8082915" y="2014855"/>
            <a:ext cx="993775" cy="248920"/>
          </a:xfrm>
          <a:prstGeom prst="rect">
            <a:avLst/>
          </a:prstGeom>
          <a:noFill/>
        </p:spPr>
        <p:txBody>
          <a:bodyPr wrap="square" lIns="64778" tIns="32390" rIns="64778" bIns="32390" rtlCol="0">
            <a:spAutoFit/>
          </a:bodyPr>
          <a:lstStyle/>
          <a:p>
            <a:pPr algn="ctr">
              <a:defRPr/>
            </a:pPr>
            <a:r>
              <a:rPr lang="en-US" altLang="zh-CN" sz="1200" b="1" kern="0" dirty="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rPr>
              <a:t>2019-2022</a:t>
            </a:r>
            <a:endParaRPr lang="en-US" altLang="zh-CN" sz="1200" b="1" kern="0" dirty="0">
              <a:gradFill>
                <a:gsLst>
                  <a:gs pos="0">
                    <a:srgbClr val="BF3D3C"/>
                  </a:gs>
                  <a:gs pos="100000">
                    <a:srgbClr val="791114"/>
                  </a:gs>
                </a:gsLst>
                <a:lin ang="13500000" scaled="1"/>
              </a:gradFill>
              <a:latin typeface="Arial" panose="020B0604020202020204" pitchFamily="34" charset="0"/>
              <a:ea typeface="思源黑体 CN Medium" panose="020B0600000000000000" charset="-122"/>
              <a:sym typeface="Arial" panose="020B0604020202020204" pitchFamily="34" charset="0"/>
            </a:endParaRPr>
          </a:p>
        </p:txBody>
      </p:sp>
      <p:sp>
        <p:nvSpPr>
          <p:cNvPr id="25" name="矩形 24"/>
          <p:cNvSpPr/>
          <p:nvPr/>
        </p:nvSpPr>
        <p:spPr>
          <a:xfrm>
            <a:off x="1932408" y="3314235"/>
            <a:ext cx="1097280" cy="368300"/>
          </a:xfrm>
          <a:prstGeom prst="rect">
            <a:avLst/>
          </a:prstGeom>
        </p:spPr>
        <p:txBody>
          <a:bodyPr wrap="none">
            <a:spAutoFit/>
          </a:bodyPr>
          <a:lstStyle/>
          <a:p>
            <a:pPr lvl="0">
              <a:defRPr/>
            </a:pPr>
            <a:r>
              <a:rPr lang="zh-CN" altLang="en-US" dirty="0">
                <a:solidFill>
                  <a:schemeClr val="accent4">
                    <a:lumMod val="75000"/>
                  </a:schemeClr>
                </a:solidFill>
              </a:rPr>
              <a:t>探索阶段</a:t>
            </a:r>
            <a:endParaRPr lang="zh-CN" altLang="en-US" dirty="0">
              <a:solidFill>
                <a:schemeClr val="accent4">
                  <a:lumMod val="75000"/>
                </a:schemeClr>
              </a:solidFill>
            </a:endParaRPr>
          </a:p>
        </p:txBody>
      </p:sp>
      <p:sp>
        <p:nvSpPr>
          <p:cNvPr id="26" name="矩形 25"/>
          <p:cNvSpPr/>
          <p:nvPr/>
        </p:nvSpPr>
        <p:spPr>
          <a:xfrm>
            <a:off x="4955008" y="2215685"/>
            <a:ext cx="1097280" cy="368300"/>
          </a:xfrm>
          <a:prstGeom prst="rect">
            <a:avLst/>
          </a:prstGeom>
        </p:spPr>
        <p:txBody>
          <a:bodyPr wrap="none">
            <a:spAutoFit/>
          </a:bodyPr>
          <a:lstStyle/>
          <a:p>
            <a:pPr lvl="0">
              <a:defRPr/>
            </a:pPr>
            <a:r>
              <a:rPr lang="zh-CN" altLang="en-US" dirty="0">
                <a:solidFill>
                  <a:schemeClr val="accent4">
                    <a:lumMod val="75000"/>
                  </a:schemeClr>
                </a:solidFill>
              </a:rPr>
              <a:t>发展阶段</a:t>
            </a:r>
            <a:endParaRPr lang="zh-CN" altLang="en-US" dirty="0">
              <a:solidFill>
                <a:schemeClr val="accent4">
                  <a:lumMod val="75000"/>
                </a:schemeClr>
              </a:solidFill>
            </a:endParaRPr>
          </a:p>
        </p:txBody>
      </p:sp>
      <p:sp>
        <p:nvSpPr>
          <p:cNvPr id="27" name="矩形 26"/>
          <p:cNvSpPr/>
          <p:nvPr/>
        </p:nvSpPr>
        <p:spPr>
          <a:xfrm>
            <a:off x="7893153" y="1351450"/>
            <a:ext cx="1554480" cy="368300"/>
          </a:xfrm>
          <a:prstGeom prst="rect">
            <a:avLst/>
          </a:prstGeom>
        </p:spPr>
        <p:txBody>
          <a:bodyPr wrap="none">
            <a:spAutoFit/>
          </a:bodyPr>
          <a:lstStyle/>
          <a:p>
            <a:pPr lvl="0">
              <a:defRPr/>
            </a:pPr>
            <a:r>
              <a:rPr lang="zh-CN" altLang="en-US" dirty="0">
                <a:solidFill>
                  <a:schemeClr val="accent4">
                    <a:lumMod val="75000"/>
                  </a:schemeClr>
                </a:solidFill>
              </a:rPr>
              <a:t>稳步推进阶段</a:t>
            </a:r>
            <a:endParaRPr lang="zh-CN" altLang="en-US" dirty="0">
              <a:solidFill>
                <a:schemeClr val="accent4">
                  <a:lumMod val="75000"/>
                </a:schemeClr>
              </a:solidFill>
            </a:endParaRPr>
          </a:p>
        </p:txBody>
      </p:sp>
      <p:sp>
        <p:nvSpPr>
          <p:cNvPr id="28" name="任意多边形 27"/>
          <p:cNvSpPr/>
          <p:nvPr/>
        </p:nvSpPr>
        <p:spPr>
          <a:xfrm>
            <a:off x="703580" y="4710430"/>
            <a:ext cx="3288030" cy="131254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0" tIns="75438" rIns="97791" bIns="75600" numCol="1" spcCol="1270" anchor="t" anchorCtr="0">
            <a:noAutofit/>
          </a:bodyPr>
          <a:lstStyle/>
          <a:p>
            <a:pPr marL="342900" defTabSz="977900">
              <a:lnSpc>
                <a:spcPct val="90000"/>
              </a:lnSpc>
              <a:spcBef>
                <a:spcPct val="0"/>
              </a:spcBef>
              <a:spcAft>
                <a:spcPct val="35000"/>
              </a:spcAft>
            </a:pPr>
            <a:r>
              <a:rPr lang="zh-CN" altLang="en-US" dirty="0">
                <a:solidFill>
                  <a:schemeClr val="accent4">
                    <a:lumMod val="75000"/>
                  </a:schemeClr>
                </a:solidFill>
              </a:rPr>
              <a:t>信息安全等级保护V1.0阶段</a:t>
            </a:r>
            <a:endParaRPr lang="en-US" altLang="zh-CN" kern="12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kern="1200" dirty="0">
                <a:solidFill>
                  <a:schemeClr val="bg1"/>
                </a:solidFill>
              </a:rPr>
              <a:t>重要系统编制信息安全方案，建设信息安全防护系统</a:t>
            </a:r>
            <a:endParaRPr lang="zh-CN" altLang="en-US" kern="1200" dirty="0">
              <a:solidFill>
                <a:schemeClr val="bg1"/>
              </a:solidFill>
            </a:endParaRPr>
          </a:p>
        </p:txBody>
      </p:sp>
      <p:sp>
        <p:nvSpPr>
          <p:cNvPr id="29" name="任意多边形 28"/>
          <p:cNvSpPr/>
          <p:nvPr/>
        </p:nvSpPr>
        <p:spPr>
          <a:xfrm>
            <a:off x="4401980" y="3808567"/>
            <a:ext cx="3130550" cy="225361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0" tIns="75438" rIns="97791" bIns="75600" numCol="1" spcCol="1270" anchor="t" anchorCtr="0">
            <a:noAutofit/>
          </a:bodyPr>
          <a:lstStyle/>
          <a:p>
            <a:pPr marL="342900" defTabSz="977900">
              <a:lnSpc>
                <a:spcPct val="90000"/>
              </a:lnSpc>
              <a:spcBef>
                <a:spcPct val="0"/>
              </a:spcBef>
              <a:spcAft>
                <a:spcPct val="35000"/>
              </a:spcAft>
            </a:pPr>
            <a:r>
              <a:rPr lang="zh-CN" altLang="en-US" sz="1800" dirty="0">
                <a:solidFill>
                  <a:schemeClr val="accent4">
                    <a:lumMod val="75000"/>
                  </a:schemeClr>
                </a:solidFill>
              </a:rPr>
              <a:t>《网络安全法》发布</a:t>
            </a:r>
            <a:endParaRPr lang="zh-CN" altLang="en-US" sz="1800" dirty="0">
              <a:solidFill>
                <a:schemeClr val="accent4">
                  <a:lumMod val="75000"/>
                </a:schemeClr>
              </a:solidFill>
            </a:endParaRPr>
          </a:p>
          <a:p>
            <a:pPr marL="685800" indent="-342900" algn="l" defTabSz="977900">
              <a:lnSpc>
                <a:spcPct val="90000"/>
              </a:lnSpc>
              <a:spcAft>
                <a:spcPct val="35000"/>
              </a:spcAft>
              <a:buClrTx/>
              <a:buSzTx/>
              <a:buFont typeface="Wingdings" panose="05000000000000000000" pitchFamily="2" charset="2"/>
              <a:buChar char="Ø"/>
            </a:pPr>
            <a:r>
              <a:rPr lang="zh-CN" altLang="en-US" sz="1800" dirty="0">
                <a:solidFill>
                  <a:schemeClr val="bg1"/>
                </a:solidFill>
              </a:rPr>
              <a:t>网络安全工作受到主管部门重视</a:t>
            </a:r>
            <a:endParaRPr lang="zh-CN" altLang="en-US" sz="1800" dirty="0">
              <a:solidFill>
                <a:schemeClr val="bg1"/>
              </a:solidFill>
            </a:endParaRPr>
          </a:p>
          <a:p>
            <a:pPr marL="685800" indent="-342900" algn="l" defTabSz="977900">
              <a:lnSpc>
                <a:spcPct val="90000"/>
              </a:lnSpc>
              <a:spcAft>
                <a:spcPct val="35000"/>
              </a:spcAft>
              <a:buClrTx/>
              <a:buSzTx/>
              <a:buFont typeface="Wingdings" panose="05000000000000000000" pitchFamily="2" charset="2"/>
              <a:buChar char="Ø"/>
            </a:pPr>
            <a:r>
              <a:rPr lang="zh-CN" altLang="en-US" sz="1800" dirty="0">
                <a:solidFill>
                  <a:schemeClr val="bg1"/>
                </a:solidFill>
              </a:rPr>
              <a:t>成立网络安全部门</a:t>
            </a:r>
            <a:endParaRPr lang="zh-CN" altLang="en-US" sz="1800" dirty="0">
              <a:solidFill>
                <a:schemeClr val="bg1"/>
              </a:solidFill>
            </a:endParaRPr>
          </a:p>
          <a:p>
            <a:pPr marL="685800" indent="-342900" algn="l" defTabSz="977900">
              <a:lnSpc>
                <a:spcPct val="90000"/>
              </a:lnSpc>
              <a:spcAft>
                <a:spcPct val="35000"/>
              </a:spcAft>
              <a:buClrTx/>
              <a:buSzTx/>
              <a:buFont typeface="Wingdings" panose="05000000000000000000" pitchFamily="2" charset="2"/>
              <a:buChar char="Ø"/>
            </a:pPr>
            <a:r>
              <a:rPr lang="zh-CN" altLang="en-US" sz="1800" dirty="0">
                <a:solidFill>
                  <a:schemeClr val="bg1"/>
                </a:solidFill>
              </a:rPr>
              <a:t>网络安全管理办法出台</a:t>
            </a:r>
            <a:endParaRPr lang="zh-CN" altLang="en-US" sz="1800" dirty="0">
              <a:solidFill>
                <a:schemeClr val="bg1"/>
              </a:solidFill>
            </a:endParaRPr>
          </a:p>
          <a:p>
            <a:pPr marL="685800" indent="-342900" algn="l" defTabSz="977900">
              <a:lnSpc>
                <a:spcPct val="90000"/>
              </a:lnSpc>
              <a:spcAft>
                <a:spcPct val="35000"/>
              </a:spcAft>
              <a:buClrTx/>
              <a:buSzTx/>
              <a:buFont typeface="Wingdings" panose="05000000000000000000" pitchFamily="2" charset="2"/>
              <a:buChar char="Ø"/>
            </a:pPr>
            <a:r>
              <a:rPr lang="zh-CN" altLang="en-US" sz="1800" kern="1200" dirty="0">
                <a:solidFill>
                  <a:schemeClr val="bg1"/>
                </a:solidFill>
              </a:rPr>
              <a:t>开始</a:t>
            </a:r>
            <a:r>
              <a:rPr lang="zh-CN" altLang="en-US" sz="1800" kern="1200" dirty="0" smtClean="0">
                <a:solidFill>
                  <a:schemeClr val="bg1"/>
                </a:solidFill>
              </a:rPr>
              <a:t>等保测评</a:t>
            </a:r>
            <a:r>
              <a:rPr lang="zh-CN" altLang="en-US" sz="1800" kern="1200" dirty="0">
                <a:solidFill>
                  <a:schemeClr val="bg1"/>
                </a:solidFill>
              </a:rPr>
              <a:t>工作</a:t>
            </a:r>
            <a:endParaRPr lang="zh-CN" altLang="en-US" sz="1800" kern="1200" dirty="0">
              <a:solidFill>
                <a:schemeClr val="bg1"/>
              </a:solidFill>
            </a:endParaRPr>
          </a:p>
        </p:txBody>
      </p:sp>
      <p:sp>
        <p:nvSpPr>
          <p:cNvPr id="46" name="任意多边形 45"/>
          <p:cNvSpPr/>
          <p:nvPr/>
        </p:nvSpPr>
        <p:spPr>
          <a:xfrm>
            <a:off x="7917815" y="2864485"/>
            <a:ext cx="3590925" cy="323786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0" tIns="75438" rIns="97791" bIns="75600" numCol="1" spcCol="1270" anchor="t" anchorCtr="0">
            <a:noAutofit/>
          </a:bodyPr>
          <a:lstStyle/>
          <a:p>
            <a:pPr marL="342900" algn="l" defTabSz="977900">
              <a:lnSpc>
                <a:spcPct val="90000"/>
              </a:lnSpc>
              <a:spcAft>
                <a:spcPct val="35000"/>
              </a:spcAft>
              <a:buClrTx/>
              <a:buSzTx/>
              <a:buFontTx/>
            </a:pPr>
            <a:r>
              <a:rPr lang="zh-CN" altLang="en-US" sz="1800" dirty="0">
                <a:solidFill>
                  <a:schemeClr val="accent4">
                    <a:lumMod val="75000"/>
                  </a:schemeClr>
                </a:solidFill>
              </a:rPr>
              <a:t>等级保护V2.0标准发布</a:t>
            </a:r>
            <a:endParaRPr lang="zh-CN" altLang="en-US" sz="1800" dirty="0">
              <a:solidFill>
                <a:schemeClr val="accent4">
                  <a:lumMod val="75000"/>
                </a:schemeClr>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sz="1800" kern="1200" dirty="0">
                <a:solidFill>
                  <a:schemeClr val="bg1"/>
                </a:solidFill>
              </a:rPr>
              <a:t>网络安全工作受到高层领导重视</a:t>
            </a:r>
            <a:endParaRPr lang="zh-CN" altLang="en-US" sz="1800" kern="1200" dirty="0">
              <a:solidFill>
                <a:schemeClr val="bg1"/>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sz="1800" kern="1200" dirty="0">
                <a:solidFill>
                  <a:schemeClr val="bg1"/>
                </a:solidFill>
              </a:rPr>
              <a:t>制定安全主体责任制度</a:t>
            </a:r>
            <a:endParaRPr lang="zh-CN" altLang="en-US" sz="1800" kern="1200" dirty="0">
              <a:solidFill>
                <a:schemeClr val="bg1"/>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sz="1800" dirty="0">
                <a:solidFill>
                  <a:schemeClr val="bg1"/>
                </a:solidFill>
              </a:rPr>
              <a:t>配备网安专职管理人员</a:t>
            </a:r>
            <a:endParaRPr lang="zh-CN" altLang="en-US" sz="1800" dirty="0">
              <a:solidFill>
                <a:schemeClr val="bg1"/>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dirty="0">
                <a:solidFill>
                  <a:schemeClr val="bg1"/>
                </a:solidFill>
              </a:rPr>
              <a:t>确定关基目录，制定认定</a:t>
            </a:r>
            <a:r>
              <a:rPr lang="zh-CN" altLang="en-US" dirty="0" smtClean="0">
                <a:solidFill>
                  <a:schemeClr val="bg1"/>
                </a:solidFill>
              </a:rPr>
              <a:t>规则</a:t>
            </a:r>
            <a:endParaRPr lang="zh-CN" altLang="en-US" sz="1800" kern="1200" dirty="0">
              <a:solidFill>
                <a:schemeClr val="bg1"/>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sz="1800" dirty="0">
                <a:solidFill>
                  <a:schemeClr val="bg1"/>
                </a:solidFill>
              </a:rPr>
              <a:t>全面开展定级备案、建设整改工作</a:t>
            </a:r>
            <a:endParaRPr lang="zh-CN" altLang="en-US" sz="1800" dirty="0">
              <a:solidFill>
                <a:schemeClr val="bg1"/>
              </a:solidFill>
            </a:endParaRPr>
          </a:p>
          <a:p>
            <a:pPr marL="685800" indent="-342900" defTabSz="977900">
              <a:lnSpc>
                <a:spcPct val="90000"/>
              </a:lnSpc>
              <a:spcBef>
                <a:spcPct val="0"/>
              </a:spcBef>
              <a:spcAft>
                <a:spcPct val="35000"/>
              </a:spcAft>
              <a:buFont typeface="Wingdings" panose="05000000000000000000" pitchFamily="2" charset="2"/>
              <a:buChar char="Ø"/>
            </a:pPr>
            <a:r>
              <a:rPr lang="zh-CN" altLang="en-US" sz="1800" kern="1200" dirty="0">
                <a:solidFill>
                  <a:schemeClr val="bg1"/>
                </a:solidFill>
              </a:rPr>
              <a:t>等保测评步入正轨</a:t>
            </a:r>
            <a:endParaRPr lang="zh-CN" altLang="en-US" sz="1800" kern="1200" dirty="0">
              <a:solidFill>
                <a:schemeClr val="bg1"/>
              </a:solidFill>
            </a:endParaRPr>
          </a:p>
        </p:txBody>
      </p:sp>
      <p:sp>
        <p:nvSpPr>
          <p:cNvPr id="47" name="右箭头 46"/>
          <p:cNvSpPr/>
          <p:nvPr/>
        </p:nvSpPr>
        <p:spPr>
          <a:xfrm rot="20040000">
            <a:off x="3571240" y="3431540"/>
            <a:ext cx="847725" cy="342900"/>
          </a:xfrm>
          <a:prstGeom prst="right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20040000">
            <a:off x="6494145" y="2432050"/>
            <a:ext cx="847725" cy="342900"/>
          </a:xfrm>
          <a:prstGeom prst="rightArrow">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548378" y="830389"/>
            <a:ext cx="3547301" cy="590932"/>
            <a:chOff x="6892" y="484"/>
            <a:chExt cx="6207" cy="1034"/>
          </a:xfrm>
        </p:grpSpPr>
        <p:sp>
          <p:nvSpPr>
            <p:cNvPr id="2" name="矩形 1"/>
            <p:cNvSpPr/>
            <p:nvPr/>
          </p:nvSpPr>
          <p:spPr>
            <a:xfrm>
              <a:off x="8396" y="484"/>
              <a:ext cx="3229" cy="1034"/>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主导作用</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8" name="组合 7"/>
            <p:cNvGrpSpPr/>
            <p:nvPr/>
          </p:nvGrpSpPr>
          <p:grpSpPr>
            <a:xfrm>
              <a:off x="6892" y="782"/>
              <a:ext cx="800" cy="417"/>
              <a:chOff x="6947" y="1121"/>
              <a:chExt cx="800" cy="417"/>
            </a:xfrm>
          </p:grpSpPr>
          <p:sp>
            <p:nvSpPr>
              <p:cNvPr id="9" name="燕尾形 8"/>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10" name="燕尾形 9"/>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5" name="组合 24"/>
            <p:cNvGrpSpPr/>
            <p:nvPr/>
          </p:nvGrpSpPr>
          <p:grpSpPr>
            <a:xfrm flipH="1">
              <a:off x="12299" y="782"/>
              <a:ext cx="800" cy="417"/>
              <a:chOff x="6947" y="1121"/>
              <a:chExt cx="800" cy="417"/>
            </a:xfrm>
          </p:grpSpPr>
          <p:sp>
            <p:nvSpPr>
              <p:cNvPr id="26" name="燕尾形 2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7" name="燕尾形 26"/>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39" name="组合 38"/>
          <p:cNvGrpSpPr/>
          <p:nvPr/>
        </p:nvGrpSpPr>
        <p:grpSpPr>
          <a:xfrm>
            <a:off x="2045883" y="2115004"/>
            <a:ext cx="8128001" cy="4254252"/>
            <a:chOff x="2142358" y="1676323"/>
            <a:chExt cx="8128001" cy="4236980"/>
          </a:xfrm>
        </p:grpSpPr>
        <p:sp>
          <p:nvSpPr>
            <p:cNvPr id="40" name="任意多边形 39"/>
            <p:cNvSpPr/>
            <p:nvPr/>
          </p:nvSpPr>
          <p:spPr>
            <a:xfrm>
              <a:off x="2142359" y="5345714"/>
              <a:ext cx="8128000" cy="567589"/>
            </a:xfrm>
            <a:custGeom>
              <a:avLst/>
              <a:gdLst>
                <a:gd name="connsiteX0" fmla="*/ 0 w 8128000"/>
                <a:gd name="connsiteY0" fmla="*/ 0 h 763322"/>
                <a:gd name="connsiteX1" fmla="*/ 8128000 w 8128000"/>
                <a:gd name="connsiteY1" fmla="*/ 0 h 763322"/>
                <a:gd name="connsiteX2" fmla="*/ 8128000 w 8128000"/>
                <a:gd name="connsiteY2" fmla="*/ 763322 h 763322"/>
                <a:gd name="connsiteX3" fmla="*/ 0 w 8128000"/>
                <a:gd name="connsiteY3" fmla="*/ 763322 h 763322"/>
                <a:gd name="connsiteX4" fmla="*/ 0 w 8128000"/>
                <a:gd name="connsiteY4" fmla="*/ 0 h 763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763322">
                  <a:moveTo>
                    <a:pt x="0" y="0"/>
                  </a:moveTo>
                  <a:lnTo>
                    <a:pt x="8128000" y="0"/>
                  </a:lnTo>
                  <a:lnTo>
                    <a:pt x="8128000" y="763322"/>
                  </a:lnTo>
                  <a:lnTo>
                    <a:pt x="0" y="763322"/>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29360" numCol="1" spcCol="1270" anchor="ctr" anchorCtr="0">
              <a:noAutofit/>
            </a:bodyPr>
            <a:lstStyle/>
            <a:p>
              <a:pPr lvl="0" algn="ctr" defTabSz="488950">
                <a:lnSpc>
                  <a:spcPct val="90000"/>
                </a:lnSpc>
                <a:spcBef>
                  <a:spcPct val="0"/>
                </a:spcBef>
                <a:spcAft>
                  <a:spcPct val="35000"/>
                </a:spcAft>
              </a:pPr>
              <a:endParaRPr lang="zh-CN" altLang="en-US" sz="2800" b="1" kern="1200"/>
            </a:p>
          </p:txBody>
        </p:sp>
        <p:sp>
          <p:nvSpPr>
            <p:cNvPr id="42" name="任意多边形 41"/>
            <p:cNvSpPr/>
            <p:nvPr/>
          </p:nvSpPr>
          <p:spPr>
            <a:xfrm>
              <a:off x="2142359" y="5546910"/>
              <a:ext cx="4064000" cy="351128"/>
            </a:xfrm>
            <a:custGeom>
              <a:avLst/>
              <a:gdLst>
                <a:gd name="connsiteX0" fmla="*/ 0 w 4064000"/>
                <a:gd name="connsiteY0" fmla="*/ 0 h 351128"/>
                <a:gd name="connsiteX1" fmla="*/ 4064000 w 4064000"/>
                <a:gd name="connsiteY1" fmla="*/ 0 h 351128"/>
                <a:gd name="connsiteX2" fmla="*/ 4064000 w 4064000"/>
                <a:gd name="connsiteY2" fmla="*/ 351128 h 351128"/>
                <a:gd name="connsiteX3" fmla="*/ 0 w 4064000"/>
                <a:gd name="connsiteY3" fmla="*/ 351128 h 351128"/>
                <a:gd name="connsiteX4" fmla="*/ 0 w 4064000"/>
                <a:gd name="connsiteY4" fmla="*/ 0 h 35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128">
                  <a:moveTo>
                    <a:pt x="0" y="0"/>
                  </a:moveTo>
                  <a:lnTo>
                    <a:pt x="4064000" y="0"/>
                  </a:lnTo>
                  <a:lnTo>
                    <a:pt x="4064000" y="351128"/>
                  </a:lnTo>
                  <a:lnTo>
                    <a:pt x="0" y="351128"/>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建立考评制度</a:t>
              </a:r>
              <a:endParaRPr lang="zh-CN" altLang="en-US" sz="2800" b="1" kern="1200" dirty="0"/>
            </a:p>
          </p:txBody>
        </p:sp>
        <p:sp>
          <p:nvSpPr>
            <p:cNvPr id="45" name="任意多边形 44"/>
            <p:cNvSpPr/>
            <p:nvPr/>
          </p:nvSpPr>
          <p:spPr>
            <a:xfrm>
              <a:off x="6206359" y="5546910"/>
              <a:ext cx="4064000" cy="351128"/>
            </a:xfrm>
            <a:custGeom>
              <a:avLst/>
              <a:gdLst>
                <a:gd name="connsiteX0" fmla="*/ 0 w 4064000"/>
                <a:gd name="connsiteY0" fmla="*/ 0 h 351128"/>
                <a:gd name="connsiteX1" fmla="*/ 4064000 w 4064000"/>
                <a:gd name="connsiteY1" fmla="*/ 0 h 351128"/>
                <a:gd name="connsiteX2" fmla="*/ 4064000 w 4064000"/>
                <a:gd name="connsiteY2" fmla="*/ 351128 h 351128"/>
                <a:gd name="connsiteX3" fmla="*/ 0 w 4064000"/>
                <a:gd name="connsiteY3" fmla="*/ 351128 h 351128"/>
                <a:gd name="connsiteX4" fmla="*/ 0 w 4064000"/>
                <a:gd name="connsiteY4" fmla="*/ 0 h 35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128">
                  <a:moveTo>
                    <a:pt x="0" y="0"/>
                  </a:moveTo>
                  <a:lnTo>
                    <a:pt x="4064000" y="0"/>
                  </a:lnTo>
                  <a:lnTo>
                    <a:pt x="4064000" y="351128"/>
                  </a:lnTo>
                  <a:lnTo>
                    <a:pt x="0" y="351128"/>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安全工作基础夯实</a:t>
              </a:r>
              <a:endParaRPr lang="zh-CN" altLang="en-US" sz="2800" b="1" kern="1200" dirty="0"/>
            </a:p>
          </p:txBody>
        </p:sp>
        <p:sp>
          <p:nvSpPr>
            <p:cNvPr id="46" name="任意多边形 45"/>
            <p:cNvSpPr/>
            <p:nvPr/>
          </p:nvSpPr>
          <p:spPr>
            <a:xfrm>
              <a:off x="2142358" y="4345517"/>
              <a:ext cx="8128001" cy="946203"/>
            </a:xfrm>
            <a:custGeom>
              <a:avLst/>
              <a:gdLst>
                <a:gd name="connsiteX0" fmla="*/ 0 w 8128000"/>
                <a:gd name="connsiteY0" fmla="*/ 411167 h 1173990"/>
                <a:gd name="connsiteX1" fmla="*/ 3917251 w 8128000"/>
                <a:gd name="connsiteY1" fmla="*/ 411167 h 1173990"/>
                <a:gd name="connsiteX2" fmla="*/ 3917251 w 8128000"/>
                <a:gd name="connsiteY2" fmla="*/ 293498 h 1173990"/>
                <a:gd name="connsiteX3" fmla="*/ 3770503 w 8128000"/>
                <a:gd name="connsiteY3" fmla="*/ 293498 h 1173990"/>
                <a:gd name="connsiteX4" fmla="*/ 4064000 w 8128000"/>
                <a:gd name="connsiteY4" fmla="*/ 0 h 1173990"/>
                <a:gd name="connsiteX5" fmla="*/ 4357498 w 8128000"/>
                <a:gd name="connsiteY5" fmla="*/ 293498 h 1173990"/>
                <a:gd name="connsiteX6" fmla="*/ 4210749 w 8128000"/>
                <a:gd name="connsiteY6" fmla="*/ 293498 h 1173990"/>
                <a:gd name="connsiteX7" fmla="*/ 4210749 w 8128000"/>
                <a:gd name="connsiteY7" fmla="*/ 411167 h 1173990"/>
                <a:gd name="connsiteX8" fmla="*/ 8128000 w 8128000"/>
                <a:gd name="connsiteY8" fmla="*/ 411167 h 1173990"/>
                <a:gd name="connsiteX9" fmla="*/ 8128000 w 8128000"/>
                <a:gd name="connsiteY9" fmla="*/ 1173990 h 1173990"/>
                <a:gd name="connsiteX10" fmla="*/ 0 w 8128000"/>
                <a:gd name="connsiteY10" fmla="*/ 1173990 h 1173990"/>
                <a:gd name="connsiteX11" fmla="*/ 0 w 8128000"/>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173990">
                  <a:moveTo>
                    <a:pt x="8128000" y="762823"/>
                  </a:moveTo>
                  <a:lnTo>
                    <a:pt x="4210749" y="762823"/>
                  </a:lnTo>
                  <a:lnTo>
                    <a:pt x="4210749" y="880492"/>
                  </a:lnTo>
                  <a:lnTo>
                    <a:pt x="4357497" y="880492"/>
                  </a:lnTo>
                  <a:lnTo>
                    <a:pt x="4064000" y="1173989"/>
                  </a:lnTo>
                  <a:lnTo>
                    <a:pt x="3770502" y="880492"/>
                  </a:lnTo>
                  <a:lnTo>
                    <a:pt x="3917251" y="880492"/>
                  </a:lnTo>
                  <a:lnTo>
                    <a:pt x="3917251" y="762823"/>
                  </a:lnTo>
                  <a:lnTo>
                    <a:pt x="0" y="762823"/>
                  </a:lnTo>
                  <a:lnTo>
                    <a:pt x="0" y="1"/>
                  </a:lnTo>
                  <a:lnTo>
                    <a:pt x="8128000" y="1"/>
                  </a:lnTo>
                  <a:lnTo>
                    <a:pt x="8128000" y="762823"/>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78233" tIns="78232" rIns="78232" bIns="840153" numCol="1" spcCol="1270" anchor="ctr" anchorCtr="0">
              <a:noAutofit/>
            </a:bodyPr>
            <a:lstStyle/>
            <a:p>
              <a:pPr lvl="0" algn="ctr" defTabSz="488950">
                <a:lnSpc>
                  <a:spcPct val="90000"/>
                </a:lnSpc>
                <a:spcBef>
                  <a:spcPct val="0"/>
                </a:spcBef>
                <a:spcAft>
                  <a:spcPct val="35000"/>
                </a:spcAft>
              </a:pPr>
              <a:endParaRPr lang="zh-CN" altLang="en-US" sz="2800" b="1" kern="1200"/>
            </a:p>
          </p:txBody>
        </p:sp>
        <p:sp>
          <p:nvSpPr>
            <p:cNvPr id="47" name="任意多边形 46"/>
            <p:cNvSpPr/>
            <p:nvPr/>
          </p:nvSpPr>
          <p:spPr>
            <a:xfrm>
              <a:off x="2142359" y="4556516"/>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财务预算列支</a:t>
              </a:r>
              <a:endParaRPr lang="zh-CN" altLang="en-US" sz="2800" b="1" kern="1200" dirty="0"/>
            </a:p>
          </p:txBody>
        </p:sp>
        <p:sp>
          <p:nvSpPr>
            <p:cNvPr id="48" name="任意多边形 47"/>
            <p:cNvSpPr/>
            <p:nvPr/>
          </p:nvSpPr>
          <p:spPr>
            <a:xfrm>
              <a:off x="6206359" y="4556516"/>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安全服务经费保障</a:t>
              </a:r>
              <a:endParaRPr lang="zh-CN" altLang="en-US" sz="2800" b="1" kern="1200" dirty="0"/>
            </a:p>
          </p:txBody>
        </p:sp>
        <p:sp>
          <p:nvSpPr>
            <p:cNvPr id="49" name="任意多边形 48"/>
            <p:cNvSpPr/>
            <p:nvPr/>
          </p:nvSpPr>
          <p:spPr>
            <a:xfrm>
              <a:off x="2142359" y="3393697"/>
              <a:ext cx="8128000" cy="881046"/>
            </a:xfrm>
            <a:custGeom>
              <a:avLst/>
              <a:gdLst>
                <a:gd name="connsiteX0" fmla="*/ 0 w 8128000"/>
                <a:gd name="connsiteY0" fmla="*/ 411167 h 1173990"/>
                <a:gd name="connsiteX1" fmla="*/ 3917251 w 8128000"/>
                <a:gd name="connsiteY1" fmla="*/ 411167 h 1173990"/>
                <a:gd name="connsiteX2" fmla="*/ 3917251 w 8128000"/>
                <a:gd name="connsiteY2" fmla="*/ 293498 h 1173990"/>
                <a:gd name="connsiteX3" fmla="*/ 3770503 w 8128000"/>
                <a:gd name="connsiteY3" fmla="*/ 293498 h 1173990"/>
                <a:gd name="connsiteX4" fmla="*/ 4064000 w 8128000"/>
                <a:gd name="connsiteY4" fmla="*/ 0 h 1173990"/>
                <a:gd name="connsiteX5" fmla="*/ 4357498 w 8128000"/>
                <a:gd name="connsiteY5" fmla="*/ 293498 h 1173990"/>
                <a:gd name="connsiteX6" fmla="*/ 4210749 w 8128000"/>
                <a:gd name="connsiteY6" fmla="*/ 293498 h 1173990"/>
                <a:gd name="connsiteX7" fmla="*/ 4210749 w 8128000"/>
                <a:gd name="connsiteY7" fmla="*/ 411167 h 1173990"/>
                <a:gd name="connsiteX8" fmla="*/ 8128000 w 8128000"/>
                <a:gd name="connsiteY8" fmla="*/ 411167 h 1173990"/>
                <a:gd name="connsiteX9" fmla="*/ 8128000 w 8128000"/>
                <a:gd name="connsiteY9" fmla="*/ 1173990 h 1173990"/>
                <a:gd name="connsiteX10" fmla="*/ 0 w 8128000"/>
                <a:gd name="connsiteY10" fmla="*/ 1173990 h 1173990"/>
                <a:gd name="connsiteX11" fmla="*/ 0 w 8128000"/>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173990">
                  <a:moveTo>
                    <a:pt x="8128000" y="762823"/>
                  </a:moveTo>
                  <a:lnTo>
                    <a:pt x="4210749" y="762823"/>
                  </a:lnTo>
                  <a:lnTo>
                    <a:pt x="4210749" y="880492"/>
                  </a:lnTo>
                  <a:lnTo>
                    <a:pt x="4357497" y="880492"/>
                  </a:lnTo>
                  <a:lnTo>
                    <a:pt x="4064000" y="1173989"/>
                  </a:lnTo>
                  <a:lnTo>
                    <a:pt x="3770502" y="880492"/>
                  </a:lnTo>
                  <a:lnTo>
                    <a:pt x="3917251" y="880492"/>
                  </a:lnTo>
                  <a:lnTo>
                    <a:pt x="3917251" y="762823"/>
                  </a:lnTo>
                  <a:lnTo>
                    <a:pt x="0" y="762823"/>
                  </a:lnTo>
                  <a:lnTo>
                    <a:pt x="0" y="1"/>
                  </a:lnTo>
                  <a:lnTo>
                    <a:pt x="8128000" y="1"/>
                  </a:lnTo>
                  <a:lnTo>
                    <a:pt x="8128000" y="762823"/>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840153" numCol="1" spcCol="1270" anchor="ctr" anchorCtr="0">
              <a:noAutofit/>
            </a:bodyPr>
            <a:lstStyle/>
            <a:p>
              <a:pPr lvl="0" algn="ctr" defTabSz="488950">
                <a:lnSpc>
                  <a:spcPct val="90000"/>
                </a:lnSpc>
                <a:spcBef>
                  <a:spcPct val="0"/>
                </a:spcBef>
                <a:spcAft>
                  <a:spcPct val="35000"/>
                </a:spcAft>
              </a:pPr>
              <a:endParaRPr lang="zh-CN" altLang="en-US" sz="2800" b="1" kern="1200"/>
            </a:p>
          </p:txBody>
        </p:sp>
        <p:sp>
          <p:nvSpPr>
            <p:cNvPr id="50" name="任意多边形 49"/>
            <p:cNvSpPr/>
            <p:nvPr/>
          </p:nvSpPr>
          <p:spPr>
            <a:xfrm>
              <a:off x="2142359" y="3613803"/>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建立专业队伍</a:t>
              </a:r>
              <a:endParaRPr lang="zh-CN" altLang="en-US" sz="2800" b="1" kern="1200" dirty="0"/>
            </a:p>
          </p:txBody>
        </p:sp>
        <p:sp>
          <p:nvSpPr>
            <p:cNvPr id="51" name="任意多边形 50"/>
            <p:cNvSpPr/>
            <p:nvPr/>
          </p:nvSpPr>
          <p:spPr>
            <a:xfrm>
              <a:off x="6206359" y="3613803"/>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安全人才技术保障</a:t>
              </a:r>
              <a:endParaRPr lang="zh-CN" altLang="en-US" sz="2800" b="1" kern="1200" dirty="0"/>
            </a:p>
          </p:txBody>
        </p:sp>
        <p:sp>
          <p:nvSpPr>
            <p:cNvPr id="52" name="任意多边形 51"/>
            <p:cNvSpPr/>
            <p:nvPr/>
          </p:nvSpPr>
          <p:spPr>
            <a:xfrm>
              <a:off x="2142359" y="2535652"/>
              <a:ext cx="8128000" cy="787271"/>
            </a:xfrm>
            <a:custGeom>
              <a:avLst/>
              <a:gdLst>
                <a:gd name="connsiteX0" fmla="*/ 0 w 8128000"/>
                <a:gd name="connsiteY0" fmla="*/ 411167 h 1173990"/>
                <a:gd name="connsiteX1" fmla="*/ 3917251 w 8128000"/>
                <a:gd name="connsiteY1" fmla="*/ 411167 h 1173990"/>
                <a:gd name="connsiteX2" fmla="*/ 3917251 w 8128000"/>
                <a:gd name="connsiteY2" fmla="*/ 293498 h 1173990"/>
                <a:gd name="connsiteX3" fmla="*/ 3770503 w 8128000"/>
                <a:gd name="connsiteY3" fmla="*/ 293498 h 1173990"/>
                <a:gd name="connsiteX4" fmla="*/ 4064000 w 8128000"/>
                <a:gd name="connsiteY4" fmla="*/ 0 h 1173990"/>
                <a:gd name="connsiteX5" fmla="*/ 4357498 w 8128000"/>
                <a:gd name="connsiteY5" fmla="*/ 293498 h 1173990"/>
                <a:gd name="connsiteX6" fmla="*/ 4210749 w 8128000"/>
                <a:gd name="connsiteY6" fmla="*/ 293498 h 1173990"/>
                <a:gd name="connsiteX7" fmla="*/ 4210749 w 8128000"/>
                <a:gd name="connsiteY7" fmla="*/ 411167 h 1173990"/>
                <a:gd name="connsiteX8" fmla="*/ 8128000 w 8128000"/>
                <a:gd name="connsiteY8" fmla="*/ 411167 h 1173990"/>
                <a:gd name="connsiteX9" fmla="*/ 8128000 w 8128000"/>
                <a:gd name="connsiteY9" fmla="*/ 1173990 h 1173990"/>
                <a:gd name="connsiteX10" fmla="*/ 0 w 8128000"/>
                <a:gd name="connsiteY10" fmla="*/ 1173990 h 1173990"/>
                <a:gd name="connsiteX11" fmla="*/ 0 w 8128000"/>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173990">
                  <a:moveTo>
                    <a:pt x="8128000" y="762823"/>
                  </a:moveTo>
                  <a:lnTo>
                    <a:pt x="4210749" y="762823"/>
                  </a:lnTo>
                  <a:lnTo>
                    <a:pt x="4210749" y="880492"/>
                  </a:lnTo>
                  <a:lnTo>
                    <a:pt x="4357497" y="880492"/>
                  </a:lnTo>
                  <a:lnTo>
                    <a:pt x="4064000" y="1173989"/>
                  </a:lnTo>
                  <a:lnTo>
                    <a:pt x="3770502" y="880492"/>
                  </a:lnTo>
                  <a:lnTo>
                    <a:pt x="3917251" y="880492"/>
                  </a:lnTo>
                  <a:lnTo>
                    <a:pt x="3917251" y="762823"/>
                  </a:lnTo>
                  <a:lnTo>
                    <a:pt x="0" y="762823"/>
                  </a:lnTo>
                  <a:lnTo>
                    <a:pt x="0" y="1"/>
                  </a:lnTo>
                  <a:lnTo>
                    <a:pt x="8128000" y="1"/>
                  </a:lnTo>
                  <a:lnTo>
                    <a:pt x="8128000" y="762823"/>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78232" tIns="78233" rIns="78232" bIns="840153" numCol="1" spcCol="1270" anchor="ctr" anchorCtr="0">
              <a:noAutofit/>
            </a:bodyPr>
            <a:lstStyle/>
            <a:p>
              <a:pPr lvl="0" algn="ctr" defTabSz="488950">
                <a:lnSpc>
                  <a:spcPct val="90000"/>
                </a:lnSpc>
                <a:spcBef>
                  <a:spcPct val="0"/>
                </a:spcBef>
                <a:spcAft>
                  <a:spcPct val="35000"/>
                </a:spcAft>
              </a:pPr>
              <a:endParaRPr lang="zh-CN" altLang="en-US" sz="2800" b="1" kern="1200"/>
            </a:p>
          </p:txBody>
        </p:sp>
        <p:sp>
          <p:nvSpPr>
            <p:cNvPr id="53" name="任意多边形 52"/>
            <p:cNvSpPr/>
            <p:nvPr/>
          </p:nvSpPr>
          <p:spPr>
            <a:xfrm>
              <a:off x="2142359" y="2671090"/>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制定管理办法</a:t>
              </a:r>
              <a:endParaRPr lang="zh-CN" altLang="en-US" sz="2800" b="1" kern="1200" dirty="0"/>
            </a:p>
          </p:txBody>
        </p:sp>
        <p:sp>
          <p:nvSpPr>
            <p:cNvPr id="54" name="任意多边形 53"/>
            <p:cNvSpPr/>
            <p:nvPr/>
          </p:nvSpPr>
          <p:spPr>
            <a:xfrm>
              <a:off x="6206359" y="2671090"/>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安全工作有据可依</a:t>
              </a:r>
              <a:endParaRPr lang="zh-CN" altLang="en-US" sz="2800" b="1" kern="1200" dirty="0"/>
            </a:p>
          </p:txBody>
        </p:sp>
        <p:sp>
          <p:nvSpPr>
            <p:cNvPr id="55" name="任意多边形 54"/>
            <p:cNvSpPr/>
            <p:nvPr/>
          </p:nvSpPr>
          <p:spPr>
            <a:xfrm>
              <a:off x="2142359" y="1676323"/>
              <a:ext cx="8128000" cy="819295"/>
            </a:xfrm>
            <a:custGeom>
              <a:avLst/>
              <a:gdLst>
                <a:gd name="connsiteX0" fmla="*/ 0 w 8128000"/>
                <a:gd name="connsiteY0" fmla="*/ 411167 h 1173990"/>
                <a:gd name="connsiteX1" fmla="*/ 3917251 w 8128000"/>
                <a:gd name="connsiteY1" fmla="*/ 411167 h 1173990"/>
                <a:gd name="connsiteX2" fmla="*/ 3917251 w 8128000"/>
                <a:gd name="connsiteY2" fmla="*/ 293498 h 1173990"/>
                <a:gd name="connsiteX3" fmla="*/ 3770503 w 8128000"/>
                <a:gd name="connsiteY3" fmla="*/ 293498 h 1173990"/>
                <a:gd name="connsiteX4" fmla="*/ 4064000 w 8128000"/>
                <a:gd name="connsiteY4" fmla="*/ 0 h 1173990"/>
                <a:gd name="connsiteX5" fmla="*/ 4357498 w 8128000"/>
                <a:gd name="connsiteY5" fmla="*/ 293498 h 1173990"/>
                <a:gd name="connsiteX6" fmla="*/ 4210749 w 8128000"/>
                <a:gd name="connsiteY6" fmla="*/ 293498 h 1173990"/>
                <a:gd name="connsiteX7" fmla="*/ 4210749 w 8128000"/>
                <a:gd name="connsiteY7" fmla="*/ 411167 h 1173990"/>
                <a:gd name="connsiteX8" fmla="*/ 8128000 w 8128000"/>
                <a:gd name="connsiteY8" fmla="*/ 411167 h 1173990"/>
                <a:gd name="connsiteX9" fmla="*/ 8128000 w 8128000"/>
                <a:gd name="connsiteY9" fmla="*/ 1173990 h 1173990"/>
                <a:gd name="connsiteX10" fmla="*/ 0 w 8128000"/>
                <a:gd name="connsiteY10" fmla="*/ 1173990 h 1173990"/>
                <a:gd name="connsiteX11" fmla="*/ 0 w 8128000"/>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173990">
                  <a:moveTo>
                    <a:pt x="8128000" y="762823"/>
                  </a:moveTo>
                  <a:lnTo>
                    <a:pt x="4210749" y="762823"/>
                  </a:lnTo>
                  <a:lnTo>
                    <a:pt x="4210749" y="880492"/>
                  </a:lnTo>
                  <a:lnTo>
                    <a:pt x="4357497" y="880492"/>
                  </a:lnTo>
                  <a:lnTo>
                    <a:pt x="4064000" y="1173989"/>
                  </a:lnTo>
                  <a:lnTo>
                    <a:pt x="3770502" y="880492"/>
                  </a:lnTo>
                  <a:lnTo>
                    <a:pt x="3917251" y="880492"/>
                  </a:lnTo>
                  <a:lnTo>
                    <a:pt x="3917251" y="762823"/>
                  </a:lnTo>
                  <a:lnTo>
                    <a:pt x="0" y="762823"/>
                  </a:lnTo>
                  <a:lnTo>
                    <a:pt x="0" y="1"/>
                  </a:lnTo>
                  <a:lnTo>
                    <a:pt x="8128000" y="1"/>
                  </a:lnTo>
                  <a:lnTo>
                    <a:pt x="8128000" y="762823"/>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78232" tIns="78233" rIns="78232" bIns="840153" numCol="1" spcCol="1270" anchor="ctr" anchorCtr="0">
              <a:noAutofit/>
            </a:bodyPr>
            <a:lstStyle/>
            <a:p>
              <a:pPr lvl="0" algn="ctr" defTabSz="488950">
                <a:lnSpc>
                  <a:spcPct val="90000"/>
                </a:lnSpc>
                <a:spcBef>
                  <a:spcPct val="0"/>
                </a:spcBef>
                <a:spcAft>
                  <a:spcPct val="35000"/>
                </a:spcAft>
              </a:pPr>
              <a:endParaRPr lang="zh-CN" altLang="en-US" sz="2800" b="1" kern="1200"/>
            </a:p>
          </p:txBody>
        </p:sp>
        <p:sp>
          <p:nvSpPr>
            <p:cNvPr id="56" name="任意多边形 55"/>
            <p:cNvSpPr/>
            <p:nvPr/>
          </p:nvSpPr>
          <p:spPr>
            <a:xfrm>
              <a:off x="2142359" y="1853994"/>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成立</a:t>
              </a:r>
              <a:r>
                <a:rPr lang="zh-CN" altLang="en-US" sz="2800" b="1" dirty="0"/>
                <a:t>网安</a:t>
              </a:r>
              <a:r>
                <a:rPr lang="zh-CN" altLang="en-US" sz="2800" b="1" kern="1200" dirty="0"/>
                <a:t>部门</a:t>
              </a:r>
              <a:endParaRPr lang="zh-CN" altLang="en-US" sz="2800" b="1" kern="1200" dirty="0"/>
            </a:p>
          </p:txBody>
        </p:sp>
        <p:sp>
          <p:nvSpPr>
            <p:cNvPr id="57" name="任意多边形 56"/>
            <p:cNvSpPr/>
            <p:nvPr/>
          </p:nvSpPr>
          <p:spPr>
            <a:xfrm>
              <a:off x="6206359" y="1853994"/>
              <a:ext cx="4064000" cy="351023"/>
            </a:xfrm>
            <a:custGeom>
              <a:avLst/>
              <a:gdLst>
                <a:gd name="connsiteX0" fmla="*/ 0 w 4064000"/>
                <a:gd name="connsiteY0" fmla="*/ 0 h 351023"/>
                <a:gd name="connsiteX1" fmla="*/ 4064000 w 4064000"/>
                <a:gd name="connsiteY1" fmla="*/ 0 h 351023"/>
                <a:gd name="connsiteX2" fmla="*/ 4064000 w 4064000"/>
                <a:gd name="connsiteY2" fmla="*/ 351023 h 351023"/>
                <a:gd name="connsiteX3" fmla="*/ 0 w 4064000"/>
                <a:gd name="connsiteY3" fmla="*/ 351023 h 351023"/>
                <a:gd name="connsiteX4" fmla="*/ 0 w 4064000"/>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51023">
                  <a:moveTo>
                    <a:pt x="0" y="0"/>
                  </a:moveTo>
                  <a:lnTo>
                    <a:pt x="4064000" y="0"/>
                  </a:lnTo>
                  <a:lnTo>
                    <a:pt x="4064000" y="351023"/>
                  </a:lnTo>
                  <a:lnTo>
                    <a:pt x="0" y="351023"/>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zh-CN" altLang="en-US" sz="2800" b="1" kern="1200" dirty="0"/>
                <a:t>安全主体责任落实</a:t>
              </a:r>
              <a:endParaRPr lang="zh-CN" altLang="en-US" sz="2800" b="1" kern="1200" dirty="0"/>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66123" y="854329"/>
            <a:ext cx="4266162" cy="590931"/>
            <a:chOff x="3986895" y="307340"/>
            <a:chExt cx="4740180" cy="656590"/>
          </a:xfrm>
        </p:grpSpPr>
        <p:sp>
          <p:nvSpPr>
            <p:cNvPr id="10" name="矩形 9"/>
            <p:cNvSpPr/>
            <p:nvPr/>
          </p:nvSpPr>
          <p:spPr>
            <a:xfrm>
              <a:off x="4742227" y="307340"/>
              <a:ext cx="3229518" cy="656590"/>
            </a:xfrm>
            <a:prstGeom prst="rect">
              <a:avLst/>
            </a:prstGeom>
          </p:spPr>
          <p:txBody>
            <a:bodyPr wrap="none">
              <a:spAutoFit/>
            </a:bodyPr>
            <a:lstStyle/>
            <a:p>
              <a:pPr algn="ctr"/>
              <a:r>
                <a:rPr lang="zh-CN" altLang="en-US" sz="3240" spc="300"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等保制度实施</a:t>
              </a:r>
              <a:endParaRPr lang="zh-CN" altLang="en-US" sz="324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aphicFrame>
        <p:nvGraphicFramePr>
          <p:cNvPr id="7" name="图示 6"/>
          <p:cNvGraphicFramePr/>
          <p:nvPr/>
        </p:nvGraphicFramePr>
        <p:xfrm>
          <a:off x="1322705" y="1445260"/>
          <a:ext cx="10014585"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247542" y="1045687"/>
            <a:ext cx="3547301" cy="590932"/>
            <a:chOff x="6892" y="484"/>
            <a:chExt cx="6207" cy="1034"/>
          </a:xfrm>
        </p:grpSpPr>
        <p:sp>
          <p:nvSpPr>
            <p:cNvPr id="29" name="矩形 28"/>
            <p:cNvSpPr/>
            <p:nvPr/>
          </p:nvSpPr>
          <p:spPr>
            <a:xfrm>
              <a:off x="8760" y="484"/>
              <a:ext cx="2503" cy="1034"/>
            </a:xfrm>
            <a:prstGeom prst="rect">
              <a:avLst/>
            </a:prstGeom>
          </p:spPr>
          <p:txBody>
            <a:bodyPr wrap="none">
              <a:spAutoFit/>
            </a:bodyPr>
            <a:lstStyle/>
            <a:p>
              <a:pPr algn="ctr"/>
              <a:r>
                <a:rPr lang="zh-CN" altLang="en-US" sz="3240" dirty="0">
                  <a:solidFill>
                    <a:schemeClr val="bg1"/>
                  </a:solidFill>
                  <a:ea typeface="微软雅黑" panose="020B0503020204020204" pitchFamily="34" charset="-122"/>
                  <a:sym typeface="+mn-ea"/>
                </a:rPr>
                <a:t>结束语</a:t>
              </a:r>
              <a:endParaRPr lang="zh-CN" altLang="en-US" sz="3240" spc="300" dirty="0">
                <a:solidFill>
                  <a:schemeClr val="bg1"/>
                </a:solidFill>
                <a:latin typeface="Century Gothic" panose="020B0502020202020204" pitchFamily="34" charset="0"/>
                <a:ea typeface="微软雅黑" panose="020B0503020204020204" pitchFamily="34" charset="-122"/>
                <a:sym typeface="+mn-ea"/>
              </a:endParaRPr>
            </a:p>
          </p:txBody>
        </p:sp>
        <p:grpSp>
          <p:nvGrpSpPr>
            <p:cNvPr id="30" name="组合 29"/>
            <p:cNvGrpSpPr/>
            <p:nvPr/>
          </p:nvGrpSpPr>
          <p:grpSpPr>
            <a:xfrm>
              <a:off x="6892" y="782"/>
              <a:ext cx="800" cy="417"/>
              <a:chOff x="6947" y="1121"/>
              <a:chExt cx="800" cy="417"/>
            </a:xfrm>
          </p:grpSpPr>
          <p:sp>
            <p:nvSpPr>
              <p:cNvPr id="39" name="燕尾形 38"/>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40" name="燕尾形 39"/>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32" name="组合 31"/>
            <p:cNvGrpSpPr/>
            <p:nvPr/>
          </p:nvGrpSpPr>
          <p:grpSpPr>
            <a:xfrm flipH="1">
              <a:off x="12299" y="782"/>
              <a:ext cx="800" cy="417"/>
              <a:chOff x="6947" y="1121"/>
              <a:chExt cx="800" cy="417"/>
            </a:xfrm>
          </p:grpSpPr>
          <p:sp>
            <p:nvSpPr>
              <p:cNvPr id="36" name="燕尾形 35"/>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38" name="燕尾形 3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grpSp>
        <p:nvGrpSpPr>
          <p:cNvPr id="4" name="组合 3"/>
          <p:cNvGrpSpPr/>
          <p:nvPr/>
        </p:nvGrpSpPr>
        <p:grpSpPr>
          <a:xfrm>
            <a:off x="887716" y="2207959"/>
            <a:ext cx="10988631" cy="3965816"/>
            <a:chOff x="958054" y="2601855"/>
            <a:chExt cx="10988631" cy="3965816"/>
          </a:xfrm>
        </p:grpSpPr>
        <p:pic>
          <p:nvPicPr>
            <p:cNvPr id="16" name="图片 15" descr="f4b1c320bb7adbe4890e4dd8520159da"/>
            <p:cNvPicPr>
              <a:picLocks noChangeAspect="1"/>
            </p:cNvPicPr>
            <p:nvPr/>
          </p:nvPicPr>
          <p:blipFill>
            <a:blip r:embed="rId1"/>
            <a:srcRect l="5737" t="8070" r="9856" b="6354"/>
            <a:stretch>
              <a:fillRect/>
            </a:stretch>
          </p:blipFill>
          <p:spPr>
            <a:xfrm rot="16200000">
              <a:off x="4469462" y="-909553"/>
              <a:ext cx="3965816" cy="10988631"/>
            </a:xfrm>
            <a:prstGeom prst="rect">
              <a:avLst/>
            </a:prstGeom>
          </p:spPr>
        </p:pic>
        <p:sp>
          <p:nvSpPr>
            <p:cNvPr id="14" name="文本框 22"/>
            <p:cNvSpPr>
              <a:spLocks noChangeArrowheads="1"/>
            </p:cNvSpPr>
            <p:nvPr/>
          </p:nvSpPr>
          <p:spPr bwMode="auto">
            <a:xfrm>
              <a:off x="2105663" y="3153601"/>
              <a:ext cx="82995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nSpc>
                  <a:spcPct val="150000"/>
                </a:lnSpc>
                <a:buFont typeface="Arial" panose="020B0604020202020204" pitchFamily="34" charset="0"/>
                <a:buChar char="•"/>
              </a:pPr>
              <a:r>
                <a:rPr lang="zh-CN" altLang="en-US" sz="2000" b="1" dirty="0">
                  <a:solidFill>
                    <a:schemeClr val="bg1"/>
                  </a:solidFill>
                  <a:latin typeface="微软雅黑" panose="020B0503020204020204" pitchFamily="34" charset="-122"/>
                  <a:ea typeface="微软雅黑" panose="020B0503020204020204" pitchFamily="34" charset="-122"/>
                  <a:cs typeface="+mn-ea"/>
                </a:rPr>
                <a:t>本次调查根据等级保护工作和关键信息基础设施保护工作发展阶段的不同，</a:t>
              </a:r>
              <a:r>
                <a:rPr lang="zh-CN" altLang="en-US" sz="2000" b="1" dirty="0">
                  <a:solidFill>
                    <a:srgbClr val="FFC000"/>
                  </a:solidFill>
                  <a:latin typeface="微软雅黑" panose="020B0503020204020204" pitchFamily="34" charset="-122"/>
                  <a:ea typeface="微软雅黑" panose="020B0503020204020204" pitchFamily="34" charset="-122"/>
                  <a:cs typeface="+mn-ea"/>
                </a:rPr>
                <a:t>设置了合理的调查问题</a:t>
              </a:r>
              <a:r>
                <a:rPr lang="zh-CN" altLang="en-US" sz="2000" b="1" dirty="0">
                  <a:solidFill>
                    <a:schemeClr val="bg1"/>
                  </a:solidFill>
                  <a:latin typeface="微软雅黑" panose="020B0503020204020204" pitchFamily="34" charset="-122"/>
                  <a:ea typeface="微软雅黑" panose="020B0503020204020204" pitchFamily="34" charset="-122"/>
                  <a:cs typeface="+mn-ea"/>
                </a:rPr>
                <a:t>。</a:t>
              </a:r>
              <a:endParaRPr lang="en-US" altLang="zh-CN" sz="2000" b="1" dirty="0">
                <a:solidFill>
                  <a:schemeClr val="bg1"/>
                </a:solidFill>
                <a:latin typeface="微软雅黑" panose="020B0503020204020204" pitchFamily="34" charset="-122"/>
                <a:ea typeface="微软雅黑" panose="020B0503020204020204" pitchFamily="34" charset="-122"/>
                <a:cs typeface="+mn-ea"/>
              </a:endParaRPr>
            </a:p>
            <a:p>
              <a:pPr marL="457200" indent="-457200">
                <a:lnSpc>
                  <a:spcPct val="150000"/>
                </a:lnSpc>
                <a:buFont typeface="Arial" panose="020B0604020202020204" pitchFamily="34" charset="0"/>
                <a:buChar char="•"/>
              </a:pPr>
              <a:r>
                <a:rPr lang="zh-CN" altLang="en-US" sz="2000" b="1" dirty="0">
                  <a:solidFill>
                    <a:schemeClr val="bg1"/>
                  </a:solidFill>
                  <a:latin typeface="微软雅黑" panose="020B0503020204020204" pitchFamily="34" charset="-122"/>
                  <a:ea typeface="微软雅黑" panose="020B0503020204020204" pitchFamily="34" charset="-122"/>
                  <a:cs typeface="+mn-ea"/>
                </a:rPr>
                <a:t>调查数据比较真实地反映了我国等级保护工作和关键信息基础设施保护工作的实际情况</a:t>
              </a:r>
              <a:r>
                <a:rPr lang="zh-CN" altLang="en-US" sz="2000" b="1" dirty="0" smtClean="0">
                  <a:solidFill>
                    <a:schemeClr val="bg1"/>
                  </a:solidFill>
                  <a:latin typeface="微软雅黑" panose="020B0503020204020204" pitchFamily="34" charset="-122"/>
                  <a:ea typeface="微软雅黑" panose="020B0503020204020204" pitchFamily="34" charset="-122"/>
                  <a:cs typeface="+mn-ea"/>
                </a:rPr>
                <a:t>，</a:t>
              </a:r>
              <a:r>
                <a:rPr lang="zh-CN" altLang="en-US" sz="2000" b="1" dirty="0">
                  <a:solidFill>
                    <a:srgbClr val="FFC000"/>
                  </a:solidFill>
                  <a:latin typeface="微软雅黑" panose="020B0503020204020204" pitchFamily="34" charset="-122"/>
                  <a:ea typeface="微软雅黑" panose="020B0503020204020204" pitchFamily="34" charset="-122"/>
                  <a:cs typeface="+mn-ea"/>
                </a:rPr>
                <a:t>达到</a:t>
              </a:r>
              <a:r>
                <a:rPr lang="zh-CN" altLang="en-US" sz="2000" b="1" dirty="0" smtClean="0">
                  <a:solidFill>
                    <a:srgbClr val="FFC000"/>
                  </a:solidFill>
                  <a:latin typeface="微软雅黑" panose="020B0503020204020204" pitchFamily="34" charset="-122"/>
                  <a:ea typeface="微软雅黑" panose="020B0503020204020204" pitchFamily="34" charset="-122"/>
                  <a:cs typeface="+mn-ea"/>
                </a:rPr>
                <a:t>了</a:t>
              </a:r>
              <a:r>
                <a:rPr lang="zh-CN" altLang="en-US" sz="2000" b="1" dirty="0">
                  <a:solidFill>
                    <a:srgbClr val="FFC000"/>
                  </a:solidFill>
                  <a:latin typeface="微软雅黑" panose="020B0503020204020204" pitchFamily="34" charset="-122"/>
                  <a:ea typeface="微软雅黑" panose="020B0503020204020204" pitchFamily="34" charset="-122"/>
                  <a:cs typeface="+mn-ea"/>
                </a:rPr>
                <a:t>本次调研的目的</a:t>
              </a:r>
              <a:r>
                <a:rPr lang="zh-CN" altLang="en-US" sz="2000" b="1" dirty="0">
                  <a:solidFill>
                    <a:schemeClr val="bg1"/>
                  </a:solidFill>
                  <a:latin typeface="微软雅黑" panose="020B0503020204020204" pitchFamily="34" charset="-122"/>
                  <a:ea typeface="微软雅黑" panose="020B0503020204020204" pitchFamily="34" charset="-122"/>
                  <a:cs typeface="+mn-ea"/>
                </a:rPr>
                <a:t>。</a:t>
              </a:r>
              <a:endParaRPr lang="en-US" altLang="zh-CN" sz="2000" b="1" dirty="0">
                <a:solidFill>
                  <a:schemeClr val="bg1"/>
                </a:solidFill>
                <a:latin typeface="微软雅黑" panose="020B0503020204020204" pitchFamily="34" charset="-122"/>
                <a:ea typeface="微软雅黑" panose="020B0503020204020204" pitchFamily="34" charset="-122"/>
                <a:cs typeface="+mn-ea"/>
              </a:endParaRPr>
            </a:p>
            <a:p>
              <a:pPr marL="457200" indent="-457200">
                <a:lnSpc>
                  <a:spcPct val="150000"/>
                </a:lnSpc>
                <a:buFont typeface="Arial" panose="020B0604020202020204" pitchFamily="34" charset="0"/>
                <a:buChar char="•"/>
              </a:pPr>
              <a:r>
                <a:rPr lang="zh-CN" altLang="en-US" sz="2000" b="1" dirty="0">
                  <a:solidFill>
                    <a:schemeClr val="bg1"/>
                  </a:solidFill>
                  <a:latin typeface="微软雅黑" panose="020B0503020204020204" pitchFamily="34" charset="-122"/>
                  <a:ea typeface="微软雅黑" panose="020B0503020204020204" pitchFamily="34" charset="-122"/>
                  <a:cs typeface="+mn-ea"/>
                </a:rPr>
                <a:t>针对调查发现的问题，可以为下一步</a:t>
              </a:r>
              <a:r>
                <a:rPr lang="zh-CN" altLang="en-US" sz="2000" b="1" dirty="0">
                  <a:solidFill>
                    <a:srgbClr val="FFC000"/>
                  </a:solidFill>
                  <a:latin typeface="微软雅黑" panose="020B0503020204020204" pitchFamily="34" charset="-122"/>
                  <a:ea typeface="微软雅黑" panose="020B0503020204020204" pitchFamily="34" charset="-122"/>
                  <a:cs typeface="+mn-ea"/>
                </a:rPr>
                <a:t>完善等保</a:t>
              </a:r>
              <a:r>
                <a:rPr lang="zh-CN" altLang="en-US" sz="2000" b="1" dirty="0">
                  <a:solidFill>
                    <a:schemeClr val="bg1"/>
                  </a:solidFill>
                  <a:latin typeface="微软雅黑" panose="020B0503020204020204" pitchFamily="34" charset="-122"/>
                  <a:ea typeface="微软雅黑" panose="020B0503020204020204" pitchFamily="34" charset="-122"/>
                  <a:cs typeface="+mn-ea"/>
                </a:rPr>
                <a:t>工作、</a:t>
              </a:r>
              <a:r>
                <a:rPr lang="zh-CN" altLang="en-US" sz="2000" b="1" dirty="0">
                  <a:solidFill>
                    <a:srgbClr val="FFC000"/>
                  </a:solidFill>
                  <a:latin typeface="微软雅黑" panose="020B0503020204020204" pitchFamily="34" charset="-122"/>
                  <a:ea typeface="微软雅黑" panose="020B0503020204020204" pitchFamily="34" charset="-122"/>
                  <a:cs typeface="+mn-ea"/>
                </a:rPr>
                <a:t>强化关保</a:t>
              </a:r>
              <a:r>
                <a:rPr lang="zh-CN" altLang="en-US" sz="2000" b="1" dirty="0">
                  <a:solidFill>
                    <a:schemeClr val="bg1"/>
                  </a:solidFill>
                  <a:latin typeface="微软雅黑" panose="020B0503020204020204" pitchFamily="34" charset="-122"/>
                  <a:ea typeface="微软雅黑" panose="020B0503020204020204" pitchFamily="34" charset="-122"/>
                  <a:cs typeface="+mn-ea"/>
                </a:rPr>
                <a:t>工作提供参考，促进全社会共同维护好我国的网络安全。</a:t>
              </a:r>
              <a:endParaRPr lang="en-US" altLang="zh-CN" sz="2000" b="1"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txBox="1"/>
          <p:nvPr/>
        </p:nvSpPr>
        <p:spPr>
          <a:xfrm>
            <a:off x="4190531" y="2700762"/>
            <a:ext cx="4260342" cy="911860"/>
          </a:xfrm>
          <a:prstGeom prst="rect">
            <a:avLst/>
          </a:prstGeom>
          <a:ln w="12700">
            <a:miter lim="400000"/>
          </a:ln>
        </p:spPr>
        <p:txBody>
          <a:bodyPr wrap="square" lIns="41146" tIns="41146" rIns="41146" bIns="41146">
            <a:spAutoFit/>
          </a:bodyPr>
          <a:lstStyle/>
          <a:p>
            <a:pPr algn="ctr">
              <a:defRPr sz="24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5400" b="0" spc="300" dirty="0">
                <a:solidFill>
                  <a:schemeClr val="bg1"/>
                </a:solidFill>
                <a:latin typeface="腾祥金砖黑简" panose="01010104010101010101" pitchFamily="2" charset="-122"/>
                <a:ea typeface="腾祥金砖黑简" panose="01010104010101010101" pitchFamily="2" charset="-122"/>
                <a:cs typeface="+mn-cs"/>
                <a:sym typeface="微软雅黑" panose="020B0503020204020204" pitchFamily="34" charset="-122"/>
              </a:rPr>
              <a:t>感谢聆听！</a:t>
            </a:r>
            <a:endParaRPr lang="zh-CN" altLang="en-US" sz="4320" b="1" dirty="0">
              <a:solidFill>
                <a:schemeClr val="bg1"/>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f4b1c320bb7adbe4890e4dd8520159da"/>
          <p:cNvPicPr>
            <a:picLocks noChangeAspect="1"/>
          </p:cNvPicPr>
          <p:nvPr/>
        </p:nvPicPr>
        <p:blipFill>
          <a:blip r:embed="rId2"/>
          <a:srcRect l="5737" t="8070" r="9856" b="6354"/>
          <a:stretch>
            <a:fillRect/>
          </a:stretch>
        </p:blipFill>
        <p:spPr>
          <a:xfrm rot="16200000">
            <a:off x="4738116" y="-1352169"/>
            <a:ext cx="2699766" cy="8636508"/>
          </a:xfrm>
          <a:prstGeom prst="rect">
            <a:avLst/>
          </a:prstGeom>
        </p:spPr>
      </p:pic>
      <p:sp>
        <p:nvSpPr>
          <p:cNvPr id="10" name="文本框 22"/>
          <p:cNvSpPr>
            <a:spLocks noChangeArrowheads="1"/>
          </p:cNvSpPr>
          <p:nvPr/>
        </p:nvSpPr>
        <p:spPr bwMode="auto">
          <a:xfrm>
            <a:off x="2481263" y="1886521"/>
            <a:ext cx="6970586"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nSpc>
                <a:spcPct val="150000"/>
              </a:lnSpc>
              <a:buFont typeface="Wingdings" panose="05000000000000000000" charset="0"/>
              <a:buChar char="ü"/>
            </a:pPr>
            <a:r>
              <a:rPr lang="zh-CN" altLang="en-US" sz="1620" b="1" dirty="0">
                <a:solidFill>
                  <a:schemeClr val="bg1"/>
                </a:solidFill>
                <a:ea typeface="微软雅黑" panose="020B0503020204020204" pitchFamily="34" charset="-122"/>
              </a:rPr>
              <a:t>面向：网络从业人员</a:t>
            </a:r>
            <a:endParaRPr lang="zh-CN" altLang="en-US" sz="1620" b="1" dirty="0">
              <a:solidFill>
                <a:schemeClr val="bg1"/>
              </a:solidFill>
              <a:ea typeface="微软雅黑" panose="020B0503020204020204" pitchFamily="34" charset="-122"/>
            </a:endParaRPr>
          </a:p>
          <a:p>
            <a:pPr marL="457200" indent="-457200">
              <a:lnSpc>
                <a:spcPct val="150000"/>
              </a:lnSpc>
              <a:buFont typeface="Wingdings" panose="05000000000000000000" charset="0"/>
              <a:buChar char="ü"/>
            </a:pPr>
            <a:r>
              <a:rPr lang="zh-CN" altLang="en-US" sz="1620" b="1" dirty="0">
                <a:solidFill>
                  <a:schemeClr val="bg1"/>
                </a:solidFill>
                <a:ea typeface="微软雅黑" panose="020B0503020204020204" pitchFamily="34" charset="-122"/>
              </a:rPr>
              <a:t>内容：从行业指导、措施落实、等保实施、测评服务、关保实施、合</a:t>
            </a:r>
            <a:r>
              <a:rPr lang="en-US" altLang="zh-CN" sz="1620" b="1" dirty="0">
                <a:solidFill>
                  <a:schemeClr val="bg1"/>
                </a:solidFill>
                <a:ea typeface="微软雅黑" panose="020B0503020204020204" pitchFamily="34" charset="-122"/>
              </a:rPr>
              <a:t>	    </a:t>
            </a:r>
            <a:r>
              <a:rPr lang="zh-CN" altLang="en-US" sz="1620" b="1" dirty="0">
                <a:solidFill>
                  <a:schemeClr val="bg1"/>
                </a:solidFill>
                <a:ea typeface="微软雅黑" panose="020B0503020204020204" pitchFamily="34" charset="-122"/>
              </a:rPr>
              <a:t>规措施等方面的问题开展调查</a:t>
            </a:r>
            <a:endParaRPr lang="zh-CN" altLang="en-US" sz="1620" b="1" dirty="0">
              <a:solidFill>
                <a:schemeClr val="bg1"/>
              </a:solidFill>
              <a:ea typeface="微软雅黑" panose="020B0503020204020204" pitchFamily="34" charset="-122"/>
            </a:endParaRPr>
          </a:p>
          <a:p>
            <a:pPr marL="1200150" lvl="2" indent="-285750">
              <a:lnSpc>
                <a:spcPct val="150000"/>
              </a:lnSpc>
              <a:buFont typeface="Arial" panose="020B0604020202020204" pitchFamily="34" charset="0"/>
              <a:buNone/>
            </a:pPr>
            <a:r>
              <a:rPr lang="zh-CN" altLang="en-US" sz="1620" b="1" dirty="0">
                <a:solidFill>
                  <a:schemeClr val="bg1"/>
                </a:solidFill>
                <a:ea typeface="微软雅黑" panose="020B0503020204020204" pitchFamily="34" charset="-122"/>
              </a:rPr>
              <a:t>    探讨推进等级保护实施与企业合规工作的策略和建议</a:t>
            </a:r>
            <a:endParaRPr lang="zh-CN" altLang="en-US" sz="1620" b="1" dirty="0">
              <a:solidFill>
                <a:schemeClr val="bg1"/>
              </a:solidFill>
              <a:ea typeface="微软雅黑" panose="020B0503020204020204" pitchFamily="34" charset="-122"/>
            </a:endParaRPr>
          </a:p>
          <a:p>
            <a:pPr marL="457200" lvl="0" indent="-457200">
              <a:lnSpc>
                <a:spcPct val="150000"/>
              </a:lnSpc>
              <a:buFont typeface="Wingdings" panose="05000000000000000000" charset="0"/>
              <a:buChar char="ü"/>
            </a:pPr>
            <a:r>
              <a:rPr lang="zh-CN" altLang="en-US" sz="1620" b="1" dirty="0">
                <a:solidFill>
                  <a:schemeClr val="bg1"/>
                </a:solidFill>
                <a:ea typeface="微软雅黑" panose="020B0503020204020204" pitchFamily="34" charset="-122"/>
              </a:rPr>
              <a:t>方法：调查问卷</a:t>
            </a:r>
            <a:endParaRPr lang="zh-CN" altLang="en-US" sz="1620" b="1" dirty="0">
              <a:solidFill>
                <a:schemeClr val="bg1"/>
              </a:solidFill>
              <a:ea typeface="微软雅黑" panose="020B0503020204020204" pitchFamily="34" charset="-122"/>
            </a:endParaRPr>
          </a:p>
        </p:txBody>
      </p:sp>
      <p:grpSp>
        <p:nvGrpSpPr>
          <p:cNvPr id="5" name="组合 4"/>
          <p:cNvGrpSpPr/>
          <p:nvPr/>
        </p:nvGrpSpPr>
        <p:grpSpPr>
          <a:xfrm>
            <a:off x="4015111" y="983609"/>
            <a:ext cx="3962552" cy="539554"/>
            <a:chOff x="6474" y="574"/>
            <a:chExt cx="7704" cy="1049"/>
          </a:xfrm>
        </p:grpSpPr>
        <p:sp>
          <p:nvSpPr>
            <p:cNvPr id="2" name="矩形 1"/>
            <p:cNvSpPr/>
            <p:nvPr/>
          </p:nvSpPr>
          <p:spPr>
            <a:xfrm>
              <a:off x="7339" y="574"/>
              <a:ext cx="5921" cy="1049"/>
            </a:xfrm>
            <a:prstGeom prst="rect">
              <a:avLst/>
            </a:prstGeom>
          </p:spPr>
          <p:txBody>
            <a:bodyPr wrap="non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研究内容与方法</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solidFill>
                    <a:schemeClr val="bg1"/>
                  </a:solidFill>
                </a:endParaRPr>
              </a:p>
            </p:txBody>
          </p:sp>
        </p:grpSp>
      </p:grpSp>
      <p:pic>
        <p:nvPicPr>
          <p:cNvPr id="6" name="图片 5" descr="22214360"/>
          <p:cNvPicPr>
            <a:picLocks noChangeAspect="1"/>
          </p:cNvPicPr>
          <p:nvPr/>
        </p:nvPicPr>
        <p:blipFill>
          <a:blip r:embed="rId3"/>
          <a:srcRect t="40583" b="11405"/>
          <a:stretch>
            <a:fillRect/>
          </a:stretch>
        </p:blipFill>
        <p:spPr>
          <a:xfrm>
            <a:off x="2590704" y="4401636"/>
            <a:ext cx="7008534" cy="18053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4100836" y="1084078"/>
            <a:ext cx="3962552" cy="539554"/>
            <a:chOff x="6474" y="574"/>
            <a:chExt cx="7704" cy="1049"/>
          </a:xfrm>
        </p:grpSpPr>
        <p:sp>
          <p:nvSpPr>
            <p:cNvPr id="2" name="矩形 1"/>
            <p:cNvSpPr/>
            <p:nvPr/>
          </p:nvSpPr>
          <p:spPr>
            <a:xfrm>
              <a:off x="8559" y="574"/>
              <a:ext cx="3536" cy="1049"/>
            </a:xfrm>
            <a:prstGeom prst="rect">
              <a:avLst/>
            </a:prstGeom>
          </p:spPr>
          <p:txBody>
            <a:bodyPr wrap="none">
              <a:spAutoFit/>
            </a:bodyPr>
            <a:lstStyle/>
            <a:p>
              <a:pPr algn="ctr"/>
              <a:r>
                <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样本概况</a:t>
              </a:r>
              <a:endParaRPr lang="zh-CN" altLang="en-US" sz="2915"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0"/>
              </a:p>
            </p:txBody>
          </p:sp>
        </p:grpSp>
      </p:grpSp>
      <p:pic>
        <p:nvPicPr>
          <p:cNvPr id="71" name="图片 14"/>
          <p:cNvPicPr>
            <a:picLocks noChangeAspect="1"/>
          </p:cNvPicPr>
          <p:nvPr/>
        </p:nvPicPr>
        <p:blipFill>
          <a:blip r:embed="rId2"/>
          <a:stretch>
            <a:fillRect/>
          </a:stretch>
        </p:blipFill>
        <p:spPr>
          <a:xfrm>
            <a:off x="1395984" y="2189988"/>
            <a:ext cx="5674995" cy="3531870"/>
          </a:xfrm>
          <a:prstGeom prst="rect">
            <a:avLst/>
          </a:prstGeom>
          <a:noFill/>
          <a:ln>
            <a:noFill/>
          </a:ln>
        </p:spPr>
      </p:pic>
      <p:sp>
        <p:nvSpPr>
          <p:cNvPr id="6" name="文本框 5"/>
          <p:cNvSpPr txBox="1"/>
          <p:nvPr/>
        </p:nvSpPr>
        <p:spPr>
          <a:xfrm>
            <a:off x="7652195" y="2658618"/>
            <a:ext cx="3293555" cy="1170305"/>
          </a:xfrm>
          <a:prstGeom prst="rect">
            <a:avLst/>
          </a:prstGeom>
          <a:solidFill>
            <a:schemeClr val="accent1">
              <a:lumMod val="20000"/>
              <a:lumOff val="80000"/>
              <a:alpha val="13000"/>
            </a:schemeClr>
          </a:solidFill>
        </p:spPr>
        <p:txBody>
          <a:bodyPr wrap="square" rtlCol="0">
            <a:spAutoFit/>
          </a:bodyPr>
          <a:p>
            <a:pPr fontAlgn="auto">
              <a:lnSpc>
                <a:spcPct val="130000"/>
              </a:lnSpc>
            </a:pPr>
            <a:r>
              <a:rPr lang="zh-CN" altLang="en-US" b="1">
                <a:solidFill>
                  <a:schemeClr val="bg1"/>
                </a:solidFill>
                <a:sym typeface="+mn-ea"/>
              </a:rPr>
              <a:t>网络从业人员版有效样板29.6万份，数据样本有效率为93.16%</a:t>
            </a:r>
            <a:endParaRPr lang="zh-CN" altLang="en-US" b="1">
              <a:solidFill>
                <a:schemeClr val="bg1"/>
              </a:solidFill>
              <a:sym typeface="+mn-ea"/>
            </a:endParaRPr>
          </a:p>
        </p:txBody>
      </p:sp>
      <p:sp>
        <p:nvSpPr>
          <p:cNvPr id="7" name="Oval 4"/>
          <p:cNvSpPr/>
          <p:nvPr/>
        </p:nvSpPr>
        <p:spPr>
          <a:xfrm>
            <a:off x="8942642" y="1983677"/>
            <a:ext cx="665226" cy="541782"/>
          </a:xfrm>
          <a:prstGeom prst="ellipse">
            <a:avLst/>
          </a:prstGeom>
          <a:solidFill>
            <a:srgbClr val="38130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en-US" sz="1460" b="1" dirty="0">
                <a:latin typeface="+mn-ea"/>
                <a:cs typeface="+mn-ea"/>
                <a:sym typeface="+mn-lt"/>
              </a:rPr>
              <a:t>01</a:t>
            </a:r>
            <a:endParaRPr lang="id-ID" sz="1460" b="1" dirty="0">
              <a:latin typeface="+mn-ea"/>
              <a:cs typeface="+mn-ea"/>
              <a:sym typeface="+mn-lt"/>
            </a:endParaRPr>
          </a:p>
        </p:txBody>
      </p:sp>
      <p:sp>
        <p:nvSpPr>
          <p:cNvPr id="8" name="Oval 4"/>
          <p:cNvSpPr/>
          <p:nvPr/>
        </p:nvSpPr>
        <p:spPr>
          <a:xfrm>
            <a:off x="8929497" y="3877628"/>
            <a:ext cx="665226" cy="541782"/>
          </a:xfrm>
          <a:prstGeom prst="ellipse">
            <a:avLst/>
          </a:prstGeom>
          <a:solidFill>
            <a:srgbClr val="38130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en-US" sz="1460" b="1" dirty="0">
                <a:latin typeface="+mn-ea"/>
                <a:cs typeface="+mn-ea"/>
                <a:sym typeface="+mn-lt"/>
              </a:rPr>
              <a:t>02</a:t>
            </a:r>
            <a:endParaRPr lang="id-ID" sz="1460" b="1" dirty="0">
              <a:latin typeface="+mn-ea"/>
              <a:cs typeface="+mn-ea"/>
              <a:sym typeface="+mn-lt"/>
            </a:endParaRPr>
          </a:p>
        </p:txBody>
      </p:sp>
      <p:sp>
        <p:nvSpPr>
          <p:cNvPr id="9" name="文本框 8"/>
          <p:cNvSpPr txBox="1"/>
          <p:nvPr/>
        </p:nvSpPr>
        <p:spPr>
          <a:xfrm>
            <a:off x="7652195" y="4552569"/>
            <a:ext cx="3293555" cy="1170305"/>
          </a:xfrm>
          <a:prstGeom prst="rect">
            <a:avLst/>
          </a:prstGeom>
          <a:solidFill>
            <a:schemeClr val="accent1">
              <a:lumMod val="20000"/>
              <a:lumOff val="80000"/>
              <a:alpha val="13000"/>
            </a:schemeClr>
          </a:solidFill>
        </p:spPr>
        <p:txBody>
          <a:bodyPr wrap="square" rtlCol="0">
            <a:spAutoFit/>
          </a:bodyPr>
          <a:p>
            <a:pPr fontAlgn="auto">
              <a:lnSpc>
                <a:spcPct val="130000"/>
              </a:lnSpc>
            </a:pPr>
            <a:r>
              <a:rPr lang="zh-CN" altLang="en-US" b="1">
                <a:solidFill>
                  <a:schemeClr val="bg1"/>
                </a:solidFill>
                <a:sym typeface="+mn-ea"/>
              </a:rPr>
              <a:t>关键信息基础设施相关领域从业人员占被调查人员三分之二以上</a:t>
            </a:r>
            <a:endParaRPr lang="zh-CN" altLang="en-US" b="1">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bldLvl="0" animBg="1"/>
      <p:bldP spid="9"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107.xml><?xml version="1.0" encoding="utf-8"?>
<p:tagLst xmlns:p="http://schemas.openxmlformats.org/presentationml/2006/main">
  <p:tag name="COMMONDATA" val="eyJoZGlkIjoiN2Q1NTNkZWE3OWU1YTM2NmY0Nzc2MDYyZmRmYTVmNGQ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PLACING_PICTURE_USER_VIEWPORT" val="{&quot;height&quot;:7644.6015748031496,&quot;width&quot;:6088.4992125984254}"/>
</p:tagLst>
</file>

<file path=ppt/tags/tag66.xml><?xml version="1.0" encoding="utf-8"?>
<p:tagLst xmlns:p="http://schemas.openxmlformats.org/presentationml/2006/main">
  <p:tag name="KSO_WM_UNIT_PLACING_PICTURE_USER_VIEWPORT" val="{&quot;height&quot;:4608,&quot;width&quot;:7680}"/>
</p:tagLst>
</file>

<file path=ppt/tags/tag67.xml><?xml version="1.0" encoding="utf-8"?>
<p:tagLst xmlns:p="http://schemas.openxmlformats.org/presentationml/2006/main">
  <p:tag name="KSO_WM_UNIT_PLACING_PICTURE_USER_VIEWPORT" val="{&quot;height&quot;:4608,&quot;width&quot;:7680}"/>
</p:tagLst>
</file>

<file path=ppt/tags/tag68.xml><?xml version="1.0" encoding="utf-8"?>
<p:tagLst xmlns:p="http://schemas.openxmlformats.org/presentationml/2006/main">
  <p:tag name="KSO_WM_UNIT_PLACING_PICTURE_USER_VIEWPORT" val="{&quot;height&quot;:4608,&quot;width&quot;:7680}"/>
</p:tagLst>
</file>

<file path=ppt/tags/tag69.xml><?xml version="1.0" encoding="utf-8"?>
<p:tagLst xmlns:p="http://schemas.openxmlformats.org/presentationml/2006/main">
  <p:tag name="KSO_WM_UNIT_PLACING_PICTURE_USER_VIEWPORT" val="{&quot;height&quot;:4608,&quot;width&quot;:768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4608,&quot;width&quot;:7680}"/>
</p:tagLst>
</file>

<file path=ppt/tags/tag71.xml><?xml version="1.0" encoding="utf-8"?>
<p:tagLst xmlns:p="http://schemas.openxmlformats.org/presentationml/2006/main">
  <p:tag name="KSO_WM_UNIT_PLACING_PICTURE_USER_VIEWPORT" val="{&quot;height&quot;:4608,&quot;width&quot;:7680}"/>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8969_4*l_h_i*1_1_3"/>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69_4*l_h_i*1_1_1"/>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4"/>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8969_4*l_h_i*1_1_2"/>
  <p:tag name="KSO_WM_TEMPLATE_CATEGORY" val="diagram"/>
  <p:tag name="KSO_WM_TEMPLATE_INDEX" val="20218969"/>
  <p:tag name="KSO_WM_UNIT_LAYERLEVEL" val="1_1_1"/>
  <p:tag name="KSO_WM_TAG_VERSION" val="1.0"/>
  <p:tag name="KSO_WM_BEAUTIFY_FLAG" val="#wm#"/>
  <p:tag name="KSO_WM_CHIP_GROUPID" val="60a38a4de61189fbc45e1e3f"/>
  <p:tag name="KSO_WM_CHIP_XID" val="60a38a4de61189fbc45e1e40"/>
  <p:tag name="KSO_WM_ASSEMBLE_CHIP_INDEX" val="6bdfbfe76f864f798b25139a6c5e4066"/>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7277</Words>
  <Application>WPS 演示</Application>
  <PresentationFormat>全屏显示(16:10)</PresentationFormat>
  <Paragraphs>929</Paragraphs>
  <Slides>75</Slides>
  <Notes>0</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1</vt:i4>
      </vt:variant>
      <vt:variant>
        <vt:lpstr>幻灯片标题</vt:lpstr>
      </vt:variant>
      <vt:variant>
        <vt:i4>75</vt:i4>
      </vt:variant>
    </vt:vector>
  </HeadingPairs>
  <TitlesOfParts>
    <vt:vector size="99" baseType="lpstr">
      <vt:lpstr>Arial</vt:lpstr>
      <vt:lpstr>宋体</vt:lpstr>
      <vt:lpstr>Wingdings</vt:lpstr>
      <vt:lpstr>微软雅黑</vt:lpstr>
      <vt:lpstr>Wingdings</vt:lpstr>
      <vt:lpstr>Arial Unicode MS</vt:lpstr>
      <vt:lpstr>Calibri</vt:lpstr>
      <vt:lpstr>仿宋</vt:lpstr>
      <vt:lpstr>Century Gothic</vt:lpstr>
      <vt:lpstr>Impact</vt:lpstr>
      <vt:lpstr>腾祥金砖黑简</vt:lpstr>
      <vt:lpstr>黑体</vt:lpstr>
      <vt:lpstr>FZYaSongS-B-GB</vt:lpstr>
      <vt:lpstr>FZSongKeBenXiuKaiS-R-GB</vt:lpstr>
      <vt:lpstr>楷体</vt:lpstr>
      <vt:lpstr>方正粗黑宋简体</vt:lpstr>
      <vt:lpstr>Gill Sans</vt:lpstr>
      <vt:lpstr>Arial</vt:lpstr>
      <vt:lpstr>等线</vt:lpstr>
      <vt:lpstr>思源黑体 CN Medium</vt:lpstr>
      <vt:lpstr>Calibri</vt:lpstr>
      <vt:lpstr>Segoe Print</vt: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410</cp:revision>
  <dcterms:created xsi:type="dcterms:W3CDTF">2022-04-07T15:43:00Z</dcterms:created>
  <dcterms:modified xsi:type="dcterms:W3CDTF">2022-04-27T05:42:48Z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88501EED27614911B4F581298D7B628A</vt:lpwstr>
  </property>
</Properties>
</file>