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2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notesSlides/notesSlide3.xml" ContentType="application/vnd.openxmlformats-officedocument.presentationml.notesSlid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4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5.xml" ContentType="application/vnd.openxmlformats-officedocument.presentationml.notesSlid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notesSlides/notesSlide6.xml" ContentType="application/vnd.openxmlformats-officedocument.presentationml.notesSlide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notesSlides/notesSlide7.xml" ContentType="application/vnd.openxmlformats-officedocument.presentationml.notesSlide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notesSlides/notesSlide8.xml" ContentType="application/vnd.openxmlformats-officedocument.presentationml.notesSlide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notesSlides/notesSlide9.xml" ContentType="application/vnd.openxmlformats-officedocument.presentationml.notesSlide+xml"/>
  <Override PartName="/ppt/tags/tag86.xml" ContentType="application/vnd.openxmlformats-officedocument.presentationml.tags+xml"/>
  <Override PartName="/ppt/notesSlides/notesSlide10.xml" ContentType="application/vnd.openxmlformats-officedocument.presentationml.notesSlide+xml"/>
  <Override PartName="/ppt/tags/tag87.xml" ContentType="application/vnd.openxmlformats-officedocument.presentationml.tags+xml"/>
  <Override PartName="/ppt/notesSlides/notesSlide11.xml" ContentType="application/vnd.openxmlformats-officedocument.presentationml.notesSlide+xml"/>
  <Override PartName="/ppt/tags/tag8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3"/>
  </p:notesMasterIdLst>
  <p:sldIdLst>
    <p:sldId id="333" r:id="rId2"/>
    <p:sldId id="297" r:id="rId3"/>
    <p:sldId id="356" r:id="rId4"/>
    <p:sldId id="319" r:id="rId5"/>
    <p:sldId id="357" r:id="rId6"/>
    <p:sldId id="320" r:id="rId7"/>
    <p:sldId id="360" r:id="rId8"/>
    <p:sldId id="307" r:id="rId9"/>
    <p:sldId id="366" r:id="rId10"/>
    <p:sldId id="367" r:id="rId11"/>
    <p:sldId id="368" r:id="rId12"/>
    <p:sldId id="369" r:id="rId13"/>
    <p:sldId id="370" r:id="rId14"/>
    <p:sldId id="371" r:id="rId15"/>
    <p:sldId id="372" r:id="rId16"/>
    <p:sldId id="373" r:id="rId17"/>
    <p:sldId id="374" r:id="rId18"/>
    <p:sldId id="375" r:id="rId19"/>
    <p:sldId id="376" r:id="rId20"/>
    <p:sldId id="377" r:id="rId21"/>
    <p:sldId id="378" r:id="rId22"/>
    <p:sldId id="379" r:id="rId23"/>
    <p:sldId id="380" r:id="rId24"/>
    <p:sldId id="381" r:id="rId25"/>
    <p:sldId id="382" r:id="rId26"/>
    <p:sldId id="383" r:id="rId27"/>
    <p:sldId id="384" r:id="rId28"/>
    <p:sldId id="385" r:id="rId29"/>
    <p:sldId id="386" r:id="rId30"/>
    <p:sldId id="387" r:id="rId31"/>
    <p:sldId id="388" r:id="rId32"/>
    <p:sldId id="389" r:id="rId33"/>
    <p:sldId id="390" r:id="rId34"/>
    <p:sldId id="361" r:id="rId35"/>
    <p:sldId id="308" r:id="rId36"/>
    <p:sldId id="364" r:id="rId37"/>
    <p:sldId id="321" r:id="rId38"/>
    <p:sldId id="365" r:id="rId39"/>
    <p:sldId id="391" r:id="rId40"/>
    <p:sldId id="394" r:id="rId41"/>
    <p:sldId id="349" r:id="rId42"/>
    <p:sldId id="312" r:id="rId43"/>
    <p:sldId id="395" r:id="rId44"/>
    <p:sldId id="324" r:id="rId45"/>
    <p:sldId id="396" r:id="rId46"/>
    <p:sldId id="325" r:id="rId47"/>
    <p:sldId id="397" r:id="rId48"/>
    <p:sldId id="326" r:id="rId49"/>
    <p:sldId id="354" r:id="rId50"/>
    <p:sldId id="355" r:id="rId51"/>
    <p:sldId id="398" r:id="rId52"/>
  </p:sldIdLst>
  <p:sldSz cx="9144000" cy="5715000" type="screen16x1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56CA95"/>
    <a:srgbClr val="6096E6"/>
    <a:srgbClr val="C00000"/>
    <a:srgbClr val="FF9700"/>
    <a:srgbClr val="D9D9D9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-390" y="-102"/>
      </p:cViewPr>
      <p:guideLst>
        <p:guide orient="horz" pos="1853"/>
        <p:guide pos="28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112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113.xlsx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11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786132431377699"/>
          <c:y val="0.15457265098353201"/>
          <c:w val="0.56471965656302803"/>
          <c:h val="0.6026655560183260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explosion val="2"/>
          <c:dPt>
            <c:idx val="0"/>
            <c:bubble3D val="0"/>
            <c:spPr>
              <a:solidFill>
                <a:schemeClr val="accent1">
                  <a:shade val="76667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C56-4034-8400-4A8C85A52784}"/>
              </c:ext>
            </c:extLst>
          </c:dPt>
          <c:dPt>
            <c:idx val="1"/>
            <c:bubble3D val="0"/>
            <c:spPr>
              <a:solidFill>
                <a:schemeClr val="accent1">
                  <a:tint val="76667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C56-4034-8400-4A8C85A52784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zh-CN" altLang="en-US" sz="160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  <a:sym typeface="黑体" panose="02010609060101010101" charset="-122"/>
                      </a:rPr>
                      <a:t>男</a:t>
                    </a:r>
                    <a:r>
                      <a:rPr lang="en-US" altLang="zh-CN" sz="160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  <a:sym typeface="黑体" panose="02010609060101010101" charset="-122"/>
                      </a:rPr>
                      <a:t>45.23%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4C56-4034-8400-4A8C85A52784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zh-CN" altLang="en-US" sz="160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  <a:sym typeface="黑体" panose="02010609060101010101" charset="-122"/>
                      </a:rPr>
                      <a:t>女</a:t>
                    </a:r>
                    <a:r>
                      <a:rPr lang="en-US" altLang="zh-CN" sz="160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  <a:sym typeface="黑体" panose="02010609060101010101" charset="-122"/>
                      </a:rPr>
                      <a:t>54.77%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4C56-4034-8400-4A8C85A527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 forceAA="0"/>
              <a:lstStyle/>
              <a:p>
                <a:pPr>
                  <a:defRPr lang="zh-CN" sz="1600" b="1" i="0" u="none" strike="noStrike" kern="1200" baseline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  <a:cs typeface="黑体" panose="02010609060101010101" charset="-122"/>
                    <a:sym typeface="黑体" panose="02010609060101010101" charset="-122"/>
                  </a:defRPr>
                </a:pPr>
                <a:endParaRPr lang="zh-CN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男</c:v>
                </c:pt>
                <c:pt idx="1">
                  <c:v>女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45.23</c:v>
                </c:pt>
                <c:pt idx="1">
                  <c:v>54.77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C56-4034-8400-4A8C85A52784}"/>
            </c:ext>
          </c:extLst>
        </c:ser>
        <c:ser>
          <c:idx val="1"/>
          <c:order val="1"/>
          <c:tx>
            <c:strRef>
              <c:f>Sheet1!#REF!</c:f>
              <c:strCache>
                <c:ptCount val="1"/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4C56-4034-8400-4A8C85A5278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黑体" panose="02010609060101010101" charset="-122"/>
                    <a:ea typeface="黑体" panose="02010609060101010101" charset="-122"/>
                    <a:cs typeface="黑体" panose="02010609060101010101" charset="-122"/>
                    <a:sym typeface="黑体" panose="02010609060101010101" charset="-122"/>
                  </a:defRPr>
                </a:pPr>
                <a:endParaRPr lang="zh-CN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男</c:v>
                </c:pt>
                <c:pt idx="1">
                  <c:v>女</c:v>
                </c:pt>
              </c:strCache>
            </c:strRef>
          </c:cat>
          <c:val>
            <c:numRef>
              <c:f>Sheet1!#REF!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4C56-4034-8400-4A8C85A52784}"/>
            </c:ext>
          </c:extLst>
        </c:ser>
        <c:ser>
          <c:idx val="2"/>
          <c:order val="2"/>
          <c:tx>
            <c:strRef>
              <c:f>Sheet1!#REF!</c:f>
              <c:strCache>
                <c:ptCount val="1"/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4C56-4034-8400-4A8C85A5278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黑体" panose="02010609060101010101" charset="-122"/>
                    <a:ea typeface="黑体" panose="02010609060101010101" charset="-122"/>
                    <a:cs typeface="黑体" panose="02010609060101010101" charset="-122"/>
                    <a:sym typeface="黑体" panose="02010609060101010101" charset="-122"/>
                  </a:defRPr>
                </a:pPr>
                <a:endParaRPr lang="zh-CN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男</c:v>
                </c:pt>
                <c:pt idx="1">
                  <c:v>女</c:v>
                </c:pt>
              </c:strCache>
            </c:strRef>
          </c:cat>
          <c:val>
            <c:numRef>
              <c:f>Sheet1!#REF!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4C56-4034-8400-4A8C85A5278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>
      <a:outerShdw blurRad="63500" dist="37357" dir="2700000" sx="0" sy="0" rotWithShape="0">
        <a:scrgbClr r="0" g="0" b="0"/>
      </a:outerShdw>
    </a:effectLst>
  </c:spPr>
  <c:txPr>
    <a:bodyPr/>
    <a:lstStyle/>
    <a:p>
      <a:pPr>
        <a:defRPr lang="zh-CN" b="1">
          <a:latin typeface="黑体" panose="02010609060101010101" charset="-122"/>
          <a:ea typeface="黑体" panose="02010609060101010101" charset="-122"/>
          <a:cs typeface="黑体" panose="02010609060101010101" charset="-122"/>
          <a:sym typeface="黑体" panose="02010609060101010101" charset="-122"/>
        </a:defRPr>
      </a:pPr>
      <a:endParaRPr lang="zh-CN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8716796616889101"/>
          <c:y val="0.26583169152828601"/>
          <c:w val="0.56389586361834299"/>
          <c:h val="0.60047846889952206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 w="3175">
              <a:solidFill>
                <a:sysClr val="window" lastClr="FFFFFF"/>
              </a:solidFill>
            </a:ln>
          </c:spPr>
          <c:dPt>
            <c:idx val="0"/>
            <c:bubble3D val="0"/>
            <c:spPr>
              <a:solidFill>
                <a:srgbClr val="D8D2FA"/>
              </a:solidFill>
              <a:ln w="3175">
                <a:solidFill>
                  <a:sysClr val="window" lastClr="FFFFFF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649-40F5-8D8A-F635D146FB64}"/>
              </c:ext>
            </c:extLst>
          </c:dPt>
          <c:dPt>
            <c:idx val="1"/>
            <c:bubble3D val="0"/>
            <c:spPr>
              <a:solidFill>
                <a:srgbClr val="70AD47">
                  <a:lumMod val="40000"/>
                  <a:lumOff val="60000"/>
                </a:srgbClr>
              </a:solidFill>
              <a:ln w="3175">
                <a:solidFill>
                  <a:sysClr val="window" lastClr="FFFFFF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649-40F5-8D8A-F635D146FB64}"/>
              </c:ext>
            </c:extLst>
          </c:dPt>
          <c:dPt>
            <c:idx val="2"/>
            <c:bubble3D val="0"/>
            <c:spPr>
              <a:solidFill>
                <a:srgbClr val="5B9BD5">
                  <a:lumMod val="60000"/>
                  <a:lumOff val="40000"/>
                </a:srgbClr>
              </a:solidFill>
              <a:ln w="3175">
                <a:solidFill>
                  <a:sysClr val="window" lastClr="FFFFFF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649-40F5-8D8A-F635D146FB64}"/>
              </c:ext>
            </c:extLst>
          </c:dPt>
          <c:dPt>
            <c:idx val="3"/>
            <c:bubble3D val="0"/>
            <c:spPr>
              <a:solidFill>
                <a:srgbClr val="4AA8B0"/>
              </a:solidFill>
              <a:ln w="3175">
                <a:solidFill>
                  <a:sysClr val="window" lastClr="FFFFFF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649-40F5-8D8A-F635D146FB64}"/>
              </c:ext>
            </c:extLst>
          </c:dPt>
          <c:dPt>
            <c:idx val="4"/>
            <c:bubble3D val="0"/>
            <c:spPr>
              <a:solidFill>
                <a:srgbClr val="E7E6E6">
                  <a:lumMod val="75000"/>
                </a:srgbClr>
              </a:solidFill>
              <a:ln w="3175">
                <a:solidFill>
                  <a:sysClr val="window" lastClr="FFFFFF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E649-40F5-8D8A-F635D146FB64}"/>
              </c:ext>
            </c:extLst>
          </c:dPt>
          <c:dPt>
            <c:idx val="5"/>
            <c:bubble3D val="0"/>
            <c:spPr>
              <a:solidFill>
                <a:srgbClr val="D3E8E3"/>
              </a:solidFill>
              <a:ln w="3175">
                <a:solidFill>
                  <a:sysClr val="window" lastClr="FFFFFF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E649-40F5-8D8A-F635D146FB64}"/>
              </c:ext>
            </c:extLst>
          </c:dPt>
          <c:dPt>
            <c:idx val="6"/>
            <c:bubble3D val="0"/>
            <c:spPr>
              <a:solidFill>
                <a:srgbClr val="ED7D31"/>
              </a:solidFill>
              <a:ln w="3175">
                <a:solidFill>
                  <a:sysClr val="window" lastClr="FFFFFF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E649-40F5-8D8A-F635D146FB64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3175">
                <a:solidFill>
                  <a:sysClr val="window" lastClr="FFFFFF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E649-40F5-8D8A-F635D146FB64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3175">
                <a:solidFill>
                  <a:sysClr val="window" lastClr="FFFFFF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E649-40F5-8D8A-F635D146FB64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3175">
                <a:solidFill>
                  <a:sysClr val="window" lastClr="FFFFFF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E649-40F5-8D8A-F635D146FB64}"/>
              </c:ext>
            </c:extLst>
          </c:dPt>
          <c:dLbls>
            <c:dLbl>
              <c:idx val="0"/>
              <c:layout>
                <c:manualLayout>
                  <c:x val="4.7694386727256503E-2"/>
                  <c:y val="0.167321417825264"/>
                </c:manualLayout>
              </c:layout>
              <c:tx>
                <c:rich>
                  <a:bodyPr/>
                  <a:lstStyle/>
                  <a:p>
                    <a:r>
                      <a:rPr lang="en-US" altLang="zh-CN" sz="1200" b="1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微软雅黑" panose="020B0503020204020204" charset="-122"/>
                      </a:rPr>
                      <a:t>12</a:t>
                    </a:r>
                    <a:r>
                      <a:rPr lang="zh-CN" altLang="en-US" sz="1200" b="1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微软雅黑" panose="020B0503020204020204" charset="-122"/>
                      </a:rPr>
                      <a:t>岁及以下</a:t>
                    </a:r>
                  </a:p>
                  <a:p>
                    <a:r>
                      <a:rPr lang="en-US" altLang="zh-CN" sz="1200" b="1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微软雅黑" panose="020B0503020204020204" charset="-122"/>
                      </a:rPr>
                      <a:t>3.77%</a:t>
                    </a:r>
                  </a:p>
                  <a:p>
                    <a:endParaRPr lang="en-US" altLang="zh-CN" sz="1200" b="1">
                      <a:solidFill>
                        <a:schemeClr val="tx1"/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微软雅黑" panose="020B0503020204020204" charset="-122"/>
                    </a:endParaRP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E649-40F5-8D8A-F635D146FB64}"/>
                </c:ext>
              </c:extLst>
            </c:dLbl>
            <c:dLbl>
              <c:idx val="1"/>
              <c:layout>
                <c:manualLayout>
                  <c:x val="-0.15805471124620099"/>
                  <c:y val="0.15085842949620001"/>
                </c:manualLayout>
              </c:layout>
              <c:tx>
                <c:rich>
                  <a:bodyPr/>
                  <a:lstStyle/>
                  <a:p>
                    <a:r>
                      <a:rPr lang="en-US" altLang="zh-CN" sz="1200" b="1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微软雅黑" panose="020B0503020204020204" charset="-122"/>
                      </a:rPr>
                      <a:t>12-18</a:t>
                    </a:r>
                    <a:r>
                      <a:rPr lang="zh-CN" altLang="en-US" sz="1200" b="1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微软雅黑" panose="020B0503020204020204" charset="-122"/>
                      </a:rPr>
                      <a:t>岁</a:t>
                    </a:r>
                  </a:p>
                  <a:p>
                    <a:r>
                      <a:rPr lang="en-US" altLang="zh-CN" sz="1200" b="1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微软雅黑" panose="020B0503020204020204" charset="-122"/>
                      </a:rPr>
                      <a:t>17.8%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1051936038060001"/>
                      <c:h val="0.11511398817900401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E649-40F5-8D8A-F635D146FB64}"/>
                </c:ext>
              </c:extLst>
            </c:dLbl>
            <c:dLbl>
              <c:idx val="2"/>
              <c:layout>
                <c:manualLayout>
                  <c:x val="-0.17067144541375701"/>
                  <c:y val="-5.3588337831631201E-2"/>
                </c:manualLayout>
              </c:layout>
              <c:tx>
                <c:rich>
                  <a:bodyPr/>
                  <a:lstStyle/>
                  <a:p>
                    <a:r>
                      <a:rPr lang="en-US" altLang="zh-CN" sz="1200" b="1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微软雅黑" panose="020B0503020204020204" charset="-122"/>
                      </a:rPr>
                      <a:t>19-24</a:t>
                    </a:r>
                    <a:r>
                      <a:rPr lang="zh-CN" altLang="en-US" sz="1200" b="1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微软雅黑" panose="020B0503020204020204" charset="-122"/>
                      </a:rPr>
                      <a:t>岁</a:t>
                    </a:r>
                  </a:p>
                  <a:p>
                    <a:r>
                      <a:rPr lang="en-US" altLang="zh-CN" sz="1200" b="1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微软雅黑" panose="020B0503020204020204" charset="-122"/>
                      </a:rPr>
                      <a:t>15.48%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E649-40F5-8D8A-F635D146FB64}"/>
                </c:ext>
              </c:extLst>
            </c:dLbl>
            <c:dLbl>
              <c:idx val="3"/>
              <c:layout>
                <c:manualLayout>
                  <c:x val="-6.6813063448863397E-2"/>
                  <c:y val="-0.14676578411472799"/>
                </c:manualLayout>
              </c:layout>
              <c:tx>
                <c:rich>
                  <a:bodyPr/>
                  <a:lstStyle/>
                  <a:p>
                    <a:r>
                      <a:rPr lang="en-US" altLang="zh-CN" sz="1200" b="1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微软雅黑" panose="020B0503020204020204" charset="-122"/>
                      </a:rPr>
                      <a:t>25-30</a:t>
                    </a:r>
                    <a:r>
                      <a:rPr lang="zh-CN" altLang="en-US" sz="1200" b="1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微软雅黑" panose="020B0503020204020204" charset="-122"/>
                      </a:rPr>
                      <a:t>岁</a:t>
                    </a:r>
                  </a:p>
                  <a:p>
                    <a:r>
                      <a:rPr lang="en-US" altLang="zh-CN" sz="1200" b="1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微软雅黑" panose="020B0503020204020204" charset="-122"/>
                      </a:rPr>
                      <a:t>12.32%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E649-40F5-8D8A-F635D146FB64}"/>
                </c:ext>
              </c:extLst>
            </c:dLbl>
            <c:dLbl>
              <c:idx val="4"/>
              <c:layout>
                <c:manualLayout>
                  <c:x val="0.212706226765497"/>
                  <c:y val="-8.2970099246966106E-2"/>
                </c:manualLayout>
              </c:layout>
              <c:tx>
                <c:rich>
                  <a:bodyPr/>
                  <a:lstStyle/>
                  <a:p>
                    <a:r>
                      <a:rPr lang="en-US" altLang="zh-CN" sz="1200" b="1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微软雅黑" panose="020B0503020204020204" charset="-122"/>
                      </a:rPr>
                      <a:t>31-45</a:t>
                    </a:r>
                    <a:r>
                      <a:rPr lang="zh-CN" altLang="en-US" sz="1200" b="1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微软雅黑" panose="020B0503020204020204" charset="-122"/>
                      </a:rPr>
                      <a:t>岁</a:t>
                    </a:r>
                  </a:p>
                  <a:p>
                    <a:r>
                      <a:rPr lang="en-US" altLang="zh-CN" sz="1200" b="1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微软雅黑" panose="020B0503020204020204" charset="-122"/>
                      </a:rPr>
                      <a:t>40.73%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E649-40F5-8D8A-F635D146FB64}"/>
                </c:ext>
              </c:extLst>
            </c:dLbl>
            <c:dLbl>
              <c:idx val="5"/>
              <c:layout>
                <c:manualLayout>
                  <c:x val="4.3712495238963298E-2"/>
                  <c:y val="0.13953915944079701"/>
                </c:manualLayout>
              </c:layout>
              <c:tx>
                <c:rich>
                  <a:bodyPr/>
                  <a:lstStyle/>
                  <a:p>
                    <a:r>
                      <a:rPr lang="en-US" altLang="zh-CN" sz="1200" b="1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微软雅黑" panose="020B0503020204020204" charset="-122"/>
                      </a:rPr>
                      <a:t>46-60</a:t>
                    </a:r>
                    <a:r>
                      <a:rPr lang="zh-CN" altLang="en-US" sz="1200" b="1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微软雅黑" panose="020B0503020204020204" charset="-122"/>
                      </a:rPr>
                      <a:t>岁</a:t>
                    </a:r>
                  </a:p>
                  <a:p>
                    <a:r>
                      <a:rPr lang="en-US" altLang="zh-CN" sz="1200" b="1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微软雅黑" panose="020B0503020204020204" charset="-122"/>
                      </a:rPr>
                      <a:t>9.58%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E649-40F5-8D8A-F635D146FB64}"/>
                </c:ext>
              </c:extLst>
            </c:dLbl>
            <c:dLbl>
              <c:idx val="6"/>
              <c:layout>
                <c:manualLayout>
                  <c:x val="1.48179839184695E-2"/>
                  <c:y val="2.5672498577263399E-2"/>
                </c:manualLayout>
              </c:layout>
              <c:tx>
                <c:rich>
                  <a:bodyPr/>
                  <a:lstStyle/>
                  <a:p>
                    <a:r>
                      <a:rPr lang="en-US" altLang="zh-CN" sz="1200" b="1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微软雅黑" panose="020B0503020204020204" charset="-122"/>
                      </a:rPr>
                      <a:t>61</a:t>
                    </a:r>
                    <a:r>
                      <a:rPr lang="zh-CN" altLang="en-US" sz="1200" b="1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微软雅黑" panose="020B0503020204020204" charset="-122"/>
                      </a:rPr>
                      <a:t>岁及以上</a:t>
                    </a:r>
                  </a:p>
                  <a:p>
                    <a:r>
                      <a:rPr lang="en-US" altLang="zh-CN" sz="1200" b="1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微软雅黑" panose="020B0503020204020204" charset="-122"/>
                      </a:rPr>
                      <a:t>0.31%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E649-40F5-8D8A-F635D146FB6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 forceAA="0"/>
              <a:lstStyle/>
              <a:p>
                <a:pPr>
                  <a:defRPr lang="zh-CN" sz="1200" b="1" i="0" u="none" strike="noStrike" kern="1200" baseline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pPr>
                <a:endParaRPr lang="zh-CN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Sheet1!$A$2:$A$11</c:f>
              <c:strCache>
                <c:ptCount val="7"/>
                <c:pt idx="0">
                  <c:v>12岁以下</c:v>
                </c:pt>
                <c:pt idx="1">
                  <c:v>12-18岁</c:v>
                </c:pt>
                <c:pt idx="2">
                  <c:v>19-24岁</c:v>
                </c:pt>
                <c:pt idx="3">
                  <c:v>25-30岁</c:v>
                </c:pt>
                <c:pt idx="4">
                  <c:v>31-45岁</c:v>
                </c:pt>
                <c:pt idx="5">
                  <c:v>46-60岁</c:v>
                </c:pt>
                <c:pt idx="6">
                  <c:v>61岁以上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3.77</c:v>
                </c:pt>
                <c:pt idx="1">
                  <c:v>17.8</c:v>
                </c:pt>
                <c:pt idx="2">
                  <c:v>15.48</c:v>
                </c:pt>
                <c:pt idx="3">
                  <c:v>12.32</c:v>
                </c:pt>
                <c:pt idx="4">
                  <c:v>40.729999999999997</c:v>
                </c:pt>
                <c:pt idx="5">
                  <c:v>9.58</c:v>
                </c:pt>
                <c:pt idx="6">
                  <c:v>0.31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4-E649-40F5-8D8A-F635D146FB64}"/>
            </c:ext>
          </c:extLst>
        </c:ser>
        <c:ser>
          <c:idx val="1"/>
          <c:order val="1"/>
          <c:tx>
            <c:strRef>
              <c:f>Sheet1!#REF!</c:f>
              <c:strCache>
                <c:ptCount val="1"/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6-E649-40F5-8D8A-F635D146FB6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pPr>
                <a:endParaRPr lang="zh-CN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Sheet1!$A$2:$A$11</c:f>
              <c:strCache>
                <c:ptCount val="7"/>
                <c:pt idx="0">
                  <c:v>12岁以下</c:v>
                </c:pt>
                <c:pt idx="1">
                  <c:v>12-18岁</c:v>
                </c:pt>
                <c:pt idx="2">
                  <c:v>19-24岁</c:v>
                </c:pt>
                <c:pt idx="3">
                  <c:v>25-30岁</c:v>
                </c:pt>
                <c:pt idx="4">
                  <c:v>31-45岁</c:v>
                </c:pt>
                <c:pt idx="5">
                  <c:v>46-60岁</c:v>
                </c:pt>
                <c:pt idx="6">
                  <c:v>61岁以上</c:v>
                </c:pt>
              </c:strCache>
            </c:strRef>
          </c:cat>
          <c:val>
            <c:numRef>
              <c:f>Sheet1!#REF!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7-E649-40F5-8D8A-F635D146FB64}"/>
            </c:ext>
          </c:extLst>
        </c:ser>
        <c:ser>
          <c:idx val="2"/>
          <c:order val="2"/>
          <c:tx>
            <c:strRef>
              <c:f>Sheet1!#REF!</c:f>
              <c:strCache>
                <c:ptCount val="1"/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E649-40F5-8D8A-F635D146FB6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pPr>
                <a:endParaRPr lang="zh-CN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Sheet1!$A$2:$A$11</c:f>
              <c:strCache>
                <c:ptCount val="7"/>
                <c:pt idx="0">
                  <c:v>12岁以下</c:v>
                </c:pt>
                <c:pt idx="1">
                  <c:v>12-18岁</c:v>
                </c:pt>
                <c:pt idx="2">
                  <c:v>19-24岁</c:v>
                </c:pt>
                <c:pt idx="3">
                  <c:v>25-30岁</c:v>
                </c:pt>
                <c:pt idx="4">
                  <c:v>31-45岁</c:v>
                </c:pt>
                <c:pt idx="5">
                  <c:v>46-60岁</c:v>
                </c:pt>
                <c:pt idx="6">
                  <c:v>61岁以上</c:v>
                </c:pt>
              </c:strCache>
            </c:strRef>
          </c:cat>
          <c:val>
            <c:numRef>
              <c:f>Sheet1!#REF!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A-E649-40F5-8D8A-F635D146FB6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>
      <a:outerShdw blurRad="63500" dist="37357" dir="2700000" sx="0" sy="0" rotWithShape="0">
        <a:scrgbClr r="0" g="0" b="0"/>
      </a:outerShdw>
    </a:effectLst>
  </c:spPr>
  <c:txPr>
    <a:bodyPr/>
    <a:lstStyle/>
    <a:p>
      <a:pPr>
        <a:defRPr lang="zh-CN" b="1"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pPr>
      <a:endParaRPr lang="zh-CN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89783119937288"/>
          <c:y val="0.18015435501653801"/>
          <c:w val="0.44447347792004199"/>
          <c:h val="0.7501653803748620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 w="3175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D8D2FA"/>
              </a:solidFill>
              <a:ln w="3175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6BF-4C2E-AECD-F342268CD0A0}"/>
              </c:ext>
            </c:extLst>
          </c:dPt>
          <c:dPt>
            <c:idx val="1"/>
            <c:bubble3D val="0"/>
            <c:spPr>
              <a:solidFill>
                <a:srgbClr val="5B9BD5">
                  <a:lumMod val="60000"/>
                  <a:lumOff val="40000"/>
                </a:srgbClr>
              </a:solidFill>
              <a:ln w="3175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6BF-4C2E-AECD-F342268CD0A0}"/>
              </c:ext>
            </c:extLst>
          </c:dPt>
          <c:dPt>
            <c:idx val="2"/>
            <c:bubble3D val="0"/>
            <c:spPr>
              <a:solidFill>
                <a:srgbClr val="E7E6E6">
                  <a:lumMod val="75000"/>
                </a:srgbClr>
              </a:solidFill>
              <a:ln w="3175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6BF-4C2E-AECD-F342268CD0A0}"/>
              </c:ext>
            </c:extLst>
          </c:dPt>
          <c:dPt>
            <c:idx val="3"/>
            <c:bubble3D val="0"/>
            <c:spPr>
              <a:solidFill>
                <a:srgbClr val="70AD47">
                  <a:lumMod val="60000"/>
                  <a:lumOff val="40000"/>
                </a:srgbClr>
              </a:solidFill>
              <a:ln w="3175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6BF-4C2E-AECD-F342268CD0A0}"/>
              </c:ext>
            </c:extLst>
          </c:dPt>
          <c:dPt>
            <c:idx val="4"/>
            <c:bubble3D val="0"/>
            <c:spPr>
              <a:solidFill>
                <a:srgbClr val="8BC7D1"/>
              </a:solidFill>
              <a:ln w="3175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C6BF-4C2E-AECD-F342268CD0A0}"/>
              </c:ext>
            </c:extLst>
          </c:dPt>
          <c:dPt>
            <c:idx val="5"/>
            <c:bubble3D val="0"/>
            <c:spPr>
              <a:solidFill>
                <a:srgbClr val="D3E8E3"/>
              </a:solidFill>
              <a:ln w="3175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C6BF-4C2E-AECD-F342268CD0A0}"/>
              </c:ext>
            </c:extLst>
          </c:dPt>
          <c:dPt>
            <c:idx val="6"/>
            <c:bubble3D val="0"/>
            <c:spPr>
              <a:solidFill>
                <a:srgbClr val="ED7D31">
                  <a:lumMod val="75000"/>
                </a:srgbClr>
              </a:solidFill>
              <a:ln w="3175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C6BF-4C2E-AECD-F342268CD0A0}"/>
              </c:ext>
            </c:extLst>
          </c:dPt>
          <c:dLbls>
            <c:dLbl>
              <c:idx val="0"/>
              <c:layout>
                <c:manualLayout>
                  <c:x val="-0.15533275246660999"/>
                  <c:y val="0.112465564729391"/>
                </c:manualLayout>
              </c:layout>
              <c:tx>
                <c:rich>
                  <a:bodyPr/>
                  <a:lstStyle/>
                  <a:p>
                    <a:r>
                      <a:rPr lang="zh-CN" altLang="en-US" sz="16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  <a:sym typeface="黑体" panose="02010609060101010101" charset="-122"/>
                      </a:rPr>
                      <a:t>初中及以下</a:t>
                    </a:r>
                  </a:p>
                  <a:p>
                    <a:r>
                      <a:rPr lang="en-US" altLang="zh-CN" sz="16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  <a:sym typeface="黑体" panose="02010609060101010101" charset="-122"/>
                      </a:rPr>
                      <a:t>28.99%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C6BF-4C2E-AECD-F342268CD0A0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zh-CN" altLang="en-US" sz="16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  <a:sym typeface="黑体" panose="02010609060101010101" charset="-122"/>
                      </a:rPr>
                      <a:t>高中</a:t>
                    </a:r>
                  </a:p>
                  <a:p>
                    <a:r>
                      <a:rPr lang="en-US" altLang="zh-CN" sz="16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  <a:sym typeface="黑体" panose="02010609060101010101" charset="-122"/>
                      </a:rPr>
                      <a:t>14.42%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C6BF-4C2E-AECD-F342268CD0A0}"/>
                </c:ext>
              </c:extLst>
            </c:dLbl>
            <c:dLbl>
              <c:idx val="2"/>
              <c:layout>
                <c:manualLayout>
                  <c:x val="-2.0169836720445198E-3"/>
                  <c:y val="-0.14490362233562901"/>
                </c:manualLayout>
              </c:layout>
              <c:tx>
                <c:rich>
                  <a:bodyPr/>
                  <a:lstStyle/>
                  <a:p>
                    <a:r>
                      <a:rPr lang="zh-CN" altLang="en-US" sz="16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  <a:sym typeface="黑体" panose="02010609060101010101" charset="-122"/>
                      </a:rPr>
                      <a:t>中专</a:t>
                    </a:r>
                  </a:p>
                  <a:p>
                    <a:r>
                      <a:rPr lang="en-US" altLang="zh-CN" sz="16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  <a:sym typeface="黑体" panose="02010609060101010101" charset="-122"/>
                      </a:rPr>
                      <a:t>11.295%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C6BF-4C2E-AECD-F342268CD0A0}"/>
                </c:ext>
              </c:extLst>
            </c:dLbl>
            <c:dLbl>
              <c:idx val="3"/>
              <c:layout>
                <c:manualLayout>
                  <c:x val="0.121454110071494"/>
                  <c:y val="-9.9870326179862398E-2"/>
                </c:manualLayout>
              </c:layout>
              <c:tx>
                <c:rich>
                  <a:bodyPr/>
                  <a:lstStyle/>
                  <a:p>
                    <a:r>
                      <a:rPr lang="zh-CN" altLang="en-US" sz="16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  <a:sym typeface="黑体" panose="02010609060101010101" charset="-122"/>
                      </a:rPr>
                      <a:t>本科</a:t>
                    </a:r>
                  </a:p>
                  <a:p>
                    <a:r>
                      <a:rPr lang="en-US" altLang="zh-CN" sz="16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  <a:sym typeface="黑体" panose="02010609060101010101" charset="-122"/>
                      </a:rPr>
                      <a:t>21.6%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C6BF-4C2E-AECD-F342268CD0A0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zh-CN" altLang="en-US" sz="16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  <a:sym typeface="黑体" panose="02010609060101010101" charset="-122"/>
                      </a:rPr>
                      <a:t>大专</a:t>
                    </a:r>
                  </a:p>
                  <a:p>
                    <a:r>
                      <a:rPr lang="en-US" altLang="zh-CN" sz="16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  <a:sym typeface="黑体" panose="02010609060101010101" charset="-122"/>
                      </a:rPr>
                      <a:t>21.84%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C6BF-4C2E-AECD-F342268CD0A0}"/>
                </c:ext>
              </c:extLst>
            </c:dLbl>
            <c:dLbl>
              <c:idx val="5"/>
              <c:layout>
                <c:manualLayout>
                  <c:x val="5.5379795893890901E-2"/>
                  <c:y val="1.40450614345292E-2"/>
                </c:manualLayout>
              </c:layout>
              <c:tx>
                <c:rich>
                  <a:bodyPr/>
                  <a:lstStyle/>
                  <a:p>
                    <a:r>
                      <a:rPr lang="zh-CN" altLang="en-US" sz="16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  <a:sym typeface="黑体" panose="02010609060101010101" charset="-122"/>
                      </a:rPr>
                      <a:t>硕士</a:t>
                    </a:r>
                  </a:p>
                  <a:p>
                    <a:r>
                      <a:rPr lang="en-US" altLang="zh-CN" sz="16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  <a:sym typeface="黑体" panose="02010609060101010101" charset="-122"/>
                      </a:rPr>
                      <a:t>1.59%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C6BF-4C2E-AECD-F342268CD0A0}"/>
                </c:ext>
              </c:extLst>
            </c:dLbl>
            <c:dLbl>
              <c:idx val="6"/>
              <c:layout>
                <c:manualLayout>
                  <c:x val="-3.5221827178704701E-2"/>
                  <c:y val="1.28634334405054E-2"/>
                </c:manualLayout>
              </c:layout>
              <c:tx>
                <c:rich>
                  <a:bodyPr/>
                  <a:lstStyle/>
                  <a:p>
                    <a:r>
                      <a:rPr lang="zh-CN" altLang="en-US" sz="16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  <a:sym typeface="黑体" panose="02010609060101010101" charset="-122"/>
                      </a:rPr>
                      <a:t>博士</a:t>
                    </a:r>
                  </a:p>
                  <a:p>
                    <a:r>
                      <a:rPr lang="en-US" altLang="zh-CN" sz="16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  <a:sym typeface="黑体" panose="02010609060101010101" charset="-122"/>
                      </a:rPr>
                      <a:t>0.28%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C6BF-4C2E-AECD-F342268CD0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 forceAA="0"/>
              <a:lstStyle/>
              <a:p>
                <a:pPr>
                  <a:defRPr lang="zh-CN" sz="1600" b="1" i="0" u="none" strike="noStrike" kern="1200" baseline="0">
                    <a:solidFill>
                      <a:srgbClr val="4B5D75"/>
                    </a:solidFill>
                    <a:latin typeface="黑体" panose="02010609060101010101" charset="-122"/>
                    <a:ea typeface="黑体" panose="02010609060101010101" charset="-122"/>
                    <a:cs typeface="黑体" panose="02010609060101010101" charset="-122"/>
                    <a:sym typeface="黑体" panose="02010609060101010101" charset="-122"/>
                  </a:defRPr>
                </a:pPr>
                <a:endParaRPr lang="zh-CN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7"/>
                <c:pt idx="0">
                  <c:v>初中及以下、</c:v>
                </c:pt>
                <c:pt idx="1">
                  <c:v>高中、</c:v>
                </c:pt>
                <c:pt idx="2">
                  <c:v>中专、</c:v>
                </c:pt>
                <c:pt idx="3">
                  <c:v>大专、</c:v>
                </c:pt>
                <c:pt idx="4">
                  <c:v>本科、</c:v>
                </c:pt>
                <c:pt idx="5">
                  <c:v>硕士、</c:v>
                </c:pt>
                <c:pt idx="6">
                  <c:v>博士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28.99</c:v>
                </c:pt>
                <c:pt idx="1">
                  <c:v>14.42</c:v>
                </c:pt>
                <c:pt idx="2">
                  <c:v>11.295</c:v>
                </c:pt>
                <c:pt idx="3">
                  <c:v>21.84</c:v>
                </c:pt>
                <c:pt idx="4">
                  <c:v>21.6</c:v>
                </c:pt>
                <c:pt idx="5" formatCode="0.00%">
                  <c:v>1.5900000000000001E-2</c:v>
                </c:pt>
                <c:pt idx="6">
                  <c:v>0.28000000000000003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C6BF-4C2E-AECD-F342268CD0A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0-C6BF-4C2E-AECD-F342268CD0A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2-C6BF-4C2E-AECD-F342268CD0A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4-C6BF-4C2E-AECD-F342268CD0A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6-C6BF-4C2E-AECD-F342268CD0A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8-C6BF-4C2E-AECD-F342268CD0A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A-C6BF-4C2E-AECD-F342268CD0A0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C-C6BF-4C2E-AECD-F342268CD0A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黑体" panose="02010609060101010101" charset="-122"/>
                    <a:ea typeface="黑体" panose="02010609060101010101" charset="-122"/>
                    <a:cs typeface="黑体" panose="02010609060101010101" charset="-122"/>
                    <a:sym typeface="黑体" panose="02010609060101010101" charset="-122"/>
                  </a:defRPr>
                </a:pPr>
                <a:endParaRPr lang="zh-CN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7"/>
                <c:pt idx="0">
                  <c:v>初中及以下、</c:v>
                </c:pt>
                <c:pt idx="1">
                  <c:v>高中、</c:v>
                </c:pt>
                <c:pt idx="2">
                  <c:v>中专、</c:v>
                </c:pt>
                <c:pt idx="3">
                  <c:v>大专、</c:v>
                </c:pt>
                <c:pt idx="4">
                  <c:v>本科、</c:v>
                </c:pt>
                <c:pt idx="5">
                  <c:v>硕士、</c:v>
                </c:pt>
                <c:pt idx="6">
                  <c:v>博士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D-C6BF-4C2E-AECD-F342268CD0A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F-C6BF-4C2E-AECD-F342268CD0A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1-C6BF-4C2E-AECD-F342268CD0A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3-C6BF-4C2E-AECD-F342268CD0A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5-C6BF-4C2E-AECD-F342268CD0A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7-C6BF-4C2E-AECD-F342268CD0A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9-C6BF-4C2E-AECD-F342268CD0A0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B-C6BF-4C2E-AECD-F342268CD0A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黑体" panose="02010609060101010101" charset="-122"/>
                    <a:ea typeface="黑体" panose="02010609060101010101" charset="-122"/>
                    <a:cs typeface="黑体" panose="02010609060101010101" charset="-122"/>
                    <a:sym typeface="黑体" panose="02010609060101010101" charset="-122"/>
                  </a:defRPr>
                </a:pPr>
                <a:endParaRPr lang="zh-CN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7"/>
                <c:pt idx="0">
                  <c:v>初中及以下、</c:v>
                </c:pt>
                <c:pt idx="1">
                  <c:v>高中、</c:v>
                </c:pt>
                <c:pt idx="2">
                  <c:v>中专、</c:v>
                </c:pt>
                <c:pt idx="3">
                  <c:v>大专、</c:v>
                </c:pt>
                <c:pt idx="4">
                  <c:v>本科、</c:v>
                </c:pt>
                <c:pt idx="5">
                  <c:v>硕士、</c:v>
                </c:pt>
                <c:pt idx="6">
                  <c:v>博士</c:v>
                </c:pt>
              </c:strCache>
            </c:strRef>
          </c:cat>
          <c:val>
            <c:numRef>
              <c:f>Sheet1!$D$2:$D$8</c:f>
              <c:numCache>
                <c:formatCode>General</c:formatCode>
                <c:ptCount val="7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2C-C6BF-4C2E-AECD-F342268CD0A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>
      <a:outerShdw blurRad="63500" dist="37357" dir="2700000" sx="0" sy="0" rotWithShape="0">
        <a:scrgbClr r="0" g="0" b="0"/>
      </a:outerShdw>
    </a:effectLst>
  </c:spPr>
  <c:txPr>
    <a:bodyPr/>
    <a:lstStyle/>
    <a:p>
      <a:pPr>
        <a:defRPr lang="zh-CN" b="1">
          <a:latin typeface="黑体" panose="02010609060101010101" charset="-122"/>
          <a:ea typeface="黑体" panose="02010609060101010101" charset="-122"/>
          <a:cs typeface="黑体" panose="02010609060101010101" charset="-122"/>
          <a:sym typeface="黑体" panose="02010609060101010101" charset="-122"/>
        </a:defRPr>
      </a:pPr>
      <a:endParaRPr lang="zh-CN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8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dirty="0"/>
              <a:t>网民网购年平均消费情况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2020年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1千元或以下</c:v>
                </c:pt>
                <c:pt idx="1">
                  <c:v>1-5千元</c:v>
                </c:pt>
                <c:pt idx="2">
                  <c:v>5千-1万元</c:v>
                </c:pt>
                <c:pt idx="3">
                  <c:v>1-5万元</c:v>
                </c:pt>
                <c:pt idx="4">
                  <c:v>5万元以上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23.56</c:v>
                </c:pt>
                <c:pt idx="1">
                  <c:v>29.85</c:v>
                </c:pt>
                <c:pt idx="2">
                  <c:v>19.86</c:v>
                </c:pt>
                <c:pt idx="3">
                  <c:v>21.22</c:v>
                </c:pt>
                <c:pt idx="4">
                  <c:v>5.52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4EC-4823-B5FD-039A58FCEF9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2021年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1千元或以下</c:v>
                </c:pt>
                <c:pt idx="1">
                  <c:v>1-5千元</c:v>
                </c:pt>
                <c:pt idx="2">
                  <c:v>5千-1万元</c:v>
                </c:pt>
                <c:pt idx="3">
                  <c:v>1-5万元</c:v>
                </c:pt>
                <c:pt idx="4">
                  <c:v>5万元以上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35.32</c:v>
                </c:pt>
                <c:pt idx="1">
                  <c:v>28.63</c:v>
                </c:pt>
                <c:pt idx="2">
                  <c:v>17.260000000000002</c:v>
                </c:pt>
                <c:pt idx="3">
                  <c:v>15.35</c:v>
                </c:pt>
                <c:pt idx="4">
                  <c:v>3.43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4EC-4823-B5FD-039A58FCEF9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列1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1千元或以下</c:v>
                </c:pt>
                <c:pt idx="1">
                  <c:v>1-5千元</c:v>
                </c:pt>
                <c:pt idx="2">
                  <c:v>5千-1万元</c:v>
                </c:pt>
                <c:pt idx="3">
                  <c:v>1-5万元</c:v>
                </c:pt>
                <c:pt idx="4">
                  <c:v>5万元以上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4EC-4823-B5FD-039A58FCEF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44419200"/>
        <c:axId val="244420992"/>
      </c:barChart>
      <c:catAx>
        <c:axId val="244419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44420992"/>
        <c:crosses val="autoZero"/>
        <c:auto val="1"/>
        <c:lblAlgn val="ctr"/>
        <c:lblOffset val="100"/>
        <c:noMultiLvlLbl val="0"/>
      </c:catAx>
      <c:valAx>
        <c:axId val="244420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44419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195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3276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899100" y="762134"/>
            <a:ext cx="7349400" cy="2142374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899100" y="2967520"/>
            <a:ext cx="7349400" cy="1227214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835" indent="0" algn="ctr">
              <a:buNone/>
              <a:defRPr sz="1600"/>
            </a:lvl7pPr>
            <a:lvl8pPr marL="3201035" indent="0" algn="ctr">
              <a:buNone/>
              <a:defRPr sz="1600"/>
            </a:lvl8pPr>
            <a:lvl9pPr marL="3658235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456300" y="645114"/>
            <a:ext cx="8229600" cy="4569799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899100" y="2070363"/>
            <a:ext cx="7349400" cy="849149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899100" y="2967520"/>
            <a:ext cx="7349400" cy="393069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6300" y="507089"/>
            <a:ext cx="8226900" cy="588103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6300" y="1242218"/>
            <a:ext cx="8226900" cy="3966693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493100" y="3207561"/>
            <a:ext cx="5826600" cy="639113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493100" y="3846673"/>
            <a:ext cx="5826600" cy="723127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8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10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82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6300" y="507089"/>
            <a:ext cx="8226900" cy="588103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6300" y="1251219"/>
            <a:ext cx="3882600" cy="3957693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808700" y="1251219"/>
            <a:ext cx="3882600" cy="3957693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6300" y="507089"/>
            <a:ext cx="8226900" cy="588103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456300" y="1191210"/>
            <a:ext cx="4006800" cy="318056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835" indent="0">
              <a:buNone/>
              <a:defRPr sz="1600" b="1"/>
            </a:lvl7pPr>
            <a:lvl8pPr marL="3201035" indent="0">
              <a:buNone/>
              <a:defRPr sz="1600" b="1"/>
            </a:lvl8pPr>
            <a:lvl9pPr marL="3658235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6300" y="1545270"/>
            <a:ext cx="4006800" cy="3663641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4676813" y="1184981"/>
            <a:ext cx="4006800" cy="318056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835" indent="0">
              <a:buNone/>
              <a:defRPr sz="1600" b="1"/>
            </a:lvl7pPr>
            <a:lvl8pPr marL="3201035" indent="0">
              <a:buNone/>
              <a:defRPr sz="1600" b="1"/>
            </a:lvl8pPr>
            <a:lvl9pPr marL="3658235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76813" y="1545270"/>
            <a:ext cx="4006800" cy="3663641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6300" y="507089"/>
            <a:ext cx="8226900" cy="588103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456248" y="1296156"/>
            <a:ext cx="3924776" cy="3840834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4762800" y="1296227"/>
            <a:ext cx="3920400" cy="3840673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2022/3/13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7676100" y="762134"/>
            <a:ext cx="783000" cy="4191733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85800" y="762134"/>
            <a:ext cx="6876900" cy="4191733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456300" y="507089"/>
            <a:ext cx="8226900" cy="588103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456300" y="1242218"/>
            <a:ext cx="8226900" cy="3966693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459000" y="5262920"/>
            <a:ext cx="2025000" cy="264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3087000" y="5262920"/>
            <a:ext cx="2970000" cy="264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6658200" y="5262920"/>
            <a:ext cx="2025000" cy="264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10360" algn="l"/>
          <a:tab pos="1610360" algn="l"/>
          <a:tab pos="1610360" algn="l"/>
          <a:tab pos="1610360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52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4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6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8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83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03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23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3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4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png"/><Relationship Id="rId9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png"/><Relationship Id="rId9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6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4.jpe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12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8.xml"/><Relationship Id="rId6" Type="http://schemas.openxmlformats.org/officeDocument/2006/relationships/image" Target="../media/image3.png"/><Relationship Id="rId11" Type="http://schemas.openxmlformats.org/officeDocument/2006/relationships/image" Target="../media/image32.jpeg"/><Relationship Id="rId5" Type="http://schemas.openxmlformats.org/officeDocument/2006/relationships/image" Target="../media/image2.png"/><Relationship Id="rId10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6.png"/><Relationship Id="rId14" Type="http://schemas.openxmlformats.org/officeDocument/2006/relationships/image" Target="../media/image35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9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png"/><Relationship Id="rId9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png"/><Relationship Id="rId9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png"/><Relationship Id="rId9" Type="http://schemas.openxmlformats.org/officeDocument/2006/relationships/image" Target="../media/image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5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png"/><Relationship Id="rId9" Type="http://schemas.openxmlformats.org/officeDocument/2006/relationships/image" Target="../media/image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6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png"/><Relationship Id="rId9" Type="http://schemas.openxmlformats.org/officeDocument/2006/relationships/image" Target="../media/image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文本框 133"/>
          <p:cNvSpPr txBox="1"/>
          <p:nvPr/>
        </p:nvSpPr>
        <p:spPr>
          <a:xfrm>
            <a:off x="676972" y="1450976"/>
            <a:ext cx="779005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2021</a:t>
            </a:r>
            <a:r>
              <a:rPr lang="zh-CN" altLang="en-US" sz="3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网民网络安全感满意度</a:t>
            </a: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“网民网络购物安全权益保护满意度”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专题发布会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195956" y="3606800"/>
            <a:ext cx="2752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2022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en-US" alt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月</a:t>
            </a:r>
            <a:r>
              <a:rPr lang="en-US" alt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13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日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669409" y="4132792"/>
            <a:ext cx="6233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主办单位：网民网络安全感满意度调查活动组委会</a:t>
            </a:r>
          </a:p>
          <a:p>
            <a:pPr algn="l"/>
            <a:r>
              <a:rPr 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承办单位：北京网络空间安全协会、中国质量万里行杂志社</a:t>
            </a:r>
            <a:endParaRPr lang="en-US" altLang="zh-CN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7529830" y="42268"/>
            <a:ext cx="1378744" cy="709613"/>
            <a:chOff x="7275830" y="-40640"/>
            <a:chExt cx="1838325" cy="1135380"/>
          </a:xfrm>
        </p:grpSpPr>
        <p:pic>
          <p:nvPicPr>
            <p:cNvPr id="11" name="图片 10" descr="发布周"/>
            <p:cNvPicPr>
              <a:picLocks noChangeAspect="1"/>
            </p:cNvPicPr>
            <p:nvPr/>
          </p:nvPicPr>
          <p:blipFill>
            <a:blip r:embed="rId4"/>
            <a:srcRect r="24928"/>
            <a:stretch>
              <a:fillRect/>
            </a:stretch>
          </p:blipFill>
          <p:spPr>
            <a:xfrm>
              <a:off x="7947660" y="-40640"/>
              <a:ext cx="1166495" cy="1135380"/>
            </a:xfrm>
            <a:prstGeom prst="rect">
              <a:avLst/>
            </a:prstGeom>
          </p:spPr>
        </p:pic>
        <p:pic>
          <p:nvPicPr>
            <p:cNvPr id="12" name="图片 11" descr="网安联logo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75830" y="-29845"/>
              <a:ext cx="1480820" cy="1047115"/>
            </a:xfrm>
            <a:prstGeom prst="rect">
              <a:avLst/>
            </a:prstGeom>
          </p:spPr>
        </p:pic>
      </p:grpSp>
      <p:pic>
        <p:nvPicPr>
          <p:cNvPr id="13" name="图片 12" descr="ae12814c3cabad706d34b3a46a536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9989" y="5267061"/>
            <a:ext cx="1497330" cy="222250"/>
          </a:xfrm>
          <a:prstGeom prst="rect">
            <a:avLst/>
          </a:prstGeom>
        </p:spPr>
      </p:pic>
      <p:pic>
        <p:nvPicPr>
          <p:cNvPr id="14" name="图片 13" descr="ca28add456ceccbda48a8a1123cd67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4701" y="5209117"/>
            <a:ext cx="405289" cy="337741"/>
          </a:xfrm>
          <a:prstGeom prst="rect">
            <a:avLst/>
          </a:prstGeom>
        </p:spPr>
      </p:pic>
      <p:pic>
        <p:nvPicPr>
          <p:cNvPr id="15" name="图片 14" descr="调查活动log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7174" y="230453"/>
            <a:ext cx="349091" cy="290909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76911" y="261541"/>
            <a:ext cx="2737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</a:rPr>
              <a:t>网络安全为人民</a:t>
            </a:r>
            <a:r>
              <a:rPr lang="en-US" altLang="zh-CN" sz="1200">
                <a:solidFill>
                  <a:schemeClr val="bg1"/>
                </a:solidFill>
              </a:rPr>
              <a:t>   </a:t>
            </a:r>
            <a:r>
              <a:rPr lang="zh-CN" altLang="en-US" sz="1200">
                <a:solidFill>
                  <a:schemeClr val="bg1"/>
                </a:solidFill>
              </a:rPr>
              <a:t>网络安全靠人民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&amp;pky96149190101&amp;"/>
          <p:cNvPicPr>
            <a:picLocks noChangeAspect="1"/>
          </p:cNvPicPr>
          <p:nvPr/>
        </p:nvPicPr>
        <p:blipFill>
          <a:blip r:embed="rId2"/>
          <a:srcRect r="-2344" b="28883"/>
          <a:stretch>
            <a:fillRect/>
          </a:stretch>
        </p:blipFill>
        <p:spPr>
          <a:xfrm>
            <a:off x="-47065" y="-109537"/>
            <a:ext cx="9446559" cy="5863348"/>
          </a:xfrm>
          <a:prstGeom prst="rect">
            <a:avLst/>
          </a:prstGeom>
        </p:spPr>
      </p:pic>
      <p:pic>
        <p:nvPicPr>
          <p:cNvPr id="23" name="图片 22" descr="发布周3"/>
          <p:cNvPicPr>
            <a:picLocks noChangeAspect="1"/>
          </p:cNvPicPr>
          <p:nvPr/>
        </p:nvPicPr>
        <p:blipFill>
          <a:blip r:embed="rId3"/>
          <a:srcRect l="30810" r="28271" b="17461"/>
          <a:stretch>
            <a:fillRect/>
          </a:stretch>
        </p:blipFill>
        <p:spPr>
          <a:xfrm>
            <a:off x="6695309" y="135467"/>
            <a:ext cx="445294" cy="705379"/>
          </a:xfrm>
          <a:prstGeom prst="rect">
            <a:avLst/>
          </a:prstGeom>
        </p:spPr>
      </p:pic>
      <p:pic>
        <p:nvPicPr>
          <p:cNvPr id="6" name="图片 5" descr="WechatIMG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1857" y="401637"/>
            <a:ext cx="1710214" cy="338667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02720" y="135467"/>
            <a:ext cx="3916273" cy="349019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r>
              <a:rPr lang="zh-CN" altLang="en-US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“网购安全权益保护”专题调查报告</a:t>
            </a:r>
            <a:endParaRPr lang="zh-CN" altLang="en-US" dirty="0"/>
          </a:p>
        </p:txBody>
      </p:sp>
      <p:grpSp>
        <p:nvGrpSpPr>
          <p:cNvPr id="2" name="组合 1"/>
          <p:cNvGrpSpPr/>
          <p:nvPr/>
        </p:nvGrpSpPr>
        <p:grpSpPr>
          <a:xfrm>
            <a:off x="649437" y="768636"/>
            <a:ext cx="2996665" cy="436122"/>
            <a:chOff x="4054215" y="1141234"/>
            <a:chExt cx="4806422" cy="523346"/>
          </a:xfrm>
        </p:grpSpPr>
        <p:sp>
          <p:nvSpPr>
            <p:cNvPr id="8" name="文本框 7"/>
            <p:cNvSpPr txBox="1"/>
            <p:nvPr/>
          </p:nvSpPr>
          <p:spPr>
            <a:xfrm>
              <a:off x="4261449" y="1141235"/>
              <a:ext cx="4599188" cy="5232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1900" b="1" dirty="0"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        </a:t>
              </a:r>
              <a:r>
                <a:rPr lang="zh-CN" altLang="en-US" sz="2200" b="1" dirty="0"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内容目录</a:t>
              </a:r>
              <a:endParaRPr lang="zh-CN" altLang="zh-CN" sz="22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4054215" y="1141234"/>
              <a:ext cx="938530" cy="523346"/>
              <a:chOff x="244" y="1800"/>
              <a:chExt cx="1478" cy="823"/>
            </a:xfrm>
          </p:grpSpPr>
          <p:sp>
            <p:nvSpPr>
              <p:cNvPr id="12" name="Freeform 18"/>
              <p:cNvSpPr/>
              <p:nvPr/>
            </p:nvSpPr>
            <p:spPr bwMode="auto">
              <a:xfrm>
                <a:off x="736" y="1800"/>
                <a:ext cx="986" cy="726"/>
              </a:xfrm>
              <a:custGeom>
                <a:avLst/>
                <a:gdLst>
                  <a:gd name="T0" fmla="*/ 260 w 521"/>
                  <a:gd name="T1" fmla="*/ 0 h 528"/>
                  <a:gd name="T2" fmla="*/ 260 w 521"/>
                  <a:gd name="T3" fmla="*/ 0 h 528"/>
                  <a:gd name="T4" fmla="*/ 0 w 521"/>
                  <a:gd name="T5" fmla="*/ 0 h 528"/>
                  <a:gd name="T6" fmla="*/ 0 w 521"/>
                  <a:gd name="T7" fmla="*/ 528 h 528"/>
                  <a:gd name="T8" fmla="*/ 260 w 521"/>
                  <a:gd name="T9" fmla="*/ 528 h 528"/>
                  <a:gd name="T10" fmla="*/ 521 w 521"/>
                  <a:gd name="T11" fmla="*/ 264 h 528"/>
                  <a:gd name="T12" fmla="*/ 260 w 521"/>
                  <a:gd name="T13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1" h="528">
                    <a:moveTo>
                      <a:pt x="260" y="0"/>
                    </a:moveTo>
                    <a:lnTo>
                      <a:pt x="260" y="0"/>
                    </a:lnTo>
                    <a:lnTo>
                      <a:pt x="0" y="0"/>
                    </a:lnTo>
                    <a:lnTo>
                      <a:pt x="0" y="528"/>
                    </a:lnTo>
                    <a:lnTo>
                      <a:pt x="260" y="528"/>
                    </a:lnTo>
                    <a:lnTo>
                      <a:pt x="521" y="264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3" name="Freeform 18"/>
              <p:cNvSpPr/>
              <p:nvPr/>
            </p:nvSpPr>
            <p:spPr bwMode="auto">
              <a:xfrm>
                <a:off x="244" y="1800"/>
                <a:ext cx="1257" cy="823"/>
              </a:xfrm>
              <a:custGeom>
                <a:avLst/>
                <a:gdLst>
                  <a:gd name="T0" fmla="*/ 260 w 521"/>
                  <a:gd name="T1" fmla="*/ 0 h 528"/>
                  <a:gd name="T2" fmla="*/ 260 w 521"/>
                  <a:gd name="T3" fmla="*/ 0 h 528"/>
                  <a:gd name="T4" fmla="*/ 0 w 521"/>
                  <a:gd name="T5" fmla="*/ 0 h 528"/>
                  <a:gd name="T6" fmla="*/ 0 w 521"/>
                  <a:gd name="T7" fmla="*/ 528 h 528"/>
                  <a:gd name="T8" fmla="*/ 260 w 521"/>
                  <a:gd name="T9" fmla="*/ 528 h 528"/>
                  <a:gd name="T10" fmla="*/ 521 w 521"/>
                  <a:gd name="T11" fmla="*/ 264 h 528"/>
                  <a:gd name="T12" fmla="*/ 260 w 521"/>
                  <a:gd name="T13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1" h="528">
                    <a:moveTo>
                      <a:pt x="260" y="0"/>
                    </a:moveTo>
                    <a:lnTo>
                      <a:pt x="260" y="0"/>
                    </a:lnTo>
                    <a:lnTo>
                      <a:pt x="0" y="0"/>
                    </a:lnTo>
                    <a:lnTo>
                      <a:pt x="0" y="528"/>
                    </a:lnTo>
                    <a:lnTo>
                      <a:pt x="260" y="528"/>
                    </a:lnTo>
                    <a:lnTo>
                      <a:pt x="521" y="264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altLang="zh-CN" sz="19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  <a:sym typeface="+mn-ea"/>
                </a:endParaRPr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2147769" y="1709480"/>
            <a:ext cx="1763835" cy="384825"/>
            <a:chOff x="4492506" y="1872370"/>
            <a:chExt cx="2189186" cy="461790"/>
          </a:xfrm>
        </p:grpSpPr>
        <p:sp>
          <p:nvSpPr>
            <p:cNvPr id="10" name="文本框 9"/>
            <p:cNvSpPr txBox="1"/>
            <p:nvPr/>
          </p:nvSpPr>
          <p:spPr>
            <a:xfrm>
              <a:off x="4676422" y="1872495"/>
              <a:ext cx="2005270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1900" b="1" kern="100" dirty="0"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     调查背景</a:t>
              </a:r>
              <a:endParaRPr lang="zh-CN" altLang="zh-CN" sz="22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18" name="Freeform 18"/>
            <p:cNvSpPr/>
            <p:nvPr/>
          </p:nvSpPr>
          <p:spPr bwMode="auto">
            <a:xfrm>
              <a:off x="4492506" y="1872370"/>
              <a:ext cx="626110" cy="461663"/>
            </a:xfrm>
            <a:custGeom>
              <a:avLst/>
              <a:gdLst>
                <a:gd name="T0" fmla="*/ 260 w 521"/>
                <a:gd name="T1" fmla="*/ 0 h 528"/>
                <a:gd name="T2" fmla="*/ 260 w 521"/>
                <a:gd name="T3" fmla="*/ 0 h 528"/>
                <a:gd name="T4" fmla="*/ 0 w 521"/>
                <a:gd name="T5" fmla="*/ 0 h 528"/>
                <a:gd name="T6" fmla="*/ 0 w 521"/>
                <a:gd name="T7" fmla="*/ 528 h 528"/>
                <a:gd name="T8" fmla="*/ 260 w 521"/>
                <a:gd name="T9" fmla="*/ 528 h 528"/>
                <a:gd name="T10" fmla="*/ 521 w 521"/>
                <a:gd name="T11" fmla="*/ 264 h 528"/>
                <a:gd name="T12" fmla="*/ 260 w 521"/>
                <a:gd name="T13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1" h="528">
                  <a:moveTo>
                    <a:pt x="260" y="0"/>
                  </a:moveTo>
                  <a:lnTo>
                    <a:pt x="260" y="0"/>
                  </a:lnTo>
                  <a:lnTo>
                    <a:pt x="0" y="0"/>
                  </a:lnTo>
                  <a:lnTo>
                    <a:pt x="0" y="528"/>
                  </a:lnTo>
                  <a:lnTo>
                    <a:pt x="260" y="528"/>
                  </a:lnTo>
                  <a:lnTo>
                    <a:pt x="521" y="264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r>
                <a:rPr lang="en-US" altLang="zh-CN" sz="19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  <a:endParaRPr lang="zh-CN" altLang="en-US" sz="19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2147770" y="2433529"/>
            <a:ext cx="2258231" cy="384721"/>
            <a:chOff x="4642986" y="2401104"/>
            <a:chExt cx="2973976" cy="461665"/>
          </a:xfrm>
        </p:grpSpPr>
        <p:sp>
          <p:nvSpPr>
            <p:cNvPr id="20" name="文本框 19"/>
            <p:cNvSpPr txBox="1"/>
            <p:nvPr/>
          </p:nvSpPr>
          <p:spPr>
            <a:xfrm>
              <a:off x="4697682" y="2401104"/>
              <a:ext cx="2919280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1900" b="1" kern="100" dirty="0"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       总体调查结论</a:t>
              </a:r>
            </a:p>
          </p:txBody>
        </p:sp>
        <p:sp>
          <p:nvSpPr>
            <p:cNvPr id="21" name="Freeform 18"/>
            <p:cNvSpPr/>
            <p:nvPr/>
          </p:nvSpPr>
          <p:spPr bwMode="auto">
            <a:xfrm>
              <a:off x="4642986" y="2411719"/>
              <a:ext cx="664346" cy="438145"/>
            </a:xfrm>
            <a:custGeom>
              <a:avLst/>
              <a:gdLst>
                <a:gd name="T0" fmla="*/ 260 w 521"/>
                <a:gd name="T1" fmla="*/ 0 h 528"/>
                <a:gd name="T2" fmla="*/ 260 w 521"/>
                <a:gd name="T3" fmla="*/ 0 h 528"/>
                <a:gd name="T4" fmla="*/ 0 w 521"/>
                <a:gd name="T5" fmla="*/ 0 h 528"/>
                <a:gd name="T6" fmla="*/ 0 w 521"/>
                <a:gd name="T7" fmla="*/ 528 h 528"/>
                <a:gd name="T8" fmla="*/ 260 w 521"/>
                <a:gd name="T9" fmla="*/ 528 h 528"/>
                <a:gd name="T10" fmla="*/ 521 w 521"/>
                <a:gd name="T11" fmla="*/ 264 h 528"/>
                <a:gd name="T12" fmla="*/ 260 w 521"/>
                <a:gd name="T13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1" h="528">
                  <a:moveTo>
                    <a:pt x="260" y="0"/>
                  </a:moveTo>
                  <a:lnTo>
                    <a:pt x="260" y="0"/>
                  </a:lnTo>
                  <a:lnTo>
                    <a:pt x="0" y="0"/>
                  </a:lnTo>
                  <a:lnTo>
                    <a:pt x="0" y="528"/>
                  </a:lnTo>
                  <a:lnTo>
                    <a:pt x="260" y="528"/>
                  </a:lnTo>
                  <a:lnTo>
                    <a:pt x="521" y="264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r>
                <a:rPr lang="en-US" altLang="zh-CN" sz="19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  <a:endParaRPr lang="zh-CN" altLang="en-US" sz="19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2147770" y="3171195"/>
            <a:ext cx="3419312" cy="384721"/>
            <a:chOff x="4580408" y="2441084"/>
            <a:chExt cx="4166626" cy="461665"/>
          </a:xfrm>
        </p:grpSpPr>
        <p:sp>
          <p:nvSpPr>
            <p:cNvPr id="24" name="文本框 23"/>
            <p:cNvSpPr txBox="1"/>
            <p:nvPr/>
          </p:nvSpPr>
          <p:spPr>
            <a:xfrm>
              <a:off x="4758134" y="2441084"/>
              <a:ext cx="3988900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1900" b="1" dirty="0">
                  <a:latin typeface="微软雅黑" panose="020B0503020204020204" charset="-122"/>
                  <a:ea typeface="微软雅黑" panose="020B0503020204020204" charset="-122"/>
                  <a:sym typeface="黑体" panose="02010609060101010101" charset="-122"/>
                </a:rPr>
                <a:t>      网购售后环节现状与问题</a:t>
              </a:r>
              <a:endParaRPr lang="zh-CN" altLang="zh-CN" sz="22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Freeform 18"/>
            <p:cNvSpPr/>
            <p:nvPr/>
          </p:nvSpPr>
          <p:spPr bwMode="auto">
            <a:xfrm>
              <a:off x="4580408" y="2441085"/>
              <a:ext cx="626110" cy="461664"/>
            </a:xfrm>
            <a:custGeom>
              <a:avLst/>
              <a:gdLst>
                <a:gd name="T0" fmla="*/ 260 w 521"/>
                <a:gd name="T1" fmla="*/ 0 h 528"/>
                <a:gd name="T2" fmla="*/ 260 w 521"/>
                <a:gd name="T3" fmla="*/ 0 h 528"/>
                <a:gd name="T4" fmla="*/ 0 w 521"/>
                <a:gd name="T5" fmla="*/ 0 h 528"/>
                <a:gd name="T6" fmla="*/ 0 w 521"/>
                <a:gd name="T7" fmla="*/ 528 h 528"/>
                <a:gd name="T8" fmla="*/ 260 w 521"/>
                <a:gd name="T9" fmla="*/ 528 h 528"/>
                <a:gd name="T10" fmla="*/ 521 w 521"/>
                <a:gd name="T11" fmla="*/ 264 h 528"/>
                <a:gd name="T12" fmla="*/ 260 w 521"/>
                <a:gd name="T13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1" h="528">
                  <a:moveTo>
                    <a:pt x="260" y="0"/>
                  </a:moveTo>
                  <a:lnTo>
                    <a:pt x="260" y="0"/>
                  </a:lnTo>
                  <a:lnTo>
                    <a:pt x="0" y="0"/>
                  </a:lnTo>
                  <a:lnTo>
                    <a:pt x="0" y="528"/>
                  </a:lnTo>
                  <a:lnTo>
                    <a:pt x="260" y="528"/>
                  </a:lnTo>
                  <a:lnTo>
                    <a:pt x="521" y="264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r>
                <a:rPr lang="en-US" altLang="zh-CN" sz="19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  <a:endParaRPr lang="zh-CN" altLang="en-US" sz="19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2147769" y="4662265"/>
            <a:ext cx="3136519" cy="384721"/>
            <a:chOff x="4451812" y="3096944"/>
            <a:chExt cx="4485671" cy="461665"/>
          </a:xfrm>
        </p:grpSpPr>
        <p:sp>
          <p:nvSpPr>
            <p:cNvPr id="30" name="文本框 29"/>
            <p:cNvSpPr txBox="1"/>
            <p:nvPr/>
          </p:nvSpPr>
          <p:spPr>
            <a:xfrm>
              <a:off x="4764867" y="3096944"/>
              <a:ext cx="4172616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1900" b="1" kern="100" dirty="0"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     对策与建议</a:t>
              </a:r>
              <a:endParaRPr lang="zh-CN" altLang="zh-CN" sz="22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31" name="Freeform 18"/>
            <p:cNvSpPr/>
            <p:nvPr/>
          </p:nvSpPr>
          <p:spPr bwMode="auto">
            <a:xfrm>
              <a:off x="4451812" y="3096944"/>
              <a:ext cx="774582" cy="461664"/>
            </a:xfrm>
            <a:custGeom>
              <a:avLst/>
              <a:gdLst>
                <a:gd name="T0" fmla="*/ 260 w 521"/>
                <a:gd name="T1" fmla="*/ 0 h 528"/>
                <a:gd name="T2" fmla="*/ 260 w 521"/>
                <a:gd name="T3" fmla="*/ 0 h 528"/>
                <a:gd name="T4" fmla="*/ 0 w 521"/>
                <a:gd name="T5" fmla="*/ 0 h 528"/>
                <a:gd name="T6" fmla="*/ 0 w 521"/>
                <a:gd name="T7" fmla="*/ 528 h 528"/>
                <a:gd name="T8" fmla="*/ 260 w 521"/>
                <a:gd name="T9" fmla="*/ 528 h 528"/>
                <a:gd name="T10" fmla="*/ 521 w 521"/>
                <a:gd name="T11" fmla="*/ 264 h 528"/>
                <a:gd name="T12" fmla="*/ 260 w 521"/>
                <a:gd name="T13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1" h="528">
                  <a:moveTo>
                    <a:pt x="260" y="0"/>
                  </a:moveTo>
                  <a:lnTo>
                    <a:pt x="260" y="0"/>
                  </a:lnTo>
                  <a:lnTo>
                    <a:pt x="0" y="0"/>
                  </a:lnTo>
                  <a:lnTo>
                    <a:pt x="0" y="528"/>
                  </a:lnTo>
                  <a:lnTo>
                    <a:pt x="260" y="528"/>
                  </a:lnTo>
                  <a:lnTo>
                    <a:pt x="521" y="264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r>
                <a:rPr lang="en-US" altLang="zh-CN" sz="19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05</a:t>
              </a:r>
              <a:endParaRPr lang="zh-CN" altLang="en-US" sz="19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2147769" y="3907392"/>
            <a:ext cx="4084943" cy="677108"/>
            <a:chOff x="8863246" y="3825035"/>
            <a:chExt cx="5842053" cy="812529"/>
          </a:xfrm>
        </p:grpSpPr>
        <p:sp>
          <p:nvSpPr>
            <p:cNvPr id="39" name="文本框 38"/>
            <p:cNvSpPr txBox="1"/>
            <p:nvPr/>
          </p:nvSpPr>
          <p:spPr>
            <a:xfrm>
              <a:off x="9250536" y="3825035"/>
              <a:ext cx="5454763" cy="81252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1900" b="1" dirty="0">
                  <a:latin typeface="微软雅黑" panose="020B0503020204020204" charset="-122"/>
                  <a:ea typeface="微软雅黑" panose="020B0503020204020204" charset="-122"/>
                  <a:sym typeface="黑体" panose="02010609060101010101" charset="-122"/>
                </a:rPr>
                <a:t>    四种网购新业态的现状与关注点</a:t>
              </a:r>
              <a:endParaRPr lang="zh-CN" altLang="zh-CN" sz="22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18"/>
            <p:cNvSpPr/>
            <p:nvPr/>
          </p:nvSpPr>
          <p:spPr bwMode="auto">
            <a:xfrm>
              <a:off x="8863246" y="3830935"/>
              <a:ext cx="774582" cy="461664"/>
            </a:xfrm>
            <a:custGeom>
              <a:avLst/>
              <a:gdLst>
                <a:gd name="T0" fmla="*/ 260 w 521"/>
                <a:gd name="T1" fmla="*/ 0 h 528"/>
                <a:gd name="T2" fmla="*/ 260 w 521"/>
                <a:gd name="T3" fmla="*/ 0 h 528"/>
                <a:gd name="T4" fmla="*/ 0 w 521"/>
                <a:gd name="T5" fmla="*/ 0 h 528"/>
                <a:gd name="T6" fmla="*/ 0 w 521"/>
                <a:gd name="T7" fmla="*/ 528 h 528"/>
                <a:gd name="T8" fmla="*/ 260 w 521"/>
                <a:gd name="T9" fmla="*/ 528 h 528"/>
                <a:gd name="T10" fmla="*/ 521 w 521"/>
                <a:gd name="T11" fmla="*/ 264 h 528"/>
                <a:gd name="T12" fmla="*/ 260 w 521"/>
                <a:gd name="T13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1" h="528">
                  <a:moveTo>
                    <a:pt x="260" y="0"/>
                  </a:moveTo>
                  <a:lnTo>
                    <a:pt x="260" y="0"/>
                  </a:lnTo>
                  <a:lnTo>
                    <a:pt x="0" y="0"/>
                  </a:lnTo>
                  <a:lnTo>
                    <a:pt x="0" y="528"/>
                  </a:lnTo>
                  <a:lnTo>
                    <a:pt x="260" y="528"/>
                  </a:lnTo>
                  <a:lnTo>
                    <a:pt x="521" y="264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r>
                <a:rPr lang="en-US" altLang="zh-CN" sz="19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04</a:t>
              </a:r>
              <a:endParaRPr lang="zh-CN" altLang="en-US" sz="19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78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&amp;pky96149190101&amp;"/>
          <p:cNvPicPr>
            <a:picLocks noChangeAspect="1"/>
          </p:cNvPicPr>
          <p:nvPr/>
        </p:nvPicPr>
        <p:blipFill>
          <a:blip r:embed="rId2"/>
          <a:srcRect r="-2344" b="28883"/>
          <a:stretch>
            <a:fillRect/>
          </a:stretch>
        </p:blipFill>
        <p:spPr>
          <a:xfrm>
            <a:off x="0" y="-54504"/>
            <a:ext cx="9384030" cy="5824538"/>
          </a:xfrm>
          <a:prstGeom prst="rect">
            <a:avLst/>
          </a:prstGeom>
        </p:spPr>
      </p:pic>
      <p:pic>
        <p:nvPicPr>
          <p:cNvPr id="23" name="图片 22" descr="发布周3"/>
          <p:cNvPicPr>
            <a:picLocks noChangeAspect="1"/>
          </p:cNvPicPr>
          <p:nvPr/>
        </p:nvPicPr>
        <p:blipFill>
          <a:blip r:embed="rId3"/>
          <a:srcRect l="30810" r="28271" b="17461"/>
          <a:stretch>
            <a:fillRect/>
          </a:stretch>
        </p:blipFill>
        <p:spPr>
          <a:xfrm>
            <a:off x="6618768" y="135467"/>
            <a:ext cx="521835" cy="705379"/>
          </a:xfrm>
          <a:prstGeom prst="rect">
            <a:avLst/>
          </a:prstGeom>
        </p:spPr>
      </p:pic>
      <p:pic>
        <p:nvPicPr>
          <p:cNvPr id="6" name="图片 5" descr="WechatIMG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1857" y="401637"/>
            <a:ext cx="1710214" cy="338667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2549485" y="-376825"/>
            <a:ext cx="4160520" cy="5473499"/>
          </a:xfrm>
          <a:prstGeom prst="rect">
            <a:avLst/>
          </a:prstGeom>
          <a:noFill/>
        </p:spPr>
        <p:txBody>
          <a:bodyPr wrap="square" lIns="71323" tIns="35662" rIns="71323" bIns="35662" rtlCol="0" anchor="ctr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50000"/>
              </a:lnSpc>
            </a:pPr>
            <a:r>
              <a:rPr lang="en-US" altLang="zh-CN" sz="234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1</a:t>
            </a:r>
          </a:p>
        </p:txBody>
      </p:sp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2719277" y="2596117"/>
            <a:ext cx="4160409" cy="69821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zh-CN" altLang="en-US" sz="3700" spc="234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调查背景</a:t>
            </a:r>
            <a:endParaRPr lang="zh-CN" altLang="en-US" sz="3700" spc="234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02721" y="311003"/>
            <a:ext cx="3941440" cy="349019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“网购安全权益保护”专题调查报告</a:t>
            </a:r>
          </a:p>
        </p:txBody>
      </p:sp>
    </p:spTree>
    <p:extLst>
      <p:ext uri="{BB962C8B-B14F-4D97-AF65-F5344CB8AC3E}">
        <p14:creationId xmlns:p14="http://schemas.microsoft.com/office/powerpoint/2010/main" val="296478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&amp;pky96149190101&amp;"/>
          <p:cNvPicPr>
            <a:picLocks noChangeAspect="1"/>
          </p:cNvPicPr>
          <p:nvPr/>
        </p:nvPicPr>
        <p:blipFill>
          <a:blip r:embed="rId2"/>
          <a:srcRect r="-2344" b="28883"/>
          <a:stretch>
            <a:fillRect/>
          </a:stretch>
        </p:blipFill>
        <p:spPr>
          <a:xfrm>
            <a:off x="-350996" y="1"/>
            <a:ext cx="9270206" cy="5794375"/>
          </a:xfrm>
          <a:prstGeom prst="rect">
            <a:avLst/>
          </a:prstGeom>
          <a:ln w="28575" cmpd="sng">
            <a:noFill/>
            <a:prstDash val="sysDot"/>
          </a:ln>
        </p:spPr>
      </p:pic>
      <p:pic>
        <p:nvPicPr>
          <p:cNvPr id="23" name="图片 22" descr="发布周3"/>
          <p:cNvPicPr>
            <a:picLocks noChangeAspect="1"/>
          </p:cNvPicPr>
          <p:nvPr/>
        </p:nvPicPr>
        <p:blipFill>
          <a:blip r:embed="rId3"/>
          <a:srcRect l="30810" r="28271" b="17461"/>
          <a:stretch>
            <a:fillRect/>
          </a:stretch>
        </p:blipFill>
        <p:spPr>
          <a:xfrm>
            <a:off x="6695309" y="135467"/>
            <a:ext cx="445294" cy="705379"/>
          </a:xfrm>
          <a:prstGeom prst="rect">
            <a:avLst/>
          </a:prstGeom>
        </p:spPr>
      </p:pic>
      <p:pic>
        <p:nvPicPr>
          <p:cNvPr id="6" name="图片 5" descr="WechatIMG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1857" y="401637"/>
            <a:ext cx="1710214" cy="338667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087279" y="322263"/>
            <a:ext cx="4453890" cy="3644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71323" tIns="35662" rIns="71323" bIns="35662">
            <a:spAutoFit/>
          </a:bodyPr>
          <a:lstStyle/>
          <a:p>
            <a:r>
              <a:rPr lang="zh-CN" altLang="en-US" sz="19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“网购安全权益保护”专题调查报告</a:t>
            </a:r>
          </a:p>
        </p:txBody>
      </p:sp>
      <p:pic>
        <p:nvPicPr>
          <p:cNvPr id="7" name="图片 6" descr="32313534343435363b32313534343435323bb9baceef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086963" y="4654578"/>
            <a:ext cx="832295" cy="924773"/>
          </a:xfrm>
          <a:prstGeom prst="rect">
            <a:avLst/>
          </a:prstGeom>
        </p:spPr>
      </p:pic>
      <p:pic>
        <p:nvPicPr>
          <p:cNvPr id="10" name="图片 9" descr="32313534343435363b32313534343435333bb9baceefb4fc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37172" y="78846"/>
            <a:ext cx="685800" cy="762000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922972" y="1073150"/>
            <a:ext cx="6293168" cy="4169834"/>
            <a:chOff x="3057" y="1902"/>
            <a:chExt cx="13214" cy="7880"/>
          </a:xfrm>
        </p:grpSpPr>
        <p:sp>
          <p:nvSpPr>
            <p:cNvPr id="4" name="文本框 3"/>
            <p:cNvSpPr txBox="1"/>
            <p:nvPr/>
          </p:nvSpPr>
          <p:spPr>
            <a:xfrm>
              <a:off x="3057" y="1902"/>
              <a:ext cx="13214" cy="22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600" b="1" kern="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仿宋" panose="02010609060101010101" pitchFamily="49" charset="-122"/>
                  <a:ea typeface="仿宋" panose="02010609060101010101" pitchFamily="49" charset="-122"/>
                  <a:cs typeface="Times New Roman" panose="02020603050405020304" pitchFamily="18" charset="0"/>
                  <a:sym typeface="+mn-ea"/>
                </a:rPr>
                <a:t>        </a:t>
              </a:r>
              <a:r>
                <a:rPr lang="zh-CN" altLang="zh-CN" sz="1600" b="1" kern="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仿宋" panose="02010609060101010101" pitchFamily="49" charset="-122"/>
                  <a:ea typeface="仿宋" panose="02010609060101010101" pitchFamily="49" charset="-122"/>
                  <a:cs typeface="Times New Roman" panose="02020603050405020304" pitchFamily="18" charset="0"/>
                  <a:sym typeface="+mn-ea"/>
                </a:rPr>
                <a:t>网购的地位</a:t>
              </a:r>
              <a:r>
                <a:rPr lang="zh-CN" altLang="en-US" sz="1600" b="1" kern="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仿宋" panose="02010609060101010101" pitchFamily="49" charset="-122"/>
                  <a:ea typeface="仿宋" panose="02010609060101010101" pitchFamily="49" charset="-122"/>
                  <a:cs typeface="Times New Roman" panose="02020603050405020304" pitchFamily="18" charset="0"/>
                  <a:sym typeface="+mn-ea"/>
                </a:rPr>
                <a:t>：</a:t>
              </a:r>
              <a:r>
                <a:rPr lang="en-US" altLang="zh-CN" sz="1600" b="1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●</a:t>
              </a:r>
              <a:r>
                <a:rPr lang="zh-CN" altLang="en-US" sz="1600" b="1" kern="100" dirty="0">
                  <a:latin typeface="仿宋" panose="02010609060101010101" pitchFamily="49" charset="-122"/>
                  <a:ea typeface="仿宋" panose="02010609060101010101" pitchFamily="49" charset="-122"/>
                  <a:cs typeface="Times New Roman" panose="02020603050405020304" pitchFamily="18" charset="0"/>
                  <a:sym typeface="+mn-ea"/>
                </a:rPr>
                <a:t>全民购物生态模式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zh-CN" sz="1600" b="1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                              ●</a:t>
              </a:r>
              <a:r>
                <a:rPr lang="zh-CN" altLang="en-US" sz="1600" b="1" kern="100" dirty="0">
                  <a:latin typeface="仿宋" panose="02010609060101010101" pitchFamily="49" charset="-122"/>
                  <a:ea typeface="仿宋" panose="02010609060101010101" pitchFamily="49" charset="-122"/>
                  <a:cs typeface="Times New Roman" panose="02020603050405020304" pitchFamily="18" charset="0"/>
                  <a:sym typeface="+mn-ea"/>
                </a:rPr>
                <a:t>社会消费理念、消费模式、生活方式的重大变革</a:t>
              </a: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0974" y="5581"/>
              <a:ext cx="4578" cy="3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600" b="1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●</a:t>
              </a:r>
              <a:r>
                <a:rPr lang="zh-CN" altLang="en-US" sz="1600" b="1" dirty="0">
                  <a:latin typeface="仿宋" panose="02010609060101010101" pitchFamily="49" charset="-122"/>
                  <a:ea typeface="仿宋" panose="02010609060101010101" pitchFamily="49" charset="-122"/>
                  <a:cs typeface="微软雅黑" panose="020B0503020204020204" charset="-122"/>
                  <a:sym typeface="+mn-ea"/>
                </a:rPr>
                <a:t>“刷单”普遍</a:t>
              </a:r>
              <a:endParaRPr lang="en-US" altLang="zh-CN" sz="160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l">
                <a:lnSpc>
                  <a:spcPct val="150000"/>
                </a:lnSpc>
              </a:pPr>
              <a:r>
                <a:rPr lang="en-US" altLang="zh-CN" sz="16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●</a:t>
              </a:r>
              <a:r>
                <a:rPr lang="zh-CN" altLang="en-US" sz="1600" b="1" dirty="0">
                  <a:latin typeface="仿宋" panose="02010609060101010101" pitchFamily="49" charset="-122"/>
                  <a:ea typeface="仿宋" panose="02010609060101010101" pitchFamily="49" charset="-122"/>
                  <a:sym typeface="+mn-ea"/>
                </a:rPr>
                <a:t>个人信息泄露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16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●</a:t>
              </a:r>
              <a:r>
                <a:rPr lang="zh-CN" altLang="en-US" sz="1600" b="1" dirty="0">
                  <a:latin typeface="仿宋" panose="02010609060101010101" pitchFamily="49" charset="-122"/>
                  <a:ea typeface="仿宋" panose="02010609060101010101" pitchFamily="49" charset="-122"/>
                  <a:sym typeface="+mn-ea"/>
                </a:rPr>
                <a:t>大数据杀熟</a:t>
              </a:r>
              <a:endParaRPr lang="zh-CN" altLang="en-US" sz="1600" b="1" dirty="0">
                <a:latin typeface="仿宋" panose="02010609060101010101" pitchFamily="49" charset="-122"/>
                <a:ea typeface="仿宋" panose="02010609060101010101" pitchFamily="49" charset="-122"/>
              </a:endParaRPr>
            </a:p>
            <a:p>
              <a:pPr algn="l">
                <a:lnSpc>
                  <a:spcPct val="150000"/>
                </a:lnSpc>
                <a:buClrTx/>
                <a:buSzTx/>
                <a:buFontTx/>
              </a:pPr>
              <a:r>
                <a:rPr lang="en-US" altLang="zh-CN" sz="16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●</a:t>
              </a:r>
              <a:r>
                <a:rPr lang="zh-CN" altLang="en-US" sz="1600" b="1" dirty="0">
                  <a:latin typeface="仿宋" panose="02010609060101010101" pitchFamily="49" charset="-122"/>
                  <a:ea typeface="仿宋" panose="02010609060101010101" pitchFamily="49" charset="-122"/>
                  <a:sym typeface="+mn-ea"/>
                </a:rPr>
                <a:t>网络贷款消费陷阱</a:t>
              </a:r>
            </a:p>
            <a:p>
              <a:pPr algn="l">
                <a:lnSpc>
                  <a:spcPct val="150000"/>
                </a:lnSpc>
                <a:buClrTx/>
                <a:buSzTx/>
                <a:buFontTx/>
              </a:pPr>
              <a:r>
                <a:rPr lang="en-US" altLang="zh-CN" sz="16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●</a:t>
              </a:r>
              <a:r>
                <a:rPr lang="zh-CN" altLang="en-US" sz="1600" b="1" dirty="0">
                  <a:latin typeface="仿宋" panose="02010609060101010101" pitchFamily="49" charset="-122"/>
                  <a:ea typeface="仿宋" panose="02010609060101010101" pitchFamily="49" charset="-122"/>
                  <a:sym typeface="+mn-ea"/>
                </a:rPr>
                <a:t>维权得不到有效救济</a:t>
              </a: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4697" y="3381"/>
              <a:ext cx="9517" cy="6401"/>
              <a:chOff x="4858" y="3624"/>
              <a:chExt cx="9517" cy="6401"/>
            </a:xfrm>
          </p:grpSpPr>
          <p:sp>
            <p:nvSpPr>
              <p:cNvPr id="5" name="文本框 4"/>
              <p:cNvSpPr txBox="1"/>
              <p:nvPr/>
            </p:nvSpPr>
            <p:spPr>
              <a:xfrm>
                <a:off x="4858" y="3624"/>
                <a:ext cx="9517" cy="25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仿宋" panose="02010609060101010101" pitchFamily="49" charset="-122"/>
                    <a:ea typeface="仿宋" panose="02010609060101010101" pitchFamily="49" charset="-122"/>
                  </a:rPr>
                  <a:t>网购的特点：</a:t>
                </a:r>
                <a:endParaRPr lang="zh-CN" altLang="en-US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仿宋" panose="02010609060101010101" pitchFamily="49" charset="-122"/>
                  <a:ea typeface="仿宋" panose="02010609060101010101" pitchFamily="49" charset="-122"/>
                  <a:sym typeface="+mn-ea"/>
                </a:endParaRPr>
              </a:p>
              <a:p>
                <a:r>
                  <a:rPr lang="zh-CN" altLang="en-US" sz="1200" dirty="0">
                    <a:solidFill>
                      <a:schemeClr val="accent1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  <a:sym typeface="+mn-ea"/>
                  </a:rPr>
                  <a:t>               ▲</a:t>
                </a:r>
                <a:r>
                  <a:rPr lang="zh-CN" altLang="en-US" sz="1600" b="1" dirty="0">
                    <a:latin typeface="仿宋" panose="02010609060101010101" pitchFamily="49" charset="-122"/>
                    <a:ea typeface="仿宋" panose="02010609060101010101" pitchFamily="49" charset="-122"/>
                    <a:sym typeface="+mn-ea"/>
                  </a:rPr>
                  <a:t>虚拟性        </a:t>
                </a:r>
                <a:r>
                  <a:rPr lang="zh-CN" altLang="en-US" sz="1600" dirty="0">
                    <a:solidFill>
                      <a:schemeClr val="accent1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  <a:sym typeface="+mn-ea"/>
                  </a:rPr>
                  <a:t>▲</a:t>
                </a:r>
                <a:r>
                  <a:rPr lang="zh-CN" altLang="en-US" sz="1600" b="1" dirty="0">
                    <a:latin typeface="仿宋" panose="02010609060101010101" pitchFamily="49" charset="-122"/>
                    <a:ea typeface="仿宋" panose="02010609060101010101" pitchFamily="49" charset="-122"/>
                  </a:rPr>
                  <a:t>电子化</a:t>
                </a:r>
              </a:p>
              <a:p>
                <a:endParaRPr lang="zh-CN" altLang="en-US" sz="1600" dirty="0"/>
              </a:p>
              <a:p>
                <a:r>
                  <a:rPr lang="zh-CN" altLang="en-US" sz="1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仿宋" panose="02010609060101010101" pitchFamily="49" charset="-122"/>
                    <a:ea typeface="仿宋" panose="02010609060101010101" pitchFamily="49" charset="-122"/>
                    <a:cs typeface="微软雅黑" panose="020B0503020204020204" charset="-122"/>
                  </a:rPr>
                  <a:t>存在的问题</a:t>
                </a:r>
                <a:r>
                  <a:rPr lang="zh-CN" altLang="en-US" sz="1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：</a:t>
                </a:r>
              </a:p>
              <a:p>
                <a:endParaRPr lang="zh-CN" altLang="en-US" sz="1600" dirty="0"/>
              </a:p>
            </p:txBody>
          </p:sp>
          <p:sp>
            <p:nvSpPr>
              <p:cNvPr id="14" name="文本框 13"/>
              <p:cNvSpPr txBox="1"/>
              <p:nvPr/>
            </p:nvSpPr>
            <p:spPr>
              <a:xfrm>
                <a:off x="5336" y="5663"/>
                <a:ext cx="5447" cy="43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150000"/>
                  </a:lnSpc>
                </a:pPr>
                <a:r>
                  <a:rPr lang="en-US" altLang="zh-CN" sz="1600" b="1" dirty="0">
                    <a:solidFill>
                      <a:schemeClr val="accent1">
                        <a:lumMod val="5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●</a:t>
                </a:r>
                <a:r>
                  <a:rPr lang="zh-CN" altLang="en-US" sz="1600" b="1" dirty="0">
                    <a:latin typeface="仿宋" panose="02010609060101010101" pitchFamily="49" charset="-122"/>
                    <a:ea typeface="仿宋" panose="02010609060101010101" pitchFamily="49" charset="-122"/>
                    <a:cs typeface="微软雅黑" panose="020B0503020204020204" charset="-122"/>
                    <a:sym typeface="+mn-ea"/>
                  </a:rPr>
                  <a:t>信息不对称</a:t>
                </a:r>
                <a:endParaRPr lang="zh-CN" altLang="en-US" sz="1600" b="1" dirty="0">
                  <a:latin typeface="仿宋" panose="02010609060101010101" pitchFamily="49" charset="-122"/>
                  <a:ea typeface="仿宋" panose="02010609060101010101" pitchFamily="49" charset="-122"/>
                  <a:cs typeface="微软雅黑" panose="020B0503020204020204" charset="-122"/>
                </a:endParaRPr>
              </a:p>
              <a:p>
                <a:pPr algn="l">
                  <a:lnSpc>
                    <a:spcPct val="150000"/>
                  </a:lnSpc>
                </a:pPr>
                <a:r>
                  <a:rPr lang="en-US" altLang="zh-CN" sz="1600" b="1" dirty="0">
                    <a:solidFill>
                      <a:schemeClr val="accent1">
                        <a:lumMod val="5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●</a:t>
                </a:r>
                <a:r>
                  <a:rPr lang="zh-CN" altLang="en-US" sz="1600" b="1" dirty="0">
                    <a:latin typeface="仿宋" panose="02010609060101010101" pitchFamily="49" charset="-122"/>
                    <a:ea typeface="仿宋" panose="02010609060101010101" pitchFamily="49" charset="-122"/>
                    <a:cs typeface="微软雅黑" panose="020B0503020204020204" charset="-122"/>
                    <a:sym typeface="+mn-ea"/>
                  </a:rPr>
                  <a:t>消费者处于相对弱势地位</a:t>
                </a:r>
              </a:p>
              <a:p>
                <a:pPr algn="l">
                  <a:lnSpc>
                    <a:spcPct val="150000"/>
                  </a:lnSpc>
                </a:pPr>
                <a:r>
                  <a:rPr lang="en-US" altLang="zh-CN" sz="1600" b="1" dirty="0">
                    <a:solidFill>
                      <a:schemeClr val="accent1">
                        <a:lumMod val="5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●</a:t>
                </a:r>
                <a:r>
                  <a:rPr lang="zh-CN" altLang="en-US" sz="1600" b="1" dirty="0">
                    <a:latin typeface="仿宋" panose="02010609060101010101" pitchFamily="49" charset="-122"/>
                    <a:ea typeface="仿宋" panose="02010609060101010101" pitchFamily="49" charset="-122"/>
                    <a:cs typeface="微软雅黑" panose="020B0503020204020204" charset="-122"/>
                    <a:sym typeface="+mn-ea"/>
                  </a:rPr>
                  <a:t>虚假宣传时有发生</a:t>
                </a:r>
              </a:p>
              <a:p>
                <a:pPr algn="l">
                  <a:lnSpc>
                    <a:spcPct val="150000"/>
                  </a:lnSpc>
                </a:pPr>
                <a:r>
                  <a:rPr lang="en-US" altLang="zh-CN" sz="1600" b="1" dirty="0">
                    <a:solidFill>
                      <a:schemeClr val="accent1">
                        <a:lumMod val="5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●</a:t>
                </a:r>
                <a:r>
                  <a:rPr lang="zh-CN" altLang="en-US" sz="1600" b="1" dirty="0">
                    <a:latin typeface="仿宋" panose="02010609060101010101" pitchFamily="49" charset="-122"/>
                    <a:ea typeface="仿宋" panose="02010609060101010101" pitchFamily="49" charset="-122"/>
                    <a:cs typeface="微软雅黑" panose="020B0503020204020204" charset="-122"/>
                    <a:sym typeface="+mn-ea"/>
                  </a:rPr>
                  <a:t>过度推销</a:t>
                </a:r>
              </a:p>
              <a:p>
                <a:pPr algn="l">
                  <a:lnSpc>
                    <a:spcPct val="150000"/>
                  </a:lnSpc>
                </a:pPr>
                <a:r>
                  <a:rPr lang="en-US" altLang="zh-CN" sz="1600" b="1" dirty="0">
                    <a:solidFill>
                      <a:schemeClr val="accent1">
                        <a:lumMod val="5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●</a:t>
                </a:r>
                <a:r>
                  <a:rPr lang="zh-CN" altLang="en-US" sz="1600" b="1" dirty="0">
                    <a:latin typeface="仿宋" panose="02010609060101010101" pitchFamily="49" charset="-122"/>
                    <a:ea typeface="仿宋" panose="02010609060101010101" pitchFamily="49" charset="-122"/>
                    <a:cs typeface="微软雅黑" panose="020B0503020204020204" charset="-122"/>
                    <a:sym typeface="+mn-ea"/>
                  </a:rPr>
                  <a:t>售卖假货</a:t>
                </a:r>
                <a:endParaRPr lang="en-US" altLang="zh-CN" sz="1600" b="1" dirty="0">
                  <a:latin typeface="仿宋" panose="02010609060101010101" pitchFamily="49" charset="-122"/>
                  <a:ea typeface="仿宋" panose="02010609060101010101" pitchFamily="49" charset="-122"/>
                  <a:cs typeface="微软雅黑" panose="020B0503020204020204" charset="-122"/>
                  <a:sym typeface="+mn-ea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sz="1600" dirty="0">
                    <a:solidFill>
                      <a:schemeClr val="accent1">
                        <a:lumMod val="5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●</a:t>
                </a:r>
                <a:r>
                  <a:rPr lang="zh-CN" altLang="en-US" sz="1600" b="1" dirty="0">
                    <a:latin typeface="仿宋" panose="02010609060101010101" pitchFamily="49" charset="-122"/>
                    <a:ea typeface="仿宋" panose="02010609060101010101" pitchFamily="49" charset="-122"/>
                    <a:sym typeface="+mn-ea"/>
                  </a:rPr>
                  <a:t>售后保障不足</a:t>
                </a:r>
                <a:endParaRPr lang="zh-CN" altLang="en-US" sz="1600" b="1" dirty="0">
                  <a:latin typeface="仿宋" panose="02010609060101010101" pitchFamily="49" charset="-122"/>
                  <a:ea typeface="仿宋" panose="02010609060101010101" pitchFamily="49" charset="-122"/>
                  <a:cs typeface="微软雅黑" panose="020B0503020204020204" charset="-122"/>
                </a:endParaRPr>
              </a:p>
            </p:txBody>
          </p:sp>
        </p:grpSp>
      </p:grpSp>
      <p:sp>
        <p:nvSpPr>
          <p:cNvPr id="3" name="矩形: 圆角 2"/>
          <p:cNvSpPr/>
          <p:nvPr/>
        </p:nvSpPr>
        <p:spPr>
          <a:xfrm>
            <a:off x="1087279" y="956733"/>
            <a:ext cx="6352699" cy="4680172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0B0693CB-F836-4754-8360-9F492B39CA80}"/>
              </a:ext>
            </a:extLst>
          </p:cNvPr>
          <p:cNvSpPr txBox="1"/>
          <p:nvPr/>
        </p:nvSpPr>
        <p:spPr>
          <a:xfrm>
            <a:off x="979356" y="5212168"/>
            <a:ext cx="4117406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  <a:sym typeface="+mn-ea"/>
              </a:rPr>
              <a:t>        </a:t>
            </a:r>
            <a:r>
              <a:rPr lang="zh-CN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调查设计问题数量：</a:t>
            </a:r>
            <a:r>
              <a:rPr lang="en-US" altLang="zh-CN" sz="1600" dirty="0"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18</a:t>
            </a:r>
            <a:endParaRPr lang="zh-CN" altLang="en-US" sz="1600" dirty="0">
              <a:latin typeface="仿宋" panose="02010609060101010101" pitchFamily="49" charset="-122"/>
              <a:ea typeface="仿宋" panose="02010609060101010101" pitchFamily="49" charset="-122"/>
              <a:sym typeface="+mn-ea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15B29D31-30F4-44F1-BB52-C9F8F83EEE96}"/>
              </a:ext>
            </a:extLst>
          </p:cNvPr>
          <p:cNvSpPr txBox="1"/>
          <p:nvPr/>
        </p:nvSpPr>
        <p:spPr>
          <a:xfrm>
            <a:off x="4551997" y="5024761"/>
            <a:ext cx="2813270" cy="1241571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endParaRPr lang="zh-CN" alt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收集样本数量：</a:t>
            </a:r>
            <a:r>
              <a:rPr lang="en-US" altLang="zh-CN" sz="1600" dirty="0">
                <a:latin typeface="仿宋" panose="02010609060101010101" pitchFamily="49" charset="-122"/>
                <a:ea typeface="仿宋" panose="02010609060101010101" pitchFamily="49" charset="-122"/>
              </a:rPr>
              <a:t>348,251</a:t>
            </a:r>
            <a:r>
              <a:rPr lang="zh-CN" altLang="en-US" sz="1600" dirty="0">
                <a:latin typeface="仿宋" panose="02010609060101010101" pitchFamily="49" charset="-122"/>
                <a:ea typeface="仿宋" panose="02010609060101010101" pitchFamily="49" charset="-122"/>
              </a:rPr>
              <a:t>份</a:t>
            </a:r>
            <a:endParaRPr lang="zh-CN" altLang="en-US" sz="1600" dirty="0">
              <a:latin typeface="仿宋" panose="02010609060101010101" pitchFamily="49" charset="-122"/>
              <a:ea typeface="仿宋" panose="02010609060101010101" pitchFamily="49" charset="-122"/>
              <a:sym typeface="+mn-ea"/>
            </a:endParaRPr>
          </a:p>
          <a:p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               </a:t>
            </a:r>
            <a:endParaRPr lang="zh-CN" altLang="en-US" sz="1600" dirty="0"/>
          </a:p>
          <a:p>
            <a:endParaRPr lang="zh-CN" altLang="en-US" sz="1600" b="1" kern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仿宋" panose="02010609060101010101" pitchFamily="49" charset="-122"/>
              <a:ea typeface="仿宋" panose="02010609060101010101" pitchFamily="49" charset="-122"/>
              <a:cs typeface="Times New Roman" panose="02020603050405020304" pitchFamily="18" charset="0"/>
            </a:endParaRPr>
          </a:p>
          <a:p>
            <a:endParaRPr lang="zh-CN" altLang="en-US" sz="1600" b="1" dirty="0">
              <a:solidFill>
                <a:schemeClr val="accent1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  <a:cs typeface="仿宋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2588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&amp;pky96149190101&amp;"/>
          <p:cNvPicPr>
            <a:picLocks noChangeAspect="1"/>
          </p:cNvPicPr>
          <p:nvPr/>
        </p:nvPicPr>
        <p:blipFill>
          <a:blip r:embed="rId2"/>
          <a:srcRect r="-2344" b="28883"/>
          <a:stretch>
            <a:fillRect/>
          </a:stretch>
        </p:blipFill>
        <p:spPr>
          <a:xfrm>
            <a:off x="0" y="-54504"/>
            <a:ext cx="9384030" cy="5824538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2491740" y="-454083"/>
            <a:ext cx="4160520" cy="5473499"/>
          </a:xfrm>
          <a:prstGeom prst="rect">
            <a:avLst/>
          </a:prstGeom>
          <a:noFill/>
        </p:spPr>
        <p:txBody>
          <a:bodyPr wrap="square" lIns="71323" tIns="35662" rIns="71323" bIns="35662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34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en-US" altLang="zh-CN" sz="23400" dirty="0">
              <a:solidFill>
                <a:srgbClr val="7B97B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2491740" y="2534093"/>
            <a:ext cx="4426216" cy="682182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zh-CN" altLang="en-US" sz="3700" spc="23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总体调查结论</a:t>
            </a:r>
          </a:p>
        </p:txBody>
      </p:sp>
      <p:pic>
        <p:nvPicPr>
          <p:cNvPr id="23" name="图片 22" descr="发布周3"/>
          <p:cNvPicPr>
            <a:picLocks noChangeAspect="1"/>
          </p:cNvPicPr>
          <p:nvPr/>
        </p:nvPicPr>
        <p:blipFill>
          <a:blip r:embed="rId3"/>
          <a:srcRect l="30810" r="28271" b="17461"/>
          <a:stretch>
            <a:fillRect/>
          </a:stretch>
        </p:blipFill>
        <p:spPr>
          <a:xfrm>
            <a:off x="6695309" y="135467"/>
            <a:ext cx="445294" cy="705379"/>
          </a:xfrm>
          <a:prstGeom prst="rect">
            <a:avLst/>
          </a:prstGeom>
        </p:spPr>
      </p:pic>
      <p:pic>
        <p:nvPicPr>
          <p:cNvPr id="6" name="图片 5" descr="WechatIMG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1857" y="401637"/>
            <a:ext cx="1710214" cy="338667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02720" y="135467"/>
            <a:ext cx="3891107" cy="349019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“网购安全权益保护”专题调查报告</a:t>
            </a:r>
          </a:p>
        </p:txBody>
      </p:sp>
    </p:spTree>
    <p:extLst>
      <p:ext uri="{BB962C8B-B14F-4D97-AF65-F5344CB8AC3E}">
        <p14:creationId xmlns:p14="http://schemas.microsoft.com/office/powerpoint/2010/main" val="35153132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&amp;pky96149190101&amp;"/>
          <p:cNvPicPr>
            <a:picLocks noChangeAspect="1"/>
          </p:cNvPicPr>
          <p:nvPr/>
        </p:nvPicPr>
        <p:blipFill>
          <a:blip r:embed="rId2"/>
          <a:srcRect r="-2344" b="28883"/>
          <a:stretch>
            <a:fillRect/>
          </a:stretch>
        </p:blipFill>
        <p:spPr>
          <a:xfrm>
            <a:off x="0" y="-54769"/>
            <a:ext cx="9384030" cy="5824538"/>
          </a:xfrm>
          <a:prstGeom prst="rect">
            <a:avLst/>
          </a:prstGeom>
        </p:spPr>
      </p:pic>
      <p:pic>
        <p:nvPicPr>
          <p:cNvPr id="23" name="图片 22" descr="发布周3"/>
          <p:cNvPicPr>
            <a:picLocks noChangeAspect="1"/>
          </p:cNvPicPr>
          <p:nvPr/>
        </p:nvPicPr>
        <p:blipFill>
          <a:blip r:embed="rId3"/>
          <a:srcRect l="30810" r="28271" b="17461"/>
          <a:stretch>
            <a:fillRect/>
          </a:stretch>
        </p:blipFill>
        <p:spPr>
          <a:xfrm>
            <a:off x="6695309" y="135467"/>
            <a:ext cx="445294" cy="705379"/>
          </a:xfrm>
          <a:prstGeom prst="rect">
            <a:avLst/>
          </a:prstGeom>
        </p:spPr>
      </p:pic>
      <p:pic>
        <p:nvPicPr>
          <p:cNvPr id="6" name="图片 5" descr="WechatIMG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1857" y="401637"/>
            <a:ext cx="1710214" cy="338667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02720" y="135467"/>
            <a:ext cx="4604171" cy="349019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r>
              <a:rPr lang="zh-CN" altLang="en-US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“网购安全权益保护”专题调查报告</a:t>
            </a:r>
            <a:endParaRPr lang="zh-CN" altLang="en-US" dirty="0"/>
          </a:p>
        </p:txBody>
      </p:sp>
      <p:grpSp>
        <p:nvGrpSpPr>
          <p:cNvPr id="2" name="组合 1"/>
          <p:cNvGrpSpPr/>
          <p:nvPr/>
        </p:nvGrpSpPr>
        <p:grpSpPr>
          <a:xfrm>
            <a:off x="655620" y="668013"/>
            <a:ext cx="2996665" cy="436122"/>
            <a:chOff x="4054215" y="1141234"/>
            <a:chExt cx="4806422" cy="523346"/>
          </a:xfrm>
        </p:grpSpPr>
        <p:sp>
          <p:nvSpPr>
            <p:cNvPr id="8" name="文本框 7"/>
            <p:cNvSpPr txBox="1"/>
            <p:nvPr/>
          </p:nvSpPr>
          <p:spPr>
            <a:xfrm>
              <a:off x="4261449" y="1141235"/>
              <a:ext cx="4599188" cy="5232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1900" b="1" dirty="0"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        </a:t>
              </a:r>
              <a:r>
                <a:rPr lang="zh-CN" altLang="en-US" sz="2200" b="1" dirty="0"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总体调查结论</a:t>
              </a:r>
              <a:endParaRPr lang="zh-CN" altLang="zh-CN" sz="22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4054215" y="1141234"/>
              <a:ext cx="938530" cy="523346"/>
              <a:chOff x="244" y="1800"/>
              <a:chExt cx="1478" cy="823"/>
            </a:xfrm>
          </p:grpSpPr>
          <p:sp>
            <p:nvSpPr>
              <p:cNvPr id="12" name="Freeform 18"/>
              <p:cNvSpPr/>
              <p:nvPr/>
            </p:nvSpPr>
            <p:spPr bwMode="auto">
              <a:xfrm>
                <a:off x="736" y="1800"/>
                <a:ext cx="986" cy="726"/>
              </a:xfrm>
              <a:custGeom>
                <a:avLst/>
                <a:gdLst>
                  <a:gd name="T0" fmla="*/ 260 w 521"/>
                  <a:gd name="T1" fmla="*/ 0 h 528"/>
                  <a:gd name="T2" fmla="*/ 260 w 521"/>
                  <a:gd name="T3" fmla="*/ 0 h 528"/>
                  <a:gd name="T4" fmla="*/ 0 w 521"/>
                  <a:gd name="T5" fmla="*/ 0 h 528"/>
                  <a:gd name="T6" fmla="*/ 0 w 521"/>
                  <a:gd name="T7" fmla="*/ 528 h 528"/>
                  <a:gd name="T8" fmla="*/ 260 w 521"/>
                  <a:gd name="T9" fmla="*/ 528 h 528"/>
                  <a:gd name="T10" fmla="*/ 521 w 521"/>
                  <a:gd name="T11" fmla="*/ 264 h 528"/>
                  <a:gd name="T12" fmla="*/ 260 w 521"/>
                  <a:gd name="T13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1" h="528">
                    <a:moveTo>
                      <a:pt x="260" y="0"/>
                    </a:moveTo>
                    <a:lnTo>
                      <a:pt x="260" y="0"/>
                    </a:lnTo>
                    <a:lnTo>
                      <a:pt x="0" y="0"/>
                    </a:lnTo>
                    <a:lnTo>
                      <a:pt x="0" y="528"/>
                    </a:lnTo>
                    <a:lnTo>
                      <a:pt x="260" y="528"/>
                    </a:lnTo>
                    <a:lnTo>
                      <a:pt x="521" y="264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3" name="Freeform 18"/>
              <p:cNvSpPr/>
              <p:nvPr/>
            </p:nvSpPr>
            <p:spPr bwMode="auto">
              <a:xfrm>
                <a:off x="244" y="1800"/>
                <a:ext cx="1257" cy="823"/>
              </a:xfrm>
              <a:custGeom>
                <a:avLst/>
                <a:gdLst>
                  <a:gd name="T0" fmla="*/ 260 w 521"/>
                  <a:gd name="T1" fmla="*/ 0 h 528"/>
                  <a:gd name="T2" fmla="*/ 260 w 521"/>
                  <a:gd name="T3" fmla="*/ 0 h 528"/>
                  <a:gd name="T4" fmla="*/ 0 w 521"/>
                  <a:gd name="T5" fmla="*/ 0 h 528"/>
                  <a:gd name="T6" fmla="*/ 0 w 521"/>
                  <a:gd name="T7" fmla="*/ 528 h 528"/>
                  <a:gd name="T8" fmla="*/ 260 w 521"/>
                  <a:gd name="T9" fmla="*/ 528 h 528"/>
                  <a:gd name="T10" fmla="*/ 521 w 521"/>
                  <a:gd name="T11" fmla="*/ 264 h 528"/>
                  <a:gd name="T12" fmla="*/ 260 w 521"/>
                  <a:gd name="T13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1" h="528">
                    <a:moveTo>
                      <a:pt x="260" y="0"/>
                    </a:moveTo>
                    <a:lnTo>
                      <a:pt x="260" y="0"/>
                    </a:lnTo>
                    <a:lnTo>
                      <a:pt x="0" y="0"/>
                    </a:lnTo>
                    <a:lnTo>
                      <a:pt x="0" y="528"/>
                    </a:lnTo>
                    <a:lnTo>
                      <a:pt x="260" y="528"/>
                    </a:lnTo>
                    <a:lnTo>
                      <a:pt x="521" y="264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altLang="zh-CN" sz="19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  <a:sym typeface="+mn-ea"/>
                </a:endParaRPr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2149259" y="1422890"/>
            <a:ext cx="2258232" cy="384825"/>
            <a:chOff x="4492506" y="1872370"/>
            <a:chExt cx="2802807" cy="461790"/>
          </a:xfrm>
        </p:grpSpPr>
        <p:sp>
          <p:nvSpPr>
            <p:cNvPr id="10" name="文本框 9"/>
            <p:cNvSpPr txBox="1"/>
            <p:nvPr/>
          </p:nvSpPr>
          <p:spPr>
            <a:xfrm>
              <a:off x="4676422" y="1872495"/>
              <a:ext cx="2618891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1900" b="1" kern="100" dirty="0"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     性别分布</a:t>
              </a:r>
              <a:endParaRPr lang="zh-CN" altLang="zh-CN" sz="22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18" name="Freeform 18"/>
            <p:cNvSpPr/>
            <p:nvPr/>
          </p:nvSpPr>
          <p:spPr bwMode="auto">
            <a:xfrm>
              <a:off x="4492506" y="1872370"/>
              <a:ext cx="626110" cy="461663"/>
            </a:xfrm>
            <a:custGeom>
              <a:avLst/>
              <a:gdLst>
                <a:gd name="T0" fmla="*/ 260 w 521"/>
                <a:gd name="T1" fmla="*/ 0 h 528"/>
                <a:gd name="T2" fmla="*/ 260 w 521"/>
                <a:gd name="T3" fmla="*/ 0 h 528"/>
                <a:gd name="T4" fmla="*/ 0 w 521"/>
                <a:gd name="T5" fmla="*/ 0 h 528"/>
                <a:gd name="T6" fmla="*/ 0 w 521"/>
                <a:gd name="T7" fmla="*/ 528 h 528"/>
                <a:gd name="T8" fmla="*/ 260 w 521"/>
                <a:gd name="T9" fmla="*/ 528 h 528"/>
                <a:gd name="T10" fmla="*/ 521 w 521"/>
                <a:gd name="T11" fmla="*/ 264 h 528"/>
                <a:gd name="T12" fmla="*/ 260 w 521"/>
                <a:gd name="T13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1" h="528">
                  <a:moveTo>
                    <a:pt x="260" y="0"/>
                  </a:moveTo>
                  <a:lnTo>
                    <a:pt x="260" y="0"/>
                  </a:lnTo>
                  <a:lnTo>
                    <a:pt x="0" y="0"/>
                  </a:lnTo>
                  <a:lnTo>
                    <a:pt x="0" y="528"/>
                  </a:lnTo>
                  <a:lnTo>
                    <a:pt x="260" y="528"/>
                  </a:lnTo>
                  <a:lnTo>
                    <a:pt x="521" y="264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r>
                <a:rPr lang="en-US" altLang="zh-CN" sz="19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  <a:endParaRPr lang="zh-CN" altLang="en-US" sz="19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2149260" y="2165289"/>
            <a:ext cx="2258231" cy="384721"/>
            <a:chOff x="4642986" y="2401104"/>
            <a:chExt cx="2973976" cy="461665"/>
          </a:xfrm>
        </p:grpSpPr>
        <p:sp>
          <p:nvSpPr>
            <p:cNvPr id="20" name="文本框 19"/>
            <p:cNvSpPr txBox="1"/>
            <p:nvPr/>
          </p:nvSpPr>
          <p:spPr>
            <a:xfrm>
              <a:off x="4697682" y="2401104"/>
              <a:ext cx="2919280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1900" b="1" kern="100" dirty="0"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       年龄分布</a:t>
              </a:r>
            </a:p>
          </p:txBody>
        </p:sp>
        <p:sp>
          <p:nvSpPr>
            <p:cNvPr id="21" name="Freeform 18"/>
            <p:cNvSpPr/>
            <p:nvPr/>
          </p:nvSpPr>
          <p:spPr bwMode="auto">
            <a:xfrm>
              <a:off x="4642986" y="2411719"/>
              <a:ext cx="664346" cy="438145"/>
            </a:xfrm>
            <a:custGeom>
              <a:avLst/>
              <a:gdLst>
                <a:gd name="T0" fmla="*/ 260 w 521"/>
                <a:gd name="T1" fmla="*/ 0 h 528"/>
                <a:gd name="T2" fmla="*/ 260 w 521"/>
                <a:gd name="T3" fmla="*/ 0 h 528"/>
                <a:gd name="T4" fmla="*/ 0 w 521"/>
                <a:gd name="T5" fmla="*/ 0 h 528"/>
                <a:gd name="T6" fmla="*/ 0 w 521"/>
                <a:gd name="T7" fmla="*/ 528 h 528"/>
                <a:gd name="T8" fmla="*/ 260 w 521"/>
                <a:gd name="T9" fmla="*/ 528 h 528"/>
                <a:gd name="T10" fmla="*/ 521 w 521"/>
                <a:gd name="T11" fmla="*/ 264 h 528"/>
                <a:gd name="T12" fmla="*/ 260 w 521"/>
                <a:gd name="T13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1" h="528">
                  <a:moveTo>
                    <a:pt x="260" y="0"/>
                  </a:moveTo>
                  <a:lnTo>
                    <a:pt x="260" y="0"/>
                  </a:lnTo>
                  <a:lnTo>
                    <a:pt x="0" y="0"/>
                  </a:lnTo>
                  <a:lnTo>
                    <a:pt x="0" y="528"/>
                  </a:lnTo>
                  <a:lnTo>
                    <a:pt x="260" y="528"/>
                  </a:lnTo>
                  <a:lnTo>
                    <a:pt x="521" y="264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r>
                <a:rPr lang="en-US" altLang="zh-CN" sz="19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  <a:endParaRPr lang="zh-CN" altLang="en-US" sz="19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2147769" y="2900758"/>
            <a:ext cx="2259722" cy="384721"/>
            <a:chOff x="4580408" y="2441084"/>
            <a:chExt cx="2553540" cy="461665"/>
          </a:xfrm>
        </p:grpSpPr>
        <p:sp>
          <p:nvSpPr>
            <p:cNvPr id="24" name="文本框 23"/>
            <p:cNvSpPr txBox="1"/>
            <p:nvPr/>
          </p:nvSpPr>
          <p:spPr>
            <a:xfrm>
              <a:off x="4758134" y="2441084"/>
              <a:ext cx="2375814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1900" b="1" dirty="0">
                  <a:latin typeface="微软雅黑" panose="020B0503020204020204" charset="-122"/>
                  <a:ea typeface="微软雅黑" panose="020B0503020204020204" charset="-122"/>
                  <a:sym typeface="黑体" panose="02010609060101010101" charset="-122"/>
                </a:rPr>
                <a:t>      学历分布</a:t>
              </a:r>
              <a:endParaRPr lang="zh-CN" altLang="zh-CN" sz="22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Freeform 18"/>
            <p:cNvSpPr/>
            <p:nvPr/>
          </p:nvSpPr>
          <p:spPr bwMode="auto">
            <a:xfrm>
              <a:off x="4580408" y="2441085"/>
              <a:ext cx="626110" cy="461664"/>
            </a:xfrm>
            <a:custGeom>
              <a:avLst/>
              <a:gdLst>
                <a:gd name="T0" fmla="*/ 260 w 521"/>
                <a:gd name="T1" fmla="*/ 0 h 528"/>
                <a:gd name="T2" fmla="*/ 260 w 521"/>
                <a:gd name="T3" fmla="*/ 0 h 528"/>
                <a:gd name="T4" fmla="*/ 0 w 521"/>
                <a:gd name="T5" fmla="*/ 0 h 528"/>
                <a:gd name="T6" fmla="*/ 0 w 521"/>
                <a:gd name="T7" fmla="*/ 528 h 528"/>
                <a:gd name="T8" fmla="*/ 260 w 521"/>
                <a:gd name="T9" fmla="*/ 528 h 528"/>
                <a:gd name="T10" fmla="*/ 521 w 521"/>
                <a:gd name="T11" fmla="*/ 264 h 528"/>
                <a:gd name="T12" fmla="*/ 260 w 521"/>
                <a:gd name="T13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1" h="528">
                  <a:moveTo>
                    <a:pt x="260" y="0"/>
                  </a:moveTo>
                  <a:lnTo>
                    <a:pt x="260" y="0"/>
                  </a:lnTo>
                  <a:lnTo>
                    <a:pt x="0" y="0"/>
                  </a:lnTo>
                  <a:lnTo>
                    <a:pt x="0" y="528"/>
                  </a:lnTo>
                  <a:lnTo>
                    <a:pt x="260" y="528"/>
                  </a:lnTo>
                  <a:lnTo>
                    <a:pt x="521" y="264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r>
                <a:rPr lang="en-US" altLang="zh-CN" sz="19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  <a:endParaRPr lang="zh-CN" altLang="en-US" sz="19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2147769" y="4403143"/>
            <a:ext cx="3136519" cy="384721"/>
            <a:chOff x="4451812" y="3096944"/>
            <a:chExt cx="4485671" cy="461665"/>
          </a:xfrm>
        </p:grpSpPr>
        <p:sp>
          <p:nvSpPr>
            <p:cNvPr id="30" name="文本框 29"/>
            <p:cNvSpPr txBox="1"/>
            <p:nvPr/>
          </p:nvSpPr>
          <p:spPr>
            <a:xfrm>
              <a:off x="4764867" y="3096944"/>
              <a:ext cx="4172616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1900" b="1" kern="100" dirty="0"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     总体满意度现状</a:t>
              </a:r>
              <a:endParaRPr lang="zh-CN" altLang="zh-CN" sz="22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31" name="Freeform 18"/>
            <p:cNvSpPr/>
            <p:nvPr/>
          </p:nvSpPr>
          <p:spPr bwMode="auto">
            <a:xfrm>
              <a:off x="4451812" y="3096944"/>
              <a:ext cx="774582" cy="461664"/>
            </a:xfrm>
            <a:custGeom>
              <a:avLst/>
              <a:gdLst>
                <a:gd name="T0" fmla="*/ 260 w 521"/>
                <a:gd name="T1" fmla="*/ 0 h 528"/>
                <a:gd name="T2" fmla="*/ 260 w 521"/>
                <a:gd name="T3" fmla="*/ 0 h 528"/>
                <a:gd name="T4" fmla="*/ 0 w 521"/>
                <a:gd name="T5" fmla="*/ 0 h 528"/>
                <a:gd name="T6" fmla="*/ 0 w 521"/>
                <a:gd name="T7" fmla="*/ 528 h 528"/>
                <a:gd name="T8" fmla="*/ 260 w 521"/>
                <a:gd name="T9" fmla="*/ 528 h 528"/>
                <a:gd name="T10" fmla="*/ 521 w 521"/>
                <a:gd name="T11" fmla="*/ 264 h 528"/>
                <a:gd name="T12" fmla="*/ 260 w 521"/>
                <a:gd name="T13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1" h="528">
                  <a:moveTo>
                    <a:pt x="260" y="0"/>
                  </a:moveTo>
                  <a:lnTo>
                    <a:pt x="260" y="0"/>
                  </a:lnTo>
                  <a:lnTo>
                    <a:pt x="0" y="0"/>
                  </a:lnTo>
                  <a:lnTo>
                    <a:pt x="0" y="528"/>
                  </a:lnTo>
                  <a:lnTo>
                    <a:pt x="260" y="528"/>
                  </a:lnTo>
                  <a:lnTo>
                    <a:pt x="521" y="264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r>
                <a:rPr lang="en-US" altLang="zh-CN" sz="19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05</a:t>
              </a:r>
              <a:endParaRPr lang="zh-CN" altLang="en-US" sz="19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2147769" y="5138719"/>
            <a:ext cx="3748824" cy="384721"/>
            <a:chOff x="4451812" y="3096943"/>
            <a:chExt cx="5361356" cy="461665"/>
          </a:xfrm>
        </p:grpSpPr>
        <p:sp>
          <p:nvSpPr>
            <p:cNvPr id="36" name="文本框 35"/>
            <p:cNvSpPr txBox="1"/>
            <p:nvPr/>
          </p:nvSpPr>
          <p:spPr>
            <a:xfrm>
              <a:off x="4764869" y="3096943"/>
              <a:ext cx="5048299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1900" b="1" kern="100" dirty="0"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     网购安全权益保护期望</a:t>
              </a:r>
              <a:endParaRPr lang="zh-CN" altLang="zh-CN" sz="22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37" name="Freeform 18"/>
            <p:cNvSpPr/>
            <p:nvPr/>
          </p:nvSpPr>
          <p:spPr bwMode="auto">
            <a:xfrm>
              <a:off x="4451812" y="3096944"/>
              <a:ext cx="774582" cy="461664"/>
            </a:xfrm>
            <a:custGeom>
              <a:avLst/>
              <a:gdLst>
                <a:gd name="T0" fmla="*/ 260 w 521"/>
                <a:gd name="T1" fmla="*/ 0 h 528"/>
                <a:gd name="T2" fmla="*/ 260 w 521"/>
                <a:gd name="T3" fmla="*/ 0 h 528"/>
                <a:gd name="T4" fmla="*/ 0 w 521"/>
                <a:gd name="T5" fmla="*/ 0 h 528"/>
                <a:gd name="T6" fmla="*/ 0 w 521"/>
                <a:gd name="T7" fmla="*/ 528 h 528"/>
                <a:gd name="T8" fmla="*/ 260 w 521"/>
                <a:gd name="T9" fmla="*/ 528 h 528"/>
                <a:gd name="T10" fmla="*/ 521 w 521"/>
                <a:gd name="T11" fmla="*/ 264 h 528"/>
                <a:gd name="T12" fmla="*/ 260 w 521"/>
                <a:gd name="T13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1" h="528">
                  <a:moveTo>
                    <a:pt x="260" y="0"/>
                  </a:moveTo>
                  <a:lnTo>
                    <a:pt x="260" y="0"/>
                  </a:lnTo>
                  <a:lnTo>
                    <a:pt x="0" y="0"/>
                  </a:lnTo>
                  <a:lnTo>
                    <a:pt x="0" y="528"/>
                  </a:lnTo>
                  <a:lnTo>
                    <a:pt x="260" y="528"/>
                  </a:lnTo>
                  <a:lnTo>
                    <a:pt x="521" y="264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r>
                <a:rPr lang="en-US" altLang="zh-CN" sz="19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06</a:t>
              </a:r>
              <a:endParaRPr lang="zh-CN" altLang="en-US" sz="19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2147769" y="3652003"/>
            <a:ext cx="3136519" cy="389637"/>
            <a:chOff x="8863246" y="3825035"/>
            <a:chExt cx="4485671" cy="467564"/>
          </a:xfrm>
        </p:grpSpPr>
        <p:sp>
          <p:nvSpPr>
            <p:cNvPr id="39" name="文本框 38"/>
            <p:cNvSpPr txBox="1"/>
            <p:nvPr/>
          </p:nvSpPr>
          <p:spPr>
            <a:xfrm>
              <a:off x="9250538" y="3825035"/>
              <a:ext cx="4098379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1900" b="1" dirty="0">
                  <a:latin typeface="微软雅黑" panose="020B0503020204020204" charset="-122"/>
                  <a:ea typeface="微软雅黑" panose="020B0503020204020204" charset="-122"/>
                  <a:sym typeface="黑体" panose="02010609060101010101" charset="-122"/>
                </a:rPr>
                <a:t>    年平均消费状况</a:t>
              </a:r>
              <a:endParaRPr lang="zh-CN" altLang="zh-CN" sz="22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18"/>
            <p:cNvSpPr/>
            <p:nvPr/>
          </p:nvSpPr>
          <p:spPr bwMode="auto">
            <a:xfrm>
              <a:off x="8863246" y="3830935"/>
              <a:ext cx="774582" cy="461664"/>
            </a:xfrm>
            <a:custGeom>
              <a:avLst/>
              <a:gdLst>
                <a:gd name="T0" fmla="*/ 260 w 521"/>
                <a:gd name="T1" fmla="*/ 0 h 528"/>
                <a:gd name="T2" fmla="*/ 260 w 521"/>
                <a:gd name="T3" fmla="*/ 0 h 528"/>
                <a:gd name="T4" fmla="*/ 0 w 521"/>
                <a:gd name="T5" fmla="*/ 0 h 528"/>
                <a:gd name="T6" fmla="*/ 0 w 521"/>
                <a:gd name="T7" fmla="*/ 528 h 528"/>
                <a:gd name="T8" fmla="*/ 260 w 521"/>
                <a:gd name="T9" fmla="*/ 528 h 528"/>
                <a:gd name="T10" fmla="*/ 521 w 521"/>
                <a:gd name="T11" fmla="*/ 264 h 528"/>
                <a:gd name="T12" fmla="*/ 260 w 521"/>
                <a:gd name="T13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1" h="528">
                  <a:moveTo>
                    <a:pt x="260" y="0"/>
                  </a:moveTo>
                  <a:lnTo>
                    <a:pt x="260" y="0"/>
                  </a:lnTo>
                  <a:lnTo>
                    <a:pt x="0" y="0"/>
                  </a:lnTo>
                  <a:lnTo>
                    <a:pt x="0" y="528"/>
                  </a:lnTo>
                  <a:lnTo>
                    <a:pt x="260" y="528"/>
                  </a:lnTo>
                  <a:lnTo>
                    <a:pt x="521" y="264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r>
                <a:rPr lang="en-US" altLang="zh-CN" sz="19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04</a:t>
              </a:r>
              <a:endParaRPr lang="zh-CN" altLang="en-US" sz="19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266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&amp;pky96149190101&amp;"/>
          <p:cNvPicPr>
            <a:picLocks noChangeAspect="1"/>
          </p:cNvPicPr>
          <p:nvPr/>
        </p:nvPicPr>
        <p:blipFill>
          <a:blip r:embed="rId2"/>
          <a:srcRect r="-2344" b="28883"/>
          <a:stretch>
            <a:fillRect/>
          </a:stretch>
        </p:blipFill>
        <p:spPr>
          <a:xfrm>
            <a:off x="-51864" y="0"/>
            <a:ext cx="9498423" cy="5795383"/>
          </a:xfrm>
          <a:prstGeom prst="rect">
            <a:avLst/>
          </a:prstGeom>
        </p:spPr>
      </p:pic>
      <p:pic>
        <p:nvPicPr>
          <p:cNvPr id="23" name="图片 22" descr="发布周3"/>
          <p:cNvPicPr>
            <a:picLocks noChangeAspect="1"/>
          </p:cNvPicPr>
          <p:nvPr/>
        </p:nvPicPr>
        <p:blipFill>
          <a:blip r:embed="rId3"/>
          <a:srcRect l="30810" r="28271" b="17461"/>
          <a:stretch>
            <a:fillRect/>
          </a:stretch>
        </p:blipFill>
        <p:spPr>
          <a:xfrm>
            <a:off x="6915336" y="123826"/>
            <a:ext cx="445294" cy="705379"/>
          </a:xfrm>
          <a:prstGeom prst="rect">
            <a:avLst/>
          </a:prstGeom>
        </p:spPr>
      </p:pic>
      <p:pic>
        <p:nvPicPr>
          <p:cNvPr id="6" name="图片 5" descr="WechatIMG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1884" y="389996"/>
            <a:ext cx="1710214" cy="338667"/>
          </a:xfrm>
          <a:prstGeom prst="rect">
            <a:avLst/>
          </a:prstGeom>
        </p:spPr>
      </p:pic>
      <p:graphicFrame>
        <p:nvGraphicFramePr>
          <p:cNvPr id="27" name="图表 26"/>
          <p:cNvGraphicFramePr/>
          <p:nvPr/>
        </p:nvGraphicFramePr>
        <p:xfrm>
          <a:off x="399167" y="1943546"/>
          <a:ext cx="3660934" cy="3811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8" name="图表 27"/>
          <p:cNvGraphicFramePr/>
          <p:nvPr/>
        </p:nvGraphicFramePr>
        <p:xfrm>
          <a:off x="5649992" y="1564746"/>
          <a:ext cx="3603784" cy="37602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9" name="文本框 8"/>
          <p:cNvSpPr txBox="1"/>
          <p:nvPr/>
        </p:nvSpPr>
        <p:spPr>
          <a:xfrm>
            <a:off x="4720338" y="2933760"/>
            <a:ext cx="1726406" cy="439052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1323" tIns="35662" rIns="71323" bIns="35662" rtlCol="0" anchor="t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年龄分布：</a:t>
            </a:r>
          </a:p>
          <a:p>
            <a:r>
              <a:rPr lang="zh-CN" altLang="en-US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12-18岁：17.8%</a:t>
            </a:r>
          </a:p>
          <a:p>
            <a:r>
              <a:rPr lang="zh-CN" altLang="en-US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19-24岁：15.48%</a:t>
            </a:r>
          </a:p>
          <a:p>
            <a:r>
              <a:rPr lang="zh-CN" altLang="en-US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25-30岁：12.32%</a:t>
            </a:r>
          </a:p>
          <a:p>
            <a:r>
              <a:rPr lang="zh-CN" altLang="en-US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31-45岁：40.73%</a:t>
            </a:r>
          </a:p>
          <a:p>
            <a:r>
              <a:rPr lang="zh-CN" altLang="en-US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46-60岁：9.58%</a:t>
            </a:r>
          </a:p>
          <a:p>
            <a:r>
              <a:rPr lang="zh-CN" altLang="en-US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12岁及以下：3.77%</a:t>
            </a:r>
          </a:p>
          <a:p>
            <a:r>
              <a:rPr lang="zh-CN" altLang="en-US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61岁及以上：0.31%</a:t>
            </a:r>
            <a:endParaRPr lang="zh-CN" altLang="en-US" sz="12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54750" y="4566477"/>
            <a:ext cx="1892618" cy="89692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28575" cmpd="sng">
            <a:noFill/>
            <a:prstDash val="sysDot"/>
          </a:ln>
        </p:spPr>
        <p:txBody>
          <a:bodyPr wrap="square" lIns="71323" tIns="35662" rIns="71323" bIns="35662" rtlCol="0">
            <a:spAutoFit/>
          </a:bodyPr>
          <a:lstStyle/>
          <a:p>
            <a:pPr algn="l">
              <a:buClrTx/>
              <a:buSzTx/>
              <a:buNone/>
            </a:pPr>
            <a:r>
              <a:rPr lang="zh-CN" altLang="en-US" sz="16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性别分布：</a:t>
            </a:r>
            <a:endParaRPr lang="zh-CN" altLang="en-US" sz="16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>
              <a:buClrTx/>
              <a:buSzTx/>
              <a:buNone/>
            </a:pPr>
            <a:r>
              <a:rPr lang="zh-CN" altLang="en-US" sz="16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男性网民：</a:t>
            </a:r>
            <a:r>
              <a:rPr lang="en-US" altLang="zh-CN" sz="16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45.23</a:t>
            </a:r>
            <a:r>
              <a:rPr lang="zh-CN" altLang="en-US" sz="16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%</a:t>
            </a:r>
            <a:endParaRPr lang="zh-CN" altLang="en-US" sz="16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>
              <a:buClrTx/>
              <a:buSzTx/>
              <a:buNone/>
            </a:pPr>
            <a:r>
              <a:rPr lang="zh-CN" altLang="en-US" sz="16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女性网民：</a:t>
            </a:r>
            <a:r>
              <a:rPr lang="en-US" altLang="zh-CN" sz="16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54.</a:t>
            </a:r>
            <a:r>
              <a:rPr lang="zh-CN" altLang="en-US" sz="16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77%</a:t>
            </a:r>
          </a:p>
        </p:txBody>
      </p:sp>
      <p:sp>
        <p:nvSpPr>
          <p:cNvPr id="38" name="Freeform 19"/>
          <p:cNvSpPr/>
          <p:nvPr/>
        </p:nvSpPr>
        <p:spPr bwMode="auto">
          <a:xfrm>
            <a:off x="297656" y="480624"/>
            <a:ext cx="4606254" cy="372533"/>
          </a:xfrm>
          <a:custGeom>
            <a:avLst/>
            <a:gdLst>
              <a:gd name="T0" fmla="*/ 2340 w 2340"/>
              <a:gd name="T1" fmla="*/ 0 h 496"/>
              <a:gd name="T2" fmla="*/ 31 w 2340"/>
              <a:gd name="T3" fmla="*/ 0 h 496"/>
              <a:gd name="T4" fmla="*/ 261 w 2340"/>
              <a:gd name="T5" fmla="*/ 232 h 496"/>
              <a:gd name="T6" fmla="*/ 0 w 2340"/>
              <a:gd name="T7" fmla="*/ 496 h 496"/>
              <a:gd name="T8" fmla="*/ 2340 w 2340"/>
              <a:gd name="T9" fmla="*/ 496 h 496"/>
              <a:gd name="T10" fmla="*/ 2340 w 2340"/>
              <a:gd name="T11" fmla="*/ 0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340" h="496">
                <a:moveTo>
                  <a:pt x="2340" y="0"/>
                </a:moveTo>
                <a:lnTo>
                  <a:pt x="31" y="0"/>
                </a:lnTo>
                <a:lnTo>
                  <a:pt x="261" y="232"/>
                </a:lnTo>
                <a:lnTo>
                  <a:pt x="0" y="496"/>
                </a:lnTo>
                <a:lnTo>
                  <a:pt x="2340" y="496"/>
                </a:lnTo>
                <a:lnTo>
                  <a:pt x="2340" y="0"/>
                </a:lnTo>
                <a:close/>
              </a:path>
            </a:pathLst>
          </a:custGeom>
          <a:solidFill>
            <a:srgbClr val="E6E6E6">
              <a:alpha val="60000"/>
            </a:srgbClr>
          </a:solidFill>
          <a:ln>
            <a:noFill/>
          </a:ln>
        </p:spPr>
        <p:txBody>
          <a:bodyPr vert="horz" wrap="square" lIns="71323" tIns="35662" rIns="71323" bIns="35662" numCol="1" anchor="t" anchorCtr="0" compatLnSpc="1"/>
          <a:lstStyle/>
          <a:p>
            <a:r>
              <a:rPr lang="en-US" altLang="zh-CN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en-US" altLang="zh-CN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本专题报告的问卷样本数量为348251份</a:t>
            </a:r>
          </a:p>
        </p:txBody>
      </p:sp>
      <p:sp>
        <p:nvSpPr>
          <p:cNvPr id="16" name="矩形 15"/>
          <p:cNvSpPr/>
          <p:nvPr/>
        </p:nvSpPr>
        <p:spPr>
          <a:xfrm>
            <a:off x="202720" y="123825"/>
            <a:ext cx="4244647" cy="349019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“网购安全权益保护”专题调查报告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399167" y="1003556"/>
            <a:ext cx="1925875" cy="384721"/>
            <a:chOff x="106816" y="1363766"/>
            <a:chExt cx="2741886" cy="461665"/>
          </a:xfrm>
        </p:grpSpPr>
        <p:sp>
          <p:nvSpPr>
            <p:cNvPr id="3" name="文本框 2"/>
            <p:cNvSpPr txBox="1"/>
            <p:nvPr/>
          </p:nvSpPr>
          <p:spPr>
            <a:xfrm>
              <a:off x="362537" y="1363766"/>
              <a:ext cx="2486165" cy="46166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sz="1900" b="1" kern="100" dirty="0"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     </a:t>
              </a:r>
              <a:r>
                <a:rPr lang="zh-CN" altLang="en-US" sz="1600" b="1" kern="100" dirty="0"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性别分布</a:t>
              </a: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06816" y="1372254"/>
              <a:ext cx="756920" cy="447058"/>
              <a:chOff x="244" y="1800"/>
              <a:chExt cx="1478" cy="705"/>
            </a:xfrm>
          </p:grpSpPr>
          <p:sp>
            <p:nvSpPr>
              <p:cNvPr id="17" name="Freeform 18"/>
              <p:cNvSpPr/>
              <p:nvPr/>
            </p:nvSpPr>
            <p:spPr bwMode="auto">
              <a:xfrm>
                <a:off x="736" y="1800"/>
                <a:ext cx="986" cy="705"/>
              </a:xfrm>
              <a:custGeom>
                <a:avLst/>
                <a:gdLst>
                  <a:gd name="T0" fmla="*/ 260 w 521"/>
                  <a:gd name="T1" fmla="*/ 0 h 528"/>
                  <a:gd name="T2" fmla="*/ 260 w 521"/>
                  <a:gd name="T3" fmla="*/ 0 h 528"/>
                  <a:gd name="T4" fmla="*/ 0 w 521"/>
                  <a:gd name="T5" fmla="*/ 0 h 528"/>
                  <a:gd name="T6" fmla="*/ 0 w 521"/>
                  <a:gd name="T7" fmla="*/ 528 h 528"/>
                  <a:gd name="T8" fmla="*/ 260 w 521"/>
                  <a:gd name="T9" fmla="*/ 528 h 528"/>
                  <a:gd name="T10" fmla="*/ 521 w 521"/>
                  <a:gd name="T11" fmla="*/ 264 h 528"/>
                  <a:gd name="T12" fmla="*/ 260 w 521"/>
                  <a:gd name="T13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1" h="528">
                    <a:moveTo>
                      <a:pt x="260" y="0"/>
                    </a:moveTo>
                    <a:lnTo>
                      <a:pt x="260" y="0"/>
                    </a:lnTo>
                    <a:lnTo>
                      <a:pt x="0" y="0"/>
                    </a:lnTo>
                    <a:lnTo>
                      <a:pt x="0" y="528"/>
                    </a:lnTo>
                    <a:lnTo>
                      <a:pt x="260" y="528"/>
                    </a:lnTo>
                    <a:lnTo>
                      <a:pt x="521" y="264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8" name="Freeform 18"/>
              <p:cNvSpPr/>
              <p:nvPr/>
            </p:nvSpPr>
            <p:spPr bwMode="auto">
              <a:xfrm>
                <a:off x="244" y="1800"/>
                <a:ext cx="1257" cy="705"/>
              </a:xfrm>
              <a:custGeom>
                <a:avLst/>
                <a:gdLst>
                  <a:gd name="T0" fmla="*/ 260 w 521"/>
                  <a:gd name="T1" fmla="*/ 0 h 528"/>
                  <a:gd name="T2" fmla="*/ 260 w 521"/>
                  <a:gd name="T3" fmla="*/ 0 h 528"/>
                  <a:gd name="T4" fmla="*/ 0 w 521"/>
                  <a:gd name="T5" fmla="*/ 0 h 528"/>
                  <a:gd name="T6" fmla="*/ 0 w 521"/>
                  <a:gd name="T7" fmla="*/ 528 h 528"/>
                  <a:gd name="T8" fmla="*/ 260 w 521"/>
                  <a:gd name="T9" fmla="*/ 528 h 528"/>
                  <a:gd name="T10" fmla="*/ 521 w 521"/>
                  <a:gd name="T11" fmla="*/ 264 h 528"/>
                  <a:gd name="T12" fmla="*/ 260 w 521"/>
                  <a:gd name="T13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1" h="528">
                    <a:moveTo>
                      <a:pt x="260" y="0"/>
                    </a:moveTo>
                    <a:lnTo>
                      <a:pt x="260" y="0"/>
                    </a:lnTo>
                    <a:lnTo>
                      <a:pt x="0" y="0"/>
                    </a:lnTo>
                    <a:lnTo>
                      <a:pt x="0" y="528"/>
                    </a:lnTo>
                    <a:lnTo>
                      <a:pt x="260" y="528"/>
                    </a:lnTo>
                    <a:lnTo>
                      <a:pt x="521" y="264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r>
                  <a:rPr lang="en-US" altLang="zh-CN" sz="190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Arial" panose="020B0604020202020204" pitchFamily="34" charset="0"/>
                    <a:sym typeface="+mn-ea"/>
                  </a:rPr>
                  <a:t>01</a:t>
                </a:r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4903911" y="1010629"/>
            <a:ext cx="1941508" cy="391265"/>
            <a:chOff x="6763197" y="1363112"/>
            <a:chExt cx="2588676" cy="469518"/>
          </a:xfrm>
        </p:grpSpPr>
        <p:sp>
          <p:nvSpPr>
            <p:cNvPr id="19" name="文本框 18"/>
            <p:cNvSpPr txBox="1"/>
            <p:nvPr/>
          </p:nvSpPr>
          <p:spPr>
            <a:xfrm>
              <a:off x="7053276" y="1370965"/>
              <a:ext cx="2298597" cy="46166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sz="1900" b="1" kern="100" dirty="0"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    </a:t>
              </a:r>
              <a:r>
                <a:rPr lang="en-US" altLang="zh-CN" sz="1600" b="1" kern="100" dirty="0"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zh-CN" altLang="en-US" sz="1600" b="1" kern="100" dirty="0"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年龄分布</a:t>
              </a: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6763197" y="1363112"/>
              <a:ext cx="772284" cy="469253"/>
              <a:chOff x="214" y="1800"/>
              <a:chExt cx="1508" cy="740"/>
            </a:xfrm>
          </p:grpSpPr>
          <p:sp>
            <p:nvSpPr>
              <p:cNvPr id="21" name="Freeform 18"/>
              <p:cNvSpPr/>
              <p:nvPr/>
            </p:nvSpPr>
            <p:spPr bwMode="auto">
              <a:xfrm>
                <a:off x="736" y="1800"/>
                <a:ext cx="986" cy="728"/>
              </a:xfrm>
              <a:custGeom>
                <a:avLst/>
                <a:gdLst>
                  <a:gd name="T0" fmla="*/ 260 w 521"/>
                  <a:gd name="T1" fmla="*/ 0 h 528"/>
                  <a:gd name="T2" fmla="*/ 260 w 521"/>
                  <a:gd name="T3" fmla="*/ 0 h 528"/>
                  <a:gd name="T4" fmla="*/ 0 w 521"/>
                  <a:gd name="T5" fmla="*/ 0 h 528"/>
                  <a:gd name="T6" fmla="*/ 0 w 521"/>
                  <a:gd name="T7" fmla="*/ 528 h 528"/>
                  <a:gd name="T8" fmla="*/ 260 w 521"/>
                  <a:gd name="T9" fmla="*/ 528 h 528"/>
                  <a:gd name="T10" fmla="*/ 521 w 521"/>
                  <a:gd name="T11" fmla="*/ 264 h 528"/>
                  <a:gd name="T12" fmla="*/ 260 w 521"/>
                  <a:gd name="T13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1" h="528">
                    <a:moveTo>
                      <a:pt x="260" y="0"/>
                    </a:moveTo>
                    <a:lnTo>
                      <a:pt x="260" y="0"/>
                    </a:lnTo>
                    <a:lnTo>
                      <a:pt x="0" y="0"/>
                    </a:lnTo>
                    <a:lnTo>
                      <a:pt x="0" y="528"/>
                    </a:lnTo>
                    <a:lnTo>
                      <a:pt x="260" y="528"/>
                    </a:lnTo>
                    <a:lnTo>
                      <a:pt x="521" y="264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2" name="Freeform 18"/>
              <p:cNvSpPr/>
              <p:nvPr/>
            </p:nvSpPr>
            <p:spPr bwMode="auto">
              <a:xfrm>
                <a:off x="214" y="1800"/>
                <a:ext cx="1257" cy="740"/>
              </a:xfrm>
              <a:custGeom>
                <a:avLst/>
                <a:gdLst>
                  <a:gd name="T0" fmla="*/ 260 w 521"/>
                  <a:gd name="T1" fmla="*/ 0 h 528"/>
                  <a:gd name="T2" fmla="*/ 260 w 521"/>
                  <a:gd name="T3" fmla="*/ 0 h 528"/>
                  <a:gd name="T4" fmla="*/ 0 w 521"/>
                  <a:gd name="T5" fmla="*/ 0 h 528"/>
                  <a:gd name="T6" fmla="*/ 0 w 521"/>
                  <a:gd name="T7" fmla="*/ 528 h 528"/>
                  <a:gd name="T8" fmla="*/ 260 w 521"/>
                  <a:gd name="T9" fmla="*/ 528 h 528"/>
                  <a:gd name="T10" fmla="*/ 521 w 521"/>
                  <a:gd name="T11" fmla="*/ 264 h 528"/>
                  <a:gd name="T12" fmla="*/ 260 w 521"/>
                  <a:gd name="T13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1" h="528">
                    <a:moveTo>
                      <a:pt x="260" y="0"/>
                    </a:moveTo>
                    <a:lnTo>
                      <a:pt x="260" y="0"/>
                    </a:lnTo>
                    <a:lnTo>
                      <a:pt x="0" y="0"/>
                    </a:lnTo>
                    <a:lnTo>
                      <a:pt x="0" y="528"/>
                    </a:lnTo>
                    <a:lnTo>
                      <a:pt x="260" y="528"/>
                    </a:lnTo>
                    <a:lnTo>
                      <a:pt x="521" y="264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r>
                  <a:rPr lang="en-US" altLang="zh-CN" sz="190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Arial" panose="020B0604020202020204" pitchFamily="34" charset="0"/>
                    <a:sym typeface="+mn-ea"/>
                  </a:rPr>
                  <a:t>02</a:t>
                </a:r>
              </a:p>
            </p:txBody>
          </p:sp>
        </p:grpSp>
      </p:grpSp>
      <p:sp>
        <p:nvSpPr>
          <p:cNvPr id="24" name="文本框 23"/>
          <p:cNvSpPr txBox="1"/>
          <p:nvPr/>
        </p:nvSpPr>
        <p:spPr>
          <a:xfrm>
            <a:off x="534799" y="1533534"/>
            <a:ext cx="4206249" cy="626018"/>
          </a:xfrm>
          <a:prstGeom prst="rect">
            <a:avLst/>
          </a:prstGeom>
          <a:noFill/>
        </p:spPr>
        <p:txBody>
          <a:bodyPr wrap="square" lIns="71323" tIns="35662" rIns="71323" bIns="35662">
            <a:spAutoFit/>
          </a:bodyPr>
          <a:lstStyle/>
          <a:p>
            <a:r>
              <a:rPr lang="zh-CN" altLang="en-US" b="1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sym typeface="黑体" panose="02010609060101010101" charset="-122"/>
              </a:rPr>
              <a:t>结论：</a:t>
            </a:r>
            <a:r>
              <a:rPr lang="zh-CN" altLang="en-US" b="1" kern="100" dirty="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女性网民占五成以上</a:t>
            </a:r>
            <a:r>
              <a:rPr lang="en-US" altLang="zh-CN" b="1" kern="100" dirty="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zh-CN" altLang="en-US" b="1" kern="100" dirty="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占比较男性多近10%</a:t>
            </a:r>
            <a:endParaRPr lang="zh-CN" altLang="en-US" dirty="0"/>
          </a:p>
        </p:txBody>
      </p:sp>
      <p:sp>
        <p:nvSpPr>
          <p:cNvPr id="25" name="文本框 24"/>
          <p:cNvSpPr txBox="1"/>
          <p:nvPr/>
        </p:nvSpPr>
        <p:spPr>
          <a:xfrm>
            <a:off x="4956199" y="1520278"/>
            <a:ext cx="4296456" cy="349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pPr algn="l"/>
            <a:r>
              <a:rPr lang="en-US" altLang="zh-CN" sz="1600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sym typeface="黑体" panose="02010609060101010101" charset="-122"/>
              </a:rPr>
              <a:t> 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sym typeface="黑体" panose="02010609060101010101" charset="-122"/>
              </a:rPr>
              <a:t>结论：</a:t>
            </a:r>
            <a:r>
              <a:rPr lang="zh-CN" altLang="en-US" b="1" kern="100" dirty="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超四成网民集中在</a:t>
            </a:r>
            <a:r>
              <a:rPr lang="en-US" altLang="zh-CN" b="1" kern="100" dirty="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31-45</a:t>
            </a:r>
            <a:r>
              <a:rPr lang="zh-CN" altLang="en-US" b="1" kern="100" dirty="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岁之间</a:t>
            </a:r>
            <a:endParaRPr lang="zh-CN" altLang="zh-CN" b="1" kern="100" dirty="0">
              <a:effectLst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9240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&amp;pky96149190101&amp;"/>
          <p:cNvPicPr>
            <a:picLocks noChangeAspect="1"/>
          </p:cNvPicPr>
          <p:nvPr/>
        </p:nvPicPr>
        <p:blipFill>
          <a:blip r:embed="rId2"/>
          <a:srcRect r="-2344" b="28883"/>
          <a:stretch>
            <a:fillRect/>
          </a:stretch>
        </p:blipFill>
        <p:spPr>
          <a:xfrm>
            <a:off x="0" y="-54769"/>
            <a:ext cx="9384030" cy="5824538"/>
          </a:xfrm>
          <a:prstGeom prst="rect">
            <a:avLst/>
          </a:prstGeom>
        </p:spPr>
      </p:pic>
      <p:pic>
        <p:nvPicPr>
          <p:cNvPr id="23" name="图片 22" descr="发布周3"/>
          <p:cNvPicPr>
            <a:picLocks noChangeAspect="1"/>
          </p:cNvPicPr>
          <p:nvPr/>
        </p:nvPicPr>
        <p:blipFill>
          <a:blip r:embed="rId3"/>
          <a:srcRect l="30810" r="28271" b="17461"/>
          <a:stretch>
            <a:fillRect/>
          </a:stretch>
        </p:blipFill>
        <p:spPr>
          <a:xfrm>
            <a:off x="6695309" y="135467"/>
            <a:ext cx="445294" cy="705379"/>
          </a:xfrm>
          <a:prstGeom prst="rect">
            <a:avLst/>
          </a:prstGeom>
        </p:spPr>
      </p:pic>
      <p:pic>
        <p:nvPicPr>
          <p:cNvPr id="6" name="图片 5" descr="WechatIMG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1857" y="401637"/>
            <a:ext cx="1710214" cy="338667"/>
          </a:xfrm>
          <a:prstGeom prst="rect">
            <a:avLst/>
          </a:prstGeom>
        </p:spPr>
      </p:pic>
      <p:graphicFrame>
        <p:nvGraphicFramePr>
          <p:cNvPr id="29" name="图表 28"/>
          <p:cNvGraphicFramePr/>
          <p:nvPr/>
        </p:nvGraphicFramePr>
        <p:xfrm>
          <a:off x="576596" y="1586155"/>
          <a:ext cx="5258753" cy="4406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5576500" y="2958107"/>
            <a:ext cx="2536031" cy="225900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28575" cmpd="sng">
            <a:noFill/>
            <a:prstDash val="sysDot"/>
          </a:ln>
        </p:spPr>
        <p:txBody>
          <a:bodyPr wrap="square" lIns="71323" tIns="35662" rIns="71323" bIns="35662" rtlCol="0" anchor="t">
            <a:sp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具体学历分布状况：</a:t>
            </a:r>
          </a:p>
          <a:p>
            <a:r>
              <a:rPr lang="zh-CN" altLang="en-US" sz="16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初中及以下：28.99%</a:t>
            </a:r>
          </a:p>
          <a:p>
            <a:r>
              <a:rPr lang="zh-CN" altLang="en-US" sz="16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高中：14.42%</a:t>
            </a:r>
          </a:p>
          <a:p>
            <a:r>
              <a:rPr lang="zh-CN" altLang="en-US" sz="16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中专：11.295%</a:t>
            </a:r>
          </a:p>
          <a:p>
            <a:r>
              <a:rPr lang="zh-CN" altLang="en-US" sz="16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大专：21.84%</a:t>
            </a:r>
          </a:p>
          <a:p>
            <a:r>
              <a:rPr lang="zh-CN" altLang="en-US" sz="16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本科：21.60%</a:t>
            </a:r>
          </a:p>
          <a:p>
            <a:r>
              <a:rPr lang="zh-CN" altLang="en-US" sz="16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硕士：1.59%</a:t>
            </a:r>
          </a:p>
          <a:p>
            <a:r>
              <a:rPr lang="zh-CN" altLang="en-US" sz="16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博士：0.28%</a:t>
            </a:r>
          </a:p>
        </p:txBody>
      </p:sp>
      <p:sp>
        <p:nvSpPr>
          <p:cNvPr id="16" name="矩形 15"/>
          <p:cNvSpPr/>
          <p:nvPr/>
        </p:nvSpPr>
        <p:spPr>
          <a:xfrm>
            <a:off x="203196" y="135467"/>
            <a:ext cx="4754697" cy="349019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“网购安全权益保护”专题调查报告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576659" y="632619"/>
            <a:ext cx="2326807" cy="386558"/>
            <a:chOff x="976532" y="1248915"/>
            <a:chExt cx="3102409" cy="463870"/>
          </a:xfrm>
        </p:grpSpPr>
        <p:sp>
          <p:nvSpPr>
            <p:cNvPr id="15" name="文本框 14"/>
            <p:cNvSpPr txBox="1"/>
            <p:nvPr/>
          </p:nvSpPr>
          <p:spPr>
            <a:xfrm>
              <a:off x="1239679" y="1251120"/>
              <a:ext cx="2839262" cy="46166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latin typeface="微软雅黑" panose="020B0503020204020204" charset="-122"/>
                  <a:ea typeface="微软雅黑" panose="020B0503020204020204" charset="-122"/>
                  <a:sym typeface="黑体" panose="02010609060101010101" charset="-122"/>
                </a:rPr>
                <a:t>      </a:t>
              </a:r>
              <a:r>
                <a:rPr lang="zh-CN" altLang="en-US" sz="1900" b="1" dirty="0">
                  <a:latin typeface="微软雅黑" panose="020B0503020204020204" charset="-122"/>
                  <a:ea typeface="微软雅黑" panose="020B0503020204020204" charset="-122"/>
                  <a:sym typeface="黑体" panose="02010609060101010101" charset="-122"/>
                </a:rPr>
                <a:t>学历分布情况</a:t>
              </a:r>
              <a:endParaRPr lang="zh-CN" altLang="en-US" sz="1600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976532" y="1248915"/>
              <a:ext cx="756920" cy="461835"/>
              <a:chOff x="244" y="1800"/>
              <a:chExt cx="1478" cy="838"/>
            </a:xfrm>
          </p:grpSpPr>
          <p:sp>
            <p:nvSpPr>
              <p:cNvPr id="13" name="Freeform 18"/>
              <p:cNvSpPr/>
              <p:nvPr/>
            </p:nvSpPr>
            <p:spPr bwMode="auto">
              <a:xfrm>
                <a:off x="736" y="1800"/>
                <a:ext cx="986" cy="726"/>
              </a:xfrm>
              <a:custGeom>
                <a:avLst/>
                <a:gdLst>
                  <a:gd name="T0" fmla="*/ 260 w 521"/>
                  <a:gd name="T1" fmla="*/ 0 h 528"/>
                  <a:gd name="T2" fmla="*/ 260 w 521"/>
                  <a:gd name="T3" fmla="*/ 0 h 528"/>
                  <a:gd name="T4" fmla="*/ 0 w 521"/>
                  <a:gd name="T5" fmla="*/ 0 h 528"/>
                  <a:gd name="T6" fmla="*/ 0 w 521"/>
                  <a:gd name="T7" fmla="*/ 528 h 528"/>
                  <a:gd name="T8" fmla="*/ 260 w 521"/>
                  <a:gd name="T9" fmla="*/ 528 h 528"/>
                  <a:gd name="T10" fmla="*/ 521 w 521"/>
                  <a:gd name="T11" fmla="*/ 264 h 528"/>
                  <a:gd name="T12" fmla="*/ 260 w 521"/>
                  <a:gd name="T13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1" h="528">
                    <a:moveTo>
                      <a:pt x="260" y="0"/>
                    </a:moveTo>
                    <a:lnTo>
                      <a:pt x="260" y="0"/>
                    </a:lnTo>
                    <a:lnTo>
                      <a:pt x="0" y="0"/>
                    </a:lnTo>
                    <a:lnTo>
                      <a:pt x="0" y="528"/>
                    </a:lnTo>
                    <a:lnTo>
                      <a:pt x="260" y="528"/>
                    </a:lnTo>
                    <a:lnTo>
                      <a:pt x="521" y="264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4" name="Freeform 18"/>
              <p:cNvSpPr/>
              <p:nvPr/>
            </p:nvSpPr>
            <p:spPr bwMode="auto">
              <a:xfrm>
                <a:off x="244" y="1800"/>
                <a:ext cx="1332" cy="838"/>
              </a:xfrm>
              <a:custGeom>
                <a:avLst/>
                <a:gdLst>
                  <a:gd name="T0" fmla="*/ 260 w 521"/>
                  <a:gd name="T1" fmla="*/ 0 h 528"/>
                  <a:gd name="T2" fmla="*/ 260 w 521"/>
                  <a:gd name="T3" fmla="*/ 0 h 528"/>
                  <a:gd name="T4" fmla="*/ 0 w 521"/>
                  <a:gd name="T5" fmla="*/ 0 h 528"/>
                  <a:gd name="T6" fmla="*/ 0 w 521"/>
                  <a:gd name="T7" fmla="*/ 528 h 528"/>
                  <a:gd name="T8" fmla="*/ 260 w 521"/>
                  <a:gd name="T9" fmla="*/ 528 h 528"/>
                  <a:gd name="T10" fmla="*/ 521 w 521"/>
                  <a:gd name="T11" fmla="*/ 264 h 528"/>
                  <a:gd name="T12" fmla="*/ 260 w 521"/>
                  <a:gd name="T13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1" h="528">
                    <a:moveTo>
                      <a:pt x="260" y="0"/>
                    </a:moveTo>
                    <a:lnTo>
                      <a:pt x="260" y="0"/>
                    </a:lnTo>
                    <a:lnTo>
                      <a:pt x="0" y="0"/>
                    </a:lnTo>
                    <a:lnTo>
                      <a:pt x="0" y="528"/>
                    </a:lnTo>
                    <a:lnTo>
                      <a:pt x="260" y="528"/>
                    </a:lnTo>
                    <a:lnTo>
                      <a:pt x="521" y="264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r>
                  <a:rPr lang="en-US" altLang="zh-CN" sz="190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Arial" panose="020B0604020202020204" pitchFamily="34" charset="0"/>
                    <a:sym typeface="+mn-ea"/>
                  </a:rPr>
                  <a:t>03</a:t>
                </a:r>
              </a:p>
            </p:txBody>
          </p:sp>
        </p:grpSp>
      </p:grpSp>
      <p:sp>
        <p:nvSpPr>
          <p:cNvPr id="21" name="文本框 20"/>
          <p:cNvSpPr txBox="1"/>
          <p:nvPr/>
        </p:nvSpPr>
        <p:spPr>
          <a:xfrm>
            <a:off x="1016317" y="1354667"/>
            <a:ext cx="5971711" cy="349019"/>
          </a:xfrm>
          <a:prstGeom prst="rect">
            <a:avLst/>
          </a:prstGeom>
          <a:noFill/>
        </p:spPr>
        <p:txBody>
          <a:bodyPr wrap="square" lIns="71323" tIns="35662" rIns="71323" bIns="35662">
            <a:spAutoFit/>
          </a:bodyPr>
          <a:lstStyle/>
          <a:p>
            <a:r>
              <a:rPr lang="zh-CN" altLang="en-US" b="1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sym typeface="黑体" panose="02010609060101010101" charset="-122"/>
              </a:rPr>
              <a:t>结论</a:t>
            </a:r>
            <a:r>
              <a:rPr lang="en-US" altLang="zh-CN" b="1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sym typeface="黑体" panose="02010609060101010101" charset="-122"/>
              </a:rPr>
              <a:t>1</a:t>
            </a:r>
            <a:r>
              <a:rPr lang="zh-CN" altLang="en-US" b="1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sym typeface="黑体" panose="02010609060101010101" charset="-122"/>
              </a:rPr>
              <a:t>：网民初中及以下学历网民占比总网民数接近三成</a:t>
            </a:r>
            <a:endParaRPr lang="zh-CN" altLang="en-US" dirty="0"/>
          </a:p>
        </p:txBody>
      </p:sp>
      <p:sp>
        <p:nvSpPr>
          <p:cNvPr id="24" name="文本框 23"/>
          <p:cNvSpPr txBox="1"/>
          <p:nvPr/>
        </p:nvSpPr>
        <p:spPr>
          <a:xfrm>
            <a:off x="891063" y="1724025"/>
            <a:ext cx="7221467" cy="349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pPr algn="l"/>
            <a:r>
              <a:rPr lang="en-US" altLang="zh-CN" sz="1600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sym typeface="黑体" panose="02010609060101010101" charset="-122"/>
              </a:rPr>
              <a:t> 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sym typeface="黑体" panose="02010609060101010101" charset="-122"/>
              </a:rPr>
              <a:t>结论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sym typeface="黑体" panose="02010609060101010101" charset="-122"/>
              </a:rPr>
              <a:t>2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sym typeface="黑体" panose="02010609060101010101" charset="-122"/>
              </a:rPr>
              <a:t>：本科以上（不包含本科）学历网民在网民总量中占比低</a:t>
            </a:r>
            <a:endParaRPr lang="zh-CN" altLang="zh-CN" b="1" kern="100" dirty="0">
              <a:effectLst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4413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&amp;pky96149190101&amp;"/>
          <p:cNvPicPr>
            <a:picLocks noChangeAspect="1"/>
          </p:cNvPicPr>
          <p:nvPr/>
        </p:nvPicPr>
        <p:blipFill>
          <a:blip r:embed="rId2"/>
          <a:srcRect r="-2344" b="28883"/>
          <a:stretch>
            <a:fillRect/>
          </a:stretch>
        </p:blipFill>
        <p:spPr>
          <a:xfrm>
            <a:off x="0" y="-96062"/>
            <a:ext cx="9384030" cy="5824538"/>
          </a:xfrm>
          <a:prstGeom prst="rect">
            <a:avLst/>
          </a:prstGeom>
        </p:spPr>
      </p:pic>
      <p:pic>
        <p:nvPicPr>
          <p:cNvPr id="23" name="图片 22" descr="发布周3"/>
          <p:cNvPicPr>
            <a:picLocks noChangeAspect="1"/>
          </p:cNvPicPr>
          <p:nvPr/>
        </p:nvPicPr>
        <p:blipFill>
          <a:blip r:embed="rId3"/>
          <a:srcRect l="30810" r="28271" b="17461"/>
          <a:stretch>
            <a:fillRect/>
          </a:stretch>
        </p:blipFill>
        <p:spPr>
          <a:xfrm>
            <a:off x="6695309" y="135467"/>
            <a:ext cx="445294" cy="705379"/>
          </a:xfrm>
          <a:prstGeom prst="rect">
            <a:avLst/>
          </a:prstGeom>
        </p:spPr>
      </p:pic>
      <p:pic>
        <p:nvPicPr>
          <p:cNvPr id="6" name="图片 5" descr="WechatIMG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1857" y="401637"/>
            <a:ext cx="1710214" cy="338667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02720" y="135467"/>
            <a:ext cx="4620949" cy="349019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“网购安全权益保护”专题调查报告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2168525" y="2135293"/>
            <a:ext cx="4806950" cy="3506611"/>
            <a:chOff x="541868" y="1223433"/>
            <a:chExt cx="6409267" cy="4207933"/>
          </a:xfrm>
        </p:grpSpPr>
        <p:graphicFrame>
          <p:nvGraphicFramePr>
            <p:cNvPr id="13" name="图表 12"/>
            <p:cNvGraphicFramePr/>
            <p:nvPr/>
          </p:nvGraphicFramePr>
          <p:xfrm>
            <a:off x="905935" y="1223433"/>
            <a:ext cx="6045200" cy="420793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4" name="文本框 13"/>
            <p:cNvSpPr txBox="1"/>
            <p:nvPr/>
          </p:nvSpPr>
          <p:spPr>
            <a:xfrm>
              <a:off x="541868" y="1295829"/>
              <a:ext cx="1169551" cy="276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900" b="1" dirty="0">
                  <a:solidFill>
                    <a:schemeClr val="bg2">
                      <a:lumMod val="50000"/>
                    </a:schemeClr>
                  </a:solidFill>
                </a:rPr>
                <a:t>消费人数占比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576658" y="632619"/>
            <a:ext cx="4247010" cy="386558"/>
            <a:chOff x="976532" y="1248915"/>
            <a:chExt cx="5662679" cy="463870"/>
          </a:xfrm>
        </p:grpSpPr>
        <p:sp>
          <p:nvSpPr>
            <p:cNvPr id="20" name="文本框 19"/>
            <p:cNvSpPr txBox="1"/>
            <p:nvPr/>
          </p:nvSpPr>
          <p:spPr>
            <a:xfrm>
              <a:off x="1239677" y="1251119"/>
              <a:ext cx="5399534" cy="46166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latin typeface="微软雅黑" panose="020B0503020204020204" charset="-122"/>
                  <a:ea typeface="微软雅黑" panose="020B0503020204020204" charset="-122"/>
                  <a:sym typeface="黑体" panose="02010609060101010101" charset="-122"/>
                </a:rPr>
                <a:t>      </a:t>
              </a:r>
              <a:r>
                <a:rPr lang="zh-CN" altLang="en-US" sz="1900" b="1" dirty="0">
                  <a:latin typeface="微软雅黑" panose="020B0503020204020204" charset="-122"/>
                  <a:ea typeface="微软雅黑" panose="020B0503020204020204" charset="-122"/>
                  <a:sym typeface="黑体" panose="02010609060101010101" charset="-122"/>
                </a:rPr>
                <a:t>网购年平均消费状况</a:t>
              </a:r>
              <a:endParaRPr lang="zh-CN" altLang="en-US" sz="1600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976532" y="1248915"/>
              <a:ext cx="756920" cy="461835"/>
              <a:chOff x="244" y="1800"/>
              <a:chExt cx="1478" cy="838"/>
            </a:xfrm>
          </p:grpSpPr>
          <p:sp>
            <p:nvSpPr>
              <p:cNvPr id="22" name="Freeform 18"/>
              <p:cNvSpPr/>
              <p:nvPr/>
            </p:nvSpPr>
            <p:spPr bwMode="auto">
              <a:xfrm>
                <a:off x="736" y="1800"/>
                <a:ext cx="986" cy="726"/>
              </a:xfrm>
              <a:custGeom>
                <a:avLst/>
                <a:gdLst>
                  <a:gd name="T0" fmla="*/ 260 w 521"/>
                  <a:gd name="T1" fmla="*/ 0 h 528"/>
                  <a:gd name="T2" fmla="*/ 260 w 521"/>
                  <a:gd name="T3" fmla="*/ 0 h 528"/>
                  <a:gd name="T4" fmla="*/ 0 w 521"/>
                  <a:gd name="T5" fmla="*/ 0 h 528"/>
                  <a:gd name="T6" fmla="*/ 0 w 521"/>
                  <a:gd name="T7" fmla="*/ 528 h 528"/>
                  <a:gd name="T8" fmla="*/ 260 w 521"/>
                  <a:gd name="T9" fmla="*/ 528 h 528"/>
                  <a:gd name="T10" fmla="*/ 521 w 521"/>
                  <a:gd name="T11" fmla="*/ 264 h 528"/>
                  <a:gd name="T12" fmla="*/ 260 w 521"/>
                  <a:gd name="T13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1" h="528">
                    <a:moveTo>
                      <a:pt x="260" y="0"/>
                    </a:moveTo>
                    <a:lnTo>
                      <a:pt x="260" y="0"/>
                    </a:lnTo>
                    <a:lnTo>
                      <a:pt x="0" y="0"/>
                    </a:lnTo>
                    <a:lnTo>
                      <a:pt x="0" y="528"/>
                    </a:lnTo>
                    <a:lnTo>
                      <a:pt x="260" y="528"/>
                    </a:lnTo>
                    <a:lnTo>
                      <a:pt x="521" y="264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4" name="Freeform 18"/>
              <p:cNvSpPr/>
              <p:nvPr/>
            </p:nvSpPr>
            <p:spPr bwMode="auto">
              <a:xfrm>
                <a:off x="244" y="1800"/>
                <a:ext cx="1332" cy="838"/>
              </a:xfrm>
              <a:custGeom>
                <a:avLst/>
                <a:gdLst>
                  <a:gd name="T0" fmla="*/ 260 w 521"/>
                  <a:gd name="T1" fmla="*/ 0 h 528"/>
                  <a:gd name="T2" fmla="*/ 260 w 521"/>
                  <a:gd name="T3" fmla="*/ 0 h 528"/>
                  <a:gd name="T4" fmla="*/ 0 w 521"/>
                  <a:gd name="T5" fmla="*/ 0 h 528"/>
                  <a:gd name="T6" fmla="*/ 0 w 521"/>
                  <a:gd name="T7" fmla="*/ 528 h 528"/>
                  <a:gd name="T8" fmla="*/ 260 w 521"/>
                  <a:gd name="T9" fmla="*/ 528 h 528"/>
                  <a:gd name="T10" fmla="*/ 521 w 521"/>
                  <a:gd name="T11" fmla="*/ 264 h 528"/>
                  <a:gd name="T12" fmla="*/ 260 w 521"/>
                  <a:gd name="T13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1" h="528">
                    <a:moveTo>
                      <a:pt x="260" y="0"/>
                    </a:moveTo>
                    <a:lnTo>
                      <a:pt x="260" y="0"/>
                    </a:lnTo>
                    <a:lnTo>
                      <a:pt x="0" y="0"/>
                    </a:lnTo>
                    <a:lnTo>
                      <a:pt x="0" y="528"/>
                    </a:lnTo>
                    <a:lnTo>
                      <a:pt x="260" y="528"/>
                    </a:lnTo>
                    <a:lnTo>
                      <a:pt x="521" y="264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r>
                  <a:rPr lang="en-US" altLang="zh-CN" sz="190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Arial" panose="020B0604020202020204" pitchFamily="34" charset="0"/>
                    <a:sym typeface="+mn-ea"/>
                  </a:rPr>
                  <a:t>04</a:t>
                </a:r>
              </a:p>
            </p:txBody>
          </p:sp>
        </p:grpSp>
      </p:grpSp>
      <p:sp>
        <p:nvSpPr>
          <p:cNvPr id="25" name="文本框 24"/>
          <p:cNvSpPr txBox="1"/>
          <p:nvPr/>
        </p:nvSpPr>
        <p:spPr>
          <a:xfrm>
            <a:off x="765632" y="1217294"/>
            <a:ext cx="5576445" cy="349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pPr algn="l"/>
            <a:r>
              <a:rPr lang="zh-CN" altLang="en-US" b="1" kern="100" dirty="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结论</a:t>
            </a:r>
            <a:r>
              <a:rPr lang="en-US" altLang="zh-CN" b="1" kern="100" dirty="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b="1" kern="100" dirty="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：</a:t>
            </a:r>
            <a:r>
              <a:rPr lang="zh-CN" altLang="zh-CN" b="1" kern="100" dirty="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超</a:t>
            </a:r>
            <a:r>
              <a:rPr lang="zh-CN" altLang="en-US" b="1" kern="100" dirty="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六</a:t>
            </a:r>
            <a:r>
              <a:rPr lang="zh-CN" altLang="zh-CN" b="1" kern="100" dirty="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成网民</a:t>
            </a:r>
            <a:r>
              <a:rPr lang="zh-CN" altLang="en-US" b="1" kern="100" dirty="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年网购消费水平低于五千元</a:t>
            </a:r>
            <a:endParaRPr lang="zh-CN" altLang="zh-CN" b="1" kern="100" dirty="0">
              <a:effectLst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65633" y="1714447"/>
            <a:ext cx="5677698" cy="626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pPr algn="l"/>
            <a:r>
              <a:rPr lang="zh-CN" altLang="en-US" b="1" kern="100" dirty="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结论</a:t>
            </a:r>
            <a:r>
              <a:rPr lang="en-US" altLang="zh-CN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b="1" kern="100" dirty="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：纵向对比数据显示，</a:t>
            </a:r>
            <a:r>
              <a:rPr lang="zh-CN" altLang="en-US" b="1" kern="100" dirty="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消费水平占比分布由桶形变为金字塔形</a:t>
            </a:r>
            <a:endParaRPr lang="zh-CN" altLang="zh-CN" b="1" kern="100" dirty="0">
              <a:effectLst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796508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&amp;pky96149190101&amp;"/>
          <p:cNvPicPr>
            <a:picLocks noChangeAspect="1"/>
          </p:cNvPicPr>
          <p:nvPr/>
        </p:nvPicPr>
        <p:blipFill>
          <a:blip r:embed="rId2"/>
          <a:srcRect r="-2344" b="28883"/>
          <a:stretch>
            <a:fillRect/>
          </a:stretch>
        </p:blipFill>
        <p:spPr>
          <a:xfrm>
            <a:off x="-435236" y="-111949"/>
            <a:ext cx="9885426" cy="5824538"/>
          </a:xfrm>
          <a:prstGeom prst="rect">
            <a:avLst/>
          </a:prstGeom>
        </p:spPr>
      </p:pic>
      <p:pic>
        <p:nvPicPr>
          <p:cNvPr id="23" name="图片 22" descr="发布周3"/>
          <p:cNvPicPr>
            <a:picLocks noChangeAspect="1"/>
          </p:cNvPicPr>
          <p:nvPr/>
        </p:nvPicPr>
        <p:blipFill>
          <a:blip r:embed="rId3"/>
          <a:srcRect l="30810" r="28271" b="17461"/>
          <a:stretch>
            <a:fillRect/>
          </a:stretch>
        </p:blipFill>
        <p:spPr>
          <a:xfrm>
            <a:off x="6695309" y="135467"/>
            <a:ext cx="445294" cy="705379"/>
          </a:xfrm>
          <a:prstGeom prst="rect">
            <a:avLst/>
          </a:prstGeom>
        </p:spPr>
      </p:pic>
      <p:pic>
        <p:nvPicPr>
          <p:cNvPr id="3" name="图片 2" descr="C:\Users\cheng\Desktop\网购权益保护 专题报告\0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182" y="2444730"/>
            <a:ext cx="5024962" cy="291959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 descr="WechatIMG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1857" y="401637"/>
            <a:ext cx="1710214" cy="338667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350357" y="135467"/>
            <a:ext cx="5026985" cy="349019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r>
              <a:rPr lang="zh-CN" altLang="en-US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“网购安全权益保护”专题调查报告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329987" y="1817537"/>
            <a:ext cx="2109113" cy="359306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28575" cmpd="sng">
            <a:noFill/>
            <a:prstDash val="sysDot"/>
          </a:ln>
        </p:spPr>
        <p:txBody>
          <a:bodyPr wrap="square" lIns="71323" tIns="35662" rIns="71323" bIns="35662" rtlCol="0" anchor="t">
            <a:spAutoFit/>
          </a:bodyPr>
          <a:lstStyle/>
          <a:p>
            <a:pPr algn="just"/>
            <a:r>
              <a:rPr lang="zh-CN" altLang="zh-CN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超</a:t>
            </a:r>
            <a:r>
              <a:rPr lang="zh-CN" altLang="en-US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五成</a:t>
            </a:r>
            <a:r>
              <a:rPr lang="zh-CN" altLang="zh-CN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网民满意网购安全状况，不满意网民占总体</a:t>
            </a:r>
            <a:r>
              <a:rPr lang="en-US" altLang="zh-CN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5.31%</a:t>
            </a:r>
            <a:r>
              <a:rPr lang="zh-CN" altLang="zh-CN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，整体满意度情况良好。但和</a:t>
            </a:r>
            <a:r>
              <a:rPr lang="en-US" altLang="zh-CN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2020</a:t>
            </a:r>
            <a:r>
              <a:rPr lang="zh-CN" altLang="zh-CN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年比，网民对网购安全状况的正面评价略有下降，负面评价保持基本不变，满意度评价总体稍有回落。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764882" y="620096"/>
            <a:ext cx="3076384" cy="392535"/>
            <a:chOff x="67054" y="674590"/>
            <a:chExt cx="4101845" cy="471042"/>
          </a:xfrm>
        </p:grpSpPr>
        <p:sp>
          <p:nvSpPr>
            <p:cNvPr id="7" name="文本框 6"/>
            <p:cNvSpPr txBox="1"/>
            <p:nvPr/>
          </p:nvSpPr>
          <p:spPr>
            <a:xfrm>
              <a:off x="536319" y="685257"/>
              <a:ext cx="3632580" cy="4603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sz="1900" b="1" kern="100" dirty="0"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     </a:t>
              </a:r>
              <a:r>
                <a:rPr lang="zh-CN" altLang="en-US" sz="1900" b="1" kern="100" dirty="0"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网民总体满意度现状</a:t>
              </a:r>
              <a:endParaRPr lang="zh-CN" altLang="zh-CN" sz="19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67054" y="674590"/>
              <a:ext cx="938530" cy="461010"/>
              <a:chOff x="244" y="1800"/>
              <a:chExt cx="1478" cy="726"/>
            </a:xfrm>
          </p:grpSpPr>
          <p:sp>
            <p:nvSpPr>
              <p:cNvPr id="9" name="Freeform 18"/>
              <p:cNvSpPr/>
              <p:nvPr/>
            </p:nvSpPr>
            <p:spPr bwMode="auto">
              <a:xfrm>
                <a:off x="736" y="1800"/>
                <a:ext cx="986" cy="726"/>
              </a:xfrm>
              <a:custGeom>
                <a:avLst/>
                <a:gdLst>
                  <a:gd name="T0" fmla="*/ 260 w 521"/>
                  <a:gd name="T1" fmla="*/ 0 h 528"/>
                  <a:gd name="T2" fmla="*/ 260 w 521"/>
                  <a:gd name="T3" fmla="*/ 0 h 528"/>
                  <a:gd name="T4" fmla="*/ 0 w 521"/>
                  <a:gd name="T5" fmla="*/ 0 h 528"/>
                  <a:gd name="T6" fmla="*/ 0 w 521"/>
                  <a:gd name="T7" fmla="*/ 528 h 528"/>
                  <a:gd name="T8" fmla="*/ 260 w 521"/>
                  <a:gd name="T9" fmla="*/ 528 h 528"/>
                  <a:gd name="T10" fmla="*/ 521 w 521"/>
                  <a:gd name="T11" fmla="*/ 264 h 528"/>
                  <a:gd name="T12" fmla="*/ 260 w 521"/>
                  <a:gd name="T13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1" h="528">
                    <a:moveTo>
                      <a:pt x="260" y="0"/>
                    </a:moveTo>
                    <a:lnTo>
                      <a:pt x="260" y="0"/>
                    </a:lnTo>
                    <a:lnTo>
                      <a:pt x="0" y="0"/>
                    </a:lnTo>
                    <a:lnTo>
                      <a:pt x="0" y="528"/>
                    </a:lnTo>
                    <a:lnTo>
                      <a:pt x="260" y="528"/>
                    </a:lnTo>
                    <a:lnTo>
                      <a:pt x="521" y="264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7" name="Freeform 18"/>
              <p:cNvSpPr/>
              <p:nvPr/>
            </p:nvSpPr>
            <p:spPr bwMode="auto">
              <a:xfrm>
                <a:off x="244" y="1800"/>
                <a:ext cx="1257" cy="726"/>
              </a:xfrm>
              <a:custGeom>
                <a:avLst/>
                <a:gdLst>
                  <a:gd name="T0" fmla="*/ 260 w 521"/>
                  <a:gd name="T1" fmla="*/ 0 h 528"/>
                  <a:gd name="T2" fmla="*/ 260 w 521"/>
                  <a:gd name="T3" fmla="*/ 0 h 528"/>
                  <a:gd name="T4" fmla="*/ 0 w 521"/>
                  <a:gd name="T5" fmla="*/ 0 h 528"/>
                  <a:gd name="T6" fmla="*/ 0 w 521"/>
                  <a:gd name="T7" fmla="*/ 528 h 528"/>
                  <a:gd name="T8" fmla="*/ 260 w 521"/>
                  <a:gd name="T9" fmla="*/ 528 h 528"/>
                  <a:gd name="T10" fmla="*/ 521 w 521"/>
                  <a:gd name="T11" fmla="*/ 264 h 528"/>
                  <a:gd name="T12" fmla="*/ 260 w 521"/>
                  <a:gd name="T13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1" h="528">
                    <a:moveTo>
                      <a:pt x="260" y="0"/>
                    </a:moveTo>
                    <a:lnTo>
                      <a:pt x="260" y="0"/>
                    </a:lnTo>
                    <a:lnTo>
                      <a:pt x="0" y="0"/>
                    </a:lnTo>
                    <a:lnTo>
                      <a:pt x="0" y="528"/>
                    </a:lnTo>
                    <a:lnTo>
                      <a:pt x="260" y="528"/>
                    </a:lnTo>
                    <a:lnTo>
                      <a:pt x="521" y="264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r>
                  <a:rPr lang="en-US" altLang="zh-CN" sz="190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Arial" panose="020B0604020202020204" pitchFamily="34" charset="0"/>
                    <a:sym typeface="+mn-ea"/>
                  </a:rPr>
                  <a:t>05</a:t>
                </a:r>
              </a:p>
            </p:txBody>
          </p:sp>
        </p:grpSp>
      </p:grpSp>
      <p:sp>
        <p:nvSpPr>
          <p:cNvPr id="12" name="文本框 11"/>
          <p:cNvSpPr txBox="1"/>
          <p:nvPr/>
        </p:nvSpPr>
        <p:spPr>
          <a:xfrm>
            <a:off x="764883" y="1273471"/>
            <a:ext cx="4186766" cy="349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pPr algn="l"/>
            <a:r>
              <a:rPr lang="en-US" altLang="zh-CN" sz="1600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b="1" kern="100" dirty="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结论</a:t>
            </a:r>
            <a:r>
              <a:rPr lang="en-US" altLang="zh-CN" b="1" kern="100" dirty="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b="1" kern="100" dirty="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：</a:t>
            </a:r>
            <a:r>
              <a:rPr lang="zh-CN" altLang="zh-CN" b="1" kern="100" dirty="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超</a:t>
            </a:r>
            <a:r>
              <a:rPr lang="zh-CN" altLang="en-US" b="1" kern="100" dirty="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一半</a:t>
            </a:r>
            <a:r>
              <a:rPr lang="zh-CN" altLang="zh-CN" b="1" kern="100" dirty="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网民满意网购安全状况</a:t>
            </a:r>
            <a:endParaRPr lang="zh-CN" altLang="zh-CN" b="1" kern="100" dirty="0">
              <a:effectLst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88564" y="1817537"/>
            <a:ext cx="4702577" cy="349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pPr algn="l"/>
            <a:r>
              <a:rPr lang="en-US" altLang="zh-CN" sz="1600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结论</a:t>
            </a:r>
            <a:r>
              <a:rPr lang="en-US" altLang="zh-CN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b="1" kern="100" dirty="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：纵向对比，总图满意度评价</a:t>
            </a:r>
            <a:r>
              <a:rPr lang="zh-CN" altLang="zh-CN" b="1" kern="100" dirty="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稍有回落</a:t>
            </a:r>
            <a:endParaRPr lang="zh-CN" altLang="zh-CN" b="1" kern="100" dirty="0">
              <a:effectLst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7453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&amp;pky96149190101&amp;"/>
          <p:cNvPicPr>
            <a:picLocks noChangeAspect="1"/>
          </p:cNvPicPr>
          <p:nvPr/>
        </p:nvPicPr>
        <p:blipFill>
          <a:blip r:embed="rId3"/>
          <a:srcRect r="-2344" b="28883"/>
          <a:stretch>
            <a:fillRect/>
          </a:stretch>
        </p:blipFill>
        <p:spPr>
          <a:xfrm>
            <a:off x="0" y="-109537"/>
            <a:ext cx="9384030" cy="5824538"/>
          </a:xfrm>
          <a:prstGeom prst="rect">
            <a:avLst/>
          </a:prstGeom>
        </p:spPr>
      </p:pic>
      <p:pic>
        <p:nvPicPr>
          <p:cNvPr id="23" name="图片 22" descr="发布周3"/>
          <p:cNvPicPr>
            <a:picLocks noChangeAspect="1"/>
          </p:cNvPicPr>
          <p:nvPr/>
        </p:nvPicPr>
        <p:blipFill>
          <a:blip r:embed="rId4"/>
          <a:srcRect l="30810" r="28271" b="17461"/>
          <a:stretch>
            <a:fillRect/>
          </a:stretch>
        </p:blipFill>
        <p:spPr>
          <a:xfrm>
            <a:off x="6695309" y="135467"/>
            <a:ext cx="445294" cy="705379"/>
          </a:xfrm>
          <a:prstGeom prst="rect">
            <a:avLst/>
          </a:prstGeom>
        </p:spPr>
      </p:pic>
      <p:pic>
        <p:nvPicPr>
          <p:cNvPr id="6" name="图片 5" descr="WechatIMG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1857" y="401637"/>
            <a:ext cx="1710214" cy="338667"/>
          </a:xfrm>
          <a:prstGeom prst="rect">
            <a:avLst/>
          </a:prstGeom>
        </p:spPr>
      </p:pic>
      <p:sp>
        <p:nvSpPr>
          <p:cNvPr id="101" name="文本框 100"/>
          <p:cNvSpPr txBox="1"/>
          <p:nvPr/>
        </p:nvSpPr>
        <p:spPr>
          <a:xfrm>
            <a:off x="-7995761" y="5540375"/>
            <a:ext cx="1024414" cy="210520"/>
          </a:xfrm>
          <a:prstGeom prst="rect">
            <a:avLst/>
          </a:prstGeom>
          <a:noFill/>
          <a:ln w="9525">
            <a:noFill/>
          </a:ln>
        </p:spPr>
        <p:txBody>
          <a:bodyPr wrap="square" lIns="71323" tIns="35662" rIns="71323" bIns="35662">
            <a:spAutoFit/>
          </a:bodyPr>
          <a:lstStyle/>
          <a:p>
            <a:pPr indent="280340"/>
            <a:r>
              <a:rPr lang="en-US" altLang="zh-CN" sz="900">
                <a:latin typeface="方正仿宋_GBK" panose="03000509000000000000" charset="-122"/>
                <a:ea typeface="方正仿宋_GBK" panose="03000509000000000000" charset="-122"/>
                <a:cs typeface="方正仿宋_GBK" panose="03000509000000000000" charset="-122"/>
              </a:rPr>
              <a:t> </a:t>
            </a:r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202720" y="135467"/>
            <a:ext cx="4788023" cy="349019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r>
              <a:rPr lang="zh-CN" altLang="en-US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“网购安全权益保护”专题调查报告</a:t>
            </a:r>
            <a:endParaRPr lang="zh-CN" altLang="en-US" dirty="0"/>
          </a:p>
        </p:txBody>
      </p:sp>
      <p:grpSp>
        <p:nvGrpSpPr>
          <p:cNvPr id="7" name="组合 6"/>
          <p:cNvGrpSpPr/>
          <p:nvPr/>
        </p:nvGrpSpPr>
        <p:grpSpPr>
          <a:xfrm>
            <a:off x="603091" y="579136"/>
            <a:ext cx="3848790" cy="384721"/>
            <a:chOff x="737235" y="661035"/>
            <a:chExt cx="5131720" cy="461665"/>
          </a:xfrm>
        </p:grpSpPr>
        <p:sp>
          <p:nvSpPr>
            <p:cNvPr id="5" name="文本框 4"/>
            <p:cNvSpPr txBox="1"/>
            <p:nvPr/>
          </p:nvSpPr>
          <p:spPr>
            <a:xfrm>
              <a:off x="1165860" y="661035"/>
              <a:ext cx="4703095" cy="46166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sz="1900" b="1" kern="100" dirty="0"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     </a:t>
              </a:r>
              <a:r>
                <a:rPr lang="zh-CN" altLang="en-US" sz="1900" b="1" kern="100" dirty="0"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网民网购安全权益保护期望</a:t>
              </a:r>
              <a:endParaRPr lang="zh-CN" altLang="zh-CN" sz="19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3" name="组合 2"/>
            <p:cNvGrpSpPr/>
            <p:nvPr/>
          </p:nvGrpSpPr>
          <p:grpSpPr>
            <a:xfrm>
              <a:off x="737235" y="661035"/>
              <a:ext cx="886460" cy="461645"/>
              <a:chOff x="1042" y="1609"/>
              <a:chExt cx="1396" cy="727"/>
            </a:xfrm>
          </p:grpSpPr>
          <p:sp>
            <p:nvSpPr>
              <p:cNvPr id="9" name="Freeform 18"/>
              <p:cNvSpPr/>
              <p:nvPr/>
            </p:nvSpPr>
            <p:spPr bwMode="auto">
              <a:xfrm>
                <a:off x="1452" y="1609"/>
                <a:ext cx="986" cy="726"/>
              </a:xfrm>
              <a:custGeom>
                <a:avLst/>
                <a:gdLst>
                  <a:gd name="T0" fmla="*/ 260 w 521"/>
                  <a:gd name="T1" fmla="*/ 0 h 528"/>
                  <a:gd name="T2" fmla="*/ 260 w 521"/>
                  <a:gd name="T3" fmla="*/ 0 h 528"/>
                  <a:gd name="T4" fmla="*/ 0 w 521"/>
                  <a:gd name="T5" fmla="*/ 0 h 528"/>
                  <a:gd name="T6" fmla="*/ 0 w 521"/>
                  <a:gd name="T7" fmla="*/ 528 h 528"/>
                  <a:gd name="T8" fmla="*/ 260 w 521"/>
                  <a:gd name="T9" fmla="*/ 528 h 528"/>
                  <a:gd name="T10" fmla="*/ 521 w 521"/>
                  <a:gd name="T11" fmla="*/ 264 h 528"/>
                  <a:gd name="T12" fmla="*/ 260 w 521"/>
                  <a:gd name="T13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1" h="528">
                    <a:moveTo>
                      <a:pt x="260" y="0"/>
                    </a:moveTo>
                    <a:lnTo>
                      <a:pt x="260" y="0"/>
                    </a:lnTo>
                    <a:lnTo>
                      <a:pt x="0" y="0"/>
                    </a:lnTo>
                    <a:lnTo>
                      <a:pt x="0" y="528"/>
                    </a:lnTo>
                    <a:lnTo>
                      <a:pt x="260" y="528"/>
                    </a:lnTo>
                    <a:lnTo>
                      <a:pt x="521" y="264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7" name="Freeform 18"/>
              <p:cNvSpPr/>
              <p:nvPr/>
            </p:nvSpPr>
            <p:spPr bwMode="auto">
              <a:xfrm>
                <a:off x="1042" y="1610"/>
                <a:ext cx="1257" cy="726"/>
              </a:xfrm>
              <a:custGeom>
                <a:avLst/>
                <a:gdLst>
                  <a:gd name="T0" fmla="*/ 260 w 521"/>
                  <a:gd name="T1" fmla="*/ 0 h 528"/>
                  <a:gd name="T2" fmla="*/ 260 w 521"/>
                  <a:gd name="T3" fmla="*/ 0 h 528"/>
                  <a:gd name="T4" fmla="*/ 0 w 521"/>
                  <a:gd name="T5" fmla="*/ 0 h 528"/>
                  <a:gd name="T6" fmla="*/ 0 w 521"/>
                  <a:gd name="T7" fmla="*/ 528 h 528"/>
                  <a:gd name="T8" fmla="*/ 260 w 521"/>
                  <a:gd name="T9" fmla="*/ 528 h 528"/>
                  <a:gd name="T10" fmla="*/ 521 w 521"/>
                  <a:gd name="T11" fmla="*/ 264 h 528"/>
                  <a:gd name="T12" fmla="*/ 260 w 521"/>
                  <a:gd name="T13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1" h="528">
                    <a:moveTo>
                      <a:pt x="260" y="0"/>
                    </a:moveTo>
                    <a:lnTo>
                      <a:pt x="260" y="0"/>
                    </a:lnTo>
                    <a:lnTo>
                      <a:pt x="0" y="0"/>
                    </a:lnTo>
                    <a:lnTo>
                      <a:pt x="0" y="528"/>
                    </a:lnTo>
                    <a:lnTo>
                      <a:pt x="260" y="528"/>
                    </a:lnTo>
                    <a:lnTo>
                      <a:pt x="521" y="264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r>
                  <a:rPr lang="en-US" altLang="zh-CN" sz="190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Arial" panose="020B0604020202020204" pitchFamily="34" charset="0"/>
                    <a:sym typeface="+mn-ea"/>
                  </a:rPr>
                  <a:t>06</a:t>
                </a:r>
              </a:p>
            </p:txBody>
          </p:sp>
        </p:grpSp>
      </p:grpSp>
      <p:sp>
        <p:nvSpPr>
          <p:cNvPr id="4" name="文本框 3"/>
          <p:cNvSpPr txBox="1"/>
          <p:nvPr/>
        </p:nvSpPr>
        <p:spPr>
          <a:xfrm>
            <a:off x="1267936" y="1251479"/>
            <a:ext cx="4795591" cy="626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pPr algn="l"/>
            <a:r>
              <a:rPr lang="zh-CN" altLang="en-US" b="1" kern="100" dirty="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结论</a:t>
            </a:r>
            <a:r>
              <a:rPr lang="en-US" altLang="zh-CN" b="1" kern="100" dirty="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b="1" kern="100" dirty="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：大部分网民要求进一步打击网购平台虚假宣传等现象</a:t>
            </a:r>
            <a:endParaRPr lang="zh-CN" altLang="zh-CN" b="1" kern="100" dirty="0">
              <a:effectLst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267936" y="1783264"/>
            <a:ext cx="4774318" cy="626018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l"/>
            <a:r>
              <a:rPr lang="zh-CN" altLang="en-US" b="1" kern="100" dirty="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结论</a:t>
            </a:r>
            <a:r>
              <a:rPr lang="en-US" altLang="zh-CN" b="1" kern="100" dirty="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b="1" kern="100" dirty="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：虚假宣传、售卖假货、个人信息泄漏</a:t>
            </a:r>
            <a:r>
              <a:rPr lang="zh-CN" altLang="en-US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排前三</a:t>
            </a:r>
            <a:endParaRPr lang="zh-CN" altLang="zh-CN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5" name="图片 21" descr="C:\Users\cheng\Desktop\网购权益保护 专题报告\020.jpg"/>
          <p:cNvPicPr>
            <a:picLocks noChangeAspect="1"/>
          </p:cNvPicPr>
          <p:nvPr/>
        </p:nvPicPr>
        <p:blipFill>
          <a:blip r:embed="rId6"/>
          <a:srcRect l="2234" t="627" r="3979" b="4110"/>
          <a:stretch>
            <a:fillRect/>
          </a:stretch>
        </p:blipFill>
        <p:spPr>
          <a:xfrm>
            <a:off x="2586773" y="2443254"/>
            <a:ext cx="4210482" cy="2970736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8608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文本框 133"/>
          <p:cNvSpPr txBox="1"/>
          <p:nvPr/>
        </p:nvSpPr>
        <p:spPr>
          <a:xfrm>
            <a:off x="676972" y="1938338"/>
            <a:ext cx="7790056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5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严</a:t>
            </a:r>
            <a:r>
              <a:rPr sz="5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  </a:t>
            </a:r>
            <a:r>
              <a:rPr lang="zh-CN" sz="5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明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031240" y="3096154"/>
            <a:ext cx="70815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调查活动组委会主任</a:t>
            </a: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公安部第一、第三研究所原所长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7486015" y="-66"/>
            <a:ext cx="1378744" cy="709613"/>
            <a:chOff x="7275830" y="-40640"/>
            <a:chExt cx="1838325" cy="1135380"/>
          </a:xfrm>
        </p:grpSpPr>
        <p:pic>
          <p:nvPicPr>
            <p:cNvPr id="17" name="图片 16" descr="发布周"/>
            <p:cNvPicPr>
              <a:picLocks noChangeAspect="1"/>
            </p:cNvPicPr>
            <p:nvPr/>
          </p:nvPicPr>
          <p:blipFill>
            <a:blip r:embed="rId4"/>
            <a:srcRect r="24928"/>
            <a:stretch>
              <a:fillRect/>
            </a:stretch>
          </p:blipFill>
          <p:spPr>
            <a:xfrm>
              <a:off x="7947660" y="-40640"/>
              <a:ext cx="1166495" cy="1135380"/>
            </a:xfrm>
            <a:prstGeom prst="rect">
              <a:avLst/>
            </a:prstGeom>
          </p:spPr>
        </p:pic>
        <p:pic>
          <p:nvPicPr>
            <p:cNvPr id="18" name="图片 17" descr="网安联logo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75830" y="-29845"/>
              <a:ext cx="1480820" cy="1047115"/>
            </a:xfrm>
            <a:prstGeom prst="rect">
              <a:avLst/>
            </a:prstGeom>
          </p:spPr>
        </p:pic>
      </p:grpSp>
      <p:pic>
        <p:nvPicPr>
          <p:cNvPr id="19" name="图片 18" descr="ae12814c3cabad706d34b3a46a536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0789" y="5367073"/>
            <a:ext cx="1497330" cy="222250"/>
          </a:xfrm>
          <a:prstGeom prst="rect">
            <a:avLst/>
          </a:prstGeom>
        </p:spPr>
      </p:pic>
      <p:pic>
        <p:nvPicPr>
          <p:cNvPr id="20" name="图片 19" descr="ca28add456ceccbda48a8a1123cd67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5501" y="5309659"/>
            <a:ext cx="405289" cy="337741"/>
          </a:xfrm>
          <a:prstGeom prst="rect">
            <a:avLst/>
          </a:prstGeom>
        </p:spPr>
      </p:pic>
      <p:pic>
        <p:nvPicPr>
          <p:cNvPr id="21" name="图片 20" descr="调查活动log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684" y="209286"/>
            <a:ext cx="349091" cy="290909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668021" y="249370"/>
            <a:ext cx="2737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</a:rPr>
              <a:t>网络安全为人民</a:t>
            </a:r>
            <a:r>
              <a:rPr lang="en-US" altLang="zh-CN" sz="1200">
                <a:solidFill>
                  <a:schemeClr val="bg1"/>
                </a:solidFill>
              </a:rPr>
              <a:t>   </a:t>
            </a:r>
            <a:r>
              <a:rPr lang="zh-CN" altLang="en-US" sz="1200">
                <a:solidFill>
                  <a:schemeClr val="bg1"/>
                </a:solidFill>
              </a:rPr>
              <a:t>网络安全靠人民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&amp;pky96149190101&amp;"/>
          <p:cNvPicPr>
            <a:picLocks noChangeAspect="1"/>
          </p:cNvPicPr>
          <p:nvPr/>
        </p:nvPicPr>
        <p:blipFill>
          <a:blip r:embed="rId2"/>
          <a:srcRect r="-2344" b="28883"/>
          <a:stretch>
            <a:fillRect/>
          </a:stretch>
        </p:blipFill>
        <p:spPr>
          <a:xfrm>
            <a:off x="0" y="-109537"/>
            <a:ext cx="9384030" cy="5824538"/>
          </a:xfrm>
          <a:prstGeom prst="rect">
            <a:avLst/>
          </a:prstGeom>
        </p:spPr>
      </p:pic>
      <p:pic>
        <p:nvPicPr>
          <p:cNvPr id="23" name="图片 22" descr="发布周3"/>
          <p:cNvPicPr>
            <a:picLocks noChangeAspect="1"/>
          </p:cNvPicPr>
          <p:nvPr/>
        </p:nvPicPr>
        <p:blipFill>
          <a:blip r:embed="rId3"/>
          <a:srcRect l="30810" r="28271" b="17461"/>
          <a:stretch>
            <a:fillRect/>
          </a:stretch>
        </p:blipFill>
        <p:spPr>
          <a:xfrm>
            <a:off x="6695309" y="135467"/>
            <a:ext cx="445294" cy="705379"/>
          </a:xfrm>
          <a:prstGeom prst="rect">
            <a:avLst/>
          </a:prstGeom>
        </p:spPr>
      </p:pic>
      <p:pic>
        <p:nvPicPr>
          <p:cNvPr id="6" name="图片 5" descr="WechatIMG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1857" y="401637"/>
            <a:ext cx="1710214" cy="338667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2496502" y="-445722"/>
            <a:ext cx="4160520" cy="5473499"/>
          </a:xfrm>
          <a:prstGeom prst="rect">
            <a:avLst/>
          </a:prstGeom>
          <a:noFill/>
        </p:spPr>
        <p:txBody>
          <a:bodyPr wrap="square" lIns="71323" tIns="35662" rIns="71323" bIns="35662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34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3</a:t>
            </a:r>
            <a:endParaRPr lang="en-US" altLang="zh-CN" sz="23400" dirty="0">
              <a:solidFill>
                <a:srgbClr val="7B97B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02721" y="135467"/>
            <a:ext cx="4489294" cy="349019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r>
              <a:rPr lang="zh-CN" altLang="en-US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“网购安全权益保护”专题调查报告</a:t>
            </a:r>
            <a:endParaRPr lang="zh-CN" altLang="en-US" dirty="0"/>
          </a:p>
        </p:txBody>
      </p:sp>
      <p:sp useBgFill="1">
        <p:nvSpPr>
          <p:cNvPr id="10" name="标题 10"/>
          <p:cNvSpPr>
            <a:spLocks noGrp="1"/>
          </p:cNvSpPr>
          <p:nvPr>
            <p:ph type="ctrTitle"/>
          </p:nvPr>
        </p:nvSpPr>
        <p:spPr>
          <a:xfrm>
            <a:off x="1147762" y="2690230"/>
            <a:ext cx="6858000" cy="587693"/>
          </a:xfrm>
        </p:spPr>
        <p:txBody>
          <a:bodyPr>
            <a:normAutofit/>
          </a:bodyPr>
          <a:lstStyle/>
          <a:p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网购售后环节</a:t>
            </a:r>
            <a:r>
              <a:rPr lang="zh-CN" altLang="zh-CN" sz="28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现状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与</a:t>
            </a:r>
            <a:r>
              <a:rPr lang="zh-CN" altLang="zh-CN" sz="28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问题</a:t>
            </a:r>
            <a:endParaRPr lang="zh-CN" altLang="zh-CN" sz="28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6283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&amp;pky96149190101&amp;"/>
          <p:cNvPicPr>
            <a:picLocks noChangeAspect="1"/>
          </p:cNvPicPr>
          <p:nvPr/>
        </p:nvPicPr>
        <p:blipFill>
          <a:blip r:embed="rId2"/>
          <a:srcRect r="-2344" b="28883"/>
          <a:stretch>
            <a:fillRect/>
          </a:stretch>
        </p:blipFill>
        <p:spPr>
          <a:xfrm>
            <a:off x="0" y="-54769"/>
            <a:ext cx="9384030" cy="5824538"/>
          </a:xfrm>
          <a:prstGeom prst="rect">
            <a:avLst/>
          </a:prstGeom>
        </p:spPr>
      </p:pic>
      <p:pic>
        <p:nvPicPr>
          <p:cNvPr id="23" name="图片 22" descr="发布周3"/>
          <p:cNvPicPr>
            <a:picLocks noChangeAspect="1"/>
          </p:cNvPicPr>
          <p:nvPr/>
        </p:nvPicPr>
        <p:blipFill>
          <a:blip r:embed="rId3"/>
          <a:srcRect l="30810" r="28271" b="17461"/>
          <a:stretch>
            <a:fillRect/>
          </a:stretch>
        </p:blipFill>
        <p:spPr>
          <a:xfrm>
            <a:off x="6695309" y="135467"/>
            <a:ext cx="445294" cy="705379"/>
          </a:xfrm>
          <a:prstGeom prst="rect">
            <a:avLst/>
          </a:prstGeom>
        </p:spPr>
      </p:pic>
      <p:pic>
        <p:nvPicPr>
          <p:cNvPr id="6" name="图片 5" descr="WechatIMG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1857" y="401637"/>
            <a:ext cx="1710214" cy="338667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02721" y="135467"/>
            <a:ext cx="4489294" cy="349019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r>
              <a:rPr lang="zh-CN" altLang="en-US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“网购安全权益保护”专题调查报告</a:t>
            </a:r>
            <a:endParaRPr lang="zh-CN" altLang="en-US" dirty="0"/>
          </a:p>
        </p:txBody>
      </p:sp>
      <p:grpSp>
        <p:nvGrpSpPr>
          <p:cNvPr id="2" name="组合 1"/>
          <p:cNvGrpSpPr/>
          <p:nvPr/>
        </p:nvGrpSpPr>
        <p:grpSpPr>
          <a:xfrm>
            <a:off x="604379" y="760779"/>
            <a:ext cx="4202945" cy="436122"/>
            <a:chOff x="4054215" y="1141234"/>
            <a:chExt cx="6152404" cy="523346"/>
          </a:xfrm>
        </p:grpSpPr>
        <p:sp>
          <p:nvSpPr>
            <p:cNvPr id="8" name="文本框 7"/>
            <p:cNvSpPr txBox="1"/>
            <p:nvPr/>
          </p:nvSpPr>
          <p:spPr>
            <a:xfrm>
              <a:off x="4261449" y="1141235"/>
              <a:ext cx="5945170" cy="5232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19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        </a:t>
              </a:r>
              <a:r>
                <a:rPr lang="zh-CN" altLang="en-US" sz="22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网购售后环节</a:t>
              </a:r>
              <a:r>
                <a:rPr lang="zh-CN" altLang="zh-CN" sz="22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现状</a:t>
              </a:r>
              <a:r>
                <a:rPr lang="zh-CN" altLang="en-US" sz="22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与</a:t>
              </a:r>
              <a:r>
                <a:rPr lang="zh-CN" altLang="zh-CN" sz="22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问题</a:t>
              </a:r>
              <a:endParaRPr lang="zh-CN" altLang="zh-CN" sz="2200" kern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4054215" y="1141234"/>
              <a:ext cx="938530" cy="523346"/>
              <a:chOff x="244" y="1800"/>
              <a:chExt cx="1478" cy="823"/>
            </a:xfrm>
          </p:grpSpPr>
          <p:sp>
            <p:nvSpPr>
              <p:cNvPr id="12" name="Freeform 18"/>
              <p:cNvSpPr/>
              <p:nvPr/>
            </p:nvSpPr>
            <p:spPr bwMode="auto">
              <a:xfrm>
                <a:off x="736" y="1800"/>
                <a:ext cx="986" cy="726"/>
              </a:xfrm>
              <a:custGeom>
                <a:avLst/>
                <a:gdLst>
                  <a:gd name="T0" fmla="*/ 260 w 521"/>
                  <a:gd name="T1" fmla="*/ 0 h 528"/>
                  <a:gd name="T2" fmla="*/ 260 w 521"/>
                  <a:gd name="T3" fmla="*/ 0 h 528"/>
                  <a:gd name="T4" fmla="*/ 0 w 521"/>
                  <a:gd name="T5" fmla="*/ 0 h 528"/>
                  <a:gd name="T6" fmla="*/ 0 w 521"/>
                  <a:gd name="T7" fmla="*/ 528 h 528"/>
                  <a:gd name="T8" fmla="*/ 260 w 521"/>
                  <a:gd name="T9" fmla="*/ 528 h 528"/>
                  <a:gd name="T10" fmla="*/ 521 w 521"/>
                  <a:gd name="T11" fmla="*/ 264 h 528"/>
                  <a:gd name="T12" fmla="*/ 260 w 521"/>
                  <a:gd name="T13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1" h="528">
                    <a:moveTo>
                      <a:pt x="260" y="0"/>
                    </a:moveTo>
                    <a:lnTo>
                      <a:pt x="260" y="0"/>
                    </a:lnTo>
                    <a:lnTo>
                      <a:pt x="0" y="0"/>
                    </a:lnTo>
                    <a:lnTo>
                      <a:pt x="0" y="528"/>
                    </a:lnTo>
                    <a:lnTo>
                      <a:pt x="260" y="528"/>
                    </a:lnTo>
                    <a:lnTo>
                      <a:pt x="521" y="264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3" name="Freeform 18"/>
              <p:cNvSpPr/>
              <p:nvPr/>
            </p:nvSpPr>
            <p:spPr bwMode="auto">
              <a:xfrm>
                <a:off x="244" y="1800"/>
                <a:ext cx="1257" cy="823"/>
              </a:xfrm>
              <a:custGeom>
                <a:avLst/>
                <a:gdLst>
                  <a:gd name="T0" fmla="*/ 260 w 521"/>
                  <a:gd name="T1" fmla="*/ 0 h 528"/>
                  <a:gd name="T2" fmla="*/ 260 w 521"/>
                  <a:gd name="T3" fmla="*/ 0 h 528"/>
                  <a:gd name="T4" fmla="*/ 0 w 521"/>
                  <a:gd name="T5" fmla="*/ 0 h 528"/>
                  <a:gd name="T6" fmla="*/ 0 w 521"/>
                  <a:gd name="T7" fmla="*/ 528 h 528"/>
                  <a:gd name="T8" fmla="*/ 260 w 521"/>
                  <a:gd name="T9" fmla="*/ 528 h 528"/>
                  <a:gd name="T10" fmla="*/ 521 w 521"/>
                  <a:gd name="T11" fmla="*/ 264 h 528"/>
                  <a:gd name="T12" fmla="*/ 260 w 521"/>
                  <a:gd name="T13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1" h="528">
                    <a:moveTo>
                      <a:pt x="260" y="0"/>
                    </a:moveTo>
                    <a:lnTo>
                      <a:pt x="260" y="0"/>
                    </a:lnTo>
                    <a:lnTo>
                      <a:pt x="0" y="0"/>
                    </a:lnTo>
                    <a:lnTo>
                      <a:pt x="0" y="528"/>
                    </a:lnTo>
                    <a:lnTo>
                      <a:pt x="260" y="528"/>
                    </a:lnTo>
                    <a:lnTo>
                      <a:pt x="521" y="264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altLang="zh-CN" sz="19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  <a:sym typeface="+mn-ea"/>
                </a:endParaRPr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3128851" y="1971151"/>
            <a:ext cx="2849601" cy="612658"/>
            <a:chOff x="4642985" y="2411718"/>
            <a:chExt cx="3205845" cy="812529"/>
          </a:xfrm>
        </p:grpSpPr>
        <p:sp>
          <p:nvSpPr>
            <p:cNvPr id="10" name="文本框 9"/>
            <p:cNvSpPr txBox="1"/>
            <p:nvPr/>
          </p:nvSpPr>
          <p:spPr>
            <a:xfrm>
              <a:off x="4692657" y="2411718"/>
              <a:ext cx="3156173" cy="81252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19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       </a:t>
              </a:r>
              <a:r>
                <a:rPr lang="zh-CN" altLang="en-US" sz="19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退货</a:t>
              </a:r>
              <a:r>
                <a:rPr lang="zh-CN" altLang="zh-CN" sz="19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现状</a:t>
              </a:r>
              <a:r>
                <a:rPr lang="zh-CN" altLang="en-US" sz="19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与</a:t>
              </a:r>
              <a:r>
                <a:rPr lang="zh-CN" altLang="zh-CN" sz="19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问题</a:t>
              </a:r>
              <a:endParaRPr lang="zh-CN" altLang="zh-CN" sz="2200" kern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18" name="Freeform 18"/>
            <p:cNvSpPr/>
            <p:nvPr/>
          </p:nvSpPr>
          <p:spPr bwMode="auto">
            <a:xfrm>
              <a:off x="4642985" y="2411719"/>
              <a:ext cx="626110" cy="461663"/>
            </a:xfrm>
            <a:custGeom>
              <a:avLst/>
              <a:gdLst>
                <a:gd name="T0" fmla="*/ 260 w 521"/>
                <a:gd name="T1" fmla="*/ 0 h 528"/>
                <a:gd name="T2" fmla="*/ 260 w 521"/>
                <a:gd name="T3" fmla="*/ 0 h 528"/>
                <a:gd name="T4" fmla="*/ 0 w 521"/>
                <a:gd name="T5" fmla="*/ 0 h 528"/>
                <a:gd name="T6" fmla="*/ 0 w 521"/>
                <a:gd name="T7" fmla="*/ 528 h 528"/>
                <a:gd name="T8" fmla="*/ 260 w 521"/>
                <a:gd name="T9" fmla="*/ 528 h 528"/>
                <a:gd name="T10" fmla="*/ 521 w 521"/>
                <a:gd name="T11" fmla="*/ 264 h 528"/>
                <a:gd name="T12" fmla="*/ 260 w 521"/>
                <a:gd name="T13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1" h="528">
                  <a:moveTo>
                    <a:pt x="260" y="0"/>
                  </a:moveTo>
                  <a:lnTo>
                    <a:pt x="260" y="0"/>
                  </a:lnTo>
                  <a:lnTo>
                    <a:pt x="0" y="0"/>
                  </a:lnTo>
                  <a:lnTo>
                    <a:pt x="0" y="528"/>
                  </a:lnTo>
                  <a:lnTo>
                    <a:pt x="260" y="528"/>
                  </a:lnTo>
                  <a:lnTo>
                    <a:pt x="521" y="264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r>
                <a:rPr lang="en-US" altLang="zh-CN" sz="19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  <a:endParaRPr lang="zh-CN" altLang="en-US" sz="19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3166106" y="3095380"/>
            <a:ext cx="3234694" cy="537054"/>
            <a:chOff x="4066548" y="2236287"/>
            <a:chExt cx="4312925" cy="486094"/>
          </a:xfrm>
        </p:grpSpPr>
        <p:sp>
          <p:nvSpPr>
            <p:cNvPr id="20" name="文本框 19"/>
            <p:cNvSpPr txBox="1"/>
            <p:nvPr/>
          </p:nvSpPr>
          <p:spPr>
            <a:xfrm>
              <a:off x="4066548" y="2236287"/>
              <a:ext cx="4312925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1900" b="1" dirty="0"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       </a:t>
              </a:r>
              <a:r>
                <a:rPr lang="zh-CN" altLang="en-US" sz="19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网购评价</a:t>
              </a:r>
              <a:r>
                <a:rPr lang="zh-CN" altLang="zh-CN" sz="19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现状</a:t>
              </a:r>
              <a:r>
                <a:rPr lang="zh-CN" altLang="en-US" sz="19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与</a:t>
              </a:r>
              <a:r>
                <a:rPr lang="zh-CN" altLang="zh-CN" sz="19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问题</a:t>
              </a:r>
              <a:endParaRPr lang="zh-CN" altLang="zh-CN" sz="2200" kern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 18"/>
            <p:cNvSpPr/>
            <p:nvPr/>
          </p:nvSpPr>
          <p:spPr bwMode="auto">
            <a:xfrm>
              <a:off x="4117275" y="2260718"/>
              <a:ext cx="626111" cy="461663"/>
            </a:xfrm>
            <a:custGeom>
              <a:avLst/>
              <a:gdLst>
                <a:gd name="T0" fmla="*/ 260 w 521"/>
                <a:gd name="T1" fmla="*/ 0 h 528"/>
                <a:gd name="T2" fmla="*/ 260 w 521"/>
                <a:gd name="T3" fmla="*/ 0 h 528"/>
                <a:gd name="T4" fmla="*/ 0 w 521"/>
                <a:gd name="T5" fmla="*/ 0 h 528"/>
                <a:gd name="T6" fmla="*/ 0 w 521"/>
                <a:gd name="T7" fmla="*/ 528 h 528"/>
                <a:gd name="T8" fmla="*/ 260 w 521"/>
                <a:gd name="T9" fmla="*/ 528 h 528"/>
                <a:gd name="T10" fmla="*/ 521 w 521"/>
                <a:gd name="T11" fmla="*/ 264 h 528"/>
                <a:gd name="T12" fmla="*/ 260 w 521"/>
                <a:gd name="T13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1" h="528">
                  <a:moveTo>
                    <a:pt x="260" y="0"/>
                  </a:moveTo>
                  <a:lnTo>
                    <a:pt x="260" y="0"/>
                  </a:lnTo>
                  <a:lnTo>
                    <a:pt x="0" y="0"/>
                  </a:lnTo>
                  <a:lnTo>
                    <a:pt x="0" y="528"/>
                  </a:lnTo>
                  <a:lnTo>
                    <a:pt x="260" y="528"/>
                  </a:lnTo>
                  <a:lnTo>
                    <a:pt x="521" y="264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r>
                <a:rPr lang="en-US" altLang="zh-CN" sz="19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  <a:endParaRPr lang="zh-CN" altLang="en-US" sz="19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3128853" y="4374743"/>
            <a:ext cx="3566456" cy="677108"/>
            <a:chOff x="4642985" y="2411718"/>
            <a:chExt cx="3799465" cy="812529"/>
          </a:xfrm>
        </p:grpSpPr>
        <p:sp>
          <p:nvSpPr>
            <p:cNvPr id="24" name="文本框 23"/>
            <p:cNvSpPr txBox="1"/>
            <p:nvPr/>
          </p:nvSpPr>
          <p:spPr>
            <a:xfrm>
              <a:off x="4726213" y="2411718"/>
              <a:ext cx="3716237" cy="81252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1900" b="1" dirty="0"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       </a:t>
              </a:r>
              <a:r>
                <a:rPr lang="zh-CN" altLang="en-US" sz="19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网购维权</a:t>
              </a:r>
              <a:r>
                <a:rPr lang="zh-CN" altLang="zh-CN" sz="19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现状</a:t>
              </a:r>
              <a:r>
                <a:rPr lang="zh-CN" altLang="en-US" sz="19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与</a:t>
              </a:r>
              <a:r>
                <a:rPr lang="zh-CN" altLang="zh-CN" sz="19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问题</a:t>
              </a:r>
              <a:endParaRPr lang="zh-CN" altLang="zh-CN" sz="2200" kern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Freeform 18"/>
            <p:cNvSpPr/>
            <p:nvPr/>
          </p:nvSpPr>
          <p:spPr bwMode="auto">
            <a:xfrm>
              <a:off x="4642985" y="2411719"/>
              <a:ext cx="626110" cy="461664"/>
            </a:xfrm>
            <a:custGeom>
              <a:avLst/>
              <a:gdLst>
                <a:gd name="T0" fmla="*/ 260 w 521"/>
                <a:gd name="T1" fmla="*/ 0 h 528"/>
                <a:gd name="T2" fmla="*/ 260 w 521"/>
                <a:gd name="T3" fmla="*/ 0 h 528"/>
                <a:gd name="T4" fmla="*/ 0 w 521"/>
                <a:gd name="T5" fmla="*/ 0 h 528"/>
                <a:gd name="T6" fmla="*/ 0 w 521"/>
                <a:gd name="T7" fmla="*/ 528 h 528"/>
                <a:gd name="T8" fmla="*/ 260 w 521"/>
                <a:gd name="T9" fmla="*/ 528 h 528"/>
                <a:gd name="T10" fmla="*/ 521 w 521"/>
                <a:gd name="T11" fmla="*/ 264 h 528"/>
                <a:gd name="T12" fmla="*/ 260 w 521"/>
                <a:gd name="T13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1" h="528">
                  <a:moveTo>
                    <a:pt x="260" y="0"/>
                  </a:moveTo>
                  <a:lnTo>
                    <a:pt x="260" y="0"/>
                  </a:lnTo>
                  <a:lnTo>
                    <a:pt x="0" y="0"/>
                  </a:lnTo>
                  <a:lnTo>
                    <a:pt x="0" y="528"/>
                  </a:lnTo>
                  <a:lnTo>
                    <a:pt x="260" y="528"/>
                  </a:lnTo>
                  <a:lnTo>
                    <a:pt x="521" y="264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r>
                <a:rPr lang="en-US" altLang="zh-CN" sz="19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  <a:endParaRPr lang="zh-CN" altLang="en-US" sz="19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997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&amp;pky96149190101&amp;"/>
          <p:cNvPicPr>
            <a:picLocks noChangeAspect="1"/>
          </p:cNvPicPr>
          <p:nvPr/>
        </p:nvPicPr>
        <p:blipFill>
          <a:blip r:embed="rId3"/>
          <a:srcRect r="-2344" b="28883"/>
          <a:stretch>
            <a:fillRect/>
          </a:stretch>
        </p:blipFill>
        <p:spPr>
          <a:xfrm>
            <a:off x="0" y="-109537"/>
            <a:ext cx="9384030" cy="5824538"/>
          </a:xfrm>
          <a:prstGeom prst="rect">
            <a:avLst/>
          </a:prstGeom>
        </p:spPr>
      </p:pic>
      <p:pic>
        <p:nvPicPr>
          <p:cNvPr id="23" name="图片 22" descr="发布周3"/>
          <p:cNvPicPr>
            <a:picLocks noChangeAspect="1"/>
          </p:cNvPicPr>
          <p:nvPr/>
        </p:nvPicPr>
        <p:blipFill>
          <a:blip r:embed="rId4"/>
          <a:srcRect l="30810" r="28271" b="17461"/>
          <a:stretch>
            <a:fillRect/>
          </a:stretch>
        </p:blipFill>
        <p:spPr>
          <a:xfrm>
            <a:off x="6695309" y="135467"/>
            <a:ext cx="445294" cy="705379"/>
          </a:xfrm>
          <a:prstGeom prst="rect">
            <a:avLst/>
          </a:prstGeom>
        </p:spPr>
      </p:pic>
      <p:pic>
        <p:nvPicPr>
          <p:cNvPr id="6" name="图片 5" descr="WechatIMG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1857" y="401637"/>
            <a:ext cx="1710214" cy="338667"/>
          </a:xfrm>
          <a:prstGeom prst="rect">
            <a:avLst/>
          </a:prstGeom>
        </p:spPr>
      </p:pic>
      <p:pic>
        <p:nvPicPr>
          <p:cNvPr id="100" name="图片 99"/>
          <p:cNvPicPr/>
          <p:nvPr/>
        </p:nvPicPr>
        <p:blipFill>
          <a:blip r:embed="rId6"/>
          <a:srcRect l="2396" t="2792" r="1461" b="2694"/>
          <a:stretch>
            <a:fillRect/>
          </a:stretch>
        </p:blipFill>
        <p:spPr>
          <a:xfrm>
            <a:off x="449732" y="2557543"/>
            <a:ext cx="4146233" cy="27384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1" name="文本框 100"/>
          <p:cNvSpPr txBox="1"/>
          <p:nvPr/>
        </p:nvSpPr>
        <p:spPr>
          <a:xfrm>
            <a:off x="-7995761" y="5540375"/>
            <a:ext cx="1024414" cy="210520"/>
          </a:xfrm>
          <a:prstGeom prst="rect">
            <a:avLst/>
          </a:prstGeom>
          <a:noFill/>
          <a:ln w="9525">
            <a:noFill/>
          </a:ln>
        </p:spPr>
        <p:txBody>
          <a:bodyPr wrap="square" lIns="71323" tIns="35662" rIns="71323" bIns="35662">
            <a:spAutoFit/>
          </a:bodyPr>
          <a:lstStyle/>
          <a:p>
            <a:pPr indent="280340"/>
            <a:r>
              <a:rPr lang="en-US" altLang="zh-CN" sz="900">
                <a:latin typeface="方正仿宋_GBK" panose="03000509000000000000" charset="-122"/>
                <a:ea typeface="方正仿宋_GBK" panose="03000509000000000000" charset="-122"/>
                <a:cs typeface="方正仿宋_GBK" panose="03000509000000000000" charset="-122"/>
              </a:rPr>
              <a:t> </a:t>
            </a:r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202721" y="135467"/>
            <a:ext cx="4393244" cy="349019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r>
              <a:rPr lang="zh-CN" altLang="en-US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“网购安全权益保护”专题调查报告</a:t>
            </a:r>
            <a:endParaRPr lang="zh-CN" altLang="en-US" dirty="0"/>
          </a:p>
        </p:txBody>
      </p:sp>
      <p:grpSp>
        <p:nvGrpSpPr>
          <p:cNvPr id="7" name="组合 6"/>
          <p:cNvGrpSpPr/>
          <p:nvPr/>
        </p:nvGrpSpPr>
        <p:grpSpPr>
          <a:xfrm>
            <a:off x="684545" y="616071"/>
            <a:ext cx="2971800" cy="384704"/>
            <a:chOff x="737235" y="661035"/>
            <a:chExt cx="3962400" cy="461645"/>
          </a:xfrm>
        </p:grpSpPr>
        <p:sp>
          <p:nvSpPr>
            <p:cNvPr id="5" name="文本框 4"/>
            <p:cNvSpPr txBox="1"/>
            <p:nvPr/>
          </p:nvSpPr>
          <p:spPr>
            <a:xfrm>
              <a:off x="1165860" y="661035"/>
              <a:ext cx="3533775" cy="4603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sz="1900" b="1" kern="100" dirty="0"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     </a:t>
              </a:r>
              <a:r>
                <a:rPr lang="zh-CN" altLang="en-US" sz="1900" b="1" kern="100" dirty="0"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退货现状与问题</a:t>
              </a:r>
              <a:endParaRPr lang="zh-CN" altLang="zh-CN" sz="19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3" name="组合 2"/>
            <p:cNvGrpSpPr/>
            <p:nvPr/>
          </p:nvGrpSpPr>
          <p:grpSpPr>
            <a:xfrm>
              <a:off x="737235" y="661035"/>
              <a:ext cx="886460" cy="461645"/>
              <a:chOff x="1042" y="1609"/>
              <a:chExt cx="1396" cy="727"/>
            </a:xfrm>
          </p:grpSpPr>
          <p:sp>
            <p:nvSpPr>
              <p:cNvPr id="9" name="Freeform 18"/>
              <p:cNvSpPr/>
              <p:nvPr/>
            </p:nvSpPr>
            <p:spPr bwMode="auto">
              <a:xfrm>
                <a:off x="1452" y="1609"/>
                <a:ext cx="986" cy="726"/>
              </a:xfrm>
              <a:custGeom>
                <a:avLst/>
                <a:gdLst>
                  <a:gd name="T0" fmla="*/ 260 w 521"/>
                  <a:gd name="T1" fmla="*/ 0 h 528"/>
                  <a:gd name="T2" fmla="*/ 260 w 521"/>
                  <a:gd name="T3" fmla="*/ 0 h 528"/>
                  <a:gd name="T4" fmla="*/ 0 w 521"/>
                  <a:gd name="T5" fmla="*/ 0 h 528"/>
                  <a:gd name="T6" fmla="*/ 0 w 521"/>
                  <a:gd name="T7" fmla="*/ 528 h 528"/>
                  <a:gd name="T8" fmla="*/ 260 w 521"/>
                  <a:gd name="T9" fmla="*/ 528 h 528"/>
                  <a:gd name="T10" fmla="*/ 521 w 521"/>
                  <a:gd name="T11" fmla="*/ 264 h 528"/>
                  <a:gd name="T12" fmla="*/ 260 w 521"/>
                  <a:gd name="T13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1" h="528">
                    <a:moveTo>
                      <a:pt x="260" y="0"/>
                    </a:moveTo>
                    <a:lnTo>
                      <a:pt x="260" y="0"/>
                    </a:lnTo>
                    <a:lnTo>
                      <a:pt x="0" y="0"/>
                    </a:lnTo>
                    <a:lnTo>
                      <a:pt x="0" y="528"/>
                    </a:lnTo>
                    <a:lnTo>
                      <a:pt x="260" y="528"/>
                    </a:lnTo>
                    <a:lnTo>
                      <a:pt x="521" y="264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7" name="Freeform 18"/>
              <p:cNvSpPr/>
              <p:nvPr/>
            </p:nvSpPr>
            <p:spPr bwMode="auto">
              <a:xfrm>
                <a:off x="1042" y="1610"/>
                <a:ext cx="1257" cy="726"/>
              </a:xfrm>
              <a:custGeom>
                <a:avLst/>
                <a:gdLst>
                  <a:gd name="T0" fmla="*/ 260 w 521"/>
                  <a:gd name="T1" fmla="*/ 0 h 528"/>
                  <a:gd name="T2" fmla="*/ 260 w 521"/>
                  <a:gd name="T3" fmla="*/ 0 h 528"/>
                  <a:gd name="T4" fmla="*/ 0 w 521"/>
                  <a:gd name="T5" fmla="*/ 0 h 528"/>
                  <a:gd name="T6" fmla="*/ 0 w 521"/>
                  <a:gd name="T7" fmla="*/ 528 h 528"/>
                  <a:gd name="T8" fmla="*/ 260 w 521"/>
                  <a:gd name="T9" fmla="*/ 528 h 528"/>
                  <a:gd name="T10" fmla="*/ 521 w 521"/>
                  <a:gd name="T11" fmla="*/ 264 h 528"/>
                  <a:gd name="T12" fmla="*/ 260 w 521"/>
                  <a:gd name="T13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1" h="528">
                    <a:moveTo>
                      <a:pt x="260" y="0"/>
                    </a:moveTo>
                    <a:lnTo>
                      <a:pt x="260" y="0"/>
                    </a:lnTo>
                    <a:lnTo>
                      <a:pt x="0" y="0"/>
                    </a:lnTo>
                    <a:lnTo>
                      <a:pt x="0" y="528"/>
                    </a:lnTo>
                    <a:lnTo>
                      <a:pt x="260" y="528"/>
                    </a:lnTo>
                    <a:lnTo>
                      <a:pt x="521" y="264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r>
                  <a:rPr lang="en-US" altLang="zh-CN" sz="190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Arial" panose="020B0604020202020204" pitchFamily="34" charset="0"/>
                    <a:sym typeface="+mn-ea"/>
                  </a:rPr>
                  <a:t>01</a:t>
                </a:r>
              </a:p>
            </p:txBody>
          </p:sp>
        </p:grpSp>
      </p:grpSp>
      <p:sp>
        <p:nvSpPr>
          <p:cNvPr id="4" name="文本框 3"/>
          <p:cNvSpPr txBox="1"/>
          <p:nvPr/>
        </p:nvSpPr>
        <p:spPr>
          <a:xfrm>
            <a:off x="684545" y="1257733"/>
            <a:ext cx="5843111" cy="349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pPr algn="l"/>
            <a:r>
              <a:rPr lang="en-US" altLang="zh-CN" sz="1600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b="1" kern="100" dirty="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现状：网民反映</a:t>
            </a:r>
            <a:r>
              <a:rPr lang="zh-CN" altLang="zh-CN" b="1" kern="100" dirty="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网购“</a:t>
            </a:r>
            <a:r>
              <a:rPr lang="en-US" altLang="zh-CN" b="1" kern="100" dirty="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7</a:t>
            </a:r>
            <a:r>
              <a:rPr lang="zh-CN" altLang="zh-CN" b="1" kern="100" dirty="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天无理由退货”保障基本落实</a:t>
            </a:r>
            <a:endParaRPr lang="zh-CN" altLang="zh-CN" sz="1600" b="1" kern="1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94349" y="1784281"/>
            <a:ext cx="6038148" cy="626018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l"/>
            <a:r>
              <a:rPr lang="zh-CN" altLang="en-US" b="1" kern="100" dirty="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问题：</a:t>
            </a:r>
            <a:r>
              <a:rPr lang="zh-CN" altLang="zh-CN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三成网民认为普遍存在商家干预买家填报“退货理由”现象</a:t>
            </a:r>
          </a:p>
        </p:txBody>
      </p:sp>
      <p:pic>
        <p:nvPicPr>
          <p:cNvPr id="16" name="图片 5" descr="C:\Users\cheng\Desktop\网购权益保护 专题报告\004.jpg"/>
          <p:cNvPicPr>
            <a:picLocks noChangeAspect="1"/>
          </p:cNvPicPr>
          <p:nvPr/>
        </p:nvPicPr>
        <p:blipFill>
          <a:blip r:embed="rId7"/>
          <a:srcRect t="2182" b="3119"/>
          <a:stretch>
            <a:fillRect/>
          </a:stretch>
        </p:blipFill>
        <p:spPr>
          <a:xfrm>
            <a:off x="5045696" y="2571566"/>
            <a:ext cx="3744518" cy="2738438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93242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&amp;pky96149190101&amp;"/>
          <p:cNvPicPr>
            <a:picLocks noChangeAspect="1"/>
          </p:cNvPicPr>
          <p:nvPr/>
        </p:nvPicPr>
        <p:blipFill>
          <a:blip r:embed="rId2"/>
          <a:srcRect r="-2344" b="28883"/>
          <a:stretch>
            <a:fillRect/>
          </a:stretch>
        </p:blipFill>
        <p:spPr>
          <a:xfrm>
            <a:off x="0" y="-54504"/>
            <a:ext cx="9384030" cy="5824538"/>
          </a:xfrm>
          <a:prstGeom prst="rect">
            <a:avLst/>
          </a:prstGeom>
        </p:spPr>
      </p:pic>
      <p:pic>
        <p:nvPicPr>
          <p:cNvPr id="23" name="图片 22" descr="发布周3"/>
          <p:cNvPicPr>
            <a:picLocks noChangeAspect="1"/>
          </p:cNvPicPr>
          <p:nvPr/>
        </p:nvPicPr>
        <p:blipFill>
          <a:blip r:embed="rId3"/>
          <a:srcRect l="30810" r="28271" b="17461"/>
          <a:stretch>
            <a:fillRect/>
          </a:stretch>
        </p:blipFill>
        <p:spPr>
          <a:xfrm>
            <a:off x="6695309" y="135467"/>
            <a:ext cx="445294" cy="705379"/>
          </a:xfrm>
          <a:prstGeom prst="rect">
            <a:avLst/>
          </a:prstGeom>
        </p:spPr>
      </p:pic>
      <p:pic>
        <p:nvPicPr>
          <p:cNvPr id="6" name="图片 5" descr="WechatIMG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1857" y="401637"/>
            <a:ext cx="1710214" cy="338667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02721" y="135467"/>
            <a:ext cx="5023620" cy="349019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r>
              <a:rPr lang="zh-CN" altLang="en-US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“网购安全权益保护”专题调查报告</a:t>
            </a:r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1135857" y="591080"/>
            <a:ext cx="3120866" cy="3644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71323" tIns="35662" rIns="71323" bIns="35662" rtlCol="0">
            <a:spAutoFit/>
          </a:bodyPr>
          <a:lstStyle/>
          <a:p>
            <a:r>
              <a:rPr lang="en-US" altLang="zh-CN" sz="1900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    </a:t>
            </a:r>
            <a:r>
              <a:rPr lang="zh-CN" altLang="en-US" sz="1900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网购评价现状与问题</a:t>
            </a:r>
            <a:r>
              <a:rPr lang="en-US" altLang="zh-CN" sz="1900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 </a:t>
            </a:r>
            <a:endParaRPr lang="zh-CN" altLang="zh-CN" sz="1900" kern="1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741998" y="590550"/>
            <a:ext cx="636270" cy="384175"/>
            <a:chOff x="2329" y="1116"/>
            <a:chExt cx="1336" cy="726"/>
          </a:xfrm>
        </p:grpSpPr>
        <p:sp>
          <p:nvSpPr>
            <p:cNvPr id="9" name="Freeform 18"/>
            <p:cNvSpPr/>
            <p:nvPr/>
          </p:nvSpPr>
          <p:spPr bwMode="auto">
            <a:xfrm>
              <a:off x="2871" y="1116"/>
              <a:ext cx="794" cy="726"/>
            </a:xfrm>
            <a:custGeom>
              <a:avLst/>
              <a:gdLst>
                <a:gd name="T0" fmla="*/ 260 w 521"/>
                <a:gd name="T1" fmla="*/ 0 h 528"/>
                <a:gd name="T2" fmla="*/ 260 w 521"/>
                <a:gd name="T3" fmla="*/ 0 h 528"/>
                <a:gd name="T4" fmla="*/ 0 w 521"/>
                <a:gd name="T5" fmla="*/ 0 h 528"/>
                <a:gd name="T6" fmla="*/ 0 w 521"/>
                <a:gd name="T7" fmla="*/ 528 h 528"/>
                <a:gd name="T8" fmla="*/ 260 w 521"/>
                <a:gd name="T9" fmla="*/ 528 h 528"/>
                <a:gd name="T10" fmla="*/ 521 w 521"/>
                <a:gd name="T11" fmla="*/ 264 h 528"/>
                <a:gd name="T12" fmla="*/ 260 w 521"/>
                <a:gd name="T13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1" h="528">
                  <a:moveTo>
                    <a:pt x="260" y="0"/>
                  </a:moveTo>
                  <a:lnTo>
                    <a:pt x="260" y="0"/>
                  </a:lnTo>
                  <a:lnTo>
                    <a:pt x="0" y="0"/>
                  </a:lnTo>
                  <a:lnTo>
                    <a:pt x="0" y="528"/>
                  </a:lnTo>
                  <a:lnTo>
                    <a:pt x="260" y="528"/>
                  </a:lnTo>
                  <a:lnTo>
                    <a:pt x="521" y="264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Freeform 18"/>
            <p:cNvSpPr/>
            <p:nvPr/>
          </p:nvSpPr>
          <p:spPr bwMode="auto">
            <a:xfrm>
              <a:off x="2329" y="1116"/>
              <a:ext cx="1083" cy="726"/>
            </a:xfrm>
            <a:custGeom>
              <a:avLst/>
              <a:gdLst>
                <a:gd name="T0" fmla="*/ 260 w 521"/>
                <a:gd name="T1" fmla="*/ 0 h 528"/>
                <a:gd name="T2" fmla="*/ 260 w 521"/>
                <a:gd name="T3" fmla="*/ 0 h 528"/>
                <a:gd name="T4" fmla="*/ 0 w 521"/>
                <a:gd name="T5" fmla="*/ 0 h 528"/>
                <a:gd name="T6" fmla="*/ 0 w 521"/>
                <a:gd name="T7" fmla="*/ 528 h 528"/>
                <a:gd name="T8" fmla="*/ 260 w 521"/>
                <a:gd name="T9" fmla="*/ 528 h 528"/>
                <a:gd name="T10" fmla="*/ 521 w 521"/>
                <a:gd name="T11" fmla="*/ 264 h 528"/>
                <a:gd name="T12" fmla="*/ 260 w 521"/>
                <a:gd name="T13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1" h="528">
                  <a:moveTo>
                    <a:pt x="260" y="0"/>
                  </a:moveTo>
                  <a:lnTo>
                    <a:pt x="260" y="0"/>
                  </a:lnTo>
                  <a:lnTo>
                    <a:pt x="0" y="0"/>
                  </a:lnTo>
                  <a:lnTo>
                    <a:pt x="0" y="528"/>
                  </a:lnTo>
                  <a:lnTo>
                    <a:pt x="260" y="528"/>
                  </a:lnTo>
                  <a:lnTo>
                    <a:pt x="521" y="264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r>
                <a:rPr lang="en-US" altLang="zh-CN" sz="19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  <a:sym typeface="+mn-ea"/>
                </a:rPr>
                <a:t>02</a:t>
              </a:r>
            </a:p>
          </p:txBody>
        </p:sp>
      </p:grpSp>
      <p:pic>
        <p:nvPicPr>
          <p:cNvPr id="11" name="图片 7" descr="C:\Users\cheng\Desktop\网购权益保护 专题报告\006.jpg"/>
          <p:cNvPicPr>
            <a:picLocks noChangeAspect="1"/>
          </p:cNvPicPr>
          <p:nvPr/>
        </p:nvPicPr>
        <p:blipFill>
          <a:blip r:embed="rId5"/>
          <a:srcRect r="779" b="2574"/>
          <a:stretch>
            <a:fillRect/>
          </a:stretch>
        </p:blipFill>
        <p:spPr>
          <a:xfrm>
            <a:off x="336372" y="2578414"/>
            <a:ext cx="4003251" cy="27860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741998" y="1269471"/>
            <a:ext cx="4719235" cy="349019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l"/>
            <a:r>
              <a:rPr lang="zh-CN" altLang="zh-CN" b="1" kern="100" dirty="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现状：商品质量成为“好评”首要因素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822122" y="1809882"/>
            <a:ext cx="5888840" cy="349019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l"/>
            <a:r>
              <a:rPr lang="zh-CN" altLang="zh-CN" b="1" kern="100" dirty="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问题：</a:t>
            </a:r>
            <a:r>
              <a:rPr lang="zh-CN" altLang="zh-CN" b="1" kern="100" dirty="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超三成网民反映卖家普遍干预买家给“差评”</a:t>
            </a:r>
            <a:endParaRPr lang="zh-CN" altLang="zh-CN" b="1" kern="100" dirty="0">
              <a:effectLst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6" name="图片 6" descr="C:\Users\cheng\Desktop\网购权益保护 专题报告\005.jpg"/>
          <p:cNvPicPr>
            <a:picLocks noChangeAspect="1"/>
          </p:cNvPicPr>
          <p:nvPr/>
        </p:nvPicPr>
        <p:blipFill>
          <a:blip r:embed="rId6"/>
          <a:srcRect t="3136" b="3119"/>
          <a:stretch>
            <a:fillRect/>
          </a:stretch>
        </p:blipFill>
        <p:spPr>
          <a:xfrm>
            <a:off x="4702521" y="2621471"/>
            <a:ext cx="4127267" cy="2743004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5973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&amp;pky96149190101&amp;"/>
          <p:cNvPicPr>
            <a:picLocks noChangeAspect="1"/>
          </p:cNvPicPr>
          <p:nvPr/>
        </p:nvPicPr>
        <p:blipFill>
          <a:blip r:embed="rId2"/>
          <a:srcRect r="-2344" b="28883"/>
          <a:stretch>
            <a:fillRect/>
          </a:stretch>
        </p:blipFill>
        <p:spPr>
          <a:xfrm>
            <a:off x="0" y="0"/>
            <a:ext cx="9602283" cy="5960004"/>
          </a:xfrm>
          <a:prstGeom prst="rect">
            <a:avLst/>
          </a:prstGeom>
        </p:spPr>
      </p:pic>
      <p:pic>
        <p:nvPicPr>
          <p:cNvPr id="23" name="图片 22" descr="发布周3"/>
          <p:cNvPicPr>
            <a:picLocks noChangeAspect="1"/>
          </p:cNvPicPr>
          <p:nvPr/>
        </p:nvPicPr>
        <p:blipFill>
          <a:blip r:embed="rId3"/>
          <a:srcRect l="30810" r="28271" b="17461"/>
          <a:stretch>
            <a:fillRect/>
          </a:stretch>
        </p:blipFill>
        <p:spPr>
          <a:xfrm>
            <a:off x="6695309" y="135467"/>
            <a:ext cx="445294" cy="705379"/>
          </a:xfrm>
          <a:prstGeom prst="rect">
            <a:avLst/>
          </a:prstGeom>
        </p:spPr>
      </p:pic>
      <p:pic>
        <p:nvPicPr>
          <p:cNvPr id="6" name="图片 5" descr="WechatIMG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1857" y="401637"/>
            <a:ext cx="1710214" cy="338667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02720" y="135467"/>
            <a:ext cx="5052943" cy="349019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r>
              <a:rPr lang="zh-CN" altLang="en-US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“网购安全权益保护”专题调查报告</a:t>
            </a:r>
            <a:endParaRPr lang="zh-CN" altLang="en-US" dirty="0"/>
          </a:p>
        </p:txBody>
      </p:sp>
      <p:grpSp>
        <p:nvGrpSpPr>
          <p:cNvPr id="5" name="组合 4"/>
          <p:cNvGrpSpPr/>
          <p:nvPr/>
        </p:nvGrpSpPr>
        <p:grpSpPr>
          <a:xfrm>
            <a:off x="656895" y="605895"/>
            <a:ext cx="3583595" cy="389058"/>
            <a:chOff x="1081018" y="758367"/>
            <a:chExt cx="4778127" cy="466870"/>
          </a:xfrm>
        </p:grpSpPr>
        <p:sp>
          <p:nvSpPr>
            <p:cNvPr id="12" name="文本框 11"/>
            <p:cNvSpPr txBox="1"/>
            <p:nvPr/>
          </p:nvSpPr>
          <p:spPr>
            <a:xfrm>
              <a:off x="1645920" y="764862"/>
              <a:ext cx="4213225" cy="4603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sz="19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  </a:t>
              </a:r>
              <a:r>
                <a:rPr lang="zh-CN" altLang="zh-CN" sz="1900" b="1" dirty="0">
                  <a:latin typeface="微软雅黑" panose="020B0503020204020204" charset="-122"/>
                  <a:ea typeface="微软雅黑" panose="020B0503020204020204" charset="-122"/>
                </a:rPr>
                <a:t>网购维权现状与问题</a:t>
              </a:r>
            </a:p>
          </p:txBody>
        </p:sp>
        <p:grpSp>
          <p:nvGrpSpPr>
            <p:cNvPr id="3" name="组合 2"/>
            <p:cNvGrpSpPr/>
            <p:nvPr/>
          </p:nvGrpSpPr>
          <p:grpSpPr>
            <a:xfrm>
              <a:off x="1081018" y="758367"/>
              <a:ext cx="886460" cy="461645"/>
              <a:chOff x="661670" y="1021715"/>
              <a:chExt cx="886460" cy="461645"/>
            </a:xfrm>
          </p:grpSpPr>
          <p:sp>
            <p:nvSpPr>
              <p:cNvPr id="13" name="Freeform 18"/>
              <p:cNvSpPr/>
              <p:nvPr/>
            </p:nvSpPr>
            <p:spPr bwMode="auto">
              <a:xfrm>
                <a:off x="922020" y="1021715"/>
                <a:ext cx="626110" cy="461010"/>
              </a:xfrm>
              <a:custGeom>
                <a:avLst/>
                <a:gdLst>
                  <a:gd name="T0" fmla="*/ 260 w 521"/>
                  <a:gd name="T1" fmla="*/ 0 h 528"/>
                  <a:gd name="T2" fmla="*/ 260 w 521"/>
                  <a:gd name="T3" fmla="*/ 0 h 528"/>
                  <a:gd name="T4" fmla="*/ 0 w 521"/>
                  <a:gd name="T5" fmla="*/ 0 h 528"/>
                  <a:gd name="T6" fmla="*/ 0 w 521"/>
                  <a:gd name="T7" fmla="*/ 528 h 528"/>
                  <a:gd name="T8" fmla="*/ 260 w 521"/>
                  <a:gd name="T9" fmla="*/ 528 h 528"/>
                  <a:gd name="T10" fmla="*/ 521 w 521"/>
                  <a:gd name="T11" fmla="*/ 264 h 528"/>
                  <a:gd name="T12" fmla="*/ 260 w 521"/>
                  <a:gd name="T13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1" h="528">
                    <a:moveTo>
                      <a:pt x="260" y="0"/>
                    </a:moveTo>
                    <a:lnTo>
                      <a:pt x="260" y="0"/>
                    </a:lnTo>
                    <a:lnTo>
                      <a:pt x="0" y="0"/>
                    </a:lnTo>
                    <a:lnTo>
                      <a:pt x="0" y="528"/>
                    </a:lnTo>
                    <a:lnTo>
                      <a:pt x="260" y="528"/>
                    </a:lnTo>
                    <a:lnTo>
                      <a:pt x="521" y="264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4" name="Freeform 18"/>
              <p:cNvSpPr/>
              <p:nvPr/>
            </p:nvSpPr>
            <p:spPr bwMode="auto">
              <a:xfrm>
                <a:off x="661670" y="1022350"/>
                <a:ext cx="798195" cy="461010"/>
              </a:xfrm>
              <a:custGeom>
                <a:avLst/>
                <a:gdLst>
                  <a:gd name="T0" fmla="*/ 260 w 521"/>
                  <a:gd name="T1" fmla="*/ 0 h 528"/>
                  <a:gd name="T2" fmla="*/ 260 w 521"/>
                  <a:gd name="T3" fmla="*/ 0 h 528"/>
                  <a:gd name="T4" fmla="*/ 0 w 521"/>
                  <a:gd name="T5" fmla="*/ 0 h 528"/>
                  <a:gd name="T6" fmla="*/ 0 w 521"/>
                  <a:gd name="T7" fmla="*/ 528 h 528"/>
                  <a:gd name="T8" fmla="*/ 260 w 521"/>
                  <a:gd name="T9" fmla="*/ 528 h 528"/>
                  <a:gd name="T10" fmla="*/ 521 w 521"/>
                  <a:gd name="T11" fmla="*/ 264 h 528"/>
                  <a:gd name="T12" fmla="*/ 260 w 521"/>
                  <a:gd name="T13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1" h="528">
                    <a:moveTo>
                      <a:pt x="260" y="0"/>
                    </a:moveTo>
                    <a:lnTo>
                      <a:pt x="260" y="0"/>
                    </a:lnTo>
                    <a:lnTo>
                      <a:pt x="0" y="0"/>
                    </a:lnTo>
                    <a:lnTo>
                      <a:pt x="0" y="528"/>
                    </a:lnTo>
                    <a:lnTo>
                      <a:pt x="260" y="528"/>
                    </a:lnTo>
                    <a:lnTo>
                      <a:pt x="521" y="264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r>
                  <a:rPr lang="en-US" altLang="zh-CN" sz="190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Arial" panose="020B0604020202020204" pitchFamily="34" charset="0"/>
                    <a:sym typeface="+mn-ea"/>
                  </a:rPr>
                  <a:t>03</a:t>
                </a:r>
              </a:p>
            </p:txBody>
          </p:sp>
        </p:grpSp>
      </p:grpSp>
      <p:sp>
        <p:nvSpPr>
          <p:cNvPr id="4" name="文本框 3"/>
          <p:cNvSpPr txBox="1"/>
          <p:nvPr/>
        </p:nvSpPr>
        <p:spPr>
          <a:xfrm>
            <a:off x="656895" y="1316257"/>
            <a:ext cx="7162507" cy="349019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l"/>
            <a:r>
              <a:rPr lang="zh-CN" altLang="zh-CN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现状：网民网购维权意识加强 应对网购纠纷方式更加积极主动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656895" y="1853977"/>
            <a:ext cx="7963117" cy="626018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zh-CN" altLang="zh-CN" b="1" kern="100" dirty="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问题：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网</a:t>
            </a:r>
            <a:r>
              <a:rPr lang="zh-CN" altLang="zh-CN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购维权的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zh-CN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复杂度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zh-CN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和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zh-CN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时间金钱成本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zh-CN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为网民放弃网购维权的主要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原</a:t>
            </a:r>
            <a:r>
              <a:rPr lang="zh-CN" altLang="zh-CN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因</a:t>
            </a:r>
            <a:endParaRPr lang="zh-CN" altLang="zh-CN" b="1" kern="100" dirty="0">
              <a:effectLst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026" name="图片 19" descr="C:\Users\cheng\Desktop\网购权益保护 专题报告\01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75" y="2649770"/>
            <a:ext cx="4225421" cy="2815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图片 20" descr="C:\Users\cheng\Desktop\网购权益保护 专题报告\01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177" y="2649769"/>
            <a:ext cx="4064794" cy="2815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203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&amp;pky96149190101&amp;"/>
          <p:cNvPicPr>
            <a:picLocks noChangeAspect="1"/>
          </p:cNvPicPr>
          <p:nvPr/>
        </p:nvPicPr>
        <p:blipFill>
          <a:blip r:embed="rId2"/>
          <a:srcRect r="-2344" b="28883"/>
          <a:stretch>
            <a:fillRect/>
          </a:stretch>
        </p:blipFill>
        <p:spPr>
          <a:xfrm>
            <a:off x="0" y="-109537"/>
            <a:ext cx="9384030" cy="5824538"/>
          </a:xfrm>
          <a:prstGeom prst="rect">
            <a:avLst/>
          </a:prstGeom>
        </p:spPr>
      </p:pic>
      <p:pic>
        <p:nvPicPr>
          <p:cNvPr id="23" name="图片 22" descr="发布周3"/>
          <p:cNvPicPr>
            <a:picLocks noChangeAspect="1"/>
          </p:cNvPicPr>
          <p:nvPr/>
        </p:nvPicPr>
        <p:blipFill>
          <a:blip r:embed="rId3"/>
          <a:srcRect l="30810" r="28271" b="17461"/>
          <a:stretch>
            <a:fillRect/>
          </a:stretch>
        </p:blipFill>
        <p:spPr>
          <a:xfrm>
            <a:off x="6695309" y="135467"/>
            <a:ext cx="445294" cy="705379"/>
          </a:xfrm>
          <a:prstGeom prst="rect">
            <a:avLst/>
          </a:prstGeom>
        </p:spPr>
      </p:pic>
      <p:pic>
        <p:nvPicPr>
          <p:cNvPr id="6" name="图片 5" descr="WechatIMG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1857" y="401637"/>
            <a:ext cx="1710214" cy="338667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02720" y="135467"/>
            <a:ext cx="4352501" cy="349019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r>
              <a:rPr lang="zh-CN" altLang="en-US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“网购安全权益保护”专题调查报告</a:t>
            </a:r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2593657" y="-387514"/>
            <a:ext cx="4160520" cy="5473499"/>
          </a:xfrm>
          <a:prstGeom prst="rect">
            <a:avLst/>
          </a:prstGeom>
          <a:noFill/>
        </p:spPr>
        <p:txBody>
          <a:bodyPr wrap="square" lIns="71323" tIns="35662" rIns="71323" bIns="35662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34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4</a:t>
            </a:r>
          </a:p>
        </p:txBody>
      </p:sp>
      <p:sp useBgFill="1">
        <p:nvSpPr>
          <p:cNvPr id="10" name="标题 10"/>
          <p:cNvSpPr>
            <a:spLocks noGrp="1"/>
          </p:cNvSpPr>
          <p:nvPr>
            <p:ph type="ctrTitle"/>
          </p:nvPr>
        </p:nvSpPr>
        <p:spPr>
          <a:xfrm>
            <a:off x="1442786" y="2418907"/>
            <a:ext cx="6858000" cy="732439"/>
          </a:xfrm>
        </p:spPr>
        <p:txBody>
          <a:bodyPr>
            <a:normAutofit fontScale="90000"/>
          </a:bodyPr>
          <a:lstStyle/>
          <a:p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/>
            </a:r>
            <a:b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</a:br>
            <a:r>
              <a:rPr lang="zh-CN" altLang="en-US" sz="4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四种网购新业态的现状与关注点</a:t>
            </a:r>
          </a:p>
        </p:txBody>
      </p:sp>
    </p:spTree>
    <p:extLst>
      <p:ext uri="{BB962C8B-B14F-4D97-AF65-F5344CB8AC3E}">
        <p14:creationId xmlns:p14="http://schemas.microsoft.com/office/powerpoint/2010/main" val="367998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&amp;pky96149190101&amp;"/>
          <p:cNvPicPr>
            <a:picLocks noChangeAspect="1"/>
          </p:cNvPicPr>
          <p:nvPr/>
        </p:nvPicPr>
        <p:blipFill>
          <a:blip r:embed="rId2"/>
          <a:srcRect r="-2344" b="28883"/>
          <a:stretch>
            <a:fillRect/>
          </a:stretch>
        </p:blipFill>
        <p:spPr>
          <a:xfrm>
            <a:off x="13447" y="-54769"/>
            <a:ext cx="9384030" cy="5824538"/>
          </a:xfrm>
          <a:prstGeom prst="rect">
            <a:avLst/>
          </a:prstGeom>
        </p:spPr>
      </p:pic>
      <p:pic>
        <p:nvPicPr>
          <p:cNvPr id="23" name="图片 22" descr="发布周3"/>
          <p:cNvPicPr>
            <a:picLocks noChangeAspect="1"/>
          </p:cNvPicPr>
          <p:nvPr/>
        </p:nvPicPr>
        <p:blipFill>
          <a:blip r:embed="rId3"/>
          <a:srcRect l="30810" r="28271" b="17461"/>
          <a:stretch>
            <a:fillRect/>
          </a:stretch>
        </p:blipFill>
        <p:spPr>
          <a:xfrm>
            <a:off x="6695309" y="135467"/>
            <a:ext cx="445294" cy="705379"/>
          </a:xfrm>
          <a:prstGeom prst="rect">
            <a:avLst/>
          </a:prstGeom>
        </p:spPr>
      </p:pic>
      <p:pic>
        <p:nvPicPr>
          <p:cNvPr id="6" name="图片 5" descr="WechatIMG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1857" y="401637"/>
            <a:ext cx="1710214" cy="338667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02720" y="135467"/>
            <a:ext cx="4805507" cy="349019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r>
              <a:rPr lang="zh-CN" altLang="en-US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“网购安全权益保护”专题调查报告</a:t>
            </a:r>
            <a:endParaRPr lang="zh-CN" altLang="en-US" dirty="0"/>
          </a:p>
        </p:txBody>
      </p:sp>
      <p:grpSp>
        <p:nvGrpSpPr>
          <p:cNvPr id="2" name="组合 1"/>
          <p:cNvGrpSpPr/>
          <p:nvPr/>
        </p:nvGrpSpPr>
        <p:grpSpPr>
          <a:xfrm>
            <a:off x="655619" y="668012"/>
            <a:ext cx="5468344" cy="769441"/>
            <a:chOff x="4054215" y="1141234"/>
            <a:chExt cx="6932669" cy="923329"/>
          </a:xfrm>
        </p:grpSpPr>
        <p:sp>
          <p:nvSpPr>
            <p:cNvPr id="8" name="文本框 7"/>
            <p:cNvSpPr txBox="1"/>
            <p:nvPr/>
          </p:nvSpPr>
          <p:spPr>
            <a:xfrm>
              <a:off x="4261449" y="1141235"/>
              <a:ext cx="6725435" cy="9233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2200" b="1" dirty="0"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      网购四种新业态中的现状和问题</a:t>
              </a:r>
              <a:endParaRPr lang="zh-CN" altLang="zh-CN" sz="22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4054215" y="1141234"/>
              <a:ext cx="938530" cy="523346"/>
              <a:chOff x="244" y="1800"/>
              <a:chExt cx="1478" cy="823"/>
            </a:xfrm>
          </p:grpSpPr>
          <p:sp>
            <p:nvSpPr>
              <p:cNvPr id="12" name="Freeform 18"/>
              <p:cNvSpPr/>
              <p:nvPr/>
            </p:nvSpPr>
            <p:spPr bwMode="auto">
              <a:xfrm>
                <a:off x="736" y="1800"/>
                <a:ext cx="986" cy="726"/>
              </a:xfrm>
              <a:custGeom>
                <a:avLst/>
                <a:gdLst>
                  <a:gd name="T0" fmla="*/ 260 w 521"/>
                  <a:gd name="T1" fmla="*/ 0 h 528"/>
                  <a:gd name="T2" fmla="*/ 260 w 521"/>
                  <a:gd name="T3" fmla="*/ 0 h 528"/>
                  <a:gd name="T4" fmla="*/ 0 w 521"/>
                  <a:gd name="T5" fmla="*/ 0 h 528"/>
                  <a:gd name="T6" fmla="*/ 0 w 521"/>
                  <a:gd name="T7" fmla="*/ 528 h 528"/>
                  <a:gd name="T8" fmla="*/ 260 w 521"/>
                  <a:gd name="T9" fmla="*/ 528 h 528"/>
                  <a:gd name="T10" fmla="*/ 521 w 521"/>
                  <a:gd name="T11" fmla="*/ 264 h 528"/>
                  <a:gd name="T12" fmla="*/ 260 w 521"/>
                  <a:gd name="T13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1" h="528">
                    <a:moveTo>
                      <a:pt x="260" y="0"/>
                    </a:moveTo>
                    <a:lnTo>
                      <a:pt x="260" y="0"/>
                    </a:lnTo>
                    <a:lnTo>
                      <a:pt x="0" y="0"/>
                    </a:lnTo>
                    <a:lnTo>
                      <a:pt x="0" y="528"/>
                    </a:lnTo>
                    <a:lnTo>
                      <a:pt x="260" y="528"/>
                    </a:lnTo>
                    <a:lnTo>
                      <a:pt x="521" y="264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3" name="Freeform 18"/>
              <p:cNvSpPr/>
              <p:nvPr/>
            </p:nvSpPr>
            <p:spPr bwMode="auto">
              <a:xfrm>
                <a:off x="244" y="1800"/>
                <a:ext cx="1257" cy="823"/>
              </a:xfrm>
              <a:custGeom>
                <a:avLst/>
                <a:gdLst>
                  <a:gd name="T0" fmla="*/ 260 w 521"/>
                  <a:gd name="T1" fmla="*/ 0 h 528"/>
                  <a:gd name="T2" fmla="*/ 260 w 521"/>
                  <a:gd name="T3" fmla="*/ 0 h 528"/>
                  <a:gd name="T4" fmla="*/ 0 w 521"/>
                  <a:gd name="T5" fmla="*/ 0 h 528"/>
                  <a:gd name="T6" fmla="*/ 0 w 521"/>
                  <a:gd name="T7" fmla="*/ 528 h 528"/>
                  <a:gd name="T8" fmla="*/ 260 w 521"/>
                  <a:gd name="T9" fmla="*/ 528 h 528"/>
                  <a:gd name="T10" fmla="*/ 521 w 521"/>
                  <a:gd name="T11" fmla="*/ 264 h 528"/>
                  <a:gd name="T12" fmla="*/ 260 w 521"/>
                  <a:gd name="T13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1" h="528">
                    <a:moveTo>
                      <a:pt x="260" y="0"/>
                    </a:moveTo>
                    <a:lnTo>
                      <a:pt x="260" y="0"/>
                    </a:lnTo>
                    <a:lnTo>
                      <a:pt x="0" y="0"/>
                    </a:lnTo>
                    <a:lnTo>
                      <a:pt x="0" y="528"/>
                    </a:lnTo>
                    <a:lnTo>
                      <a:pt x="260" y="528"/>
                    </a:lnTo>
                    <a:lnTo>
                      <a:pt x="521" y="264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altLang="zh-CN" sz="19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  <a:sym typeface="+mn-ea"/>
                </a:endParaRPr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2441890" y="1653894"/>
            <a:ext cx="4089600" cy="436017"/>
            <a:chOff x="4492506" y="1873724"/>
            <a:chExt cx="4715156" cy="523220"/>
          </a:xfrm>
        </p:grpSpPr>
        <p:sp>
          <p:nvSpPr>
            <p:cNvPr id="10" name="文本框 9"/>
            <p:cNvSpPr txBox="1"/>
            <p:nvPr/>
          </p:nvSpPr>
          <p:spPr>
            <a:xfrm>
              <a:off x="4765065" y="1873724"/>
              <a:ext cx="4442597" cy="5232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 anchor="t">
              <a:spAutoFit/>
            </a:bodyPr>
            <a:lstStyle/>
            <a:p>
              <a:r>
                <a:rPr lang="en-US" altLang="zh-CN" sz="2200" b="1" dirty="0">
                  <a:latin typeface="微软雅黑" panose="020B0503020204020204" charset="-122"/>
                  <a:ea typeface="微软雅黑" panose="020B0503020204020204" charset="-122"/>
                </a:rPr>
                <a:t>      </a:t>
              </a:r>
              <a:r>
                <a:rPr lang="zh-CN" altLang="zh-CN" sz="2200" b="1" dirty="0">
                  <a:latin typeface="微软雅黑" panose="020B0503020204020204" charset="-122"/>
                  <a:ea typeface="微软雅黑" panose="020B0503020204020204" charset="-122"/>
                </a:rPr>
                <a:t>新业态一</a:t>
              </a:r>
              <a:r>
                <a:rPr lang="zh-CN" altLang="en-US" sz="2200" b="1" dirty="0">
                  <a:latin typeface="微软雅黑" panose="020B0503020204020204" charset="-122"/>
                  <a:ea typeface="微软雅黑" panose="020B0503020204020204" charset="-122"/>
                </a:rPr>
                <a:t>：</a:t>
              </a:r>
              <a:r>
                <a:rPr lang="zh-CN" altLang="zh-CN" sz="2200" b="1" dirty="0">
                  <a:latin typeface="微软雅黑" panose="020B0503020204020204" charset="-122"/>
                  <a:ea typeface="微软雅黑" panose="020B0503020204020204" charset="-122"/>
                </a:rPr>
                <a:t>电商直播带货</a:t>
              </a:r>
              <a:endParaRPr lang="zh-CN" altLang="zh-CN" sz="25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18" name="Freeform 18"/>
            <p:cNvSpPr/>
            <p:nvPr/>
          </p:nvSpPr>
          <p:spPr bwMode="auto">
            <a:xfrm>
              <a:off x="4492506" y="1873726"/>
              <a:ext cx="626110" cy="461663"/>
            </a:xfrm>
            <a:custGeom>
              <a:avLst/>
              <a:gdLst>
                <a:gd name="T0" fmla="*/ 260 w 521"/>
                <a:gd name="T1" fmla="*/ 0 h 528"/>
                <a:gd name="T2" fmla="*/ 260 w 521"/>
                <a:gd name="T3" fmla="*/ 0 h 528"/>
                <a:gd name="T4" fmla="*/ 0 w 521"/>
                <a:gd name="T5" fmla="*/ 0 h 528"/>
                <a:gd name="T6" fmla="*/ 0 w 521"/>
                <a:gd name="T7" fmla="*/ 528 h 528"/>
                <a:gd name="T8" fmla="*/ 260 w 521"/>
                <a:gd name="T9" fmla="*/ 528 h 528"/>
                <a:gd name="T10" fmla="*/ 521 w 521"/>
                <a:gd name="T11" fmla="*/ 264 h 528"/>
                <a:gd name="T12" fmla="*/ 260 w 521"/>
                <a:gd name="T13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1" h="528">
                  <a:moveTo>
                    <a:pt x="260" y="0"/>
                  </a:moveTo>
                  <a:lnTo>
                    <a:pt x="260" y="0"/>
                  </a:lnTo>
                  <a:lnTo>
                    <a:pt x="0" y="0"/>
                  </a:lnTo>
                  <a:lnTo>
                    <a:pt x="0" y="528"/>
                  </a:lnTo>
                  <a:lnTo>
                    <a:pt x="260" y="528"/>
                  </a:lnTo>
                  <a:lnTo>
                    <a:pt x="521" y="264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r>
                <a:rPr lang="en-US" altLang="zh-CN" sz="2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  <a:endParaRPr lang="zh-CN" altLang="en-US" sz="2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2441890" y="2415651"/>
            <a:ext cx="4089599" cy="436017"/>
            <a:chOff x="4642985" y="2400104"/>
            <a:chExt cx="5310503" cy="523220"/>
          </a:xfrm>
        </p:grpSpPr>
        <p:sp>
          <p:nvSpPr>
            <p:cNvPr id="20" name="文本框 19"/>
            <p:cNvSpPr txBox="1"/>
            <p:nvPr/>
          </p:nvSpPr>
          <p:spPr>
            <a:xfrm>
              <a:off x="4949957" y="2400104"/>
              <a:ext cx="5003531" cy="5232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 anchor="t">
              <a:spAutoFit/>
            </a:bodyPr>
            <a:lstStyle/>
            <a:p>
              <a:r>
                <a:rPr lang="en-US" altLang="zh-CN" sz="2200" b="1" dirty="0">
                  <a:latin typeface="微软雅黑" panose="020B0503020204020204" charset="-122"/>
                  <a:ea typeface="微软雅黑" panose="020B0503020204020204" charset="-122"/>
                </a:rPr>
                <a:t>      </a:t>
              </a:r>
              <a:r>
                <a:rPr lang="zh-CN" altLang="zh-CN" sz="2200" b="1" dirty="0">
                  <a:latin typeface="微软雅黑" panose="020B0503020204020204" charset="-122"/>
                  <a:ea typeface="微软雅黑" panose="020B0503020204020204" charset="-122"/>
                </a:rPr>
                <a:t>新业态二</a:t>
              </a:r>
              <a:r>
                <a:rPr lang="zh-CN" altLang="en-US" sz="2200" b="1" dirty="0">
                  <a:latin typeface="微软雅黑" panose="020B0503020204020204" charset="-122"/>
                  <a:ea typeface="微软雅黑" panose="020B0503020204020204" charset="-122"/>
                </a:rPr>
                <a:t>：</a:t>
              </a:r>
              <a:r>
                <a:rPr lang="zh-CN" altLang="zh-CN" sz="2200" b="1" dirty="0">
                  <a:latin typeface="微软雅黑" panose="020B0503020204020204" charset="-122"/>
                  <a:ea typeface="微软雅黑" panose="020B0503020204020204" charset="-122"/>
                </a:rPr>
                <a:t>电商平台刷单</a:t>
              </a:r>
              <a:endParaRPr lang="zh-CN" altLang="en-US" sz="2200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 18"/>
            <p:cNvSpPr/>
            <p:nvPr/>
          </p:nvSpPr>
          <p:spPr bwMode="auto">
            <a:xfrm>
              <a:off x="4642985" y="2408599"/>
              <a:ext cx="713275" cy="461664"/>
            </a:xfrm>
            <a:custGeom>
              <a:avLst/>
              <a:gdLst>
                <a:gd name="T0" fmla="*/ 260 w 521"/>
                <a:gd name="T1" fmla="*/ 0 h 528"/>
                <a:gd name="T2" fmla="*/ 260 w 521"/>
                <a:gd name="T3" fmla="*/ 0 h 528"/>
                <a:gd name="T4" fmla="*/ 0 w 521"/>
                <a:gd name="T5" fmla="*/ 0 h 528"/>
                <a:gd name="T6" fmla="*/ 0 w 521"/>
                <a:gd name="T7" fmla="*/ 528 h 528"/>
                <a:gd name="T8" fmla="*/ 260 w 521"/>
                <a:gd name="T9" fmla="*/ 528 h 528"/>
                <a:gd name="T10" fmla="*/ 521 w 521"/>
                <a:gd name="T11" fmla="*/ 264 h 528"/>
                <a:gd name="T12" fmla="*/ 260 w 521"/>
                <a:gd name="T13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1" h="528">
                  <a:moveTo>
                    <a:pt x="260" y="0"/>
                  </a:moveTo>
                  <a:lnTo>
                    <a:pt x="260" y="0"/>
                  </a:lnTo>
                  <a:lnTo>
                    <a:pt x="0" y="0"/>
                  </a:lnTo>
                  <a:lnTo>
                    <a:pt x="0" y="528"/>
                  </a:lnTo>
                  <a:lnTo>
                    <a:pt x="260" y="528"/>
                  </a:lnTo>
                  <a:lnTo>
                    <a:pt x="521" y="264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r>
                <a:rPr lang="en-US" altLang="zh-CN" sz="2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  <a:endParaRPr lang="zh-CN" altLang="en-US" sz="2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2441890" y="3223310"/>
            <a:ext cx="4089600" cy="436017"/>
            <a:chOff x="2948187" y="2443871"/>
            <a:chExt cx="4584846" cy="523220"/>
          </a:xfrm>
        </p:grpSpPr>
        <p:sp>
          <p:nvSpPr>
            <p:cNvPr id="24" name="文本框 23"/>
            <p:cNvSpPr txBox="1"/>
            <p:nvPr/>
          </p:nvSpPr>
          <p:spPr>
            <a:xfrm>
              <a:off x="3261241" y="2443871"/>
              <a:ext cx="4271792" cy="5232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 anchor="t">
              <a:spAutoFit/>
            </a:bodyPr>
            <a:lstStyle/>
            <a:p>
              <a:r>
                <a:rPr lang="en-US" altLang="zh-CN" sz="2200" b="1" dirty="0">
                  <a:latin typeface="微软雅黑" panose="020B0503020204020204" charset="-122"/>
                  <a:ea typeface="微软雅黑" panose="020B0503020204020204" charset="-122"/>
                </a:rPr>
                <a:t>     </a:t>
              </a:r>
              <a:r>
                <a:rPr lang="zh-CN" altLang="zh-CN" sz="2200" b="1" dirty="0">
                  <a:latin typeface="微软雅黑" panose="020B0503020204020204" charset="-122"/>
                  <a:ea typeface="微软雅黑" panose="020B0503020204020204" charset="-122"/>
                </a:rPr>
                <a:t>新业态三</a:t>
              </a:r>
              <a:r>
                <a:rPr lang="zh-CN" altLang="en-US" sz="2200" b="1" dirty="0">
                  <a:latin typeface="微软雅黑" panose="020B0503020204020204" charset="-122"/>
                  <a:ea typeface="微软雅黑" panose="020B0503020204020204" charset="-122"/>
                </a:rPr>
                <a:t>：</a:t>
              </a:r>
              <a:r>
                <a:rPr lang="zh-CN" altLang="zh-CN" sz="2200" b="1" dirty="0">
                  <a:latin typeface="微软雅黑" panose="020B0503020204020204" charset="-122"/>
                  <a:ea typeface="微软雅黑" panose="020B0503020204020204" charset="-122"/>
                </a:rPr>
                <a:t>二手交易市场</a:t>
              </a:r>
              <a:endParaRPr lang="zh-CN" altLang="zh-CN" sz="25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Freeform 18"/>
            <p:cNvSpPr/>
            <p:nvPr/>
          </p:nvSpPr>
          <p:spPr bwMode="auto">
            <a:xfrm>
              <a:off x="2948187" y="2443872"/>
              <a:ext cx="626110" cy="461664"/>
            </a:xfrm>
            <a:custGeom>
              <a:avLst/>
              <a:gdLst>
                <a:gd name="T0" fmla="*/ 260 w 521"/>
                <a:gd name="T1" fmla="*/ 0 h 528"/>
                <a:gd name="T2" fmla="*/ 260 w 521"/>
                <a:gd name="T3" fmla="*/ 0 h 528"/>
                <a:gd name="T4" fmla="*/ 0 w 521"/>
                <a:gd name="T5" fmla="*/ 0 h 528"/>
                <a:gd name="T6" fmla="*/ 0 w 521"/>
                <a:gd name="T7" fmla="*/ 528 h 528"/>
                <a:gd name="T8" fmla="*/ 260 w 521"/>
                <a:gd name="T9" fmla="*/ 528 h 528"/>
                <a:gd name="T10" fmla="*/ 521 w 521"/>
                <a:gd name="T11" fmla="*/ 264 h 528"/>
                <a:gd name="T12" fmla="*/ 260 w 521"/>
                <a:gd name="T13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1" h="528">
                  <a:moveTo>
                    <a:pt x="260" y="0"/>
                  </a:moveTo>
                  <a:lnTo>
                    <a:pt x="260" y="0"/>
                  </a:lnTo>
                  <a:lnTo>
                    <a:pt x="0" y="0"/>
                  </a:lnTo>
                  <a:lnTo>
                    <a:pt x="0" y="528"/>
                  </a:lnTo>
                  <a:lnTo>
                    <a:pt x="260" y="528"/>
                  </a:lnTo>
                  <a:lnTo>
                    <a:pt x="521" y="264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r>
                <a:rPr lang="en-US" altLang="zh-CN" sz="2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  <a:endParaRPr lang="zh-CN" altLang="en-US" sz="2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2441890" y="4058724"/>
            <a:ext cx="4089599" cy="436017"/>
            <a:chOff x="2432534" y="3131850"/>
            <a:chExt cx="5867005" cy="523220"/>
          </a:xfrm>
        </p:grpSpPr>
        <p:sp>
          <p:nvSpPr>
            <p:cNvPr id="30" name="文本框 29"/>
            <p:cNvSpPr txBox="1"/>
            <p:nvPr/>
          </p:nvSpPr>
          <p:spPr>
            <a:xfrm>
              <a:off x="2819824" y="3131850"/>
              <a:ext cx="5479715" cy="5232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 anchor="t">
              <a:spAutoFit/>
            </a:bodyPr>
            <a:lstStyle/>
            <a:p>
              <a:r>
                <a:rPr lang="en-US" altLang="zh-CN" sz="2200" b="1" dirty="0">
                  <a:latin typeface="微软雅黑" panose="020B0503020204020204" charset="-122"/>
                  <a:ea typeface="微软雅黑" panose="020B0503020204020204" charset="-122"/>
                </a:rPr>
                <a:t>     </a:t>
              </a:r>
              <a:r>
                <a:rPr lang="zh-CN" altLang="zh-CN" sz="2200" b="1" dirty="0">
                  <a:latin typeface="微软雅黑" panose="020B0503020204020204" charset="-122"/>
                  <a:ea typeface="微软雅黑" panose="020B0503020204020204" charset="-122"/>
                </a:rPr>
                <a:t>新业态四</a:t>
              </a:r>
              <a:r>
                <a:rPr lang="zh-CN" altLang="en-US" sz="2200" b="1" dirty="0">
                  <a:latin typeface="微软雅黑" panose="020B0503020204020204" charset="-122"/>
                  <a:ea typeface="微软雅黑" panose="020B0503020204020204" charset="-122"/>
                </a:rPr>
                <a:t>：</a:t>
              </a:r>
              <a:r>
                <a:rPr lang="zh-CN" altLang="zh-CN" sz="2200" b="1" dirty="0">
                  <a:latin typeface="微软雅黑" panose="020B0503020204020204" charset="-122"/>
                  <a:ea typeface="微软雅黑" panose="020B0503020204020204" charset="-122"/>
                </a:rPr>
                <a:t>网贷消费</a:t>
              </a:r>
              <a:endParaRPr lang="zh-CN" altLang="zh-CN" sz="25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31" name="Freeform 18"/>
            <p:cNvSpPr/>
            <p:nvPr/>
          </p:nvSpPr>
          <p:spPr bwMode="auto">
            <a:xfrm>
              <a:off x="2432534" y="3131851"/>
              <a:ext cx="774582" cy="461664"/>
            </a:xfrm>
            <a:custGeom>
              <a:avLst/>
              <a:gdLst>
                <a:gd name="T0" fmla="*/ 260 w 521"/>
                <a:gd name="T1" fmla="*/ 0 h 528"/>
                <a:gd name="T2" fmla="*/ 260 w 521"/>
                <a:gd name="T3" fmla="*/ 0 h 528"/>
                <a:gd name="T4" fmla="*/ 0 w 521"/>
                <a:gd name="T5" fmla="*/ 0 h 528"/>
                <a:gd name="T6" fmla="*/ 0 w 521"/>
                <a:gd name="T7" fmla="*/ 528 h 528"/>
                <a:gd name="T8" fmla="*/ 260 w 521"/>
                <a:gd name="T9" fmla="*/ 528 h 528"/>
                <a:gd name="T10" fmla="*/ 521 w 521"/>
                <a:gd name="T11" fmla="*/ 264 h 528"/>
                <a:gd name="T12" fmla="*/ 260 w 521"/>
                <a:gd name="T13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1" h="528">
                  <a:moveTo>
                    <a:pt x="260" y="0"/>
                  </a:moveTo>
                  <a:lnTo>
                    <a:pt x="260" y="0"/>
                  </a:lnTo>
                  <a:lnTo>
                    <a:pt x="0" y="0"/>
                  </a:lnTo>
                  <a:lnTo>
                    <a:pt x="0" y="528"/>
                  </a:lnTo>
                  <a:lnTo>
                    <a:pt x="260" y="528"/>
                  </a:lnTo>
                  <a:lnTo>
                    <a:pt x="521" y="264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r>
                <a:rPr lang="en-US" altLang="zh-CN" sz="2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04</a:t>
              </a:r>
              <a:endParaRPr lang="zh-CN" altLang="en-US" sz="2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881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&amp;pky96149190101&amp;"/>
          <p:cNvPicPr>
            <a:picLocks noChangeAspect="1"/>
          </p:cNvPicPr>
          <p:nvPr/>
        </p:nvPicPr>
        <p:blipFill>
          <a:blip r:embed="rId2"/>
          <a:srcRect r="-2344" b="28883"/>
          <a:stretch>
            <a:fillRect/>
          </a:stretch>
        </p:blipFill>
        <p:spPr>
          <a:xfrm>
            <a:off x="0" y="135467"/>
            <a:ext cx="9384030" cy="5824538"/>
          </a:xfrm>
          <a:prstGeom prst="rect">
            <a:avLst/>
          </a:prstGeom>
        </p:spPr>
      </p:pic>
      <p:pic>
        <p:nvPicPr>
          <p:cNvPr id="23" name="图片 22" descr="发布周3"/>
          <p:cNvPicPr>
            <a:picLocks noChangeAspect="1"/>
          </p:cNvPicPr>
          <p:nvPr/>
        </p:nvPicPr>
        <p:blipFill>
          <a:blip r:embed="rId3"/>
          <a:srcRect l="30810" r="28271" b="17461"/>
          <a:stretch>
            <a:fillRect/>
          </a:stretch>
        </p:blipFill>
        <p:spPr>
          <a:xfrm>
            <a:off x="6695309" y="135467"/>
            <a:ext cx="445294" cy="705379"/>
          </a:xfrm>
          <a:prstGeom prst="rect">
            <a:avLst/>
          </a:prstGeom>
        </p:spPr>
      </p:pic>
      <p:pic>
        <p:nvPicPr>
          <p:cNvPr id="6" name="图片 5" descr="WechatIMG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1857" y="401637"/>
            <a:ext cx="1710214" cy="338667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02720" y="135467"/>
            <a:ext cx="4604171" cy="349019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r>
              <a:rPr lang="zh-CN" altLang="en-US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“网购安全权益保护”专题调查报告</a:t>
            </a:r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1014888" y="644525"/>
            <a:ext cx="5164036" cy="3644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71323" tIns="35662" rIns="71323" bIns="35662" rtlCol="0">
            <a:spAutoFit/>
          </a:bodyPr>
          <a:lstStyle/>
          <a:p>
            <a:r>
              <a:rPr lang="en-US" altLang="zh-CN" sz="19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</a:t>
            </a:r>
            <a:r>
              <a:rPr lang="zh-CN" altLang="zh-CN" b="1" dirty="0">
                <a:latin typeface="微软雅黑" panose="020B0503020204020204" charset="-122"/>
                <a:ea typeface="微软雅黑" panose="020B0503020204020204" charset="-122"/>
              </a:rPr>
              <a:t>新业态一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zh-CN" b="1" dirty="0">
                <a:latin typeface="微软雅黑" panose="020B0503020204020204" charset="-122"/>
                <a:ea typeface="微软雅黑" panose="020B0503020204020204" charset="-122"/>
              </a:rPr>
              <a:t>电商直播带货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”</a:t>
            </a:r>
            <a:r>
              <a:rPr lang="zh-CN" altLang="zh-CN" b="1" dirty="0">
                <a:latin typeface="微软雅黑" panose="020B0503020204020204" charset="-122"/>
                <a:ea typeface="微软雅黑" panose="020B0503020204020204" charset="-122"/>
              </a:rPr>
              <a:t>中的现状与问题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650558" y="643591"/>
            <a:ext cx="664845" cy="384704"/>
            <a:chOff x="661670" y="1021715"/>
            <a:chExt cx="886460" cy="461645"/>
          </a:xfrm>
        </p:grpSpPr>
        <p:sp>
          <p:nvSpPr>
            <p:cNvPr id="13" name="Freeform 18"/>
            <p:cNvSpPr/>
            <p:nvPr/>
          </p:nvSpPr>
          <p:spPr bwMode="auto">
            <a:xfrm>
              <a:off x="922020" y="1021715"/>
              <a:ext cx="626110" cy="461010"/>
            </a:xfrm>
            <a:custGeom>
              <a:avLst/>
              <a:gdLst>
                <a:gd name="T0" fmla="*/ 260 w 521"/>
                <a:gd name="T1" fmla="*/ 0 h 528"/>
                <a:gd name="T2" fmla="*/ 260 w 521"/>
                <a:gd name="T3" fmla="*/ 0 h 528"/>
                <a:gd name="T4" fmla="*/ 0 w 521"/>
                <a:gd name="T5" fmla="*/ 0 h 528"/>
                <a:gd name="T6" fmla="*/ 0 w 521"/>
                <a:gd name="T7" fmla="*/ 528 h 528"/>
                <a:gd name="T8" fmla="*/ 260 w 521"/>
                <a:gd name="T9" fmla="*/ 528 h 528"/>
                <a:gd name="T10" fmla="*/ 521 w 521"/>
                <a:gd name="T11" fmla="*/ 264 h 528"/>
                <a:gd name="T12" fmla="*/ 260 w 521"/>
                <a:gd name="T13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1" h="528">
                  <a:moveTo>
                    <a:pt x="260" y="0"/>
                  </a:moveTo>
                  <a:lnTo>
                    <a:pt x="260" y="0"/>
                  </a:lnTo>
                  <a:lnTo>
                    <a:pt x="0" y="0"/>
                  </a:lnTo>
                  <a:lnTo>
                    <a:pt x="0" y="528"/>
                  </a:lnTo>
                  <a:lnTo>
                    <a:pt x="260" y="528"/>
                  </a:lnTo>
                  <a:lnTo>
                    <a:pt x="521" y="264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" name="Freeform 18"/>
            <p:cNvSpPr/>
            <p:nvPr/>
          </p:nvSpPr>
          <p:spPr bwMode="auto">
            <a:xfrm>
              <a:off x="661670" y="1022350"/>
              <a:ext cx="798195" cy="461010"/>
            </a:xfrm>
            <a:custGeom>
              <a:avLst/>
              <a:gdLst>
                <a:gd name="T0" fmla="*/ 260 w 521"/>
                <a:gd name="T1" fmla="*/ 0 h 528"/>
                <a:gd name="T2" fmla="*/ 260 w 521"/>
                <a:gd name="T3" fmla="*/ 0 h 528"/>
                <a:gd name="T4" fmla="*/ 0 w 521"/>
                <a:gd name="T5" fmla="*/ 0 h 528"/>
                <a:gd name="T6" fmla="*/ 0 w 521"/>
                <a:gd name="T7" fmla="*/ 528 h 528"/>
                <a:gd name="T8" fmla="*/ 260 w 521"/>
                <a:gd name="T9" fmla="*/ 528 h 528"/>
                <a:gd name="T10" fmla="*/ 521 w 521"/>
                <a:gd name="T11" fmla="*/ 264 h 528"/>
                <a:gd name="T12" fmla="*/ 260 w 521"/>
                <a:gd name="T13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1" h="528">
                  <a:moveTo>
                    <a:pt x="260" y="0"/>
                  </a:moveTo>
                  <a:lnTo>
                    <a:pt x="260" y="0"/>
                  </a:lnTo>
                  <a:lnTo>
                    <a:pt x="0" y="0"/>
                  </a:lnTo>
                  <a:lnTo>
                    <a:pt x="0" y="528"/>
                  </a:lnTo>
                  <a:lnTo>
                    <a:pt x="260" y="528"/>
                  </a:lnTo>
                  <a:lnTo>
                    <a:pt x="521" y="264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r>
                <a:rPr lang="en-US" altLang="zh-CN" sz="19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  <a:sym typeface="+mn-ea"/>
                </a:rPr>
                <a:t>01</a:t>
              </a: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249204" y="1261229"/>
            <a:ext cx="2133366" cy="349019"/>
          </a:xfrm>
          <a:prstGeom prst="rect">
            <a:avLst/>
          </a:prstGeom>
          <a:noFill/>
        </p:spPr>
        <p:txBody>
          <a:bodyPr wrap="none" lIns="71323" tIns="35662" rIns="71323" bIns="35662" rtlCol="0">
            <a:spAutoFit/>
          </a:bodyPr>
          <a:lstStyle/>
          <a:p>
            <a:r>
              <a:rPr lang="zh-CN" altLang="zh-CN" b="1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rPr>
              <a:t>现状</a:t>
            </a:r>
            <a:r>
              <a:rPr lang="en-US" altLang="zh-CN" b="1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zh-CN" b="1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rPr>
              <a:t>：参与度提升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977527" y="2148867"/>
            <a:ext cx="6057517" cy="349019"/>
          </a:xfrm>
          <a:prstGeom prst="rect">
            <a:avLst/>
          </a:prstGeom>
          <a:noFill/>
        </p:spPr>
        <p:txBody>
          <a:bodyPr wrap="none" lIns="71323" tIns="35662" rIns="71323" bIns="35662" rtlCol="0">
            <a:spAutoFit/>
          </a:bodyPr>
          <a:lstStyle/>
          <a:p>
            <a:pPr algn="l"/>
            <a:r>
              <a:rPr lang="zh-CN" altLang="en-US" b="1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rPr>
              <a:t>关注点</a:t>
            </a:r>
            <a:r>
              <a:rPr lang="en-US" altLang="zh-CN" b="1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zh-CN" b="1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zh-CN" altLang="zh-CN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产品质量、虚假宣传、推销过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度等为主要关注点</a:t>
            </a:r>
            <a:endParaRPr lang="zh-CN" altLang="zh-CN" b="1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977527" y="2545257"/>
            <a:ext cx="4672523" cy="349019"/>
          </a:xfrm>
          <a:prstGeom prst="rect">
            <a:avLst/>
          </a:prstGeom>
          <a:noFill/>
        </p:spPr>
        <p:txBody>
          <a:bodyPr wrap="none" lIns="71323" tIns="35662" rIns="71323" bIns="35662" rtlCol="0">
            <a:spAutoFit/>
          </a:bodyPr>
          <a:lstStyle/>
          <a:p>
            <a:pPr algn="l"/>
            <a:r>
              <a:rPr lang="zh-CN" altLang="en-US" b="1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rPr>
              <a:t>关注点</a:t>
            </a:r>
            <a:r>
              <a:rPr lang="en-US" altLang="zh-CN" b="1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zh-CN" b="1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zh-CN" altLang="zh-CN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关注度和信任度还有待进一步提高</a:t>
            </a:r>
            <a:endParaRPr lang="zh-CN" altLang="zh-CN" b="1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6" name="图片 12" descr="C:\Users\cheng\Desktop\网购权益保护 专题报告\011.jpg"/>
          <p:cNvPicPr>
            <a:picLocks noChangeAspect="1"/>
          </p:cNvPicPr>
          <p:nvPr/>
        </p:nvPicPr>
        <p:blipFill>
          <a:blip r:embed="rId5"/>
          <a:srcRect l="35" t="1912" r="609" b="2657"/>
          <a:stretch>
            <a:fillRect/>
          </a:stretch>
        </p:blipFill>
        <p:spPr>
          <a:xfrm>
            <a:off x="458559" y="2865455"/>
            <a:ext cx="3993427" cy="271407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文本框 14"/>
          <p:cNvSpPr txBox="1"/>
          <p:nvPr/>
        </p:nvSpPr>
        <p:spPr>
          <a:xfrm>
            <a:off x="1249204" y="1659948"/>
            <a:ext cx="6288350" cy="349019"/>
          </a:xfrm>
          <a:prstGeom prst="rect">
            <a:avLst/>
          </a:prstGeom>
          <a:noFill/>
        </p:spPr>
        <p:txBody>
          <a:bodyPr wrap="none" lIns="71323" tIns="35662" rIns="71323" bIns="35662" rtlCol="0">
            <a:spAutoFit/>
          </a:bodyPr>
          <a:lstStyle/>
          <a:p>
            <a:r>
              <a:rPr lang="zh-CN" altLang="zh-CN" b="1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rPr>
              <a:t>现状</a:t>
            </a:r>
            <a:r>
              <a:rPr lang="en-US" altLang="zh-CN" b="1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zh-CN" b="1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zh-CN" altLang="en-US" b="1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rPr>
              <a:t>产品质量仍为第一关注点，第二关注点转向售后服务</a:t>
            </a:r>
            <a:endParaRPr lang="zh-CN" altLang="zh-CN" b="1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26" name="图片 14" descr="C:\Users\cheng\Desktop\网购权益保护 专题报告\01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016" y="2865455"/>
            <a:ext cx="3970919" cy="2714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341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&amp;pky96149190101&amp;"/>
          <p:cNvPicPr>
            <a:picLocks noChangeAspect="1"/>
          </p:cNvPicPr>
          <p:nvPr/>
        </p:nvPicPr>
        <p:blipFill>
          <a:blip r:embed="rId2"/>
          <a:srcRect r="-2344" b="28883"/>
          <a:stretch>
            <a:fillRect/>
          </a:stretch>
        </p:blipFill>
        <p:spPr>
          <a:xfrm>
            <a:off x="0" y="-54504"/>
            <a:ext cx="9384030" cy="5824538"/>
          </a:xfrm>
          <a:prstGeom prst="rect">
            <a:avLst/>
          </a:prstGeom>
        </p:spPr>
      </p:pic>
      <p:pic>
        <p:nvPicPr>
          <p:cNvPr id="23" name="图片 22" descr="发布周3"/>
          <p:cNvPicPr>
            <a:picLocks noChangeAspect="1"/>
          </p:cNvPicPr>
          <p:nvPr/>
        </p:nvPicPr>
        <p:blipFill>
          <a:blip r:embed="rId3"/>
          <a:srcRect l="30810" r="28271" b="17461"/>
          <a:stretch>
            <a:fillRect/>
          </a:stretch>
        </p:blipFill>
        <p:spPr>
          <a:xfrm>
            <a:off x="6695309" y="135467"/>
            <a:ext cx="445294" cy="705379"/>
          </a:xfrm>
          <a:prstGeom prst="rect">
            <a:avLst/>
          </a:prstGeom>
        </p:spPr>
      </p:pic>
      <p:pic>
        <p:nvPicPr>
          <p:cNvPr id="6" name="图片 5" descr="WechatIMG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1857" y="401637"/>
            <a:ext cx="1710214" cy="338667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02721" y="135467"/>
            <a:ext cx="4393092" cy="349019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r>
              <a:rPr lang="zh-CN" altLang="en-US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“网购安全权益保护”专题调查报告</a:t>
            </a:r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1005280" y="687483"/>
            <a:ext cx="5529991" cy="3644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71323" tIns="35662" rIns="71323" bIns="35662" rtlCol="0">
            <a:spAutoFit/>
          </a:bodyPr>
          <a:lstStyle/>
          <a:p>
            <a:r>
              <a:rPr lang="en-US" altLang="zh-CN" sz="19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lang="zh-CN" altLang="zh-CN" sz="1900" b="1" dirty="0">
                <a:latin typeface="微软雅黑" panose="020B0503020204020204" charset="-122"/>
                <a:ea typeface="微软雅黑" panose="020B0503020204020204" charset="-122"/>
              </a:rPr>
              <a:t>新业态二</a:t>
            </a:r>
            <a:r>
              <a:rPr lang="zh-CN" altLang="en-US" sz="1900" b="1" dirty="0"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en-US" altLang="zh-CN" sz="1900" b="1" dirty="0"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zh-CN" sz="1900" b="1" dirty="0">
                <a:latin typeface="微软雅黑" panose="020B0503020204020204" charset="-122"/>
                <a:ea typeface="微软雅黑" panose="020B0503020204020204" charset="-122"/>
              </a:rPr>
              <a:t>电商平台刷单</a:t>
            </a:r>
            <a:r>
              <a:rPr lang="en-US" altLang="zh-CN" sz="1900" b="1" dirty="0">
                <a:latin typeface="微软雅黑" panose="020B0503020204020204" charset="-122"/>
                <a:ea typeface="微软雅黑" panose="020B0503020204020204" charset="-122"/>
              </a:rPr>
              <a:t>”</a:t>
            </a:r>
            <a:r>
              <a:rPr lang="zh-CN" altLang="zh-CN" sz="1900" b="1" dirty="0">
                <a:latin typeface="微软雅黑" panose="020B0503020204020204" charset="-122"/>
                <a:ea typeface="微软雅黑" panose="020B0503020204020204" charset="-122"/>
              </a:rPr>
              <a:t>中的现状与问题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575226" y="693217"/>
            <a:ext cx="664845" cy="384704"/>
            <a:chOff x="661670" y="1021715"/>
            <a:chExt cx="886460" cy="461645"/>
          </a:xfrm>
        </p:grpSpPr>
        <p:sp>
          <p:nvSpPr>
            <p:cNvPr id="13" name="Freeform 18"/>
            <p:cNvSpPr/>
            <p:nvPr/>
          </p:nvSpPr>
          <p:spPr bwMode="auto">
            <a:xfrm>
              <a:off x="922020" y="1021715"/>
              <a:ext cx="626110" cy="461010"/>
            </a:xfrm>
            <a:custGeom>
              <a:avLst/>
              <a:gdLst>
                <a:gd name="T0" fmla="*/ 260 w 521"/>
                <a:gd name="T1" fmla="*/ 0 h 528"/>
                <a:gd name="T2" fmla="*/ 260 w 521"/>
                <a:gd name="T3" fmla="*/ 0 h 528"/>
                <a:gd name="T4" fmla="*/ 0 w 521"/>
                <a:gd name="T5" fmla="*/ 0 h 528"/>
                <a:gd name="T6" fmla="*/ 0 w 521"/>
                <a:gd name="T7" fmla="*/ 528 h 528"/>
                <a:gd name="T8" fmla="*/ 260 w 521"/>
                <a:gd name="T9" fmla="*/ 528 h 528"/>
                <a:gd name="T10" fmla="*/ 521 w 521"/>
                <a:gd name="T11" fmla="*/ 264 h 528"/>
                <a:gd name="T12" fmla="*/ 260 w 521"/>
                <a:gd name="T13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1" h="528">
                  <a:moveTo>
                    <a:pt x="260" y="0"/>
                  </a:moveTo>
                  <a:lnTo>
                    <a:pt x="260" y="0"/>
                  </a:lnTo>
                  <a:lnTo>
                    <a:pt x="0" y="0"/>
                  </a:lnTo>
                  <a:lnTo>
                    <a:pt x="0" y="528"/>
                  </a:lnTo>
                  <a:lnTo>
                    <a:pt x="260" y="528"/>
                  </a:lnTo>
                  <a:lnTo>
                    <a:pt x="521" y="264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" name="Freeform 18"/>
            <p:cNvSpPr/>
            <p:nvPr/>
          </p:nvSpPr>
          <p:spPr bwMode="auto">
            <a:xfrm>
              <a:off x="661670" y="1022350"/>
              <a:ext cx="798195" cy="461010"/>
            </a:xfrm>
            <a:custGeom>
              <a:avLst/>
              <a:gdLst>
                <a:gd name="T0" fmla="*/ 260 w 521"/>
                <a:gd name="T1" fmla="*/ 0 h 528"/>
                <a:gd name="T2" fmla="*/ 260 w 521"/>
                <a:gd name="T3" fmla="*/ 0 h 528"/>
                <a:gd name="T4" fmla="*/ 0 w 521"/>
                <a:gd name="T5" fmla="*/ 0 h 528"/>
                <a:gd name="T6" fmla="*/ 0 w 521"/>
                <a:gd name="T7" fmla="*/ 528 h 528"/>
                <a:gd name="T8" fmla="*/ 260 w 521"/>
                <a:gd name="T9" fmla="*/ 528 h 528"/>
                <a:gd name="T10" fmla="*/ 521 w 521"/>
                <a:gd name="T11" fmla="*/ 264 h 528"/>
                <a:gd name="T12" fmla="*/ 260 w 521"/>
                <a:gd name="T13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1" h="528">
                  <a:moveTo>
                    <a:pt x="260" y="0"/>
                  </a:moveTo>
                  <a:lnTo>
                    <a:pt x="260" y="0"/>
                  </a:lnTo>
                  <a:lnTo>
                    <a:pt x="0" y="0"/>
                  </a:lnTo>
                  <a:lnTo>
                    <a:pt x="0" y="528"/>
                  </a:lnTo>
                  <a:lnTo>
                    <a:pt x="260" y="528"/>
                  </a:lnTo>
                  <a:lnTo>
                    <a:pt x="521" y="264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r>
                <a:rPr lang="en-US" altLang="zh-CN" sz="19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  <a:sym typeface="+mn-ea"/>
                </a:rPr>
                <a:t>02</a:t>
              </a: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1858378" y="2278396"/>
            <a:ext cx="6519182" cy="349019"/>
          </a:xfrm>
          <a:prstGeom prst="rect">
            <a:avLst/>
          </a:prstGeom>
          <a:noFill/>
        </p:spPr>
        <p:txBody>
          <a:bodyPr wrap="none" lIns="71323" tIns="35662" rIns="71323" bIns="35662" rtlCol="0">
            <a:spAutoFit/>
          </a:bodyPr>
          <a:lstStyle/>
          <a:p>
            <a:pPr algn="l"/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关注点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：</a:t>
            </a:r>
            <a:r>
              <a:rPr lang="zh-CN" altLang="zh-CN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电商平台刷单现象普遍和治理效果不佳降低了信任度</a:t>
            </a:r>
          </a:p>
        </p:txBody>
      </p:sp>
      <p:pic>
        <p:nvPicPr>
          <p:cNvPr id="17" name="图片 10" descr="C:\Users\cheng\Desktop\网购权益保护 专题报告\009.jpg"/>
          <p:cNvPicPr>
            <a:picLocks noChangeAspect="1"/>
          </p:cNvPicPr>
          <p:nvPr/>
        </p:nvPicPr>
        <p:blipFill>
          <a:blip r:embed="rId5"/>
          <a:srcRect t="2617" r="599" b="2805"/>
          <a:stretch>
            <a:fillRect/>
          </a:stretch>
        </p:blipFill>
        <p:spPr>
          <a:xfrm>
            <a:off x="6135529" y="2857764"/>
            <a:ext cx="2941796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8" descr="C:\Users\cheng\Desktop\网购权益保护 专题报告\007.jpg"/>
          <p:cNvPicPr>
            <a:picLocks noChangeAspect="1"/>
          </p:cNvPicPr>
          <p:nvPr/>
        </p:nvPicPr>
        <p:blipFill>
          <a:blip r:embed="rId6"/>
          <a:srcRect t="3597" r="1775" b="3097"/>
          <a:stretch>
            <a:fillRect/>
          </a:stretch>
        </p:blipFill>
        <p:spPr>
          <a:xfrm>
            <a:off x="115252" y="2858294"/>
            <a:ext cx="2954179" cy="236167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9" descr="C:\Users\cheng\Desktop\网购权益保护 专题报告\008.jpg"/>
          <p:cNvPicPr>
            <a:picLocks noChangeAspect="1"/>
          </p:cNvPicPr>
          <p:nvPr/>
        </p:nvPicPr>
        <p:blipFill>
          <a:blip r:embed="rId7"/>
          <a:srcRect t="1471" r="4392" b="3347"/>
          <a:stretch>
            <a:fillRect/>
          </a:stretch>
        </p:blipFill>
        <p:spPr>
          <a:xfrm>
            <a:off x="3117057" y="2857764"/>
            <a:ext cx="2957513" cy="2362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文本框 14"/>
          <p:cNvSpPr txBox="1"/>
          <p:nvPr/>
        </p:nvSpPr>
        <p:spPr>
          <a:xfrm>
            <a:off x="1240071" y="1322177"/>
            <a:ext cx="4529855" cy="349019"/>
          </a:xfrm>
          <a:prstGeom prst="rect">
            <a:avLst/>
          </a:prstGeom>
          <a:noFill/>
        </p:spPr>
        <p:txBody>
          <a:bodyPr wrap="none" lIns="71323" tIns="35662" rIns="71323" bIns="35662" rtlCol="0">
            <a:spAutoFit/>
          </a:bodyPr>
          <a:lstStyle/>
          <a:p>
            <a:pPr algn="l"/>
            <a:r>
              <a:rPr lang="zh-CN" altLang="en-US" b="1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rPr>
              <a:t>现状</a:t>
            </a:r>
            <a:r>
              <a:rPr lang="zh-CN" altLang="zh-CN" b="1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zh-CN" altLang="en-US" b="1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rPr>
              <a:t>七成网民认为</a:t>
            </a:r>
            <a:r>
              <a:rPr lang="zh-CN" altLang="zh-CN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电商平台刷单现象普遍</a:t>
            </a:r>
            <a:endParaRPr lang="zh-CN" altLang="zh-CN" b="1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858378" y="1827447"/>
            <a:ext cx="5826685" cy="349019"/>
          </a:xfrm>
          <a:prstGeom prst="rect">
            <a:avLst/>
          </a:prstGeom>
          <a:noFill/>
        </p:spPr>
        <p:txBody>
          <a:bodyPr wrap="none" lIns="71323" tIns="35662" rIns="71323" bIns="35662" rtlCol="0">
            <a:spAutoFit/>
          </a:bodyPr>
          <a:lstStyle/>
          <a:p>
            <a:pPr algn="l"/>
            <a:r>
              <a:rPr lang="zh-CN" altLang="en-US" b="1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rPr>
              <a:t>关注点</a:t>
            </a:r>
            <a:r>
              <a:rPr lang="en-US" altLang="zh-CN" b="1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zh-CN" b="1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zh-CN" altLang="en-US" b="1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rPr>
              <a:t>五成网民反映</a:t>
            </a:r>
            <a:r>
              <a:rPr lang="zh-CN" altLang="zh-CN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电商平台刷单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问题</a:t>
            </a:r>
            <a:r>
              <a:rPr lang="zh-CN" altLang="zh-CN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治理效果不佳</a:t>
            </a:r>
          </a:p>
        </p:txBody>
      </p:sp>
    </p:spTree>
    <p:extLst>
      <p:ext uri="{BB962C8B-B14F-4D97-AF65-F5344CB8AC3E}">
        <p14:creationId xmlns:p14="http://schemas.microsoft.com/office/powerpoint/2010/main" val="48929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&amp;pky96149190101&amp;"/>
          <p:cNvPicPr>
            <a:picLocks noChangeAspect="1"/>
          </p:cNvPicPr>
          <p:nvPr/>
        </p:nvPicPr>
        <p:blipFill>
          <a:blip r:embed="rId2"/>
          <a:srcRect r="-2344" b="28883"/>
          <a:stretch>
            <a:fillRect/>
          </a:stretch>
        </p:blipFill>
        <p:spPr>
          <a:xfrm>
            <a:off x="0" y="-54769"/>
            <a:ext cx="9384030" cy="5824538"/>
          </a:xfrm>
          <a:prstGeom prst="rect">
            <a:avLst/>
          </a:prstGeom>
        </p:spPr>
      </p:pic>
      <p:pic>
        <p:nvPicPr>
          <p:cNvPr id="23" name="图片 22" descr="发布周3"/>
          <p:cNvPicPr>
            <a:picLocks noChangeAspect="1"/>
          </p:cNvPicPr>
          <p:nvPr/>
        </p:nvPicPr>
        <p:blipFill>
          <a:blip r:embed="rId3"/>
          <a:srcRect l="30810" r="28271" b="17461"/>
          <a:stretch>
            <a:fillRect/>
          </a:stretch>
        </p:blipFill>
        <p:spPr>
          <a:xfrm>
            <a:off x="6695309" y="135467"/>
            <a:ext cx="445294" cy="705379"/>
          </a:xfrm>
          <a:prstGeom prst="rect">
            <a:avLst/>
          </a:prstGeom>
        </p:spPr>
      </p:pic>
      <p:pic>
        <p:nvPicPr>
          <p:cNvPr id="6" name="图片 5" descr="WechatIMG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1857" y="401637"/>
            <a:ext cx="1710214" cy="338667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02721" y="135467"/>
            <a:ext cx="4249638" cy="349019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r>
              <a:rPr lang="zh-CN" altLang="en-US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“网购安全权益保护”专题调查报告</a:t>
            </a:r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1144417" y="636851"/>
            <a:ext cx="5196650" cy="3490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71323" tIns="35662" rIns="71323" bIns="35662" rtlCol="0">
            <a:spAutoFit/>
          </a:bodyPr>
          <a:lstStyle/>
          <a:p>
            <a:r>
              <a:rPr lang="en-US" altLang="zh-CN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</a:t>
            </a:r>
            <a:r>
              <a:rPr lang="zh-CN" altLang="zh-CN" b="1" dirty="0">
                <a:latin typeface="微软雅黑" panose="020B0503020204020204" charset="-122"/>
                <a:ea typeface="微软雅黑" panose="020B0503020204020204" charset="-122"/>
              </a:rPr>
              <a:t>新业态三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zh-CN" b="1" dirty="0">
                <a:latin typeface="微软雅黑" panose="020B0503020204020204" charset="-122"/>
                <a:ea typeface="微软雅黑" panose="020B0503020204020204" charset="-122"/>
              </a:rPr>
              <a:t>二手交易市场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”</a:t>
            </a:r>
            <a:r>
              <a:rPr lang="zh-CN" altLang="zh-CN" b="1" dirty="0">
                <a:latin typeface="微软雅黑" panose="020B0503020204020204" charset="-122"/>
                <a:ea typeface="微软雅黑" panose="020B0503020204020204" charset="-122"/>
              </a:rPr>
              <a:t>中的现状与问题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731234" y="638489"/>
            <a:ext cx="664845" cy="384704"/>
            <a:chOff x="661670" y="1021715"/>
            <a:chExt cx="886460" cy="461645"/>
          </a:xfrm>
        </p:grpSpPr>
        <p:sp>
          <p:nvSpPr>
            <p:cNvPr id="13" name="Freeform 18"/>
            <p:cNvSpPr/>
            <p:nvPr/>
          </p:nvSpPr>
          <p:spPr bwMode="auto">
            <a:xfrm>
              <a:off x="922020" y="1021715"/>
              <a:ext cx="626110" cy="461010"/>
            </a:xfrm>
            <a:custGeom>
              <a:avLst/>
              <a:gdLst>
                <a:gd name="T0" fmla="*/ 260 w 521"/>
                <a:gd name="T1" fmla="*/ 0 h 528"/>
                <a:gd name="T2" fmla="*/ 260 w 521"/>
                <a:gd name="T3" fmla="*/ 0 h 528"/>
                <a:gd name="T4" fmla="*/ 0 w 521"/>
                <a:gd name="T5" fmla="*/ 0 h 528"/>
                <a:gd name="T6" fmla="*/ 0 w 521"/>
                <a:gd name="T7" fmla="*/ 528 h 528"/>
                <a:gd name="T8" fmla="*/ 260 w 521"/>
                <a:gd name="T9" fmla="*/ 528 h 528"/>
                <a:gd name="T10" fmla="*/ 521 w 521"/>
                <a:gd name="T11" fmla="*/ 264 h 528"/>
                <a:gd name="T12" fmla="*/ 260 w 521"/>
                <a:gd name="T13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1" h="528">
                  <a:moveTo>
                    <a:pt x="260" y="0"/>
                  </a:moveTo>
                  <a:lnTo>
                    <a:pt x="260" y="0"/>
                  </a:lnTo>
                  <a:lnTo>
                    <a:pt x="0" y="0"/>
                  </a:lnTo>
                  <a:lnTo>
                    <a:pt x="0" y="528"/>
                  </a:lnTo>
                  <a:lnTo>
                    <a:pt x="260" y="528"/>
                  </a:lnTo>
                  <a:lnTo>
                    <a:pt x="521" y="264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" name="Freeform 18"/>
            <p:cNvSpPr/>
            <p:nvPr/>
          </p:nvSpPr>
          <p:spPr bwMode="auto">
            <a:xfrm>
              <a:off x="661670" y="1022350"/>
              <a:ext cx="798195" cy="461010"/>
            </a:xfrm>
            <a:custGeom>
              <a:avLst/>
              <a:gdLst>
                <a:gd name="T0" fmla="*/ 260 w 521"/>
                <a:gd name="T1" fmla="*/ 0 h 528"/>
                <a:gd name="T2" fmla="*/ 260 w 521"/>
                <a:gd name="T3" fmla="*/ 0 h 528"/>
                <a:gd name="T4" fmla="*/ 0 w 521"/>
                <a:gd name="T5" fmla="*/ 0 h 528"/>
                <a:gd name="T6" fmla="*/ 0 w 521"/>
                <a:gd name="T7" fmla="*/ 528 h 528"/>
                <a:gd name="T8" fmla="*/ 260 w 521"/>
                <a:gd name="T9" fmla="*/ 528 h 528"/>
                <a:gd name="T10" fmla="*/ 521 w 521"/>
                <a:gd name="T11" fmla="*/ 264 h 528"/>
                <a:gd name="T12" fmla="*/ 260 w 521"/>
                <a:gd name="T13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1" h="528">
                  <a:moveTo>
                    <a:pt x="260" y="0"/>
                  </a:moveTo>
                  <a:lnTo>
                    <a:pt x="260" y="0"/>
                  </a:lnTo>
                  <a:lnTo>
                    <a:pt x="0" y="0"/>
                  </a:lnTo>
                  <a:lnTo>
                    <a:pt x="0" y="528"/>
                  </a:lnTo>
                  <a:lnTo>
                    <a:pt x="260" y="528"/>
                  </a:lnTo>
                  <a:lnTo>
                    <a:pt x="521" y="264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r>
                <a:rPr lang="en-US" altLang="zh-CN" sz="19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  <a:sym typeface="+mn-ea"/>
                </a:rPr>
                <a:t>03</a:t>
              </a:r>
            </a:p>
          </p:txBody>
        </p:sp>
      </p:grpSp>
      <p:pic>
        <p:nvPicPr>
          <p:cNvPr id="16" name="图片 15" descr="C:\Users\cheng\Desktop\网购权益保护 专题报告\014.jpg"/>
          <p:cNvPicPr>
            <a:picLocks noChangeAspect="1"/>
          </p:cNvPicPr>
          <p:nvPr/>
        </p:nvPicPr>
        <p:blipFill>
          <a:blip r:embed="rId5"/>
          <a:srcRect l="97" t="781" r="4770" b="3140"/>
          <a:stretch>
            <a:fillRect/>
          </a:stretch>
        </p:blipFill>
        <p:spPr>
          <a:xfrm>
            <a:off x="2668899" y="2642600"/>
            <a:ext cx="4026410" cy="28673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1396079" y="1160612"/>
            <a:ext cx="5134188" cy="349019"/>
          </a:xfrm>
          <a:prstGeom prst="rect">
            <a:avLst/>
          </a:prstGeom>
          <a:noFill/>
        </p:spPr>
        <p:txBody>
          <a:bodyPr wrap="none" lIns="71323" tIns="35662" rIns="71323" bIns="35662" rtlCol="0">
            <a:spAutoFit/>
          </a:bodyPr>
          <a:lstStyle/>
          <a:p>
            <a:r>
              <a:rPr lang="zh-CN" altLang="zh-CN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现状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zh-CN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：网民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对网购</a:t>
            </a:r>
            <a:r>
              <a:rPr lang="zh-CN" altLang="zh-CN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二手商品风险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的</a:t>
            </a:r>
            <a:r>
              <a:rPr lang="zh-CN" altLang="zh-CN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担心得到缓解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396079" y="1649866"/>
            <a:ext cx="5826685" cy="349019"/>
          </a:xfrm>
          <a:prstGeom prst="rect">
            <a:avLst/>
          </a:prstGeom>
          <a:noFill/>
        </p:spPr>
        <p:txBody>
          <a:bodyPr wrap="none" lIns="71323" tIns="35662" rIns="71323" bIns="35662" rtlCol="0">
            <a:spAutoFit/>
          </a:bodyPr>
          <a:lstStyle/>
          <a:p>
            <a:pPr algn="l"/>
            <a:r>
              <a:rPr lang="zh-CN" altLang="zh-CN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现状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zh-CN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：网民对网购低价二手商品的兴趣和意愿有所下降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488355" y="2115745"/>
            <a:ext cx="7761509" cy="349019"/>
          </a:xfrm>
          <a:prstGeom prst="rect">
            <a:avLst/>
          </a:prstGeom>
          <a:noFill/>
        </p:spPr>
        <p:txBody>
          <a:bodyPr wrap="none" lIns="71323" tIns="35662" rIns="71323" bIns="35662" rtlCol="0">
            <a:spAutoFit/>
          </a:bodyPr>
          <a:lstStyle/>
          <a:p>
            <a:pPr algn="l"/>
            <a:r>
              <a:rPr lang="zh-CN" altLang="zh-CN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关注点：商品质量、退货保障、性价比、交易安全仍为网民主要风险关注点</a:t>
            </a:r>
          </a:p>
        </p:txBody>
      </p:sp>
    </p:spTree>
    <p:extLst>
      <p:ext uri="{BB962C8B-B14F-4D97-AF65-F5344CB8AC3E}">
        <p14:creationId xmlns:p14="http://schemas.microsoft.com/office/powerpoint/2010/main" val="216576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文本框 133"/>
          <p:cNvSpPr txBox="1"/>
          <p:nvPr/>
        </p:nvSpPr>
        <p:spPr>
          <a:xfrm>
            <a:off x="676972" y="1450976"/>
            <a:ext cx="779005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2021</a:t>
            </a:r>
            <a:r>
              <a:rPr lang="zh-CN" altLang="en-US" sz="3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网民网络安全感满意度</a:t>
            </a: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“网民网络购物安全权益保护满意度”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专题发布会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195956" y="3606800"/>
            <a:ext cx="2752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2022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en-US" alt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月</a:t>
            </a:r>
            <a:r>
              <a:rPr lang="en-US" alt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13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日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518408" y="4132792"/>
            <a:ext cx="6291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主办单位：网民网络安全感满意度调查活动组委会</a:t>
            </a:r>
          </a:p>
          <a:p>
            <a:pPr algn="l"/>
            <a:r>
              <a:rPr 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承办单位：北京网络空间安全协会、中国质量万里行杂志社</a:t>
            </a:r>
            <a:endParaRPr lang="en-US" altLang="zh-CN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7529830" y="42268"/>
            <a:ext cx="1378744" cy="709613"/>
            <a:chOff x="7275830" y="-40640"/>
            <a:chExt cx="1838325" cy="1135380"/>
          </a:xfrm>
        </p:grpSpPr>
        <p:pic>
          <p:nvPicPr>
            <p:cNvPr id="11" name="图片 10" descr="发布周"/>
            <p:cNvPicPr>
              <a:picLocks noChangeAspect="1"/>
            </p:cNvPicPr>
            <p:nvPr/>
          </p:nvPicPr>
          <p:blipFill>
            <a:blip r:embed="rId4"/>
            <a:srcRect r="24928"/>
            <a:stretch>
              <a:fillRect/>
            </a:stretch>
          </p:blipFill>
          <p:spPr>
            <a:xfrm>
              <a:off x="7947660" y="-40640"/>
              <a:ext cx="1166495" cy="1135380"/>
            </a:xfrm>
            <a:prstGeom prst="rect">
              <a:avLst/>
            </a:prstGeom>
          </p:spPr>
        </p:pic>
        <p:pic>
          <p:nvPicPr>
            <p:cNvPr id="12" name="图片 11" descr="网安联logo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75830" y="-29845"/>
              <a:ext cx="1480820" cy="1047115"/>
            </a:xfrm>
            <a:prstGeom prst="rect">
              <a:avLst/>
            </a:prstGeom>
          </p:spPr>
        </p:pic>
      </p:grpSp>
      <p:pic>
        <p:nvPicPr>
          <p:cNvPr id="13" name="图片 12" descr="ae12814c3cabad706d34b3a46a536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9989" y="5267061"/>
            <a:ext cx="1497330" cy="222250"/>
          </a:xfrm>
          <a:prstGeom prst="rect">
            <a:avLst/>
          </a:prstGeom>
        </p:spPr>
      </p:pic>
      <p:pic>
        <p:nvPicPr>
          <p:cNvPr id="14" name="图片 13" descr="ca28add456ceccbda48a8a1123cd67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4701" y="5209117"/>
            <a:ext cx="405289" cy="337741"/>
          </a:xfrm>
          <a:prstGeom prst="rect">
            <a:avLst/>
          </a:prstGeom>
        </p:spPr>
      </p:pic>
      <p:pic>
        <p:nvPicPr>
          <p:cNvPr id="15" name="图片 14" descr="调查活动log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7174" y="230453"/>
            <a:ext cx="349091" cy="290909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76911" y="261541"/>
            <a:ext cx="2737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</a:rPr>
              <a:t>网络安全为人民</a:t>
            </a:r>
            <a:r>
              <a:rPr lang="en-US" altLang="zh-CN" sz="1200">
                <a:solidFill>
                  <a:schemeClr val="bg1"/>
                </a:solidFill>
              </a:rPr>
              <a:t>   </a:t>
            </a:r>
            <a:r>
              <a:rPr lang="zh-CN" altLang="en-US" sz="1200">
                <a:solidFill>
                  <a:schemeClr val="bg1"/>
                </a:solidFill>
              </a:rPr>
              <a:t>网络安全靠人民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&amp;pky96149190101&amp;"/>
          <p:cNvPicPr>
            <a:picLocks noChangeAspect="1"/>
          </p:cNvPicPr>
          <p:nvPr/>
        </p:nvPicPr>
        <p:blipFill>
          <a:blip r:embed="rId2"/>
          <a:srcRect r="-2344" b="28883"/>
          <a:stretch>
            <a:fillRect/>
          </a:stretch>
        </p:blipFill>
        <p:spPr>
          <a:xfrm>
            <a:off x="0" y="-54769"/>
            <a:ext cx="9384030" cy="5824538"/>
          </a:xfrm>
          <a:prstGeom prst="rect">
            <a:avLst/>
          </a:prstGeom>
        </p:spPr>
      </p:pic>
      <p:pic>
        <p:nvPicPr>
          <p:cNvPr id="23" name="图片 22" descr="发布周3"/>
          <p:cNvPicPr>
            <a:picLocks noChangeAspect="1"/>
          </p:cNvPicPr>
          <p:nvPr/>
        </p:nvPicPr>
        <p:blipFill>
          <a:blip r:embed="rId3"/>
          <a:srcRect l="30810" r="28271" b="17461"/>
          <a:stretch>
            <a:fillRect/>
          </a:stretch>
        </p:blipFill>
        <p:spPr>
          <a:xfrm>
            <a:off x="6695309" y="135467"/>
            <a:ext cx="445294" cy="705379"/>
          </a:xfrm>
          <a:prstGeom prst="rect">
            <a:avLst/>
          </a:prstGeom>
        </p:spPr>
      </p:pic>
      <p:pic>
        <p:nvPicPr>
          <p:cNvPr id="6" name="图片 5" descr="WechatIMG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1857" y="401637"/>
            <a:ext cx="1710214" cy="338667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02721" y="135467"/>
            <a:ext cx="4489294" cy="349019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r>
              <a:rPr lang="zh-CN" altLang="en-US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“网购安全权益保护”专题调查报告</a:t>
            </a:r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1039177" y="740305"/>
            <a:ext cx="5177065" cy="3644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71323" tIns="35662" rIns="71323" bIns="35662" rtlCol="0">
            <a:spAutoFit/>
          </a:bodyPr>
          <a:lstStyle/>
          <a:p>
            <a:r>
              <a:rPr lang="en-US" altLang="zh-CN" sz="19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</a:t>
            </a:r>
            <a:r>
              <a:rPr lang="zh-CN" altLang="zh-CN" sz="1900" b="1" dirty="0">
                <a:latin typeface="微软雅黑" panose="020B0503020204020204" charset="-122"/>
                <a:ea typeface="微软雅黑" panose="020B0503020204020204" charset="-122"/>
              </a:rPr>
              <a:t>新业态四</a:t>
            </a:r>
            <a:r>
              <a:rPr lang="zh-CN" altLang="en-US" sz="1900" b="1" dirty="0"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en-US" altLang="zh-CN" sz="1900" b="1" dirty="0"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zh-CN" sz="1900" b="1" dirty="0">
                <a:latin typeface="微软雅黑" panose="020B0503020204020204" charset="-122"/>
                <a:ea typeface="微软雅黑" panose="020B0503020204020204" charset="-122"/>
              </a:rPr>
              <a:t>网贷消费</a:t>
            </a:r>
            <a:r>
              <a:rPr lang="en-US" altLang="zh-CN" sz="1900" b="1" dirty="0">
                <a:latin typeface="微软雅黑" panose="020B0503020204020204" charset="-122"/>
                <a:ea typeface="微软雅黑" panose="020B0503020204020204" charset="-122"/>
              </a:rPr>
              <a:t>”</a:t>
            </a:r>
            <a:r>
              <a:rPr lang="zh-CN" altLang="zh-CN" sz="1900" b="1" dirty="0">
                <a:latin typeface="微软雅黑" panose="020B0503020204020204" charset="-122"/>
                <a:ea typeface="微软雅黑" panose="020B0503020204020204" charset="-122"/>
              </a:rPr>
              <a:t>中的现状与问题</a:t>
            </a:r>
            <a:r>
              <a:rPr lang="en-US" altLang="zh-CN" sz="1900" b="1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zh-CN" altLang="zh-CN" sz="19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727420" y="740139"/>
            <a:ext cx="664845" cy="384704"/>
            <a:chOff x="661670" y="1021715"/>
            <a:chExt cx="886460" cy="461645"/>
          </a:xfrm>
        </p:grpSpPr>
        <p:sp>
          <p:nvSpPr>
            <p:cNvPr id="13" name="Freeform 18"/>
            <p:cNvSpPr/>
            <p:nvPr/>
          </p:nvSpPr>
          <p:spPr bwMode="auto">
            <a:xfrm>
              <a:off x="922020" y="1021715"/>
              <a:ext cx="626110" cy="461010"/>
            </a:xfrm>
            <a:custGeom>
              <a:avLst/>
              <a:gdLst>
                <a:gd name="T0" fmla="*/ 260 w 521"/>
                <a:gd name="T1" fmla="*/ 0 h 528"/>
                <a:gd name="T2" fmla="*/ 260 w 521"/>
                <a:gd name="T3" fmla="*/ 0 h 528"/>
                <a:gd name="T4" fmla="*/ 0 w 521"/>
                <a:gd name="T5" fmla="*/ 0 h 528"/>
                <a:gd name="T6" fmla="*/ 0 w 521"/>
                <a:gd name="T7" fmla="*/ 528 h 528"/>
                <a:gd name="T8" fmla="*/ 260 w 521"/>
                <a:gd name="T9" fmla="*/ 528 h 528"/>
                <a:gd name="T10" fmla="*/ 521 w 521"/>
                <a:gd name="T11" fmla="*/ 264 h 528"/>
                <a:gd name="T12" fmla="*/ 260 w 521"/>
                <a:gd name="T13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1" h="528">
                  <a:moveTo>
                    <a:pt x="260" y="0"/>
                  </a:moveTo>
                  <a:lnTo>
                    <a:pt x="260" y="0"/>
                  </a:lnTo>
                  <a:lnTo>
                    <a:pt x="0" y="0"/>
                  </a:lnTo>
                  <a:lnTo>
                    <a:pt x="0" y="528"/>
                  </a:lnTo>
                  <a:lnTo>
                    <a:pt x="260" y="528"/>
                  </a:lnTo>
                  <a:lnTo>
                    <a:pt x="521" y="264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" name="Freeform 18"/>
            <p:cNvSpPr/>
            <p:nvPr/>
          </p:nvSpPr>
          <p:spPr bwMode="auto">
            <a:xfrm>
              <a:off x="661670" y="1022350"/>
              <a:ext cx="798195" cy="461010"/>
            </a:xfrm>
            <a:custGeom>
              <a:avLst/>
              <a:gdLst>
                <a:gd name="T0" fmla="*/ 260 w 521"/>
                <a:gd name="T1" fmla="*/ 0 h 528"/>
                <a:gd name="T2" fmla="*/ 260 w 521"/>
                <a:gd name="T3" fmla="*/ 0 h 528"/>
                <a:gd name="T4" fmla="*/ 0 w 521"/>
                <a:gd name="T5" fmla="*/ 0 h 528"/>
                <a:gd name="T6" fmla="*/ 0 w 521"/>
                <a:gd name="T7" fmla="*/ 528 h 528"/>
                <a:gd name="T8" fmla="*/ 260 w 521"/>
                <a:gd name="T9" fmla="*/ 528 h 528"/>
                <a:gd name="T10" fmla="*/ 521 w 521"/>
                <a:gd name="T11" fmla="*/ 264 h 528"/>
                <a:gd name="T12" fmla="*/ 260 w 521"/>
                <a:gd name="T13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1" h="528">
                  <a:moveTo>
                    <a:pt x="260" y="0"/>
                  </a:moveTo>
                  <a:lnTo>
                    <a:pt x="260" y="0"/>
                  </a:lnTo>
                  <a:lnTo>
                    <a:pt x="0" y="0"/>
                  </a:lnTo>
                  <a:lnTo>
                    <a:pt x="0" y="528"/>
                  </a:lnTo>
                  <a:lnTo>
                    <a:pt x="260" y="528"/>
                  </a:lnTo>
                  <a:lnTo>
                    <a:pt x="521" y="264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r>
                <a:rPr lang="en-US" altLang="zh-CN" sz="19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  <a:sym typeface="+mn-ea"/>
                </a:rPr>
                <a:t>04</a:t>
              </a:r>
            </a:p>
          </p:txBody>
        </p:sp>
      </p:grpSp>
      <p:pic>
        <p:nvPicPr>
          <p:cNvPr id="16" name="图片 17" descr="C:\Users\cheng\Desktop\网购权益保护 专题报告\016.jpg"/>
          <p:cNvPicPr>
            <a:picLocks noChangeAspect="1"/>
          </p:cNvPicPr>
          <p:nvPr/>
        </p:nvPicPr>
        <p:blipFill>
          <a:blip r:embed="rId5"/>
          <a:srcRect l="82" t="2139" r="4521" b="2344"/>
          <a:stretch>
            <a:fillRect/>
          </a:stretch>
        </p:blipFill>
        <p:spPr>
          <a:xfrm>
            <a:off x="354330" y="2485459"/>
            <a:ext cx="3975259" cy="28305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727420" y="1422400"/>
            <a:ext cx="5578793" cy="349019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l"/>
            <a:r>
              <a:rPr lang="zh-CN" altLang="zh-CN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现状：网民对网络借贷消费的了解加深，接受度降低 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805343" y="1936878"/>
            <a:ext cx="5936829" cy="349019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l"/>
            <a:r>
              <a:rPr lang="zh-CN" altLang="zh-CN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关注点：网民网贷消费还款风险出现上升趋势</a:t>
            </a:r>
            <a:endParaRPr lang="zh-CN" altLang="zh-CN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18" descr="C:\Users\cheng\Desktop\网购权益保护 专题报告\017.jpg"/>
          <p:cNvPicPr>
            <a:picLocks noChangeAspect="1"/>
          </p:cNvPicPr>
          <p:nvPr/>
        </p:nvPicPr>
        <p:blipFill>
          <a:blip r:embed="rId6"/>
          <a:srcRect t="1580" b="1254"/>
          <a:stretch>
            <a:fillRect/>
          </a:stretch>
        </p:blipFill>
        <p:spPr>
          <a:xfrm>
            <a:off x="4831984" y="2485458"/>
            <a:ext cx="4047041" cy="2830513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8188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&amp;pky96149190101&amp;"/>
          <p:cNvPicPr>
            <a:picLocks noChangeAspect="1"/>
          </p:cNvPicPr>
          <p:nvPr/>
        </p:nvPicPr>
        <p:blipFill>
          <a:blip r:embed="rId2"/>
          <a:srcRect r="-2344" b="28883"/>
          <a:stretch>
            <a:fillRect/>
          </a:stretch>
        </p:blipFill>
        <p:spPr>
          <a:xfrm>
            <a:off x="0" y="-54504"/>
            <a:ext cx="9384030" cy="5824538"/>
          </a:xfrm>
          <a:prstGeom prst="rect">
            <a:avLst/>
          </a:prstGeom>
        </p:spPr>
      </p:pic>
      <p:pic>
        <p:nvPicPr>
          <p:cNvPr id="23" name="图片 22" descr="发布周3"/>
          <p:cNvPicPr>
            <a:picLocks noChangeAspect="1"/>
          </p:cNvPicPr>
          <p:nvPr/>
        </p:nvPicPr>
        <p:blipFill>
          <a:blip r:embed="rId3"/>
          <a:srcRect l="30810" r="28271" b="17461"/>
          <a:stretch>
            <a:fillRect/>
          </a:stretch>
        </p:blipFill>
        <p:spPr>
          <a:xfrm>
            <a:off x="6695309" y="135467"/>
            <a:ext cx="445294" cy="705379"/>
          </a:xfrm>
          <a:prstGeom prst="rect">
            <a:avLst/>
          </a:prstGeom>
        </p:spPr>
      </p:pic>
      <p:pic>
        <p:nvPicPr>
          <p:cNvPr id="6" name="图片 5" descr="WechatIMG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1857" y="401637"/>
            <a:ext cx="1710214" cy="338667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2611755" y="-466889"/>
            <a:ext cx="4160520" cy="5473499"/>
          </a:xfrm>
          <a:prstGeom prst="rect">
            <a:avLst/>
          </a:prstGeom>
          <a:noFill/>
        </p:spPr>
        <p:txBody>
          <a:bodyPr wrap="square" lIns="71323" tIns="35662" rIns="71323" bIns="35662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34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5</a:t>
            </a:r>
          </a:p>
        </p:txBody>
      </p:sp>
      <p:sp useBgFill="1">
        <p:nvSpPr>
          <p:cNvPr id="11" name="标题 10"/>
          <p:cNvSpPr>
            <a:spLocks noGrp="1"/>
          </p:cNvSpPr>
          <p:nvPr>
            <p:ph type="ctrTitle"/>
          </p:nvPr>
        </p:nvSpPr>
        <p:spPr>
          <a:xfrm>
            <a:off x="2535864" y="2534093"/>
            <a:ext cx="4058980" cy="673715"/>
          </a:xfrm>
        </p:spPr>
        <p:txBody>
          <a:bodyPr>
            <a:noAutofit/>
          </a:bodyPr>
          <a:lstStyle/>
          <a:p>
            <a:r>
              <a:rPr lang="zh-CN" altLang="en-US" sz="3700" spc="234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对策和建议</a:t>
            </a:r>
            <a:endParaRPr lang="zh-CN" altLang="en-US" sz="3700" spc="234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02721" y="135467"/>
            <a:ext cx="4489294" cy="349019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r>
              <a:rPr lang="zh-CN" altLang="en-US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“网购安全权益保护”专题调查报告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8992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&amp;pky96149190101&amp;"/>
          <p:cNvPicPr>
            <a:picLocks noChangeAspect="1"/>
          </p:cNvPicPr>
          <p:nvPr/>
        </p:nvPicPr>
        <p:blipFill>
          <a:blip r:embed="rId2"/>
          <a:srcRect r="-2344" b="28883"/>
          <a:stretch>
            <a:fillRect/>
          </a:stretch>
        </p:blipFill>
        <p:spPr>
          <a:xfrm>
            <a:off x="0" y="-54504"/>
            <a:ext cx="9384030" cy="5824538"/>
          </a:xfrm>
          <a:prstGeom prst="rect">
            <a:avLst/>
          </a:prstGeom>
        </p:spPr>
      </p:pic>
      <p:pic>
        <p:nvPicPr>
          <p:cNvPr id="23" name="图片 22" descr="发布周3"/>
          <p:cNvPicPr>
            <a:picLocks noChangeAspect="1"/>
          </p:cNvPicPr>
          <p:nvPr/>
        </p:nvPicPr>
        <p:blipFill>
          <a:blip r:embed="rId3"/>
          <a:srcRect l="30810" r="28271" b="17461"/>
          <a:stretch>
            <a:fillRect/>
          </a:stretch>
        </p:blipFill>
        <p:spPr>
          <a:xfrm>
            <a:off x="6695309" y="135467"/>
            <a:ext cx="445294" cy="705379"/>
          </a:xfrm>
          <a:prstGeom prst="rect">
            <a:avLst/>
          </a:prstGeom>
        </p:spPr>
      </p:pic>
      <p:pic>
        <p:nvPicPr>
          <p:cNvPr id="6" name="图片 5" descr="WechatIMG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1857" y="401637"/>
            <a:ext cx="1710214" cy="338667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02720" y="135467"/>
            <a:ext cx="4587393" cy="349019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r>
              <a:rPr lang="zh-CN" altLang="en-US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“网购安全权益保护”专题调查报告</a:t>
            </a:r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2076450" y="1236134"/>
            <a:ext cx="5757863" cy="3644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71323" tIns="35662" rIns="71323" bIns="35662" rtlCol="0">
            <a:spAutoFit/>
          </a:bodyPr>
          <a:lstStyle/>
          <a:p>
            <a:r>
              <a:rPr lang="en-US" altLang="zh-CN" sz="19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</a:t>
            </a:r>
            <a:r>
              <a:rPr lang="zh-CN" altLang="en-US" sz="1900" b="1" dirty="0"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推进法律制度体系建设</a:t>
            </a:r>
            <a:r>
              <a:rPr lang="en-US" altLang="zh-CN" sz="1900" b="1" dirty="0"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 </a:t>
            </a:r>
            <a:r>
              <a:rPr lang="zh-CN" altLang="en-US" sz="1900" b="1" dirty="0"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健全网络市场监管体系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1719739" y="1236134"/>
            <a:ext cx="664845" cy="384704"/>
            <a:chOff x="1042" y="1609"/>
            <a:chExt cx="1396" cy="727"/>
          </a:xfrm>
        </p:grpSpPr>
        <p:sp>
          <p:nvSpPr>
            <p:cNvPr id="13" name="Freeform 18"/>
            <p:cNvSpPr/>
            <p:nvPr/>
          </p:nvSpPr>
          <p:spPr bwMode="auto">
            <a:xfrm>
              <a:off x="1452" y="1609"/>
              <a:ext cx="986" cy="726"/>
            </a:xfrm>
            <a:custGeom>
              <a:avLst/>
              <a:gdLst>
                <a:gd name="T0" fmla="*/ 260 w 521"/>
                <a:gd name="T1" fmla="*/ 0 h 528"/>
                <a:gd name="T2" fmla="*/ 260 w 521"/>
                <a:gd name="T3" fmla="*/ 0 h 528"/>
                <a:gd name="T4" fmla="*/ 0 w 521"/>
                <a:gd name="T5" fmla="*/ 0 h 528"/>
                <a:gd name="T6" fmla="*/ 0 w 521"/>
                <a:gd name="T7" fmla="*/ 528 h 528"/>
                <a:gd name="T8" fmla="*/ 260 w 521"/>
                <a:gd name="T9" fmla="*/ 528 h 528"/>
                <a:gd name="T10" fmla="*/ 521 w 521"/>
                <a:gd name="T11" fmla="*/ 264 h 528"/>
                <a:gd name="T12" fmla="*/ 260 w 521"/>
                <a:gd name="T13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1" h="528">
                  <a:moveTo>
                    <a:pt x="260" y="0"/>
                  </a:moveTo>
                  <a:lnTo>
                    <a:pt x="260" y="0"/>
                  </a:lnTo>
                  <a:lnTo>
                    <a:pt x="0" y="0"/>
                  </a:lnTo>
                  <a:lnTo>
                    <a:pt x="0" y="528"/>
                  </a:lnTo>
                  <a:lnTo>
                    <a:pt x="260" y="528"/>
                  </a:lnTo>
                  <a:lnTo>
                    <a:pt x="521" y="264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" name="Freeform 18"/>
            <p:cNvSpPr/>
            <p:nvPr/>
          </p:nvSpPr>
          <p:spPr bwMode="auto">
            <a:xfrm>
              <a:off x="1042" y="1610"/>
              <a:ext cx="1257" cy="726"/>
            </a:xfrm>
            <a:custGeom>
              <a:avLst/>
              <a:gdLst>
                <a:gd name="T0" fmla="*/ 260 w 521"/>
                <a:gd name="T1" fmla="*/ 0 h 528"/>
                <a:gd name="T2" fmla="*/ 260 w 521"/>
                <a:gd name="T3" fmla="*/ 0 h 528"/>
                <a:gd name="T4" fmla="*/ 0 w 521"/>
                <a:gd name="T5" fmla="*/ 0 h 528"/>
                <a:gd name="T6" fmla="*/ 0 w 521"/>
                <a:gd name="T7" fmla="*/ 528 h 528"/>
                <a:gd name="T8" fmla="*/ 260 w 521"/>
                <a:gd name="T9" fmla="*/ 528 h 528"/>
                <a:gd name="T10" fmla="*/ 521 w 521"/>
                <a:gd name="T11" fmla="*/ 264 h 528"/>
                <a:gd name="T12" fmla="*/ 260 w 521"/>
                <a:gd name="T13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1" h="528">
                  <a:moveTo>
                    <a:pt x="260" y="0"/>
                  </a:moveTo>
                  <a:lnTo>
                    <a:pt x="260" y="0"/>
                  </a:lnTo>
                  <a:lnTo>
                    <a:pt x="0" y="0"/>
                  </a:lnTo>
                  <a:lnTo>
                    <a:pt x="0" y="528"/>
                  </a:lnTo>
                  <a:lnTo>
                    <a:pt x="260" y="528"/>
                  </a:lnTo>
                  <a:lnTo>
                    <a:pt x="521" y="264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r>
                <a:rPr lang="en-US" altLang="zh-CN" sz="19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  <a:sym typeface="+mn-ea"/>
                </a:rPr>
                <a:t>01</a:t>
              </a: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1995964" y="2015067"/>
            <a:ext cx="5838825" cy="3644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71323" tIns="35662" rIns="71323" bIns="35662" rtlCol="0">
            <a:spAutoFit/>
          </a:bodyPr>
          <a:lstStyle/>
          <a:p>
            <a:r>
              <a:rPr lang="en-US" altLang="zh-CN" sz="19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</a:t>
            </a:r>
            <a:r>
              <a:rPr lang="zh-CN" altLang="en-US" sz="1900" b="1" dirty="0"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 开展相关宣传教育活动 提升网民自我保护意识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1719739" y="2015067"/>
            <a:ext cx="664845" cy="384704"/>
            <a:chOff x="1042" y="1609"/>
            <a:chExt cx="1396" cy="727"/>
          </a:xfrm>
        </p:grpSpPr>
        <p:sp>
          <p:nvSpPr>
            <p:cNvPr id="7" name="Freeform 18"/>
            <p:cNvSpPr/>
            <p:nvPr/>
          </p:nvSpPr>
          <p:spPr bwMode="auto">
            <a:xfrm>
              <a:off x="1452" y="1609"/>
              <a:ext cx="986" cy="726"/>
            </a:xfrm>
            <a:custGeom>
              <a:avLst/>
              <a:gdLst>
                <a:gd name="T0" fmla="*/ 260 w 521"/>
                <a:gd name="T1" fmla="*/ 0 h 528"/>
                <a:gd name="T2" fmla="*/ 260 w 521"/>
                <a:gd name="T3" fmla="*/ 0 h 528"/>
                <a:gd name="T4" fmla="*/ 0 w 521"/>
                <a:gd name="T5" fmla="*/ 0 h 528"/>
                <a:gd name="T6" fmla="*/ 0 w 521"/>
                <a:gd name="T7" fmla="*/ 528 h 528"/>
                <a:gd name="T8" fmla="*/ 260 w 521"/>
                <a:gd name="T9" fmla="*/ 528 h 528"/>
                <a:gd name="T10" fmla="*/ 521 w 521"/>
                <a:gd name="T11" fmla="*/ 264 h 528"/>
                <a:gd name="T12" fmla="*/ 260 w 521"/>
                <a:gd name="T13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1" h="528">
                  <a:moveTo>
                    <a:pt x="260" y="0"/>
                  </a:moveTo>
                  <a:lnTo>
                    <a:pt x="260" y="0"/>
                  </a:lnTo>
                  <a:lnTo>
                    <a:pt x="0" y="0"/>
                  </a:lnTo>
                  <a:lnTo>
                    <a:pt x="0" y="528"/>
                  </a:lnTo>
                  <a:lnTo>
                    <a:pt x="260" y="528"/>
                  </a:lnTo>
                  <a:lnTo>
                    <a:pt x="521" y="264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" name="Freeform 18"/>
            <p:cNvSpPr/>
            <p:nvPr/>
          </p:nvSpPr>
          <p:spPr bwMode="auto">
            <a:xfrm>
              <a:off x="1042" y="1610"/>
              <a:ext cx="1257" cy="726"/>
            </a:xfrm>
            <a:custGeom>
              <a:avLst/>
              <a:gdLst>
                <a:gd name="T0" fmla="*/ 260 w 521"/>
                <a:gd name="T1" fmla="*/ 0 h 528"/>
                <a:gd name="T2" fmla="*/ 260 w 521"/>
                <a:gd name="T3" fmla="*/ 0 h 528"/>
                <a:gd name="T4" fmla="*/ 0 w 521"/>
                <a:gd name="T5" fmla="*/ 0 h 528"/>
                <a:gd name="T6" fmla="*/ 0 w 521"/>
                <a:gd name="T7" fmla="*/ 528 h 528"/>
                <a:gd name="T8" fmla="*/ 260 w 521"/>
                <a:gd name="T9" fmla="*/ 528 h 528"/>
                <a:gd name="T10" fmla="*/ 521 w 521"/>
                <a:gd name="T11" fmla="*/ 264 h 528"/>
                <a:gd name="T12" fmla="*/ 260 w 521"/>
                <a:gd name="T13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1" h="528">
                  <a:moveTo>
                    <a:pt x="260" y="0"/>
                  </a:moveTo>
                  <a:lnTo>
                    <a:pt x="260" y="0"/>
                  </a:lnTo>
                  <a:lnTo>
                    <a:pt x="0" y="0"/>
                  </a:lnTo>
                  <a:lnTo>
                    <a:pt x="0" y="528"/>
                  </a:lnTo>
                  <a:lnTo>
                    <a:pt x="260" y="528"/>
                  </a:lnTo>
                  <a:lnTo>
                    <a:pt x="521" y="264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r>
                <a:rPr lang="en-US" altLang="zh-CN" sz="19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  <a:sym typeface="+mn-ea"/>
                </a:rPr>
                <a:t>02</a:t>
              </a: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2076450" y="2855384"/>
            <a:ext cx="5758339" cy="3644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71323" tIns="35662" rIns="71323" bIns="35662" rtlCol="0">
            <a:spAutoFit/>
          </a:bodyPr>
          <a:lstStyle/>
          <a:p>
            <a:r>
              <a:rPr lang="en-US" altLang="zh-CN" sz="19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</a:t>
            </a:r>
            <a:r>
              <a:rPr lang="zh-CN" altLang="en-US" sz="1900" b="1" dirty="0"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引导企业坚持诚信自律 提高合法合规经营水平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1719739" y="2855384"/>
            <a:ext cx="664845" cy="384704"/>
            <a:chOff x="1042" y="1609"/>
            <a:chExt cx="1396" cy="727"/>
          </a:xfrm>
        </p:grpSpPr>
        <p:sp>
          <p:nvSpPr>
            <p:cNvPr id="16" name="Freeform 18"/>
            <p:cNvSpPr/>
            <p:nvPr/>
          </p:nvSpPr>
          <p:spPr bwMode="auto">
            <a:xfrm>
              <a:off x="1452" y="1609"/>
              <a:ext cx="986" cy="726"/>
            </a:xfrm>
            <a:custGeom>
              <a:avLst/>
              <a:gdLst>
                <a:gd name="T0" fmla="*/ 260 w 521"/>
                <a:gd name="T1" fmla="*/ 0 h 528"/>
                <a:gd name="T2" fmla="*/ 260 w 521"/>
                <a:gd name="T3" fmla="*/ 0 h 528"/>
                <a:gd name="T4" fmla="*/ 0 w 521"/>
                <a:gd name="T5" fmla="*/ 0 h 528"/>
                <a:gd name="T6" fmla="*/ 0 w 521"/>
                <a:gd name="T7" fmla="*/ 528 h 528"/>
                <a:gd name="T8" fmla="*/ 260 w 521"/>
                <a:gd name="T9" fmla="*/ 528 h 528"/>
                <a:gd name="T10" fmla="*/ 521 w 521"/>
                <a:gd name="T11" fmla="*/ 264 h 528"/>
                <a:gd name="T12" fmla="*/ 260 w 521"/>
                <a:gd name="T13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1" h="528">
                  <a:moveTo>
                    <a:pt x="260" y="0"/>
                  </a:moveTo>
                  <a:lnTo>
                    <a:pt x="260" y="0"/>
                  </a:lnTo>
                  <a:lnTo>
                    <a:pt x="0" y="0"/>
                  </a:lnTo>
                  <a:lnTo>
                    <a:pt x="0" y="528"/>
                  </a:lnTo>
                  <a:lnTo>
                    <a:pt x="260" y="528"/>
                  </a:lnTo>
                  <a:lnTo>
                    <a:pt x="521" y="264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Freeform 18"/>
            <p:cNvSpPr/>
            <p:nvPr/>
          </p:nvSpPr>
          <p:spPr bwMode="auto">
            <a:xfrm>
              <a:off x="1042" y="1610"/>
              <a:ext cx="1257" cy="726"/>
            </a:xfrm>
            <a:custGeom>
              <a:avLst/>
              <a:gdLst>
                <a:gd name="T0" fmla="*/ 260 w 521"/>
                <a:gd name="T1" fmla="*/ 0 h 528"/>
                <a:gd name="T2" fmla="*/ 260 w 521"/>
                <a:gd name="T3" fmla="*/ 0 h 528"/>
                <a:gd name="T4" fmla="*/ 0 w 521"/>
                <a:gd name="T5" fmla="*/ 0 h 528"/>
                <a:gd name="T6" fmla="*/ 0 w 521"/>
                <a:gd name="T7" fmla="*/ 528 h 528"/>
                <a:gd name="T8" fmla="*/ 260 w 521"/>
                <a:gd name="T9" fmla="*/ 528 h 528"/>
                <a:gd name="T10" fmla="*/ 521 w 521"/>
                <a:gd name="T11" fmla="*/ 264 h 528"/>
                <a:gd name="T12" fmla="*/ 260 w 521"/>
                <a:gd name="T13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1" h="528">
                  <a:moveTo>
                    <a:pt x="260" y="0"/>
                  </a:moveTo>
                  <a:lnTo>
                    <a:pt x="260" y="0"/>
                  </a:lnTo>
                  <a:lnTo>
                    <a:pt x="0" y="0"/>
                  </a:lnTo>
                  <a:lnTo>
                    <a:pt x="0" y="528"/>
                  </a:lnTo>
                  <a:lnTo>
                    <a:pt x="260" y="528"/>
                  </a:lnTo>
                  <a:lnTo>
                    <a:pt x="521" y="264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r>
                <a:rPr lang="en-US" altLang="zh-CN" sz="19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  <a:sym typeface="+mn-ea"/>
                </a:rPr>
                <a:t>03</a:t>
              </a: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2076450" y="3673475"/>
            <a:ext cx="5758339" cy="3644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71323" tIns="35662" rIns="71323" bIns="35662" rtlCol="0">
            <a:spAutoFit/>
          </a:bodyPr>
          <a:lstStyle/>
          <a:p>
            <a:r>
              <a:rPr lang="en-US" altLang="zh-CN" sz="19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</a:t>
            </a:r>
            <a:r>
              <a:rPr lang="zh-CN" altLang="en-US" sz="1900" b="1" dirty="0"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完善平台投诉监督机制 拓宽网民维权救济途径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1719739" y="3696230"/>
            <a:ext cx="664845" cy="384704"/>
            <a:chOff x="1042" y="1609"/>
            <a:chExt cx="1396" cy="727"/>
          </a:xfrm>
        </p:grpSpPr>
        <p:sp>
          <p:nvSpPr>
            <p:cNvPr id="20" name="Freeform 18"/>
            <p:cNvSpPr/>
            <p:nvPr/>
          </p:nvSpPr>
          <p:spPr bwMode="auto">
            <a:xfrm>
              <a:off x="1452" y="1609"/>
              <a:ext cx="986" cy="726"/>
            </a:xfrm>
            <a:custGeom>
              <a:avLst/>
              <a:gdLst>
                <a:gd name="T0" fmla="*/ 260 w 521"/>
                <a:gd name="T1" fmla="*/ 0 h 528"/>
                <a:gd name="T2" fmla="*/ 260 w 521"/>
                <a:gd name="T3" fmla="*/ 0 h 528"/>
                <a:gd name="T4" fmla="*/ 0 w 521"/>
                <a:gd name="T5" fmla="*/ 0 h 528"/>
                <a:gd name="T6" fmla="*/ 0 w 521"/>
                <a:gd name="T7" fmla="*/ 528 h 528"/>
                <a:gd name="T8" fmla="*/ 260 w 521"/>
                <a:gd name="T9" fmla="*/ 528 h 528"/>
                <a:gd name="T10" fmla="*/ 521 w 521"/>
                <a:gd name="T11" fmla="*/ 264 h 528"/>
                <a:gd name="T12" fmla="*/ 260 w 521"/>
                <a:gd name="T13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1" h="528">
                  <a:moveTo>
                    <a:pt x="260" y="0"/>
                  </a:moveTo>
                  <a:lnTo>
                    <a:pt x="260" y="0"/>
                  </a:lnTo>
                  <a:lnTo>
                    <a:pt x="0" y="0"/>
                  </a:lnTo>
                  <a:lnTo>
                    <a:pt x="0" y="528"/>
                  </a:lnTo>
                  <a:lnTo>
                    <a:pt x="260" y="528"/>
                  </a:lnTo>
                  <a:lnTo>
                    <a:pt x="521" y="264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" name="Freeform 18"/>
            <p:cNvSpPr/>
            <p:nvPr/>
          </p:nvSpPr>
          <p:spPr bwMode="auto">
            <a:xfrm>
              <a:off x="1042" y="1610"/>
              <a:ext cx="1257" cy="726"/>
            </a:xfrm>
            <a:custGeom>
              <a:avLst/>
              <a:gdLst>
                <a:gd name="T0" fmla="*/ 260 w 521"/>
                <a:gd name="T1" fmla="*/ 0 h 528"/>
                <a:gd name="T2" fmla="*/ 260 w 521"/>
                <a:gd name="T3" fmla="*/ 0 h 528"/>
                <a:gd name="T4" fmla="*/ 0 w 521"/>
                <a:gd name="T5" fmla="*/ 0 h 528"/>
                <a:gd name="T6" fmla="*/ 0 w 521"/>
                <a:gd name="T7" fmla="*/ 528 h 528"/>
                <a:gd name="T8" fmla="*/ 260 w 521"/>
                <a:gd name="T9" fmla="*/ 528 h 528"/>
                <a:gd name="T10" fmla="*/ 521 w 521"/>
                <a:gd name="T11" fmla="*/ 264 h 528"/>
                <a:gd name="T12" fmla="*/ 260 w 521"/>
                <a:gd name="T13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1" h="528">
                  <a:moveTo>
                    <a:pt x="260" y="0"/>
                  </a:moveTo>
                  <a:lnTo>
                    <a:pt x="260" y="0"/>
                  </a:lnTo>
                  <a:lnTo>
                    <a:pt x="0" y="0"/>
                  </a:lnTo>
                  <a:lnTo>
                    <a:pt x="0" y="528"/>
                  </a:lnTo>
                  <a:lnTo>
                    <a:pt x="260" y="528"/>
                  </a:lnTo>
                  <a:lnTo>
                    <a:pt x="521" y="264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r>
                <a:rPr lang="en-US" altLang="zh-CN" sz="19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  <a:sym typeface="+mn-ea"/>
                </a:rPr>
                <a:t>04</a:t>
              </a: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2076450" y="4473575"/>
            <a:ext cx="5758339" cy="3644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71323" tIns="35662" rIns="71323" bIns="35662" rtlCol="0">
            <a:spAutoFit/>
          </a:bodyPr>
          <a:lstStyle/>
          <a:p>
            <a:r>
              <a:rPr lang="en-US" altLang="zh-CN" sz="19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</a:t>
            </a:r>
            <a:r>
              <a:rPr lang="zh-CN" altLang="en-US" sz="1900" b="1" dirty="0"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重视数字技术监管手段 防范数据泄露滥用风险</a:t>
            </a:r>
          </a:p>
        </p:txBody>
      </p:sp>
      <p:grpSp>
        <p:nvGrpSpPr>
          <p:cNvPr id="24" name="组合 23"/>
          <p:cNvGrpSpPr/>
          <p:nvPr/>
        </p:nvGrpSpPr>
        <p:grpSpPr>
          <a:xfrm>
            <a:off x="1719739" y="4490509"/>
            <a:ext cx="664845" cy="384704"/>
            <a:chOff x="1042" y="1609"/>
            <a:chExt cx="1396" cy="727"/>
          </a:xfrm>
        </p:grpSpPr>
        <p:sp>
          <p:nvSpPr>
            <p:cNvPr id="25" name="Freeform 18"/>
            <p:cNvSpPr/>
            <p:nvPr/>
          </p:nvSpPr>
          <p:spPr bwMode="auto">
            <a:xfrm>
              <a:off x="1452" y="1609"/>
              <a:ext cx="986" cy="726"/>
            </a:xfrm>
            <a:custGeom>
              <a:avLst/>
              <a:gdLst>
                <a:gd name="T0" fmla="*/ 260 w 521"/>
                <a:gd name="T1" fmla="*/ 0 h 528"/>
                <a:gd name="T2" fmla="*/ 260 w 521"/>
                <a:gd name="T3" fmla="*/ 0 h 528"/>
                <a:gd name="T4" fmla="*/ 0 w 521"/>
                <a:gd name="T5" fmla="*/ 0 h 528"/>
                <a:gd name="T6" fmla="*/ 0 w 521"/>
                <a:gd name="T7" fmla="*/ 528 h 528"/>
                <a:gd name="T8" fmla="*/ 260 w 521"/>
                <a:gd name="T9" fmla="*/ 528 h 528"/>
                <a:gd name="T10" fmla="*/ 521 w 521"/>
                <a:gd name="T11" fmla="*/ 264 h 528"/>
                <a:gd name="T12" fmla="*/ 260 w 521"/>
                <a:gd name="T13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1" h="528">
                  <a:moveTo>
                    <a:pt x="260" y="0"/>
                  </a:moveTo>
                  <a:lnTo>
                    <a:pt x="260" y="0"/>
                  </a:lnTo>
                  <a:lnTo>
                    <a:pt x="0" y="0"/>
                  </a:lnTo>
                  <a:lnTo>
                    <a:pt x="0" y="528"/>
                  </a:lnTo>
                  <a:lnTo>
                    <a:pt x="260" y="528"/>
                  </a:lnTo>
                  <a:lnTo>
                    <a:pt x="521" y="264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6" name="Freeform 18"/>
            <p:cNvSpPr/>
            <p:nvPr/>
          </p:nvSpPr>
          <p:spPr bwMode="auto">
            <a:xfrm>
              <a:off x="1042" y="1610"/>
              <a:ext cx="1257" cy="726"/>
            </a:xfrm>
            <a:custGeom>
              <a:avLst/>
              <a:gdLst>
                <a:gd name="T0" fmla="*/ 260 w 521"/>
                <a:gd name="T1" fmla="*/ 0 h 528"/>
                <a:gd name="T2" fmla="*/ 260 w 521"/>
                <a:gd name="T3" fmla="*/ 0 h 528"/>
                <a:gd name="T4" fmla="*/ 0 w 521"/>
                <a:gd name="T5" fmla="*/ 0 h 528"/>
                <a:gd name="T6" fmla="*/ 0 w 521"/>
                <a:gd name="T7" fmla="*/ 528 h 528"/>
                <a:gd name="T8" fmla="*/ 260 w 521"/>
                <a:gd name="T9" fmla="*/ 528 h 528"/>
                <a:gd name="T10" fmla="*/ 521 w 521"/>
                <a:gd name="T11" fmla="*/ 264 h 528"/>
                <a:gd name="T12" fmla="*/ 260 w 521"/>
                <a:gd name="T13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1" h="528">
                  <a:moveTo>
                    <a:pt x="260" y="0"/>
                  </a:moveTo>
                  <a:lnTo>
                    <a:pt x="260" y="0"/>
                  </a:lnTo>
                  <a:lnTo>
                    <a:pt x="0" y="0"/>
                  </a:lnTo>
                  <a:lnTo>
                    <a:pt x="0" y="528"/>
                  </a:lnTo>
                  <a:lnTo>
                    <a:pt x="260" y="528"/>
                  </a:lnTo>
                  <a:lnTo>
                    <a:pt x="521" y="264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r>
                <a:rPr lang="en-US" altLang="zh-CN" sz="19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  <a:sym typeface="+mn-ea"/>
                </a:rPr>
                <a:t>05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930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&amp;pky96149190101&amp;"/>
          <p:cNvPicPr>
            <a:picLocks noChangeAspect="1"/>
          </p:cNvPicPr>
          <p:nvPr/>
        </p:nvPicPr>
        <p:blipFill>
          <a:blip r:embed="rId2"/>
          <a:srcRect r="-2344" b="28883"/>
          <a:stretch>
            <a:fillRect/>
          </a:stretch>
        </p:blipFill>
        <p:spPr>
          <a:xfrm>
            <a:off x="0" y="-54504"/>
            <a:ext cx="9384030" cy="5824538"/>
          </a:xfrm>
          <a:prstGeom prst="rect">
            <a:avLst/>
          </a:prstGeom>
        </p:spPr>
      </p:pic>
      <p:pic>
        <p:nvPicPr>
          <p:cNvPr id="23" name="图片 22" descr="发布周3"/>
          <p:cNvPicPr>
            <a:picLocks noChangeAspect="1"/>
          </p:cNvPicPr>
          <p:nvPr/>
        </p:nvPicPr>
        <p:blipFill>
          <a:blip r:embed="rId3"/>
          <a:srcRect l="30810" r="28271" b="17461"/>
          <a:stretch>
            <a:fillRect/>
          </a:stretch>
        </p:blipFill>
        <p:spPr>
          <a:xfrm>
            <a:off x="6695309" y="135467"/>
            <a:ext cx="445294" cy="705379"/>
          </a:xfrm>
          <a:prstGeom prst="rect">
            <a:avLst/>
          </a:prstGeom>
        </p:spPr>
      </p:pic>
      <p:pic>
        <p:nvPicPr>
          <p:cNvPr id="6" name="图片 5" descr="WechatIMG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1857" y="401637"/>
            <a:ext cx="1710214" cy="338667"/>
          </a:xfrm>
          <a:prstGeom prst="rect">
            <a:avLst/>
          </a:prstGeom>
        </p:spPr>
      </p:pic>
      <p:sp useBgFill="1">
        <p:nvSpPr>
          <p:cNvPr id="11" name="标题 10"/>
          <p:cNvSpPr>
            <a:spLocks noGrp="1"/>
          </p:cNvSpPr>
          <p:nvPr>
            <p:ph type="ctrTitle"/>
          </p:nvPr>
        </p:nvSpPr>
        <p:spPr>
          <a:xfrm>
            <a:off x="2535864" y="2534093"/>
            <a:ext cx="4058980" cy="673715"/>
          </a:xfrm>
        </p:spPr>
        <p:txBody>
          <a:bodyPr>
            <a:noAutofit/>
          </a:bodyPr>
          <a:lstStyle/>
          <a:p>
            <a:r>
              <a:rPr lang="zh-CN" altLang="en-US" sz="3700" spc="234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谢谢聆听！</a:t>
            </a:r>
          </a:p>
        </p:txBody>
      </p:sp>
      <p:sp>
        <p:nvSpPr>
          <p:cNvPr id="12" name="矩形 11"/>
          <p:cNvSpPr/>
          <p:nvPr/>
        </p:nvSpPr>
        <p:spPr>
          <a:xfrm>
            <a:off x="202721" y="135467"/>
            <a:ext cx="4489294" cy="349019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r>
              <a:rPr lang="zh-CN" altLang="en-US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“网购安全权益保护”专题调查报告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0713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文本框 133"/>
          <p:cNvSpPr txBox="1"/>
          <p:nvPr/>
        </p:nvSpPr>
        <p:spPr>
          <a:xfrm>
            <a:off x="676972" y="1450976"/>
            <a:ext cx="779005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2021</a:t>
            </a:r>
            <a:r>
              <a:rPr lang="zh-CN" altLang="en-US" sz="3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网民网络安全感满意度</a:t>
            </a: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“网民网络购物安全权益保护满意度”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专题发布会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195956" y="3606800"/>
            <a:ext cx="2752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2022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en-US" alt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月</a:t>
            </a:r>
            <a:r>
              <a:rPr lang="en-US" alt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13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日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526796" y="4132792"/>
            <a:ext cx="6442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主办单位：网民网络安全感满意度调查活动组委会</a:t>
            </a:r>
          </a:p>
          <a:p>
            <a:pPr algn="l"/>
            <a:r>
              <a:rPr 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承办单位：北京网络空间安全协会、中国质量万里行杂志社</a:t>
            </a:r>
            <a:endParaRPr lang="en-US" altLang="zh-CN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7529830" y="42268"/>
            <a:ext cx="1378744" cy="709613"/>
            <a:chOff x="7275830" y="-40640"/>
            <a:chExt cx="1838325" cy="1135380"/>
          </a:xfrm>
        </p:grpSpPr>
        <p:pic>
          <p:nvPicPr>
            <p:cNvPr id="11" name="图片 10" descr="发布周"/>
            <p:cNvPicPr>
              <a:picLocks noChangeAspect="1"/>
            </p:cNvPicPr>
            <p:nvPr/>
          </p:nvPicPr>
          <p:blipFill>
            <a:blip r:embed="rId4"/>
            <a:srcRect r="24928"/>
            <a:stretch>
              <a:fillRect/>
            </a:stretch>
          </p:blipFill>
          <p:spPr>
            <a:xfrm>
              <a:off x="7947660" y="-40640"/>
              <a:ext cx="1166495" cy="1135380"/>
            </a:xfrm>
            <a:prstGeom prst="rect">
              <a:avLst/>
            </a:prstGeom>
          </p:spPr>
        </p:pic>
        <p:pic>
          <p:nvPicPr>
            <p:cNvPr id="12" name="图片 11" descr="网安联logo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75830" y="-29845"/>
              <a:ext cx="1480820" cy="1047115"/>
            </a:xfrm>
            <a:prstGeom prst="rect">
              <a:avLst/>
            </a:prstGeom>
          </p:spPr>
        </p:pic>
      </p:grpSp>
      <p:pic>
        <p:nvPicPr>
          <p:cNvPr id="13" name="图片 12" descr="ae12814c3cabad706d34b3a46a536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9989" y="5267061"/>
            <a:ext cx="1497330" cy="222250"/>
          </a:xfrm>
          <a:prstGeom prst="rect">
            <a:avLst/>
          </a:prstGeom>
        </p:spPr>
      </p:pic>
      <p:pic>
        <p:nvPicPr>
          <p:cNvPr id="14" name="图片 13" descr="ca28add456ceccbda48a8a1123cd67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4701" y="5209117"/>
            <a:ext cx="405289" cy="337741"/>
          </a:xfrm>
          <a:prstGeom prst="rect">
            <a:avLst/>
          </a:prstGeom>
        </p:spPr>
      </p:pic>
      <p:pic>
        <p:nvPicPr>
          <p:cNvPr id="15" name="图片 14" descr="调查活动log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7174" y="230453"/>
            <a:ext cx="349091" cy="290909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76911" y="261541"/>
            <a:ext cx="2737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</a:rPr>
              <a:t>网络安全为人民</a:t>
            </a:r>
            <a:r>
              <a:rPr lang="en-US" altLang="zh-CN" sz="1200">
                <a:solidFill>
                  <a:schemeClr val="bg1"/>
                </a:solidFill>
              </a:rPr>
              <a:t>   </a:t>
            </a:r>
            <a:r>
              <a:rPr lang="zh-CN" altLang="en-US" sz="1200">
                <a:solidFill>
                  <a:schemeClr val="bg1"/>
                </a:solidFill>
              </a:rPr>
              <a:t>网络安全靠人民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文本框 133"/>
          <p:cNvSpPr txBox="1"/>
          <p:nvPr/>
        </p:nvSpPr>
        <p:spPr>
          <a:xfrm>
            <a:off x="743647" y="1852084"/>
            <a:ext cx="7790056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5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薛  军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00430" y="2468563"/>
            <a:ext cx="747649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sz="28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北京大学法学院副院长，教授、博士生导师</a:t>
            </a: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北京大学电子商务法研究中心主任</a:t>
            </a: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国家市场监督管理总局法律顾问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7486015" y="-66"/>
            <a:ext cx="1378744" cy="709613"/>
            <a:chOff x="7275830" y="-40640"/>
            <a:chExt cx="1838325" cy="1135380"/>
          </a:xfrm>
        </p:grpSpPr>
        <p:pic>
          <p:nvPicPr>
            <p:cNvPr id="10" name="图片 9" descr="发布周"/>
            <p:cNvPicPr>
              <a:picLocks noChangeAspect="1"/>
            </p:cNvPicPr>
            <p:nvPr/>
          </p:nvPicPr>
          <p:blipFill>
            <a:blip r:embed="rId5"/>
            <a:srcRect r="24928"/>
            <a:stretch>
              <a:fillRect/>
            </a:stretch>
          </p:blipFill>
          <p:spPr>
            <a:xfrm>
              <a:off x="7947660" y="-40640"/>
              <a:ext cx="1166495" cy="1135380"/>
            </a:xfrm>
            <a:prstGeom prst="rect">
              <a:avLst/>
            </a:prstGeom>
          </p:spPr>
        </p:pic>
        <p:pic>
          <p:nvPicPr>
            <p:cNvPr id="11" name="图片 10" descr="网安联logo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75830" y="-29845"/>
              <a:ext cx="1480820" cy="1047115"/>
            </a:xfrm>
            <a:prstGeom prst="rect">
              <a:avLst/>
            </a:prstGeom>
          </p:spPr>
        </p:pic>
      </p:grpSp>
      <p:pic>
        <p:nvPicPr>
          <p:cNvPr id="12" name="图片 11" descr="ae12814c3cabad706d34b3a46a536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0789" y="5367603"/>
            <a:ext cx="1497330" cy="222250"/>
          </a:xfrm>
          <a:prstGeom prst="rect">
            <a:avLst/>
          </a:prstGeom>
        </p:spPr>
      </p:pic>
      <p:pic>
        <p:nvPicPr>
          <p:cNvPr id="13" name="图片 12" descr="ca28add456ceccbda48a8a1123cd67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5501" y="5309659"/>
            <a:ext cx="405289" cy="337741"/>
          </a:xfrm>
          <a:prstGeom prst="rect">
            <a:avLst/>
          </a:prstGeom>
        </p:spPr>
      </p:pic>
      <p:pic>
        <p:nvPicPr>
          <p:cNvPr id="15" name="图片 14" descr="调查活动logo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3684" y="209286"/>
            <a:ext cx="349091" cy="290909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668021" y="249370"/>
            <a:ext cx="2737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</a:rPr>
              <a:t>网络安全为人民</a:t>
            </a:r>
            <a:r>
              <a:rPr lang="en-US" altLang="zh-CN" sz="1200">
                <a:solidFill>
                  <a:schemeClr val="bg1"/>
                </a:solidFill>
              </a:rPr>
              <a:t>   </a:t>
            </a:r>
            <a:r>
              <a:rPr lang="zh-CN" altLang="en-US" sz="1200">
                <a:solidFill>
                  <a:schemeClr val="bg1"/>
                </a:solidFill>
              </a:rPr>
              <a:t>网络安全靠人民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文本框 133"/>
          <p:cNvSpPr txBox="1"/>
          <p:nvPr/>
        </p:nvSpPr>
        <p:spPr>
          <a:xfrm>
            <a:off x="676972" y="1450976"/>
            <a:ext cx="779005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2021</a:t>
            </a:r>
            <a:r>
              <a:rPr lang="zh-CN" altLang="en-US" sz="3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网民网络安全感满意度</a:t>
            </a: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“网民网络购物安全权益保护满意度”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专题发布会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195956" y="3606800"/>
            <a:ext cx="2752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2022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en-US" alt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月</a:t>
            </a:r>
            <a:r>
              <a:rPr lang="en-US" alt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13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日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409350" y="4132792"/>
            <a:ext cx="6350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主办单位：网民网络安全感满意度调查活动组委会</a:t>
            </a:r>
          </a:p>
          <a:p>
            <a:pPr algn="l"/>
            <a:r>
              <a:rPr 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承办单位：北京网络空间安全协会、中国质量万里行杂志社</a:t>
            </a:r>
            <a:endParaRPr lang="en-US" altLang="zh-CN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7529830" y="42268"/>
            <a:ext cx="1378744" cy="709613"/>
            <a:chOff x="7275830" y="-40640"/>
            <a:chExt cx="1838325" cy="1135380"/>
          </a:xfrm>
        </p:grpSpPr>
        <p:pic>
          <p:nvPicPr>
            <p:cNvPr id="11" name="图片 10" descr="发布周"/>
            <p:cNvPicPr>
              <a:picLocks noChangeAspect="1"/>
            </p:cNvPicPr>
            <p:nvPr/>
          </p:nvPicPr>
          <p:blipFill>
            <a:blip r:embed="rId4"/>
            <a:srcRect r="24928"/>
            <a:stretch>
              <a:fillRect/>
            </a:stretch>
          </p:blipFill>
          <p:spPr>
            <a:xfrm>
              <a:off x="7947660" y="-40640"/>
              <a:ext cx="1166495" cy="1135380"/>
            </a:xfrm>
            <a:prstGeom prst="rect">
              <a:avLst/>
            </a:prstGeom>
          </p:spPr>
        </p:pic>
        <p:pic>
          <p:nvPicPr>
            <p:cNvPr id="12" name="图片 11" descr="网安联logo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75830" y="-29845"/>
              <a:ext cx="1480820" cy="1047115"/>
            </a:xfrm>
            <a:prstGeom prst="rect">
              <a:avLst/>
            </a:prstGeom>
          </p:spPr>
        </p:pic>
      </p:grpSp>
      <p:pic>
        <p:nvPicPr>
          <p:cNvPr id="13" name="图片 12" descr="ae12814c3cabad706d34b3a46a536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9989" y="5267061"/>
            <a:ext cx="1497330" cy="222250"/>
          </a:xfrm>
          <a:prstGeom prst="rect">
            <a:avLst/>
          </a:prstGeom>
        </p:spPr>
      </p:pic>
      <p:pic>
        <p:nvPicPr>
          <p:cNvPr id="14" name="图片 13" descr="ca28add456ceccbda48a8a1123cd67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4701" y="5209117"/>
            <a:ext cx="405289" cy="337741"/>
          </a:xfrm>
          <a:prstGeom prst="rect">
            <a:avLst/>
          </a:prstGeom>
        </p:spPr>
      </p:pic>
      <p:pic>
        <p:nvPicPr>
          <p:cNvPr id="15" name="图片 14" descr="调查活动log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7174" y="230453"/>
            <a:ext cx="349091" cy="290909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76911" y="261541"/>
            <a:ext cx="2737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</a:rPr>
              <a:t>网络安全为人民</a:t>
            </a:r>
            <a:r>
              <a:rPr lang="en-US" altLang="zh-CN" sz="1200">
                <a:solidFill>
                  <a:schemeClr val="bg1"/>
                </a:solidFill>
              </a:rPr>
              <a:t>   </a:t>
            </a:r>
            <a:r>
              <a:rPr lang="zh-CN" altLang="en-US" sz="1200">
                <a:solidFill>
                  <a:schemeClr val="bg1"/>
                </a:solidFill>
              </a:rPr>
              <a:t>网络安全靠人民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文本框 133"/>
          <p:cNvSpPr txBox="1"/>
          <p:nvPr/>
        </p:nvSpPr>
        <p:spPr>
          <a:xfrm>
            <a:off x="848360" y="2808287"/>
            <a:ext cx="778129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快手电商信任中心负责人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48422" y="1866900"/>
            <a:ext cx="7790056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5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王莉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7486015" y="-66"/>
            <a:ext cx="1378744" cy="709613"/>
            <a:chOff x="7275830" y="-40640"/>
            <a:chExt cx="1838325" cy="1135380"/>
          </a:xfrm>
        </p:grpSpPr>
        <p:pic>
          <p:nvPicPr>
            <p:cNvPr id="10" name="图片 9" descr="发布周"/>
            <p:cNvPicPr>
              <a:picLocks noChangeAspect="1"/>
            </p:cNvPicPr>
            <p:nvPr/>
          </p:nvPicPr>
          <p:blipFill>
            <a:blip r:embed="rId5"/>
            <a:srcRect r="24928"/>
            <a:stretch>
              <a:fillRect/>
            </a:stretch>
          </p:blipFill>
          <p:spPr>
            <a:xfrm>
              <a:off x="7947660" y="-40640"/>
              <a:ext cx="1166495" cy="1135380"/>
            </a:xfrm>
            <a:prstGeom prst="rect">
              <a:avLst/>
            </a:prstGeom>
          </p:spPr>
        </p:pic>
        <p:pic>
          <p:nvPicPr>
            <p:cNvPr id="11" name="图片 10" descr="网安联logo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75830" y="-29845"/>
              <a:ext cx="1480820" cy="1047115"/>
            </a:xfrm>
            <a:prstGeom prst="rect">
              <a:avLst/>
            </a:prstGeom>
          </p:spPr>
        </p:pic>
      </p:grpSp>
      <p:pic>
        <p:nvPicPr>
          <p:cNvPr id="12" name="图片 11" descr="ae12814c3cabad706d34b3a46a536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0789" y="5367603"/>
            <a:ext cx="1497330" cy="222250"/>
          </a:xfrm>
          <a:prstGeom prst="rect">
            <a:avLst/>
          </a:prstGeom>
        </p:spPr>
      </p:pic>
      <p:pic>
        <p:nvPicPr>
          <p:cNvPr id="13" name="图片 12" descr="ca28add456ceccbda48a8a1123cd67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5501" y="5309659"/>
            <a:ext cx="405289" cy="337741"/>
          </a:xfrm>
          <a:prstGeom prst="rect">
            <a:avLst/>
          </a:prstGeom>
        </p:spPr>
      </p:pic>
      <p:pic>
        <p:nvPicPr>
          <p:cNvPr id="15" name="图片 14" descr="调查活动logo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3684" y="209286"/>
            <a:ext cx="349091" cy="290909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668021" y="249370"/>
            <a:ext cx="2737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</a:rPr>
              <a:t>网络安全为人民</a:t>
            </a:r>
            <a:r>
              <a:rPr lang="en-US" altLang="zh-CN" sz="1200">
                <a:solidFill>
                  <a:schemeClr val="bg1"/>
                </a:solidFill>
              </a:rPr>
              <a:t>   </a:t>
            </a:r>
            <a:r>
              <a:rPr lang="zh-CN" altLang="en-US" sz="1200">
                <a:solidFill>
                  <a:schemeClr val="bg1"/>
                </a:solidFill>
              </a:rPr>
              <a:t>网络安全靠人民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文本框 133"/>
          <p:cNvSpPr txBox="1"/>
          <p:nvPr/>
        </p:nvSpPr>
        <p:spPr>
          <a:xfrm>
            <a:off x="676972" y="1450976"/>
            <a:ext cx="779005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2021</a:t>
            </a:r>
            <a:r>
              <a:rPr lang="zh-CN" altLang="en-US" sz="3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网民网络安全感满意度</a:t>
            </a: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“网民网络购物安全权益保护满意度”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专题发布会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195956" y="3606800"/>
            <a:ext cx="2752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2022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en-US" alt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月</a:t>
            </a:r>
            <a:r>
              <a:rPr lang="en-US" alt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13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日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652632" y="4132792"/>
            <a:ext cx="6381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主办单位：网民网络安全感满意度调查活动组委会</a:t>
            </a:r>
          </a:p>
          <a:p>
            <a:pPr algn="l"/>
            <a:r>
              <a:rPr 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承办单位：北京网络空间安全协会、中国质量万里行杂志社</a:t>
            </a:r>
            <a:endParaRPr lang="en-US" altLang="zh-CN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7529830" y="42268"/>
            <a:ext cx="1378744" cy="709613"/>
            <a:chOff x="7275830" y="-40640"/>
            <a:chExt cx="1838325" cy="1135380"/>
          </a:xfrm>
        </p:grpSpPr>
        <p:pic>
          <p:nvPicPr>
            <p:cNvPr id="11" name="图片 10" descr="发布周"/>
            <p:cNvPicPr>
              <a:picLocks noChangeAspect="1"/>
            </p:cNvPicPr>
            <p:nvPr/>
          </p:nvPicPr>
          <p:blipFill>
            <a:blip r:embed="rId4"/>
            <a:srcRect r="24928"/>
            <a:stretch>
              <a:fillRect/>
            </a:stretch>
          </p:blipFill>
          <p:spPr>
            <a:xfrm>
              <a:off x="7947660" y="-40640"/>
              <a:ext cx="1166495" cy="1135380"/>
            </a:xfrm>
            <a:prstGeom prst="rect">
              <a:avLst/>
            </a:prstGeom>
          </p:spPr>
        </p:pic>
        <p:pic>
          <p:nvPicPr>
            <p:cNvPr id="12" name="图片 11" descr="网安联logo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75830" y="-29845"/>
              <a:ext cx="1480820" cy="1047115"/>
            </a:xfrm>
            <a:prstGeom prst="rect">
              <a:avLst/>
            </a:prstGeom>
          </p:spPr>
        </p:pic>
      </p:grpSp>
      <p:pic>
        <p:nvPicPr>
          <p:cNvPr id="13" name="图片 12" descr="ae12814c3cabad706d34b3a46a536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9989" y="5267061"/>
            <a:ext cx="1497330" cy="222250"/>
          </a:xfrm>
          <a:prstGeom prst="rect">
            <a:avLst/>
          </a:prstGeom>
        </p:spPr>
      </p:pic>
      <p:pic>
        <p:nvPicPr>
          <p:cNvPr id="14" name="图片 13" descr="ca28add456ceccbda48a8a1123cd67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4701" y="5209117"/>
            <a:ext cx="405289" cy="337741"/>
          </a:xfrm>
          <a:prstGeom prst="rect">
            <a:avLst/>
          </a:prstGeom>
        </p:spPr>
      </p:pic>
      <p:pic>
        <p:nvPicPr>
          <p:cNvPr id="15" name="图片 14" descr="调查活动log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7174" y="230453"/>
            <a:ext cx="349091" cy="290909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76911" y="261541"/>
            <a:ext cx="2737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</a:rPr>
              <a:t>网络安全为人民</a:t>
            </a:r>
            <a:r>
              <a:rPr lang="en-US" altLang="zh-CN" sz="1200">
                <a:solidFill>
                  <a:schemeClr val="bg1"/>
                </a:solidFill>
              </a:rPr>
              <a:t>   </a:t>
            </a:r>
            <a:r>
              <a:rPr lang="zh-CN" altLang="en-US" sz="1200">
                <a:solidFill>
                  <a:schemeClr val="bg1"/>
                </a:solidFill>
              </a:rPr>
              <a:t>网络安全靠人民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文本框 133"/>
          <p:cNvSpPr txBox="1"/>
          <p:nvPr/>
        </p:nvSpPr>
        <p:spPr>
          <a:xfrm>
            <a:off x="848360" y="2808287"/>
            <a:ext cx="7781290" cy="72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多燕瘦中国有限公司联合创始人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48422" y="1866900"/>
            <a:ext cx="7790056" cy="103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4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葛伟滨</a:t>
            </a:r>
            <a:endParaRPr sz="5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7486015" y="-66"/>
            <a:ext cx="1378744" cy="709613"/>
            <a:chOff x="7275830" y="-40640"/>
            <a:chExt cx="1838325" cy="1135380"/>
          </a:xfrm>
        </p:grpSpPr>
        <p:pic>
          <p:nvPicPr>
            <p:cNvPr id="10" name="图片 9" descr="发布周"/>
            <p:cNvPicPr>
              <a:picLocks noChangeAspect="1"/>
            </p:cNvPicPr>
            <p:nvPr/>
          </p:nvPicPr>
          <p:blipFill>
            <a:blip r:embed="rId5"/>
            <a:srcRect r="24928"/>
            <a:stretch>
              <a:fillRect/>
            </a:stretch>
          </p:blipFill>
          <p:spPr>
            <a:xfrm>
              <a:off x="7947660" y="-40640"/>
              <a:ext cx="1166495" cy="1135380"/>
            </a:xfrm>
            <a:prstGeom prst="rect">
              <a:avLst/>
            </a:prstGeom>
          </p:spPr>
        </p:pic>
        <p:pic>
          <p:nvPicPr>
            <p:cNvPr id="11" name="图片 10" descr="网安联logo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75830" y="-29845"/>
              <a:ext cx="1480820" cy="1047115"/>
            </a:xfrm>
            <a:prstGeom prst="rect">
              <a:avLst/>
            </a:prstGeom>
          </p:spPr>
        </p:pic>
      </p:grpSp>
      <p:pic>
        <p:nvPicPr>
          <p:cNvPr id="12" name="图片 11" descr="ae12814c3cabad706d34b3a46a536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0789" y="5367603"/>
            <a:ext cx="1497330" cy="222250"/>
          </a:xfrm>
          <a:prstGeom prst="rect">
            <a:avLst/>
          </a:prstGeom>
        </p:spPr>
      </p:pic>
      <p:pic>
        <p:nvPicPr>
          <p:cNvPr id="13" name="图片 12" descr="ca28add456ceccbda48a8a1123cd67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5501" y="5309659"/>
            <a:ext cx="405289" cy="337741"/>
          </a:xfrm>
          <a:prstGeom prst="rect">
            <a:avLst/>
          </a:prstGeom>
        </p:spPr>
      </p:pic>
      <p:pic>
        <p:nvPicPr>
          <p:cNvPr id="15" name="图片 14" descr="调查活动logo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3684" y="209286"/>
            <a:ext cx="349091" cy="290909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668021" y="249370"/>
            <a:ext cx="2737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</a:rPr>
              <a:t>网络安全为人民</a:t>
            </a:r>
            <a:r>
              <a:rPr lang="en-US" altLang="zh-CN" sz="1200">
                <a:solidFill>
                  <a:schemeClr val="bg1"/>
                </a:solidFill>
              </a:rPr>
              <a:t>   </a:t>
            </a:r>
            <a:r>
              <a:rPr lang="zh-CN" altLang="en-US" sz="1200">
                <a:solidFill>
                  <a:schemeClr val="bg1"/>
                </a:solidFill>
              </a:rPr>
              <a:t>网络安全靠人民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175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文本框 133"/>
          <p:cNvSpPr txBox="1"/>
          <p:nvPr/>
        </p:nvSpPr>
        <p:spPr>
          <a:xfrm>
            <a:off x="676972" y="1938338"/>
            <a:ext cx="7790056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5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李  刚</a:t>
            </a:r>
            <a:endParaRPr lang="zh-CN" altLang="en-US" sz="28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14526" y="3063875"/>
            <a:ext cx="5315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中国质量报刊社党委书记、社长</a:t>
            </a:r>
            <a:endParaRPr lang="zh-CN" altLang="en-US" sz="2800"/>
          </a:p>
        </p:txBody>
      </p:sp>
      <p:grpSp>
        <p:nvGrpSpPr>
          <p:cNvPr id="8" name="组合 7"/>
          <p:cNvGrpSpPr/>
          <p:nvPr/>
        </p:nvGrpSpPr>
        <p:grpSpPr>
          <a:xfrm>
            <a:off x="7486015" y="-66"/>
            <a:ext cx="1378744" cy="709613"/>
            <a:chOff x="7275830" y="-40640"/>
            <a:chExt cx="1838325" cy="1135380"/>
          </a:xfrm>
        </p:grpSpPr>
        <p:pic>
          <p:nvPicPr>
            <p:cNvPr id="10" name="图片 9" descr="发布周"/>
            <p:cNvPicPr>
              <a:picLocks noChangeAspect="1"/>
            </p:cNvPicPr>
            <p:nvPr/>
          </p:nvPicPr>
          <p:blipFill>
            <a:blip r:embed="rId4"/>
            <a:srcRect r="24928"/>
            <a:stretch>
              <a:fillRect/>
            </a:stretch>
          </p:blipFill>
          <p:spPr>
            <a:xfrm>
              <a:off x="7947660" y="-40640"/>
              <a:ext cx="1166495" cy="1135380"/>
            </a:xfrm>
            <a:prstGeom prst="rect">
              <a:avLst/>
            </a:prstGeom>
          </p:spPr>
        </p:pic>
        <p:pic>
          <p:nvPicPr>
            <p:cNvPr id="11" name="图片 10" descr="网安联logo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75830" y="-29845"/>
              <a:ext cx="1480820" cy="1047115"/>
            </a:xfrm>
            <a:prstGeom prst="rect">
              <a:avLst/>
            </a:prstGeom>
          </p:spPr>
        </p:pic>
      </p:grpSp>
      <p:pic>
        <p:nvPicPr>
          <p:cNvPr id="12" name="图片 11" descr="ae12814c3cabad706d34b3a46a536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0789" y="5367603"/>
            <a:ext cx="1497330" cy="222250"/>
          </a:xfrm>
          <a:prstGeom prst="rect">
            <a:avLst/>
          </a:prstGeom>
        </p:spPr>
      </p:pic>
      <p:pic>
        <p:nvPicPr>
          <p:cNvPr id="13" name="图片 12" descr="ca28add456ceccbda48a8a1123cd67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5501" y="5309659"/>
            <a:ext cx="405289" cy="337741"/>
          </a:xfrm>
          <a:prstGeom prst="rect">
            <a:avLst/>
          </a:prstGeom>
        </p:spPr>
      </p:pic>
      <p:pic>
        <p:nvPicPr>
          <p:cNvPr id="15" name="图片 14" descr="调查活动log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684" y="209286"/>
            <a:ext cx="349091" cy="290909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668021" y="249370"/>
            <a:ext cx="2737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</a:rPr>
              <a:t>网络安全为人民</a:t>
            </a:r>
            <a:r>
              <a:rPr lang="en-US" altLang="zh-CN" sz="1200">
                <a:solidFill>
                  <a:schemeClr val="bg1"/>
                </a:solidFill>
              </a:rPr>
              <a:t>   </a:t>
            </a:r>
            <a:r>
              <a:rPr lang="zh-CN" altLang="en-US" sz="1200">
                <a:solidFill>
                  <a:schemeClr val="bg1"/>
                </a:solidFill>
              </a:rPr>
              <a:t>网络安全靠人民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文本框 133"/>
          <p:cNvSpPr txBox="1"/>
          <p:nvPr/>
        </p:nvSpPr>
        <p:spPr>
          <a:xfrm>
            <a:off x="676972" y="1450976"/>
            <a:ext cx="779005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2021</a:t>
            </a:r>
            <a:r>
              <a:rPr lang="zh-CN" altLang="en-US" sz="3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网民网络安全感满意度</a:t>
            </a: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“网民网络购物安全权益保护满意度”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专题发布会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195956" y="3606800"/>
            <a:ext cx="2752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2022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en-US" alt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月</a:t>
            </a:r>
            <a:r>
              <a:rPr lang="en-US" alt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13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日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493240" y="4132792"/>
            <a:ext cx="6333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主办单位：网民网络安全感满意度调查活动组委会</a:t>
            </a:r>
          </a:p>
          <a:p>
            <a:pPr algn="l"/>
            <a:r>
              <a:rPr 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承办单位：北京网络空间安全协会、中国质量万里行杂志社</a:t>
            </a:r>
            <a:endParaRPr lang="en-US" altLang="zh-CN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7529830" y="42268"/>
            <a:ext cx="1378744" cy="709613"/>
            <a:chOff x="7275830" y="-40640"/>
            <a:chExt cx="1838325" cy="1135380"/>
          </a:xfrm>
        </p:grpSpPr>
        <p:pic>
          <p:nvPicPr>
            <p:cNvPr id="11" name="图片 10" descr="发布周"/>
            <p:cNvPicPr>
              <a:picLocks noChangeAspect="1"/>
            </p:cNvPicPr>
            <p:nvPr/>
          </p:nvPicPr>
          <p:blipFill>
            <a:blip r:embed="rId4"/>
            <a:srcRect r="24928"/>
            <a:stretch>
              <a:fillRect/>
            </a:stretch>
          </p:blipFill>
          <p:spPr>
            <a:xfrm>
              <a:off x="7947660" y="-40640"/>
              <a:ext cx="1166495" cy="1135380"/>
            </a:xfrm>
            <a:prstGeom prst="rect">
              <a:avLst/>
            </a:prstGeom>
          </p:spPr>
        </p:pic>
        <p:pic>
          <p:nvPicPr>
            <p:cNvPr id="12" name="图片 11" descr="网安联logo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75830" y="-29845"/>
              <a:ext cx="1480820" cy="1047115"/>
            </a:xfrm>
            <a:prstGeom prst="rect">
              <a:avLst/>
            </a:prstGeom>
          </p:spPr>
        </p:pic>
      </p:grpSp>
      <p:pic>
        <p:nvPicPr>
          <p:cNvPr id="13" name="图片 12" descr="ae12814c3cabad706d34b3a46a536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9989" y="5267061"/>
            <a:ext cx="1497330" cy="222250"/>
          </a:xfrm>
          <a:prstGeom prst="rect">
            <a:avLst/>
          </a:prstGeom>
        </p:spPr>
      </p:pic>
      <p:pic>
        <p:nvPicPr>
          <p:cNvPr id="14" name="图片 13" descr="ca28add456ceccbda48a8a1123cd67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4701" y="5209117"/>
            <a:ext cx="405289" cy="337741"/>
          </a:xfrm>
          <a:prstGeom prst="rect">
            <a:avLst/>
          </a:prstGeom>
        </p:spPr>
      </p:pic>
      <p:pic>
        <p:nvPicPr>
          <p:cNvPr id="15" name="图片 14" descr="调查活动log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7174" y="230453"/>
            <a:ext cx="349091" cy="290909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76911" y="261541"/>
            <a:ext cx="2737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</a:rPr>
              <a:t>网络安全为人民</a:t>
            </a:r>
            <a:r>
              <a:rPr lang="en-US" altLang="zh-CN" sz="1200">
                <a:solidFill>
                  <a:schemeClr val="bg1"/>
                </a:solidFill>
              </a:rPr>
              <a:t>   </a:t>
            </a:r>
            <a:r>
              <a:rPr lang="zh-CN" altLang="en-US" sz="1200">
                <a:solidFill>
                  <a:schemeClr val="bg1"/>
                </a:solidFill>
              </a:rPr>
              <a:t>网络安全靠人民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302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 descr="E:\315\专家头像白\王森林.jpg王森林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452750" y="2374665"/>
            <a:ext cx="1062990" cy="1234017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2936130" y="917473"/>
            <a:ext cx="3105150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圆桌论坛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3392697" y="3620973"/>
            <a:ext cx="87757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严  明</a:t>
            </a:r>
            <a:endParaRPr lang="zh-CN" altLang="en-US" sz="1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55214" y="3629580"/>
            <a:ext cx="8788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崔光耀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6151780" y="3643982"/>
            <a:ext cx="878840" cy="30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崔传桢</a:t>
            </a:r>
            <a:endParaRPr lang="zh-CN" altLang="en-US" sz="1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7562469" y="3638275"/>
            <a:ext cx="8788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王森林</a:t>
            </a:r>
          </a:p>
        </p:txBody>
      </p:sp>
      <p:sp>
        <p:nvSpPr>
          <p:cNvPr id="134" name="文本框 133"/>
          <p:cNvSpPr txBox="1"/>
          <p:nvPr/>
        </p:nvSpPr>
        <p:spPr>
          <a:xfrm>
            <a:off x="3210713" y="3869267"/>
            <a:ext cx="1228090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900" b="1" noProof="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网民网络安全感满意度</a:t>
            </a:r>
            <a:r>
              <a:rPr kumimoji="0" lang="zh-CN" altLang="en-US" sz="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调查</a:t>
            </a:r>
            <a:r>
              <a:rPr kumimoji="0" lang="zh-CN" alt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活动</a:t>
            </a:r>
            <a:r>
              <a:rPr kumimoji="0" lang="zh-CN" altLang="en-US" sz="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组委会</a:t>
            </a:r>
            <a:endParaRPr kumimoji="0" lang="en-US" altLang="zh-CN" sz="9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主  任</a:t>
            </a:r>
            <a:endParaRPr kumimoji="0" lang="zh-CN" alt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17419" y="3871939"/>
            <a:ext cx="122809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《中国信息安全杂志》 原主编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5995993" y="3878869"/>
            <a:ext cx="122809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《信息安全研究杂志</a:t>
            </a:r>
            <a:r>
              <a:rPr lang="zh-CN" altLang="en-US" sz="900" b="1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》</a:t>
            </a:r>
            <a:r>
              <a:rPr lang="zh-CN" altLang="en-US" sz="9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融媒体</a:t>
            </a:r>
            <a:r>
              <a:rPr kumimoji="0" lang="zh-CN" altLang="en-US" sz="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主编</a:t>
            </a:r>
            <a:endParaRPr kumimoji="0" lang="zh-CN" alt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7367686" y="3880239"/>
            <a:ext cx="122809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9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中</a:t>
            </a:r>
            <a:r>
              <a:rPr kumimoji="0" lang="zh-CN" altLang="en-US" sz="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国</a:t>
            </a:r>
            <a:r>
              <a:rPr kumimoji="0" lang="zh-CN" alt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商业</a:t>
            </a:r>
            <a:r>
              <a:rPr kumimoji="0" lang="zh-CN" altLang="en-US" sz="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联合会媒体购物专</a:t>
            </a:r>
            <a:r>
              <a:rPr kumimoji="0" lang="zh-CN" alt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委会副秘书长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2009775" y="4594755"/>
            <a:ext cx="599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1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主办单位：网民网络安全感满意度调查活动组委会</a:t>
            </a:r>
          </a:p>
          <a:p>
            <a:pPr algn="l"/>
            <a:r>
              <a:rPr lang="zh-CN" sz="1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承办单位：北京网络空间安全协会、中国质量万里行杂志社</a:t>
            </a:r>
            <a:endParaRPr lang="en-US" altLang="zh-CN" sz="16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7486015" y="-66"/>
            <a:ext cx="1378744" cy="709613"/>
            <a:chOff x="7275830" y="-40640"/>
            <a:chExt cx="1838325" cy="1135380"/>
          </a:xfrm>
        </p:grpSpPr>
        <p:pic>
          <p:nvPicPr>
            <p:cNvPr id="10" name="图片 9" descr="发布周"/>
            <p:cNvPicPr>
              <a:picLocks noChangeAspect="1"/>
            </p:cNvPicPr>
            <p:nvPr/>
          </p:nvPicPr>
          <p:blipFill>
            <a:blip r:embed="rId5"/>
            <a:srcRect r="24928"/>
            <a:stretch>
              <a:fillRect/>
            </a:stretch>
          </p:blipFill>
          <p:spPr>
            <a:xfrm>
              <a:off x="7947660" y="-40640"/>
              <a:ext cx="1166495" cy="1135380"/>
            </a:xfrm>
            <a:prstGeom prst="rect">
              <a:avLst/>
            </a:prstGeom>
          </p:spPr>
        </p:pic>
        <p:pic>
          <p:nvPicPr>
            <p:cNvPr id="11" name="图片 10" descr="网安联logo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75830" y="-29845"/>
              <a:ext cx="1480820" cy="1047115"/>
            </a:xfrm>
            <a:prstGeom prst="rect">
              <a:avLst/>
            </a:prstGeom>
          </p:spPr>
        </p:pic>
      </p:grpSp>
      <p:pic>
        <p:nvPicPr>
          <p:cNvPr id="12" name="图片 11" descr="ae12814c3cabad706d34b3a46a536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0789" y="5367603"/>
            <a:ext cx="1497330" cy="222250"/>
          </a:xfrm>
          <a:prstGeom prst="rect">
            <a:avLst/>
          </a:prstGeom>
        </p:spPr>
      </p:pic>
      <p:pic>
        <p:nvPicPr>
          <p:cNvPr id="13" name="图片 12" descr="ca28add456ceccbda48a8a1123cd67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5501" y="5309659"/>
            <a:ext cx="405289" cy="337741"/>
          </a:xfrm>
          <a:prstGeom prst="rect">
            <a:avLst/>
          </a:prstGeom>
        </p:spPr>
      </p:pic>
      <p:pic>
        <p:nvPicPr>
          <p:cNvPr id="14" name="图片 13" descr="调查活动logo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3684" y="209286"/>
            <a:ext cx="349091" cy="290909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668021" y="249370"/>
            <a:ext cx="2737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</a:rPr>
              <a:t>网络安全为人民</a:t>
            </a:r>
            <a:r>
              <a:rPr lang="en-US" altLang="zh-CN" sz="1200">
                <a:solidFill>
                  <a:schemeClr val="bg1"/>
                </a:solidFill>
              </a:rPr>
              <a:t>   </a:t>
            </a:r>
            <a:r>
              <a:rPr lang="zh-CN" altLang="en-US" sz="1200">
                <a:solidFill>
                  <a:schemeClr val="bg1"/>
                </a:solidFill>
              </a:rPr>
              <a:t>网络安全靠人民</a:t>
            </a:r>
          </a:p>
        </p:txBody>
      </p:sp>
      <p:pic>
        <p:nvPicPr>
          <p:cNvPr id="6" name="图片 5" descr="E:\315\专家头像白\严明.jpg严明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348573" y="2360908"/>
            <a:ext cx="1008380" cy="1261533"/>
          </a:xfrm>
          <a:prstGeom prst="rect">
            <a:avLst/>
          </a:prstGeom>
        </p:spPr>
      </p:pic>
      <p:pic>
        <p:nvPicPr>
          <p:cNvPr id="23" name="图片 22" descr="E:\315\专家头像白\崔传帧.jpg崔传帧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059791" y="2361621"/>
            <a:ext cx="1021080" cy="1276350"/>
          </a:xfrm>
          <a:prstGeom prst="rect">
            <a:avLst/>
          </a:prstGeom>
        </p:spPr>
      </p:pic>
      <p:pic>
        <p:nvPicPr>
          <p:cNvPr id="44" name="图片 43" descr="E:\315\专家头像白\崔光.png崔光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15941" y="2365514"/>
            <a:ext cx="1014268" cy="12678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760005" y="3630135"/>
            <a:ext cx="8788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唐</a:t>
            </a:r>
            <a:r>
              <a:rPr lang="zh-CN" altLang="en-US" sz="12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前临</a:t>
            </a:r>
            <a:endParaRPr lang="zh-CN" altLang="en-US" sz="1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564114" y="3878869"/>
            <a:ext cx="1228090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中国计算机协会计算机专业委员会</a:t>
            </a:r>
            <a:endParaRPr kumimoji="0" lang="en-US" altLang="zh-CN" sz="9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9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秘书长</a:t>
            </a:r>
            <a:endParaRPr kumimoji="0" lang="zh-CN" alt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099761" y="3629554"/>
            <a:ext cx="8788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王黎明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917452" y="3869267"/>
            <a:ext cx="122809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中国质量万里行</a:t>
            </a: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杂志社</a:t>
            </a:r>
          </a:p>
        </p:txBody>
      </p:sp>
      <p:pic>
        <p:nvPicPr>
          <p:cNvPr id="9" name="图片 8" descr="E:\315\专家头像白\王黎明.jpg王黎明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2028274" y="2372254"/>
            <a:ext cx="1005840" cy="1257300"/>
          </a:xfrm>
          <a:prstGeom prst="rect">
            <a:avLst/>
          </a:prstGeom>
        </p:spPr>
      </p:pic>
      <p:pic>
        <p:nvPicPr>
          <p:cNvPr id="1027" name="Picture 3" descr="F:\f1fc68160fd9bf72f8d145bc540a336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630" y="2372254"/>
            <a:ext cx="1008380" cy="127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2933700" y="2301875"/>
            <a:ext cx="3105150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圆桌论坛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438275" y="1776942"/>
            <a:ext cx="626745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网民网络购物安全权益保护满意度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2083436" y="3804709"/>
            <a:ext cx="6227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主办单位：网民网络安全感满意度调查活动组委会</a:t>
            </a:r>
          </a:p>
          <a:p>
            <a:pPr algn="l"/>
            <a:r>
              <a:rPr 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承办单位：北京网络空间安全协会、中国质量万里行杂志社</a:t>
            </a:r>
            <a:endParaRPr lang="en-US" altLang="zh-CN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7486015" y="-66"/>
            <a:ext cx="1378744" cy="709613"/>
            <a:chOff x="7275830" y="-40640"/>
            <a:chExt cx="1838325" cy="1135380"/>
          </a:xfrm>
        </p:grpSpPr>
        <p:pic>
          <p:nvPicPr>
            <p:cNvPr id="11" name="图片 10" descr="发布周"/>
            <p:cNvPicPr>
              <a:picLocks noChangeAspect="1"/>
            </p:cNvPicPr>
            <p:nvPr/>
          </p:nvPicPr>
          <p:blipFill>
            <a:blip r:embed="rId5"/>
            <a:srcRect r="24928"/>
            <a:stretch>
              <a:fillRect/>
            </a:stretch>
          </p:blipFill>
          <p:spPr>
            <a:xfrm>
              <a:off x="7947660" y="-40640"/>
              <a:ext cx="1166495" cy="1135380"/>
            </a:xfrm>
            <a:prstGeom prst="rect">
              <a:avLst/>
            </a:prstGeom>
          </p:spPr>
        </p:pic>
        <p:pic>
          <p:nvPicPr>
            <p:cNvPr id="12" name="图片 11" descr="网安联logo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75830" y="-29845"/>
              <a:ext cx="1480820" cy="1047115"/>
            </a:xfrm>
            <a:prstGeom prst="rect">
              <a:avLst/>
            </a:prstGeom>
          </p:spPr>
        </p:pic>
      </p:grpSp>
      <p:pic>
        <p:nvPicPr>
          <p:cNvPr id="13" name="图片 12" descr="ae12814c3cabad706d34b3a46a536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0789" y="5367603"/>
            <a:ext cx="1497330" cy="222250"/>
          </a:xfrm>
          <a:prstGeom prst="rect">
            <a:avLst/>
          </a:prstGeom>
        </p:spPr>
      </p:pic>
      <p:pic>
        <p:nvPicPr>
          <p:cNvPr id="14" name="图片 13" descr="ca28add456ceccbda48a8a1123cd67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5501" y="5309659"/>
            <a:ext cx="405289" cy="337741"/>
          </a:xfrm>
          <a:prstGeom prst="rect">
            <a:avLst/>
          </a:prstGeom>
        </p:spPr>
      </p:pic>
      <p:pic>
        <p:nvPicPr>
          <p:cNvPr id="15" name="图片 14" descr="调查活动logo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3684" y="209286"/>
            <a:ext cx="349091" cy="290909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68021" y="249370"/>
            <a:ext cx="2737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</a:rPr>
              <a:t>网络安全为人民</a:t>
            </a:r>
            <a:r>
              <a:rPr lang="en-US" altLang="zh-CN" sz="1200">
                <a:solidFill>
                  <a:schemeClr val="bg1"/>
                </a:solidFill>
              </a:rPr>
              <a:t>   </a:t>
            </a:r>
            <a:r>
              <a:rPr lang="zh-CN" altLang="en-US" sz="1200">
                <a:solidFill>
                  <a:schemeClr val="bg1"/>
                </a:solidFill>
              </a:rPr>
              <a:t>网络安全靠人民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文本框 133"/>
          <p:cNvSpPr txBox="1"/>
          <p:nvPr/>
        </p:nvSpPr>
        <p:spPr>
          <a:xfrm>
            <a:off x="676971" y="1450976"/>
            <a:ext cx="7963473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2021</a:t>
            </a:r>
            <a:r>
              <a:rPr lang="zh-CN" altLang="en-US" sz="3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网民网络安全感满意度</a:t>
            </a: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“网民网络购物安全权益保护满意度”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专题发布会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195956" y="3606800"/>
            <a:ext cx="2752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2022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en-US" alt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月</a:t>
            </a:r>
            <a:r>
              <a:rPr lang="en-US" alt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13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日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451296" y="4132792"/>
            <a:ext cx="6316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主办单位：网民网络安全感满意度调查活动组委会</a:t>
            </a:r>
          </a:p>
          <a:p>
            <a:pPr algn="l"/>
            <a:r>
              <a:rPr 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承办单位：北京网络空间安全协会、中国质量万里行杂志社</a:t>
            </a:r>
            <a:endParaRPr lang="en-US" altLang="zh-CN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7529830" y="42268"/>
            <a:ext cx="1378744" cy="709613"/>
            <a:chOff x="7275830" y="-40640"/>
            <a:chExt cx="1838325" cy="1135380"/>
          </a:xfrm>
        </p:grpSpPr>
        <p:pic>
          <p:nvPicPr>
            <p:cNvPr id="11" name="图片 10" descr="发布周"/>
            <p:cNvPicPr>
              <a:picLocks noChangeAspect="1"/>
            </p:cNvPicPr>
            <p:nvPr/>
          </p:nvPicPr>
          <p:blipFill>
            <a:blip r:embed="rId4"/>
            <a:srcRect r="24928"/>
            <a:stretch>
              <a:fillRect/>
            </a:stretch>
          </p:blipFill>
          <p:spPr>
            <a:xfrm>
              <a:off x="7947660" y="-40640"/>
              <a:ext cx="1166495" cy="1135380"/>
            </a:xfrm>
            <a:prstGeom prst="rect">
              <a:avLst/>
            </a:prstGeom>
          </p:spPr>
        </p:pic>
        <p:pic>
          <p:nvPicPr>
            <p:cNvPr id="12" name="图片 11" descr="网安联logo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75830" y="-29845"/>
              <a:ext cx="1480820" cy="1047115"/>
            </a:xfrm>
            <a:prstGeom prst="rect">
              <a:avLst/>
            </a:prstGeom>
          </p:spPr>
        </p:pic>
      </p:grpSp>
      <p:pic>
        <p:nvPicPr>
          <p:cNvPr id="13" name="图片 12" descr="ae12814c3cabad706d34b3a46a536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9989" y="5267061"/>
            <a:ext cx="1497330" cy="222250"/>
          </a:xfrm>
          <a:prstGeom prst="rect">
            <a:avLst/>
          </a:prstGeom>
        </p:spPr>
      </p:pic>
      <p:pic>
        <p:nvPicPr>
          <p:cNvPr id="14" name="图片 13" descr="ca28add456ceccbda48a8a1123cd67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4701" y="5209117"/>
            <a:ext cx="405289" cy="337741"/>
          </a:xfrm>
          <a:prstGeom prst="rect">
            <a:avLst/>
          </a:prstGeom>
        </p:spPr>
      </p:pic>
      <p:pic>
        <p:nvPicPr>
          <p:cNvPr id="15" name="图片 14" descr="调查活动log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7174" y="230453"/>
            <a:ext cx="349091" cy="290909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76911" y="261541"/>
            <a:ext cx="2737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</a:rPr>
              <a:t>网络安全为人民</a:t>
            </a:r>
            <a:r>
              <a:rPr lang="en-US" altLang="zh-CN" sz="1200">
                <a:solidFill>
                  <a:schemeClr val="bg1"/>
                </a:solidFill>
              </a:rPr>
              <a:t>   </a:t>
            </a:r>
            <a:r>
              <a:rPr lang="zh-CN" altLang="en-US" sz="1200">
                <a:solidFill>
                  <a:schemeClr val="bg1"/>
                </a:solidFill>
              </a:rPr>
              <a:t>网络安全靠人民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207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2576831" y="1333500"/>
            <a:ext cx="39909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7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宣读仪式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295526" y="2786063"/>
            <a:ext cx="4792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bg1"/>
                </a:solidFill>
              </a:rPr>
              <a:t>《维护网络安全购物承诺书》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736522" y="3804709"/>
            <a:ext cx="6574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主办单位：网民网络安全感满意度调查活动组委会</a:t>
            </a:r>
          </a:p>
          <a:p>
            <a:pPr algn="l"/>
            <a:r>
              <a:rPr 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承办单位：北京网络空间安全协会、中国质量万里行杂志社</a:t>
            </a:r>
            <a:endParaRPr lang="en-US" altLang="zh-CN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7486015" y="-66"/>
            <a:ext cx="1378744" cy="709613"/>
            <a:chOff x="7275830" y="-40640"/>
            <a:chExt cx="1838325" cy="1135380"/>
          </a:xfrm>
        </p:grpSpPr>
        <p:pic>
          <p:nvPicPr>
            <p:cNvPr id="4" name="图片 3" descr="发布周"/>
            <p:cNvPicPr>
              <a:picLocks noChangeAspect="1"/>
            </p:cNvPicPr>
            <p:nvPr/>
          </p:nvPicPr>
          <p:blipFill>
            <a:blip r:embed="rId5"/>
            <a:srcRect r="24928"/>
            <a:stretch>
              <a:fillRect/>
            </a:stretch>
          </p:blipFill>
          <p:spPr>
            <a:xfrm>
              <a:off x="7947660" y="-40640"/>
              <a:ext cx="1166495" cy="1135380"/>
            </a:xfrm>
            <a:prstGeom prst="rect">
              <a:avLst/>
            </a:prstGeom>
          </p:spPr>
        </p:pic>
        <p:pic>
          <p:nvPicPr>
            <p:cNvPr id="11" name="图片 10" descr="网安联logo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75830" y="-29845"/>
              <a:ext cx="1480820" cy="1047115"/>
            </a:xfrm>
            <a:prstGeom prst="rect">
              <a:avLst/>
            </a:prstGeom>
          </p:spPr>
        </p:pic>
      </p:grpSp>
      <p:pic>
        <p:nvPicPr>
          <p:cNvPr id="12" name="图片 11" descr="ae12814c3cabad706d34b3a46a536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0789" y="5367603"/>
            <a:ext cx="1497330" cy="222250"/>
          </a:xfrm>
          <a:prstGeom prst="rect">
            <a:avLst/>
          </a:prstGeom>
        </p:spPr>
      </p:pic>
      <p:pic>
        <p:nvPicPr>
          <p:cNvPr id="13" name="图片 12" descr="ca28add456ceccbda48a8a1123cd67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5501" y="5309659"/>
            <a:ext cx="405289" cy="337741"/>
          </a:xfrm>
          <a:prstGeom prst="rect">
            <a:avLst/>
          </a:prstGeom>
        </p:spPr>
      </p:pic>
      <p:pic>
        <p:nvPicPr>
          <p:cNvPr id="15" name="图片 14" descr="调查活动logo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3684" y="209286"/>
            <a:ext cx="349091" cy="290909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668021" y="249370"/>
            <a:ext cx="2737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</a:rPr>
              <a:t>网络安全为人民</a:t>
            </a:r>
            <a:r>
              <a:rPr lang="en-US" altLang="zh-CN" sz="1200">
                <a:solidFill>
                  <a:schemeClr val="bg1"/>
                </a:solidFill>
              </a:rPr>
              <a:t>   </a:t>
            </a:r>
            <a:r>
              <a:rPr lang="zh-CN" altLang="en-US" sz="1200">
                <a:solidFill>
                  <a:schemeClr val="bg1"/>
                </a:solidFill>
              </a:rPr>
              <a:t>网络安全靠人民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文本框 133"/>
          <p:cNvSpPr txBox="1"/>
          <p:nvPr/>
        </p:nvSpPr>
        <p:spPr>
          <a:xfrm>
            <a:off x="676971" y="1450976"/>
            <a:ext cx="7963473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2021</a:t>
            </a:r>
            <a:r>
              <a:rPr lang="zh-CN" altLang="en-US" sz="3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网民网络安全感满意度</a:t>
            </a: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“网民网络购物安全权益保护满意度”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专题发布会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195956" y="3606800"/>
            <a:ext cx="2752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2022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en-US" alt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月</a:t>
            </a:r>
            <a:r>
              <a:rPr lang="en-US" alt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13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日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904366" y="4132792"/>
            <a:ext cx="5607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1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主办单位：网民网络安全感满意度调查活动组委会</a:t>
            </a:r>
          </a:p>
          <a:p>
            <a:pPr algn="l"/>
            <a:r>
              <a:rPr lang="zh-CN" sz="1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承办单位：北京网络空间安全协会、中国质量万里行杂志社</a:t>
            </a:r>
            <a:endParaRPr lang="en-US" altLang="zh-CN" sz="16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7529830" y="42268"/>
            <a:ext cx="1378744" cy="709613"/>
            <a:chOff x="7275830" y="-40640"/>
            <a:chExt cx="1838325" cy="1135380"/>
          </a:xfrm>
        </p:grpSpPr>
        <p:pic>
          <p:nvPicPr>
            <p:cNvPr id="11" name="图片 10" descr="发布周"/>
            <p:cNvPicPr>
              <a:picLocks noChangeAspect="1"/>
            </p:cNvPicPr>
            <p:nvPr/>
          </p:nvPicPr>
          <p:blipFill>
            <a:blip r:embed="rId4"/>
            <a:srcRect r="24928"/>
            <a:stretch>
              <a:fillRect/>
            </a:stretch>
          </p:blipFill>
          <p:spPr>
            <a:xfrm>
              <a:off x="7947660" y="-40640"/>
              <a:ext cx="1166495" cy="1135380"/>
            </a:xfrm>
            <a:prstGeom prst="rect">
              <a:avLst/>
            </a:prstGeom>
          </p:spPr>
        </p:pic>
        <p:pic>
          <p:nvPicPr>
            <p:cNvPr id="12" name="图片 11" descr="网安联logo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75830" y="-29845"/>
              <a:ext cx="1480820" cy="1047115"/>
            </a:xfrm>
            <a:prstGeom prst="rect">
              <a:avLst/>
            </a:prstGeom>
          </p:spPr>
        </p:pic>
      </p:grpSp>
      <p:pic>
        <p:nvPicPr>
          <p:cNvPr id="13" name="图片 12" descr="ae12814c3cabad706d34b3a46a536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9989" y="5267061"/>
            <a:ext cx="1497330" cy="222250"/>
          </a:xfrm>
          <a:prstGeom prst="rect">
            <a:avLst/>
          </a:prstGeom>
        </p:spPr>
      </p:pic>
      <p:pic>
        <p:nvPicPr>
          <p:cNvPr id="14" name="图片 13" descr="ca28add456ceccbda48a8a1123cd67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4701" y="5209117"/>
            <a:ext cx="405289" cy="337741"/>
          </a:xfrm>
          <a:prstGeom prst="rect">
            <a:avLst/>
          </a:prstGeom>
        </p:spPr>
      </p:pic>
      <p:pic>
        <p:nvPicPr>
          <p:cNvPr id="15" name="图片 14" descr="调查活动log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7174" y="230453"/>
            <a:ext cx="349091" cy="290909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76911" y="261541"/>
            <a:ext cx="2737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</a:rPr>
              <a:t>网络安全为人民</a:t>
            </a:r>
            <a:r>
              <a:rPr lang="en-US" altLang="zh-CN" sz="1200">
                <a:solidFill>
                  <a:schemeClr val="bg1"/>
                </a:solidFill>
              </a:rPr>
              <a:t>   </a:t>
            </a:r>
            <a:r>
              <a:rPr lang="zh-CN" altLang="en-US" sz="1200">
                <a:solidFill>
                  <a:schemeClr val="bg1"/>
                </a:solidFill>
              </a:rPr>
              <a:t>网络安全靠人民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790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2576196" y="1357313"/>
            <a:ext cx="39909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7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专家聘请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083436" y="3804709"/>
            <a:ext cx="62274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1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主办单位：网民网络安全感满意度调查活动组委会</a:t>
            </a:r>
          </a:p>
          <a:p>
            <a:pPr algn="l"/>
            <a:r>
              <a:rPr lang="zh-CN" sz="1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承办单位：北京网络空间安全协会、中国质量万里行杂志社</a:t>
            </a:r>
            <a:endParaRPr lang="en-US" altLang="zh-CN" sz="16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7486015" y="-66"/>
            <a:ext cx="1378744" cy="709613"/>
            <a:chOff x="7275830" y="-40640"/>
            <a:chExt cx="1838325" cy="1135380"/>
          </a:xfrm>
        </p:grpSpPr>
        <p:pic>
          <p:nvPicPr>
            <p:cNvPr id="2" name="图片 1" descr="发布周"/>
            <p:cNvPicPr>
              <a:picLocks noChangeAspect="1"/>
            </p:cNvPicPr>
            <p:nvPr/>
          </p:nvPicPr>
          <p:blipFill>
            <a:blip r:embed="rId5"/>
            <a:srcRect r="24928"/>
            <a:stretch>
              <a:fillRect/>
            </a:stretch>
          </p:blipFill>
          <p:spPr>
            <a:xfrm>
              <a:off x="7947660" y="-40640"/>
              <a:ext cx="1166495" cy="1135380"/>
            </a:xfrm>
            <a:prstGeom prst="rect">
              <a:avLst/>
            </a:prstGeom>
          </p:spPr>
        </p:pic>
        <p:pic>
          <p:nvPicPr>
            <p:cNvPr id="11" name="图片 10" descr="网安联logo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75830" y="-29845"/>
              <a:ext cx="1480820" cy="1047115"/>
            </a:xfrm>
            <a:prstGeom prst="rect">
              <a:avLst/>
            </a:prstGeom>
          </p:spPr>
        </p:pic>
      </p:grpSp>
      <p:pic>
        <p:nvPicPr>
          <p:cNvPr id="12" name="图片 11" descr="ae12814c3cabad706d34b3a46a536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0789" y="5367603"/>
            <a:ext cx="1497330" cy="222250"/>
          </a:xfrm>
          <a:prstGeom prst="rect">
            <a:avLst/>
          </a:prstGeom>
        </p:spPr>
      </p:pic>
      <p:pic>
        <p:nvPicPr>
          <p:cNvPr id="13" name="图片 12" descr="ca28add456ceccbda48a8a1123cd67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5501" y="5309659"/>
            <a:ext cx="405289" cy="337741"/>
          </a:xfrm>
          <a:prstGeom prst="rect">
            <a:avLst/>
          </a:prstGeom>
        </p:spPr>
      </p:pic>
      <p:pic>
        <p:nvPicPr>
          <p:cNvPr id="15" name="图片 14" descr="调查活动logo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3684" y="209286"/>
            <a:ext cx="349091" cy="290909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668021" y="249370"/>
            <a:ext cx="2737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</a:rPr>
              <a:t>网络安全为人民</a:t>
            </a:r>
            <a:r>
              <a:rPr lang="en-US" altLang="zh-CN" sz="1200">
                <a:solidFill>
                  <a:schemeClr val="bg1"/>
                </a:solidFill>
              </a:rPr>
              <a:t>   </a:t>
            </a:r>
            <a:r>
              <a:rPr lang="zh-CN" altLang="en-US" sz="1200">
                <a:solidFill>
                  <a:schemeClr val="bg1"/>
                </a:solidFill>
              </a:rPr>
              <a:t>网络安全靠人民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文本框 133"/>
          <p:cNvSpPr txBox="1"/>
          <p:nvPr/>
        </p:nvSpPr>
        <p:spPr>
          <a:xfrm>
            <a:off x="676971" y="1450976"/>
            <a:ext cx="7963473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2021</a:t>
            </a:r>
            <a:r>
              <a:rPr lang="zh-CN" altLang="en-US" sz="3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网民网络安全感满意度</a:t>
            </a: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“网民网络购物安全权益保护满意度”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专题发布会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195956" y="3606800"/>
            <a:ext cx="2752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2022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en-US" alt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月</a:t>
            </a:r>
            <a:r>
              <a:rPr lang="en-US" alt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13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日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904366" y="4132792"/>
            <a:ext cx="5607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1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主办单位：网民网络安全感满意度调查活动组委会</a:t>
            </a:r>
          </a:p>
          <a:p>
            <a:pPr algn="l"/>
            <a:r>
              <a:rPr lang="zh-CN" sz="1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承办单位：北京网络空间安全协会、中国质量万里行杂志社</a:t>
            </a:r>
            <a:endParaRPr lang="en-US" altLang="zh-CN" sz="16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7529830" y="42268"/>
            <a:ext cx="1378744" cy="709613"/>
            <a:chOff x="7275830" y="-40640"/>
            <a:chExt cx="1838325" cy="1135380"/>
          </a:xfrm>
        </p:grpSpPr>
        <p:pic>
          <p:nvPicPr>
            <p:cNvPr id="11" name="图片 10" descr="发布周"/>
            <p:cNvPicPr>
              <a:picLocks noChangeAspect="1"/>
            </p:cNvPicPr>
            <p:nvPr/>
          </p:nvPicPr>
          <p:blipFill>
            <a:blip r:embed="rId4"/>
            <a:srcRect r="24928"/>
            <a:stretch>
              <a:fillRect/>
            </a:stretch>
          </p:blipFill>
          <p:spPr>
            <a:xfrm>
              <a:off x="7947660" y="-40640"/>
              <a:ext cx="1166495" cy="1135380"/>
            </a:xfrm>
            <a:prstGeom prst="rect">
              <a:avLst/>
            </a:prstGeom>
          </p:spPr>
        </p:pic>
        <p:pic>
          <p:nvPicPr>
            <p:cNvPr id="12" name="图片 11" descr="网安联logo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75830" y="-29845"/>
              <a:ext cx="1480820" cy="1047115"/>
            </a:xfrm>
            <a:prstGeom prst="rect">
              <a:avLst/>
            </a:prstGeom>
          </p:spPr>
        </p:pic>
      </p:grpSp>
      <p:pic>
        <p:nvPicPr>
          <p:cNvPr id="13" name="图片 12" descr="ae12814c3cabad706d34b3a46a536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9989" y="5267061"/>
            <a:ext cx="1497330" cy="222250"/>
          </a:xfrm>
          <a:prstGeom prst="rect">
            <a:avLst/>
          </a:prstGeom>
        </p:spPr>
      </p:pic>
      <p:pic>
        <p:nvPicPr>
          <p:cNvPr id="14" name="图片 13" descr="ca28add456ceccbda48a8a1123cd67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4701" y="5209117"/>
            <a:ext cx="405289" cy="337741"/>
          </a:xfrm>
          <a:prstGeom prst="rect">
            <a:avLst/>
          </a:prstGeom>
        </p:spPr>
      </p:pic>
      <p:pic>
        <p:nvPicPr>
          <p:cNvPr id="15" name="图片 14" descr="调查活动log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7174" y="230453"/>
            <a:ext cx="349091" cy="290909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76911" y="261541"/>
            <a:ext cx="2737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</a:rPr>
              <a:t>网络安全为人民</a:t>
            </a:r>
            <a:r>
              <a:rPr lang="en-US" altLang="zh-CN" sz="1200">
                <a:solidFill>
                  <a:schemeClr val="bg1"/>
                </a:solidFill>
              </a:rPr>
              <a:t>   </a:t>
            </a:r>
            <a:r>
              <a:rPr lang="zh-CN" altLang="en-US" sz="1200">
                <a:solidFill>
                  <a:schemeClr val="bg1"/>
                </a:solidFill>
              </a:rPr>
              <a:t>网络安全靠人民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908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1738630" y="1357313"/>
            <a:ext cx="57048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7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荣膺示范单位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738630" y="3804709"/>
            <a:ext cx="6572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主办单位：网民网络安全感满意度调查活动组委会</a:t>
            </a:r>
          </a:p>
          <a:p>
            <a:pPr algn="l"/>
            <a:r>
              <a:rPr 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承办单位：北京网络空间安全协会、中国质量万里行杂志社</a:t>
            </a:r>
            <a:endParaRPr lang="en-US" altLang="zh-CN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7486015" y="-66"/>
            <a:ext cx="1378744" cy="709613"/>
            <a:chOff x="7275830" y="-40640"/>
            <a:chExt cx="1838325" cy="1135380"/>
          </a:xfrm>
        </p:grpSpPr>
        <p:pic>
          <p:nvPicPr>
            <p:cNvPr id="2" name="图片 1" descr="发布周"/>
            <p:cNvPicPr>
              <a:picLocks noChangeAspect="1"/>
            </p:cNvPicPr>
            <p:nvPr/>
          </p:nvPicPr>
          <p:blipFill>
            <a:blip r:embed="rId5"/>
            <a:srcRect r="24928"/>
            <a:stretch>
              <a:fillRect/>
            </a:stretch>
          </p:blipFill>
          <p:spPr>
            <a:xfrm>
              <a:off x="7947660" y="-40640"/>
              <a:ext cx="1166495" cy="1135380"/>
            </a:xfrm>
            <a:prstGeom prst="rect">
              <a:avLst/>
            </a:prstGeom>
          </p:spPr>
        </p:pic>
        <p:pic>
          <p:nvPicPr>
            <p:cNvPr id="11" name="图片 10" descr="网安联logo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75830" y="-29845"/>
              <a:ext cx="1480820" cy="1047115"/>
            </a:xfrm>
            <a:prstGeom prst="rect">
              <a:avLst/>
            </a:prstGeom>
          </p:spPr>
        </p:pic>
      </p:grpSp>
      <p:pic>
        <p:nvPicPr>
          <p:cNvPr id="12" name="图片 11" descr="ae12814c3cabad706d34b3a46a536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0789" y="5367603"/>
            <a:ext cx="1497330" cy="222250"/>
          </a:xfrm>
          <a:prstGeom prst="rect">
            <a:avLst/>
          </a:prstGeom>
        </p:spPr>
      </p:pic>
      <p:pic>
        <p:nvPicPr>
          <p:cNvPr id="13" name="图片 12" descr="ca28add456ceccbda48a8a1123cd67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5501" y="5309659"/>
            <a:ext cx="405289" cy="337741"/>
          </a:xfrm>
          <a:prstGeom prst="rect">
            <a:avLst/>
          </a:prstGeom>
        </p:spPr>
      </p:pic>
      <p:pic>
        <p:nvPicPr>
          <p:cNvPr id="15" name="图片 14" descr="调查活动logo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3684" y="209286"/>
            <a:ext cx="349091" cy="290909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668021" y="249370"/>
            <a:ext cx="2737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</a:rPr>
              <a:t>网络安全为人民</a:t>
            </a:r>
            <a:r>
              <a:rPr lang="en-US" altLang="zh-CN" sz="1200">
                <a:solidFill>
                  <a:schemeClr val="bg1"/>
                </a:solidFill>
              </a:rPr>
              <a:t>   </a:t>
            </a:r>
            <a:r>
              <a:rPr lang="zh-CN" altLang="en-US" sz="1200">
                <a:solidFill>
                  <a:schemeClr val="bg1"/>
                </a:solidFill>
              </a:rPr>
              <a:t>网络安全靠人民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2145030" y="494242"/>
            <a:ext cx="497586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公益先锋企业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7486015" y="-66"/>
            <a:ext cx="1378744" cy="709613"/>
            <a:chOff x="7275830" y="-40640"/>
            <a:chExt cx="1838325" cy="1135380"/>
          </a:xfrm>
        </p:grpSpPr>
        <p:pic>
          <p:nvPicPr>
            <p:cNvPr id="2" name="图片 1" descr="发布周"/>
            <p:cNvPicPr>
              <a:picLocks noChangeAspect="1"/>
            </p:cNvPicPr>
            <p:nvPr/>
          </p:nvPicPr>
          <p:blipFill>
            <a:blip r:embed="rId5"/>
            <a:srcRect r="24928"/>
            <a:stretch>
              <a:fillRect/>
            </a:stretch>
          </p:blipFill>
          <p:spPr>
            <a:xfrm>
              <a:off x="7947660" y="-40640"/>
              <a:ext cx="1166495" cy="1135380"/>
            </a:xfrm>
            <a:prstGeom prst="rect">
              <a:avLst/>
            </a:prstGeom>
          </p:spPr>
        </p:pic>
        <p:pic>
          <p:nvPicPr>
            <p:cNvPr id="11" name="图片 10" descr="网安联logo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75830" y="-29845"/>
              <a:ext cx="1480820" cy="1047115"/>
            </a:xfrm>
            <a:prstGeom prst="rect">
              <a:avLst/>
            </a:prstGeom>
          </p:spPr>
        </p:pic>
      </p:grpSp>
      <p:pic>
        <p:nvPicPr>
          <p:cNvPr id="12" name="图片 11" descr="ae12814c3cabad706d34b3a46a536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0789" y="5367603"/>
            <a:ext cx="1497330" cy="222250"/>
          </a:xfrm>
          <a:prstGeom prst="rect">
            <a:avLst/>
          </a:prstGeom>
        </p:spPr>
      </p:pic>
      <p:pic>
        <p:nvPicPr>
          <p:cNvPr id="13" name="图片 12" descr="ca28add456ceccbda48a8a1123cd67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5501" y="5309659"/>
            <a:ext cx="405289" cy="337741"/>
          </a:xfrm>
          <a:prstGeom prst="rect">
            <a:avLst/>
          </a:prstGeom>
        </p:spPr>
      </p:pic>
      <p:pic>
        <p:nvPicPr>
          <p:cNvPr id="15" name="图片 14" descr="调查活动logo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3684" y="209286"/>
            <a:ext cx="349091" cy="290909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668021" y="249370"/>
            <a:ext cx="2737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</a:rPr>
              <a:t>网络安全为人民</a:t>
            </a:r>
            <a:r>
              <a:rPr lang="en-US" altLang="zh-CN" sz="1200">
                <a:solidFill>
                  <a:schemeClr val="bg1"/>
                </a:solidFill>
              </a:rPr>
              <a:t>   </a:t>
            </a:r>
            <a:r>
              <a:rPr lang="zh-CN" altLang="en-US" sz="1200">
                <a:solidFill>
                  <a:schemeClr val="bg1"/>
                </a:solidFill>
              </a:rPr>
              <a:t>网络安全靠人民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79780" y="1233487"/>
            <a:ext cx="3125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</a:rPr>
              <a:t>北京三快在线科技有限公司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779781" y="1719262"/>
            <a:ext cx="365950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小米科技有限责任公司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79780" y="2205037"/>
            <a:ext cx="411099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北京爱奇艺科技有限公司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779780" y="2690812"/>
            <a:ext cx="589026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贝壳找房（北京）科技有限公司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779781" y="3176587"/>
            <a:ext cx="520509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网之易信息技术（北京）有限公司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779781" y="3662362"/>
            <a:ext cx="441515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北京奇虎科技有限公司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779780" y="4148137"/>
            <a:ext cx="494411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北京新浪互联信息服务有限公司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779781" y="4633912"/>
            <a:ext cx="449897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北京卓越晨星科技有限公司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4953000" y="1236662"/>
            <a:ext cx="391160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天融信科技集团股份有限公司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4953001" y="1721908"/>
            <a:ext cx="354647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北京网聘咨询有限公司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4953000" y="2207154"/>
            <a:ext cx="294894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武汉斗鱼网络科技有限公司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4953000" y="2692400"/>
            <a:ext cx="378142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红客联盟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-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红盟网络安全工作室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4953001" y="3177646"/>
            <a:ext cx="354647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上海雾帜智能科技有限公司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4953000" y="3662892"/>
            <a:ext cx="391160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软通动力信息技术（集团）有限公司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4953001" y="4148137"/>
            <a:ext cx="396176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神州云腾（北京）科技有限公司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4953000" y="4633383"/>
            <a:ext cx="378142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国源天顺科技产业集团有限公司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/>
      <p:bldP spid="10" grpId="0"/>
      <p:bldP spid="16" grpId="0"/>
      <p:bldP spid="17" grpId="0"/>
      <p:bldP spid="18" grpId="0"/>
      <p:bldP spid="19" grpId="0"/>
      <p:bldP spid="20" grpId="0"/>
      <p:bldP spid="21" grpId="0"/>
      <p:bldP spid="23" grpId="0"/>
      <p:bldP spid="24" grpId="0"/>
      <p:bldP spid="25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文本框 133"/>
          <p:cNvSpPr txBox="1"/>
          <p:nvPr/>
        </p:nvSpPr>
        <p:spPr>
          <a:xfrm>
            <a:off x="676972" y="1450976"/>
            <a:ext cx="779005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2021</a:t>
            </a:r>
            <a:r>
              <a:rPr lang="zh-CN" altLang="en-US" sz="3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网民网络安全感满意度</a:t>
            </a: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“网民网络购物安全权益保护满意度”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专题发布会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195956" y="3606800"/>
            <a:ext cx="2752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2022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en-US" alt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月</a:t>
            </a:r>
            <a:r>
              <a:rPr lang="en-US" alt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13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日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535186" y="4132792"/>
            <a:ext cx="6325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主办单位：网民网络安全感满意度调查活动组委会</a:t>
            </a:r>
          </a:p>
          <a:p>
            <a:pPr algn="l"/>
            <a:r>
              <a:rPr 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承办单位：北京网络空间安全协会、中国质量万里行杂志社</a:t>
            </a:r>
            <a:endParaRPr lang="en-US" altLang="zh-CN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7529830" y="42268"/>
            <a:ext cx="1378744" cy="709613"/>
            <a:chOff x="7275830" y="-40640"/>
            <a:chExt cx="1838325" cy="1135380"/>
          </a:xfrm>
        </p:grpSpPr>
        <p:pic>
          <p:nvPicPr>
            <p:cNvPr id="11" name="图片 10" descr="发布周"/>
            <p:cNvPicPr>
              <a:picLocks noChangeAspect="1"/>
            </p:cNvPicPr>
            <p:nvPr/>
          </p:nvPicPr>
          <p:blipFill>
            <a:blip r:embed="rId4"/>
            <a:srcRect r="24928"/>
            <a:stretch>
              <a:fillRect/>
            </a:stretch>
          </p:blipFill>
          <p:spPr>
            <a:xfrm>
              <a:off x="7947660" y="-40640"/>
              <a:ext cx="1166495" cy="1135380"/>
            </a:xfrm>
            <a:prstGeom prst="rect">
              <a:avLst/>
            </a:prstGeom>
          </p:spPr>
        </p:pic>
        <p:pic>
          <p:nvPicPr>
            <p:cNvPr id="12" name="图片 11" descr="网安联logo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75830" y="-29845"/>
              <a:ext cx="1480820" cy="1047115"/>
            </a:xfrm>
            <a:prstGeom prst="rect">
              <a:avLst/>
            </a:prstGeom>
          </p:spPr>
        </p:pic>
      </p:grpSp>
      <p:pic>
        <p:nvPicPr>
          <p:cNvPr id="13" name="图片 12" descr="ae12814c3cabad706d34b3a46a536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9989" y="5267061"/>
            <a:ext cx="1497330" cy="222250"/>
          </a:xfrm>
          <a:prstGeom prst="rect">
            <a:avLst/>
          </a:prstGeom>
        </p:spPr>
      </p:pic>
      <p:pic>
        <p:nvPicPr>
          <p:cNvPr id="14" name="图片 13" descr="ca28add456ceccbda48a8a1123cd67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4701" y="5209117"/>
            <a:ext cx="405289" cy="337741"/>
          </a:xfrm>
          <a:prstGeom prst="rect">
            <a:avLst/>
          </a:prstGeom>
        </p:spPr>
      </p:pic>
      <p:pic>
        <p:nvPicPr>
          <p:cNvPr id="15" name="图片 14" descr="调查活动log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7174" y="230453"/>
            <a:ext cx="349091" cy="290909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76911" y="261541"/>
            <a:ext cx="2737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</a:rPr>
              <a:t>网络安全为人民</a:t>
            </a:r>
            <a:r>
              <a:rPr lang="en-US" altLang="zh-CN" sz="1200">
                <a:solidFill>
                  <a:schemeClr val="bg1"/>
                </a:solidFill>
              </a:rPr>
              <a:t>   </a:t>
            </a:r>
            <a:r>
              <a:rPr lang="zh-CN" altLang="en-US" sz="1200">
                <a:solidFill>
                  <a:schemeClr val="bg1"/>
                </a:solidFill>
              </a:rPr>
              <a:t>网络安全靠人民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2145030" y="494242"/>
            <a:ext cx="497586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战略合作伙伴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7486015" y="-66"/>
            <a:ext cx="1378744" cy="709613"/>
            <a:chOff x="7275830" y="-40640"/>
            <a:chExt cx="1838325" cy="1135380"/>
          </a:xfrm>
        </p:grpSpPr>
        <p:pic>
          <p:nvPicPr>
            <p:cNvPr id="2" name="图片 1" descr="发布周"/>
            <p:cNvPicPr>
              <a:picLocks noChangeAspect="1"/>
            </p:cNvPicPr>
            <p:nvPr/>
          </p:nvPicPr>
          <p:blipFill>
            <a:blip r:embed="rId5"/>
            <a:srcRect r="24928"/>
            <a:stretch>
              <a:fillRect/>
            </a:stretch>
          </p:blipFill>
          <p:spPr>
            <a:xfrm>
              <a:off x="7947660" y="-40640"/>
              <a:ext cx="1166495" cy="1135380"/>
            </a:xfrm>
            <a:prstGeom prst="rect">
              <a:avLst/>
            </a:prstGeom>
          </p:spPr>
        </p:pic>
        <p:pic>
          <p:nvPicPr>
            <p:cNvPr id="11" name="图片 10" descr="网安联logo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75830" y="-29845"/>
              <a:ext cx="1480820" cy="1047115"/>
            </a:xfrm>
            <a:prstGeom prst="rect">
              <a:avLst/>
            </a:prstGeom>
          </p:spPr>
        </p:pic>
      </p:grpSp>
      <p:pic>
        <p:nvPicPr>
          <p:cNvPr id="12" name="图片 11" descr="ae12814c3cabad706d34b3a46a536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0789" y="5367603"/>
            <a:ext cx="1497330" cy="222250"/>
          </a:xfrm>
          <a:prstGeom prst="rect">
            <a:avLst/>
          </a:prstGeom>
        </p:spPr>
      </p:pic>
      <p:pic>
        <p:nvPicPr>
          <p:cNvPr id="13" name="图片 12" descr="ca28add456ceccbda48a8a1123cd67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5501" y="5309659"/>
            <a:ext cx="405289" cy="337741"/>
          </a:xfrm>
          <a:prstGeom prst="rect">
            <a:avLst/>
          </a:prstGeom>
        </p:spPr>
      </p:pic>
      <p:pic>
        <p:nvPicPr>
          <p:cNvPr id="15" name="图片 14" descr="调查活动logo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3684" y="209286"/>
            <a:ext cx="349091" cy="290909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668021" y="249370"/>
            <a:ext cx="2737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</a:rPr>
              <a:t>网络安全为人民</a:t>
            </a:r>
            <a:r>
              <a:rPr lang="en-US" altLang="zh-CN" sz="1200">
                <a:solidFill>
                  <a:schemeClr val="bg1"/>
                </a:solidFill>
              </a:rPr>
              <a:t>   </a:t>
            </a:r>
            <a:r>
              <a:rPr lang="zh-CN" altLang="en-US" sz="1200">
                <a:solidFill>
                  <a:schemeClr val="bg1"/>
                </a:solidFill>
              </a:rPr>
              <a:t>网络安全靠人民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469515" y="1463675"/>
            <a:ext cx="4201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solidFill>
                  <a:schemeClr val="bg1"/>
                </a:solidFill>
              </a:rPr>
              <a:t>北京网御星云信息技术有限公司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800351" y="2015067"/>
            <a:ext cx="365950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九章信安科技有限公司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574925" y="2566458"/>
            <a:ext cx="411099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北京中嘉和信通信技术有限公司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626235" y="3117850"/>
            <a:ext cx="589026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北京恒创嘉信科技有限公司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969136" y="3669242"/>
            <a:ext cx="520509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北京中网志腾数码科技有限公司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2362201" y="4220633"/>
            <a:ext cx="441515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北京山石网科信息技术有限公司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2099945" y="4772025"/>
            <a:ext cx="494411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多燕瘦（中国）有限公司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/>
      <p:bldP spid="10" grpId="0"/>
      <p:bldP spid="1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文本框 133"/>
          <p:cNvSpPr txBox="1"/>
          <p:nvPr/>
        </p:nvSpPr>
        <p:spPr>
          <a:xfrm>
            <a:off x="676971" y="1450976"/>
            <a:ext cx="7963473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2021</a:t>
            </a:r>
            <a:r>
              <a:rPr lang="zh-CN" altLang="en-US" sz="3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网民网络安全感满意度</a:t>
            </a: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“网民网络购物安全权益保护满意度”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专题发布会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195956" y="3606800"/>
            <a:ext cx="2752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2022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en-US" alt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月</a:t>
            </a:r>
            <a:r>
              <a:rPr lang="en-US" alt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13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日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476462" y="4132792"/>
            <a:ext cx="6207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主办单位：网民网络安全感满意度调查活动组委会</a:t>
            </a:r>
          </a:p>
          <a:p>
            <a:pPr algn="l"/>
            <a:r>
              <a:rPr 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承办单位：北京网络空间安全协会、中国质量万里行杂志社</a:t>
            </a:r>
            <a:endParaRPr lang="en-US" altLang="zh-CN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7529830" y="42268"/>
            <a:ext cx="1378744" cy="709613"/>
            <a:chOff x="7275830" y="-40640"/>
            <a:chExt cx="1838325" cy="1135380"/>
          </a:xfrm>
        </p:grpSpPr>
        <p:pic>
          <p:nvPicPr>
            <p:cNvPr id="11" name="图片 10" descr="发布周"/>
            <p:cNvPicPr>
              <a:picLocks noChangeAspect="1"/>
            </p:cNvPicPr>
            <p:nvPr/>
          </p:nvPicPr>
          <p:blipFill>
            <a:blip r:embed="rId4"/>
            <a:srcRect r="24928"/>
            <a:stretch>
              <a:fillRect/>
            </a:stretch>
          </p:blipFill>
          <p:spPr>
            <a:xfrm>
              <a:off x="7947660" y="-40640"/>
              <a:ext cx="1166495" cy="1135380"/>
            </a:xfrm>
            <a:prstGeom prst="rect">
              <a:avLst/>
            </a:prstGeom>
          </p:spPr>
        </p:pic>
        <p:pic>
          <p:nvPicPr>
            <p:cNvPr id="12" name="图片 11" descr="网安联logo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75830" y="-29845"/>
              <a:ext cx="1480820" cy="1047115"/>
            </a:xfrm>
            <a:prstGeom prst="rect">
              <a:avLst/>
            </a:prstGeom>
          </p:spPr>
        </p:pic>
      </p:grpSp>
      <p:pic>
        <p:nvPicPr>
          <p:cNvPr id="13" name="图片 12" descr="ae12814c3cabad706d34b3a46a536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9989" y="5267061"/>
            <a:ext cx="1497330" cy="222250"/>
          </a:xfrm>
          <a:prstGeom prst="rect">
            <a:avLst/>
          </a:prstGeom>
        </p:spPr>
      </p:pic>
      <p:pic>
        <p:nvPicPr>
          <p:cNvPr id="14" name="图片 13" descr="ca28add456ceccbda48a8a1123cd67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4701" y="5209117"/>
            <a:ext cx="405289" cy="337741"/>
          </a:xfrm>
          <a:prstGeom prst="rect">
            <a:avLst/>
          </a:prstGeom>
        </p:spPr>
      </p:pic>
      <p:pic>
        <p:nvPicPr>
          <p:cNvPr id="15" name="图片 14" descr="调查活动log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7174" y="230453"/>
            <a:ext cx="349091" cy="290909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76911" y="261541"/>
            <a:ext cx="2737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</a:rPr>
              <a:t>网络安全为人民</a:t>
            </a:r>
            <a:r>
              <a:rPr lang="en-US" altLang="zh-CN" sz="1200">
                <a:solidFill>
                  <a:schemeClr val="bg1"/>
                </a:solidFill>
              </a:rPr>
              <a:t>   </a:t>
            </a:r>
            <a:r>
              <a:rPr lang="zh-CN" altLang="en-US" sz="1200">
                <a:solidFill>
                  <a:schemeClr val="bg1"/>
                </a:solidFill>
              </a:rPr>
              <a:t>网络安全靠人民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315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文本框 133"/>
          <p:cNvSpPr txBox="1"/>
          <p:nvPr/>
        </p:nvSpPr>
        <p:spPr>
          <a:xfrm>
            <a:off x="676972" y="1938338"/>
            <a:ext cx="7790056" cy="103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4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林勇忠</a:t>
            </a:r>
            <a:endParaRPr lang="zh-CN" sz="28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14526" y="3063875"/>
            <a:ext cx="5315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北京网络空间安全协会 副会长</a:t>
            </a:r>
            <a:endParaRPr lang="zh-CN" altLang="en-US" sz="2800" b="1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7486015" y="-66"/>
            <a:ext cx="1378744" cy="709613"/>
            <a:chOff x="7275830" y="-40640"/>
            <a:chExt cx="1838325" cy="1135380"/>
          </a:xfrm>
        </p:grpSpPr>
        <p:pic>
          <p:nvPicPr>
            <p:cNvPr id="10" name="图片 9" descr="发布周"/>
            <p:cNvPicPr>
              <a:picLocks noChangeAspect="1"/>
            </p:cNvPicPr>
            <p:nvPr/>
          </p:nvPicPr>
          <p:blipFill>
            <a:blip r:embed="rId4"/>
            <a:srcRect r="24928"/>
            <a:stretch>
              <a:fillRect/>
            </a:stretch>
          </p:blipFill>
          <p:spPr>
            <a:xfrm>
              <a:off x="7947660" y="-40640"/>
              <a:ext cx="1166495" cy="1135380"/>
            </a:xfrm>
            <a:prstGeom prst="rect">
              <a:avLst/>
            </a:prstGeom>
          </p:spPr>
        </p:pic>
        <p:pic>
          <p:nvPicPr>
            <p:cNvPr id="11" name="图片 10" descr="网安联logo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75830" y="-29845"/>
              <a:ext cx="1480820" cy="1047115"/>
            </a:xfrm>
            <a:prstGeom prst="rect">
              <a:avLst/>
            </a:prstGeom>
          </p:spPr>
        </p:pic>
      </p:grpSp>
      <p:pic>
        <p:nvPicPr>
          <p:cNvPr id="12" name="图片 11" descr="ae12814c3cabad706d34b3a46a536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0789" y="5367603"/>
            <a:ext cx="1497330" cy="222250"/>
          </a:xfrm>
          <a:prstGeom prst="rect">
            <a:avLst/>
          </a:prstGeom>
        </p:spPr>
      </p:pic>
      <p:pic>
        <p:nvPicPr>
          <p:cNvPr id="13" name="图片 12" descr="ca28add456ceccbda48a8a1123cd67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5501" y="5309659"/>
            <a:ext cx="405289" cy="337741"/>
          </a:xfrm>
          <a:prstGeom prst="rect">
            <a:avLst/>
          </a:prstGeom>
        </p:spPr>
      </p:pic>
      <p:pic>
        <p:nvPicPr>
          <p:cNvPr id="15" name="图片 14" descr="调查活动log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684" y="209286"/>
            <a:ext cx="349091" cy="290909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668021" y="249370"/>
            <a:ext cx="2737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</a:rPr>
              <a:t>网络安全为人民</a:t>
            </a:r>
            <a:r>
              <a:rPr lang="en-US" altLang="zh-CN" sz="1200">
                <a:solidFill>
                  <a:schemeClr val="bg1"/>
                </a:solidFill>
              </a:rPr>
              <a:t>   </a:t>
            </a:r>
            <a:r>
              <a:rPr lang="zh-CN" altLang="en-US" sz="1200">
                <a:solidFill>
                  <a:schemeClr val="bg1"/>
                </a:solidFill>
              </a:rPr>
              <a:t>网络安全靠人民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文本框 133"/>
          <p:cNvSpPr txBox="1"/>
          <p:nvPr/>
        </p:nvSpPr>
        <p:spPr>
          <a:xfrm>
            <a:off x="676972" y="1450976"/>
            <a:ext cx="779005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2021</a:t>
            </a:r>
            <a:r>
              <a:rPr lang="zh-CN" altLang="en-US" sz="3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网民网络安全感满意度</a:t>
            </a: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“网民网络购物安全权益保护满意度”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专题发布会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195956" y="3606800"/>
            <a:ext cx="2752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2022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en-US" alt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月</a:t>
            </a:r>
            <a:r>
              <a:rPr lang="en-US" alt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13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日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317072" y="4132792"/>
            <a:ext cx="6375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主办单位：网民网络安全感满意度调查活动组委会</a:t>
            </a:r>
          </a:p>
          <a:p>
            <a:pPr algn="l"/>
            <a:r>
              <a:rPr 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承办单位：北京网络空间安全协会、中国质量万里行杂志社</a:t>
            </a:r>
            <a:endParaRPr lang="en-US" altLang="zh-CN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7529830" y="42268"/>
            <a:ext cx="1378744" cy="709613"/>
            <a:chOff x="7275830" y="-40640"/>
            <a:chExt cx="1838325" cy="1135380"/>
          </a:xfrm>
        </p:grpSpPr>
        <p:pic>
          <p:nvPicPr>
            <p:cNvPr id="11" name="图片 10" descr="发布周"/>
            <p:cNvPicPr>
              <a:picLocks noChangeAspect="1"/>
            </p:cNvPicPr>
            <p:nvPr/>
          </p:nvPicPr>
          <p:blipFill>
            <a:blip r:embed="rId4"/>
            <a:srcRect r="24928"/>
            <a:stretch>
              <a:fillRect/>
            </a:stretch>
          </p:blipFill>
          <p:spPr>
            <a:xfrm>
              <a:off x="7947660" y="-40640"/>
              <a:ext cx="1166495" cy="1135380"/>
            </a:xfrm>
            <a:prstGeom prst="rect">
              <a:avLst/>
            </a:prstGeom>
          </p:spPr>
        </p:pic>
        <p:pic>
          <p:nvPicPr>
            <p:cNvPr id="12" name="图片 11" descr="网安联logo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75830" y="-29845"/>
              <a:ext cx="1480820" cy="1047115"/>
            </a:xfrm>
            <a:prstGeom prst="rect">
              <a:avLst/>
            </a:prstGeom>
          </p:spPr>
        </p:pic>
      </p:grpSp>
      <p:pic>
        <p:nvPicPr>
          <p:cNvPr id="13" name="图片 12" descr="ae12814c3cabad706d34b3a46a536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9989" y="5267061"/>
            <a:ext cx="1497330" cy="222250"/>
          </a:xfrm>
          <a:prstGeom prst="rect">
            <a:avLst/>
          </a:prstGeom>
        </p:spPr>
      </p:pic>
      <p:pic>
        <p:nvPicPr>
          <p:cNvPr id="14" name="图片 13" descr="ca28add456ceccbda48a8a1123cd67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4701" y="5209117"/>
            <a:ext cx="405289" cy="337741"/>
          </a:xfrm>
          <a:prstGeom prst="rect">
            <a:avLst/>
          </a:prstGeom>
        </p:spPr>
      </p:pic>
      <p:pic>
        <p:nvPicPr>
          <p:cNvPr id="15" name="图片 14" descr="调查活动log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7174" y="230453"/>
            <a:ext cx="349091" cy="290909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76911" y="261541"/>
            <a:ext cx="2737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</a:rPr>
              <a:t>网络安全为人民</a:t>
            </a:r>
            <a:r>
              <a:rPr lang="en-US" altLang="zh-CN" sz="1200">
                <a:solidFill>
                  <a:schemeClr val="bg1"/>
                </a:solidFill>
              </a:rPr>
              <a:t>   </a:t>
            </a:r>
            <a:r>
              <a:rPr lang="zh-CN" altLang="en-US" sz="1200">
                <a:solidFill>
                  <a:schemeClr val="bg1"/>
                </a:solidFill>
              </a:rPr>
              <a:t>网络安全靠人民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文本框 133"/>
          <p:cNvSpPr txBox="1"/>
          <p:nvPr/>
        </p:nvSpPr>
        <p:spPr>
          <a:xfrm>
            <a:off x="676972" y="1852083"/>
            <a:ext cx="7790056" cy="1669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5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李  俊</a:t>
            </a: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20421" y="2889251"/>
            <a:ext cx="75037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对外经济贸易大学产品质量与安全法制</a:t>
            </a:r>
          </a:p>
          <a:p>
            <a:pPr algn="ctr"/>
            <a:r>
              <a:rPr lang="zh-CN" altLang="en-US" sz="2800" b="1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研究中心主任、法学院教授</a:t>
            </a:r>
          </a:p>
          <a:p>
            <a:pPr algn="ctr"/>
            <a:r>
              <a:rPr lang="zh-CN" altLang="en-US" sz="2800" b="1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国家市场监督管理总局法律顾问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7486015" y="-66"/>
            <a:ext cx="1378744" cy="709613"/>
            <a:chOff x="7275830" y="-40640"/>
            <a:chExt cx="1838325" cy="1135380"/>
          </a:xfrm>
        </p:grpSpPr>
        <p:pic>
          <p:nvPicPr>
            <p:cNvPr id="10" name="图片 9" descr="发布周"/>
            <p:cNvPicPr>
              <a:picLocks noChangeAspect="1"/>
            </p:cNvPicPr>
            <p:nvPr/>
          </p:nvPicPr>
          <p:blipFill>
            <a:blip r:embed="rId4"/>
            <a:srcRect r="24928"/>
            <a:stretch>
              <a:fillRect/>
            </a:stretch>
          </p:blipFill>
          <p:spPr>
            <a:xfrm>
              <a:off x="7947660" y="-40640"/>
              <a:ext cx="1166495" cy="1135380"/>
            </a:xfrm>
            <a:prstGeom prst="rect">
              <a:avLst/>
            </a:prstGeom>
          </p:spPr>
        </p:pic>
        <p:pic>
          <p:nvPicPr>
            <p:cNvPr id="11" name="图片 10" descr="网安联logo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75830" y="-29845"/>
              <a:ext cx="1480820" cy="1047115"/>
            </a:xfrm>
            <a:prstGeom prst="rect">
              <a:avLst/>
            </a:prstGeom>
          </p:spPr>
        </p:pic>
      </p:grpSp>
      <p:pic>
        <p:nvPicPr>
          <p:cNvPr id="12" name="图片 11" descr="ae12814c3cabad706d34b3a46a536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0789" y="5367603"/>
            <a:ext cx="1497330" cy="222250"/>
          </a:xfrm>
          <a:prstGeom prst="rect">
            <a:avLst/>
          </a:prstGeom>
        </p:spPr>
      </p:pic>
      <p:pic>
        <p:nvPicPr>
          <p:cNvPr id="13" name="图片 12" descr="ca28add456ceccbda48a8a1123cd67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5501" y="5309659"/>
            <a:ext cx="405289" cy="337741"/>
          </a:xfrm>
          <a:prstGeom prst="rect">
            <a:avLst/>
          </a:prstGeom>
        </p:spPr>
      </p:pic>
      <p:pic>
        <p:nvPicPr>
          <p:cNvPr id="15" name="图片 14" descr="调查活动log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684" y="209286"/>
            <a:ext cx="349091" cy="290909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668021" y="249370"/>
            <a:ext cx="2737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</a:rPr>
              <a:t>网络安全为人民</a:t>
            </a:r>
            <a:r>
              <a:rPr lang="en-US" altLang="zh-CN" sz="1200">
                <a:solidFill>
                  <a:schemeClr val="bg1"/>
                </a:solidFill>
              </a:rPr>
              <a:t>   </a:t>
            </a:r>
            <a:r>
              <a:rPr lang="zh-CN" altLang="en-US" sz="1200">
                <a:solidFill>
                  <a:schemeClr val="bg1"/>
                </a:solidFill>
              </a:rPr>
              <a:t>网络安全靠人民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&amp;pky754610653&amp;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52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  <p:pic>
        <p:nvPicPr>
          <p:cNvPr id="23" name="图片 22" descr="发布周3"/>
          <p:cNvPicPr>
            <a:picLocks noChangeAspect="1"/>
          </p:cNvPicPr>
          <p:nvPr/>
        </p:nvPicPr>
        <p:blipFill>
          <a:blip r:embed="rId3"/>
          <a:srcRect l="30810" r="28271" b="17461"/>
          <a:stretch>
            <a:fillRect/>
          </a:stretch>
        </p:blipFill>
        <p:spPr>
          <a:xfrm>
            <a:off x="6695309" y="135467"/>
            <a:ext cx="445294" cy="705379"/>
          </a:xfrm>
          <a:prstGeom prst="rect">
            <a:avLst/>
          </a:prstGeom>
        </p:spPr>
      </p:pic>
      <p:pic>
        <p:nvPicPr>
          <p:cNvPr id="6" name="图片 5" descr="WechatIMG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1857" y="401637"/>
            <a:ext cx="1710214" cy="338667"/>
          </a:xfrm>
          <a:prstGeom prst="rect">
            <a:avLst/>
          </a:prstGeom>
        </p:spPr>
      </p:pic>
      <p:sp>
        <p:nvSpPr>
          <p:cNvPr id="9" name="标题 8"/>
          <p:cNvSpPr>
            <a:spLocks noGrp="1"/>
          </p:cNvSpPr>
          <p:nvPr>
            <p:ph type="ctrTitle"/>
          </p:nvPr>
        </p:nvSpPr>
        <p:spPr>
          <a:xfrm>
            <a:off x="712758" y="1311348"/>
            <a:ext cx="7718484" cy="70826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>
            <a:normAutofit fontScale="90000"/>
          </a:bodyPr>
          <a:lstStyle/>
          <a:p>
            <a:r>
              <a:rPr lang="zh-CN" altLang="en-US" sz="4100" dirty="0">
                <a:solidFill>
                  <a:schemeClr val="tx2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2021全国网民网络安全感满意度</a:t>
            </a:r>
            <a:endParaRPr lang="zh-CN" altLang="en-US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96087" y="4212566"/>
            <a:ext cx="2846717" cy="810684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小标宋简体" panose="02000000000000000000" pitchFamily="2" charset="-122"/>
                <a:ea typeface="方正小标宋简体" panose="02000000000000000000" pitchFamily="2" charset="-122"/>
              </a:rPr>
              <a:t>《</a:t>
            </a:r>
            <a:r>
              <a:rPr lang="zh-CN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小标宋简体" panose="02000000000000000000" pitchFamily="2" charset="-122"/>
                <a:ea typeface="方正小标宋简体" panose="02000000000000000000" pitchFamily="2" charset="-122"/>
              </a:rPr>
              <a:t>中国质量万里行</a:t>
            </a:r>
            <a:r>
              <a:rPr lang="en-US" altLang="zh-CN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小标宋简体" panose="02000000000000000000" pitchFamily="2" charset="-122"/>
                <a:ea typeface="方正小标宋简体" panose="02000000000000000000" pitchFamily="2" charset="-122"/>
              </a:rPr>
              <a:t>》</a:t>
            </a:r>
            <a:r>
              <a:rPr lang="zh-CN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小标宋简体" panose="02000000000000000000" pitchFamily="2" charset="-122"/>
                <a:ea typeface="方正小标宋简体" panose="02000000000000000000" pitchFamily="2" charset="-122"/>
              </a:rPr>
              <a:t>杂志社</a:t>
            </a:r>
            <a:endParaRPr lang="en-US" altLang="zh-CN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小标宋简体" panose="02000000000000000000" pitchFamily="2" charset="-122"/>
              <a:ea typeface="方正小标宋简体" panose="02000000000000000000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小标宋简体" panose="02000000000000000000" pitchFamily="2" charset="-122"/>
                <a:ea typeface="方正小标宋简体" panose="02000000000000000000" pitchFamily="2" charset="-122"/>
              </a:rPr>
              <a:t>2022</a:t>
            </a:r>
            <a:r>
              <a:rPr lang="zh-CN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小标宋简体" panose="02000000000000000000" pitchFamily="2" charset="-122"/>
                <a:ea typeface="方正小标宋简体" panose="02000000000000000000" pitchFamily="2" charset="-122"/>
              </a:rPr>
              <a:t>年</a:t>
            </a:r>
            <a:r>
              <a:rPr lang="en-US" altLang="zh-CN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小标宋简体" panose="02000000000000000000" pitchFamily="2" charset="-122"/>
                <a:ea typeface="方正小标宋简体" panose="02000000000000000000" pitchFamily="2" charset="-122"/>
              </a:rPr>
              <a:t>3</a:t>
            </a:r>
            <a:r>
              <a:rPr lang="zh-CN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小标宋简体" panose="02000000000000000000" pitchFamily="2" charset="-122"/>
                <a:ea typeface="方正小标宋简体" panose="02000000000000000000" pitchFamily="2" charset="-122"/>
              </a:rPr>
              <a:t>月</a:t>
            </a:r>
          </a:p>
        </p:txBody>
      </p:sp>
      <p:sp>
        <p:nvSpPr>
          <p:cNvPr id="3" name="矩形 2"/>
          <p:cNvSpPr/>
          <p:nvPr/>
        </p:nvSpPr>
        <p:spPr>
          <a:xfrm>
            <a:off x="429108" y="295795"/>
            <a:ext cx="2414760" cy="364408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r>
              <a:rPr lang="zh-CN" altLang="en-US" sz="19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公平守正 安心消费</a:t>
            </a:r>
          </a:p>
        </p:txBody>
      </p:sp>
      <p:sp>
        <p:nvSpPr>
          <p:cNvPr id="7" name="圆角矩形 6"/>
          <p:cNvSpPr/>
          <p:nvPr/>
        </p:nvSpPr>
        <p:spPr>
          <a:xfrm>
            <a:off x="2081324" y="2412233"/>
            <a:ext cx="4976037" cy="1394938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4000"/>
            </a:schemeClr>
          </a:solidFill>
          <a:ln w="0">
            <a:noFill/>
          </a:ln>
          <a:effectLst>
            <a:glow rad="63500">
              <a:schemeClr val="accent1">
                <a:lumMod val="20000"/>
                <a:lumOff val="80000"/>
                <a:alpha val="34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zh-CN" altLang="en-US"/>
          </a:p>
        </p:txBody>
      </p:sp>
      <p:sp>
        <p:nvSpPr>
          <p:cNvPr id="10" name="标题 3"/>
          <p:cNvSpPr txBox="1"/>
          <p:nvPr/>
        </p:nvSpPr>
        <p:spPr>
          <a:xfrm>
            <a:off x="-2658" y="2405559"/>
            <a:ext cx="9144000" cy="1394938"/>
          </a:xfrm>
          <a:prstGeom prst="rect">
            <a:avLst/>
          </a:prstGeom>
          <a:noFill/>
          <a:ln>
            <a:noFill/>
          </a:ln>
        </p:spPr>
        <p:txBody>
          <a:bodyPr vert="horz" lIns="71323" tIns="35662" rIns="71323" bIns="3566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“网购安全权益保护”</a:t>
            </a:r>
            <a:r>
              <a:rPr lang="en-US" altLang="zh-CN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/>
            </a:r>
            <a:br>
              <a:rPr lang="en-US" altLang="zh-CN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</a:br>
            <a:r>
              <a:rPr lang="zh-CN" altLang="en-US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专题调查报告</a:t>
            </a:r>
            <a:endParaRPr lang="zh-CN" altLang="en-US" sz="4200" spc="234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3247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2572</Words>
  <Application>Microsoft Office PowerPoint</Application>
  <PresentationFormat>全屏显示(16:10)</PresentationFormat>
  <Paragraphs>395</Paragraphs>
  <Slides>51</Slides>
  <Notes>11</Notes>
  <HiddenSlides>1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51</vt:i4>
      </vt:variant>
    </vt:vector>
  </HeadingPairs>
  <TitlesOfParts>
    <vt:vector size="52" baseType="lpstr"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2021全国网民网络安全感满意度</vt:lpstr>
      <vt:lpstr>PowerPoint 演示文稿</vt:lpstr>
      <vt:lpstr>调查背景</vt:lpstr>
      <vt:lpstr>PowerPoint 演示文稿</vt:lpstr>
      <vt:lpstr>总体调查结论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网购售后环节现状与问题</vt:lpstr>
      <vt:lpstr>PowerPoint 演示文稿</vt:lpstr>
      <vt:lpstr>PowerPoint 演示文稿</vt:lpstr>
      <vt:lpstr>PowerPoint 演示文稿</vt:lpstr>
      <vt:lpstr>PowerPoint 演示文稿</vt:lpstr>
      <vt:lpstr> 四种网购新业态的现状与关注点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对策和建议</vt:lpstr>
      <vt:lpstr>PowerPoint 演示文稿</vt:lpstr>
      <vt:lpstr>谢谢聆听！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leon</cp:lastModifiedBy>
  <cp:revision>376</cp:revision>
  <dcterms:created xsi:type="dcterms:W3CDTF">2019-06-19T02:08:00Z</dcterms:created>
  <dcterms:modified xsi:type="dcterms:W3CDTF">2022-03-13T07:47:42Z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2052-11.1.0.11365</vt:lpwstr>
  </property>
  <property fmtid="{D5CDD505-2E9C-101B-9397-08002B2CF9AE}" pid="3" name="ICV">
    <vt:lpwstr>FBA338D1B0C947E4888D10B5B1498C6E</vt:lpwstr>
  </property>
</Properties>
</file>