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2" r:id="rId5"/>
    <p:sldId id="266" r:id="rId6"/>
    <p:sldId id="263" r:id="rId7"/>
    <p:sldId id="267" r:id="rId8"/>
    <p:sldId id="269" r:id="rId9"/>
    <p:sldId id="268" r:id="rId10"/>
    <p:sldId id="271" r:id="rId11"/>
    <p:sldId id="270" r:id="rId12"/>
    <p:sldId id="272" r:id="rId13"/>
    <p:sldId id="274" r:id="rId14"/>
    <p:sldId id="273" r:id="rId15"/>
    <p:sldId id="275" r:id="rId16"/>
    <p:sldId id="278" r:id="rId17"/>
    <p:sldId id="279" r:id="rId18"/>
    <p:sldId id="280" r:id="rId19"/>
    <p:sldId id="281" r:id="rId20"/>
    <p:sldId id="283" r:id="rId21"/>
    <p:sldId id="282" r:id="rId22"/>
    <p:sldId id="286" r:id="rId23"/>
    <p:sldId id="287" r:id="rId24"/>
    <p:sldId id="284" r:id="rId25"/>
    <p:sldId id="289" r:id="rId26"/>
    <p:sldId id="290" r:id="rId27"/>
    <p:sldId id="261" r:id="rId28"/>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1706"/>
        <p:guide pos="288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1">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2">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6CA4798-3CB0-40B9-A037-86F2859A3F94}" type="doc">
      <dgm:prSet loTypeId="process" loCatId="process" qsTypeId="urn:microsoft.com/office/officeart/2005/8/quickstyle/simple1#3" qsCatId="simple" csTypeId="urn:microsoft.com/office/officeart/2005/8/colors/colorful3#1" csCatId="colorful" phldr="1"/>
      <dgm:spPr/>
    </dgm:pt>
    <dgm:pt modelId="{66713A7E-A8FD-46AA-B3C3-8E475647811E}">
      <dgm:prSet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安全隐患</a:t>
          </a:r>
          <a:r>
            <a:rPr lang="en-US" altLang="zh-CN" sz="1500" b="1" dirty="0">
              <a:latin typeface="微软雅黑" panose="020B0503020204020204" pitchFamily="34" charset="-122"/>
              <a:ea typeface="微软雅黑" panose="020B0503020204020204" pitchFamily="34" charset="-122"/>
            </a:rPr>
            <a:t>63.55</a:t>
          </a:r>
          <a:r>
            <a:rPr lang="en-US" altLang="zh-CN"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CDC87439-457C-4F4A-83BF-96B6AA6FA9DD}" cxnId="{5A18913B-5636-4960-8B50-9ABD92E994DD}"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6933977-7101-47E2-97B2-9D647AAD7799}" cxnId="{5A18913B-5636-4960-8B50-9ABD92E994DD}"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563A0440-6588-49DC-A933-54A16354F9CA}">
      <dgm:prSet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恶意程序</a:t>
          </a:r>
          <a:r>
            <a:rPr lang="en-US" altLang="zh-CN" sz="1500" b="1" dirty="0">
              <a:latin typeface="微软雅黑" panose="020B0503020204020204" pitchFamily="34" charset="-122"/>
              <a:ea typeface="微软雅黑" panose="020B0503020204020204" pitchFamily="34" charset="-122"/>
            </a:rPr>
            <a:t>55.52</a:t>
          </a:r>
          <a:r>
            <a:rPr lang="en-US" altLang="zh-CN"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B5514D39-0272-43B2-90B7-D7E7E4ECBC33}" cxnId="{1D8BEDC5-72B3-48DB-9D51-F1EDC4808378}"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715601F-7D4A-4468-968C-09C79077FC7F}" cxnId="{1D8BEDC5-72B3-48DB-9D51-F1EDC4808378}"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E6EF2189-3947-4A87-9A2A-F2FB5BC1F1BA}">
      <dgm:prSet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恶意网络资源</a:t>
          </a:r>
          <a:r>
            <a:rPr lang="en-US" altLang="en-US" sz="1500" b="1" dirty="0">
              <a:latin typeface="微软雅黑" panose="020B0503020204020204" pitchFamily="34" charset="-122"/>
              <a:ea typeface="微软雅黑" panose="020B0503020204020204" pitchFamily="34" charset="-122"/>
            </a:rPr>
            <a:t>45.88</a:t>
          </a:r>
          <a:r>
            <a:rPr lang="en-US" altLang="en-US"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006A9808-CFFB-4B1B-B8D4-EC50F16E690D}" cxnId="{93DC01B1-5B72-4053-AC89-79FB14918A7F}"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C722914-DF5F-4C35-96CB-64FCA64A617B}" cxnId="{93DC01B1-5B72-4053-AC89-79FB14918A7F}"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2C2BCD1-C403-418B-A181-D0930EEC2865}">
      <dgm:prSet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安全事件</a:t>
          </a:r>
          <a:r>
            <a:rPr lang="zh-CN" altLang="en-US" sz="1500" b="1" dirty="0">
              <a:latin typeface="微软雅黑" panose="020B0503020204020204" pitchFamily="34" charset="-122"/>
              <a:ea typeface="微软雅黑" panose="020B0503020204020204" pitchFamily="34" charset="-122"/>
            </a:rPr>
            <a:t>源</a:t>
          </a:r>
          <a:r>
            <a:rPr lang="en-US" altLang="en-US" sz="1500" b="1" dirty="0">
              <a:latin typeface="微软雅黑" panose="020B0503020204020204" pitchFamily="34" charset="-122"/>
              <a:ea typeface="微软雅黑" panose="020B0503020204020204" pitchFamily="34" charset="-122"/>
            </a:rPr>
            <a:t>44.39</a:t>
          </a:r>
          <a:r>
            <a:rPr lang="en-US" altLang="en-US"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49DEBCBF-BC06-44A5-BABA-26245CFED999}" cxnId="{127E6000-5B8B-4D55-B881-6CC8131EC4F1}"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0376523A-749D-4253-AF4A-452225A1C31B}" cxnId="{127E6000-5B8B-4D55-B881-6CC8131EC4F1}"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FD435509-35FB-4127-B88B-D54C111F7D14}" type="pres">
      <dgm:prSet presAssocID="{26CA4798-3CB0-40B9-A037-86F2859A3F94}" presName="Name0" presStyleCnt="0">
        <dgm:presLayoutVars>
          <dgm:dir/>
          <dgm:animLvl val="lvl"/>
          <dgm:resizeHandles val="exact"/>
        </dgm:presLayoutVars>
      </dgm:prSet>
      <dgm:spPr/>
    </dgm:pt>
    <dgm:pt modelId="{5D5D255E-F0A6-410D-B4C1-F43F49B61B72}" type="pres">
      <dgm:prSet presAssocID="{66713A7E-A8FD-46AA-B3C3-8E475647811E}" presName="parTxOnly" presStyleLbl="node1" presStyleIdx="0" presStyleCnt="4">
        <dgm:presLayoutVars>
          <dgm:chMax val="0"/>
          <dgm:chPref val="0"/>
          <dgm:bulletEnabled val="1"/>
        </dgm:presLayoutVars>
      </dgm:prSet>
      <dgm:spPr/>
    </dgm:pt>
    <dgm:pt modelId="{D9C94D43-5F51-48F1-ADD7-D4441BEA05D8}" type="pres">
      <dgm:prSet presAssocID="{C6933977-7101-47E2-97B2-9D647AAD7799}" presName="parTxOnlySpace" presStyleCnt="0"/>
      <dgm:spPr/>
    </dgm:pt>
    <dgm:pt modelId="{2C65BCA7-1150-48C3-AFE5-637BA7EEB1F9}" type="pres">
      <dgm:prSet presAssocID="{563A0440-6588-49DC-A933-54A16354F9CA}" presName="parTxOnly" presStyleLbl="node1" presStyleIdx="1" presStyleCnt="4">
        <dgm:presLayoutVars>
          <dgm:chMax val="0"/>
          <dgm:chPref val="0"/>
          <dgm:bulletEnabled val="1"/>
        </dgm:presLayoutVars>
      </dgm:prSet>
      <dgm:spPr/>
    </dgm:pt>
    <dgm:pt modelId="{ACEE6221-47B6-471E-822E-6E7CAB10CA45}" type="pres">
      <dgm:prSet presAssocID="{C715601F-7D4A-4468-968C-09C79077FC7F}" presName="parTxOnlySpace" presStyleCnt="0"/>
      <dgm:spPr/>
    </dgm:pt>
    <dgm:pt modelId="{591A1676-047A-49F6-BD31-C1F4032796A1}" type="pres">
      <dgm:prSet presAssocID="{E6EF2189-3947-4A87-9A2A-F2FB5BC1F1BA}" presName="parTxOnly" presStyleLbl="node1" presStyleIdx="2" presStyleCnt="4">
        <dgm:presLayoutVars>
          <dgm:chMax val="0"/>
          <dgm:chPref val="0"/>
          <dgm:bulletEnabled val="1"/>
        </dgm:presLayoutVars>
      </dgm:prSet>
      <dgm:spPr/>
    </dgm:pt>
    <dgm:pt modelId="{ED7C5A42-0265-43A4-9EA6-D8E3A9D224E6}" type="pres">
      <dgm:prSet presAssocID="{AC722914-DF5F-4C35-96CB-64FCA64A617B}" presName="parTxOnlySpace" presStyleCnt="0"/>
      <dgm:spPr/>
    </dgm:pt>
    <dgm:pt modelId="{3390F867-9B28-443C-82A7-BFCFBEB3FDE0}" type="pres">
      <dgm:prSet presAssocID="{32C2BCD1-C403-418B-A181-D0930EEC2865}" presName="parTxOnly" presStyleLbl="node1" presStyleIdx="3" presStyleCnt="4">
        <dgm:presLayoutVars>
          <dgm:chMax val="0"/>
          <dgm:chPref val="0"/>
          <dgm:bulletEnabled val="1"/>
        </dgm:presLayoutVars>
      </dgm:prSet>
      <dgm:spPr/>
    </dgm:pt>
  </dgm:ptLst>
  <dgm:cxnLst>
    <dgm:cxn modelId="{5A18913B-5636-4960-8B50-9ABD92E994DD}" srcId="{26CA4798-3CB0-40B9-A037-86F2859A3F94}" destId="{66713A7E-A8FD-46AA-B3C3-8E475647811E}" srcOrd="0" destOrd="0" parTransId="{CDC87439-457C-4F4A-83BF-96B6AA6FA9DD}" sibTransId="{C6933977-7101-47E2-97B2-9D647AAD7799}"/>
    <dgm:cxn modelId="{1D8BEDC5-72B3-48DB-9D51-F1EDC4808378}" srcId="{26CA4798-3CB0-40B9-A037-86F2859A3F94}" destId="{563A0440-6588-49DC-A933-54A16354F9CA}" srcOrd="1" destOrd="0" parTransId="{B5514D39-0272-43B2-90B7-D7E7E4ECBC33}" sibTransId="{C715601F-7D4A-4468-968C-09C79077FC7F}"/>
    <dgm:cxn modelId="{93DC01B1-5B72-4053-AC89-79FB14918A7F}" srcId="{26CA4798-3CB0-40B9-A037-86F2859A3F94}" destId="{E6EF2189-3947-4A87-9A2A-F2FB5BC1F1BA}" srcOrd="2" destOrd="0" parTransId="{006A9808-CFFB-4B1B-B8D4-EC50F16E690D}" sibTransId="{AC722914-DF5F-4C35-96CB-64FCA64A617B}"/>
    <dgm:cxn modelId="{127E6000-5B8B-4D55-B881-6CC8131EC4F1}" srcId="{26CA4798-3CB0-40B9-A037-86F2859A3F94}" destId="{32C2BCD1-C403-418B-A181-D0930EEC2865}" srcOrd="3" destOrd="0" parTransId="{49DEBCBF-BC06-44A5-BABA-26245CFED999}" sibTransId="{0376523A-749D-4253-AF4A-452225A1C31B}"/>
    <dgm:cxn modelId="{5188B806-7963-4D13-922E-B4F26D2D05FC}" type="presOf" srcId="{26CA4798-3CB0-40B9-A037-86F2859A3F94}" destId="{FD435509-35FB-4127-B88B-D54C111F7D14}" srcOrd="0" destOrd="0" presId="urn:microsoft.com/office/officeart/2005/8/layout/chevron1"/>
    <dgm:cxn modelId="{520DEA61-80A5-4CB6-AED0-88F347A0FBBE}" type="presParOf" srcId="{FD435509-35FB-4127-B88B-D54C111F7D14}" destId="{5D5D255E-F0A6-410D-B4C1-F43F49B61B72}" srcOrd="0" destOrd="0" presId="urn:microsoft.com/office/officeart/2005/8/layout/chevron1"/>
    <dgm:cxn modelId="{20DDBF1A-7E4F-4277-A5F9-A7D8DE9A32E2}" type="presOf" srcId="{66713A7E-A8FD-46AA-B3C3-8E475647811E}" destId="{5D5D255E-F0A6-410D-B4C1-F43F49B61B72}" srcOrd="0" destOrd="0" presId="urn:microsoft.com/office/officeart/2005/8/layout/chevron1"/>
    <dgm:cxn modelId="{01D86AB1-542D-4F90-B016-14D95EAB4C94}" type="presParOf" srcId="{FD435509-35FB-4127-B88B-D54C111F7D14}" destId="{D9C94D43-5F51-48F1-ADD7-D4441BEA05D8}" srcOrd="1" destOrd="0" presId="urn:microsoft.com/office/officeart/2005/8/layout/chevron1"/>
    <dgm:cxn modelId="{86670C27-E794-49AD-B8FE-84BA3A9B1FEA}" type="presParOf" srcId="{FD435509-35FB-4127-B88B-D54C111F7D14}" destId="{2C65BCA7-1150-48C3-AFE5-637BA7EEB1F9}" srcOrd="2" destOrd="0" presId="urn:microsoft.com/office/officeart/2005/8/layout/chevron1"/>
    <dgm:cxn modelId="{6BCCDA8D-445B-4C40-8391-1023A7894235}" type="presOf" srcId="{563A0440-6588-49DC-A933-54A16354F9CA}" destId="{2C65BCA7-1150-48C3-AFE5-637BA7EEB1F9}" srcOrd="0" destOrd="0" presId="urn:microsoft.com/office/officeart/2005/8/layout/chevron1"/>
    <dgm:cxn modelId="{2E25D9BA-F279-4927-9F53-E75EB6C5311C}" type="presParOf" srcId="{FD435509-35FB-4127-B88B-D54C111F7D14}" destId="{ACEE6221-47B6-471E-822E-6E7CAB10CA45}" srcOrd="3" destOrd="0" presId="urn:microsoft.com/office/officeart/2005/8/layout/chevron1"/>
    <dgm:cxn modelId="{2DDD9144-E8EA-4405-9835-8F9E54892EFA}" type="presParOf" srcId="{FD435509-35FB-4127-B88B-D54C111F7D14}" destId="{591A1676-047A-49F6-BD31-C1F4032796A1}" srcOrd="4" destOrd="0" presId="urn:microsoft.com/office/officeart/2005/8/layout/chevron1"/>
    <dgm:cxn modelId="{92C080E3-DF2D-4A50-8761-CB4182182C0E}" type="presOf" srcId="{E6EF2189-3947-4A87-9A2A-F2FB5BC1F1BA}" destId="{591A1676-047A-49F6-BD31-C1F4032796A1}" srcOrd="0" destOrd="0" presId="urn:microsoft.com/office/officeart/2005/8/layout/chevron1"/>
    <dgm:cxn modelId="{58CEC3D9-8E89-42A5-A415-BE0C0CDB6EBE}" type="presParOf" srcId="{FD435509-35FB-4127-B88B-D54C111F7D14}" destId="{ED7C5A42-0265-43A4-9EA6-D8E3A9D224E6}" srcOrd="5" destOrd="0" presId="urn:microsoft.com/office/officeart/2005/8/layout/chevron1"/>
    <dgm:cxn modelId="{0695C81A-9C1A-470E-B454-721BAD88FCD3}" type="presParOf" srcId="{FD435509-35FB-4127-B88B-D54C111F7D14}" destId="{3390F867-9B28-443C-82A7-BFCFBEB3FDE0}" srcOrd="6" destOrd="0" presId="urn:microsoft.com/office/officeart/2005/8/layout/chevron1"/>
    <dgm:cxn modelId="{FDC09773-4DB6-4064-9AA7-75E0F1F38083}" type="presOf" srcId="{32C2BCD1-C403-418B-A181-D0930EEC2865}" destId="{3390F867-9B28-443C-82A7-BFCFBEB3FDE0}"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D121-9858-407C-9F81-C9FBBD61C6AC}" type="doc">
      <dgm:prSet loTypeId="relationship" loCatId="relationship" qsTypeId="urn:microsoft.com/office/officeart/2005/8/quickstyle/simple1#6" qsCatId="simple" csTypeId="urn:microsoft.com/office/officeart/2005/8/colors/accent1_3#1" csCatId="accent1" phldr="1"/>
      <dgm:spPr/>
      <dgm:t>
        <a:bodyPr/>
        <a:lstStyle/>
        <a:p>
          <a:endParaRPr lang="zh-CN" altLang="en-US"/>
        </a:p>
      </dgm:t>
    </dgm:pt>
    <dgm:pt modelId="{13451906-2D0B-4017-87E5-7FDF3F48BE4A}">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网络安全</a:t>
          </a:r>
          <a:r>
            <a:rPr/>
            <a:t/>
          </a:r>
          <a:endParaRPr/>
        </a:p>
      </dgm:t>
    </dgm:pt>
    <dgm:pt modelId="{8470995B-EF2E-4389-8B95-9B936BFA1CFB}" cxnId="{B51CF4C6-B49F-49B3-88A5-61DEA5E733C9}"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0D999D5A-88D6-41F6-B17A-947800893C93}" cxnId="{B51CF4C6-B49F-49B3-88A5-61DEA5E733C9}"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F9757A4D-8C2D-4697-AD2C-E62C731DE0A1}">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网络诈骗</a:t>
          </a:r>
          <a:r>
            <a:rPr lang="en-US" altLang="zh-CN" b="1" dirty="0">
              <a:latin typeface="微软雅黑" panose="020B0503020204020204" pitchFamily="34" charset="-122"/>
              <a:ea typeface="微软雅黑" panose="020B0503020204020204" pitchFamily="34" charset="-122"/>
            </a:rPr>
            <a:t>65.34</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dgm:t>
    </dgm:pt>
    <dgm:pt modelId="{4EBFDE84-9A49-42E0-808A-13486BADED6A}" cxnId="{2CA07EC9-A806-43B4-AFFC-5CC888AF7F5B}"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2AA75FB5-A94E-450A-8F5A-0ADE5D68A801}" cxnId="{2CA07EC9-A806-43B4-AFFC-5CC888AF7F5B}"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EA03D24D-6938-44A8-B4D4-A9FE13E33363}">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数据泄露</a:t>
          </a:r>
          <a:r>
            <a:rPr lang="en-US" altLang="zh-CN" b="1" dirty="0">
              <a:latin typeface="微软雅黑" panose="020B0503020204020204" pitchFamily="34" charset="-122"/>
              <a:ea typeface="微软雅黑" panose="020B0503020204020204" pitchFamily="34" charset="-122"/>
            </a:rPr>
            <a:t>64.95</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dgm:t>
    </dgm:pt>
    <dgm:pt modelId="{200B3C25-F0FB-49FE-A974-55198B313343}" cxnId="{BDF645C2-9A69-4B9A-9EED-DA37E65F4B2C}"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43E86BE6-8945-42C9-B8F3-2FE02D0B197A}" cxnId="{BDF645C2-9A69-4B9A-9EED-DA37E65F4B2C}"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826F2A53-8F18-448C-B42E-835F9612CAA9}">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数据非法交易</a:t>
          </a:r>
          <a:r>
            <a:rPr lang="en-US" altLang="zh-CN" b="1" dirty="0">
              <a:latin typeface="微软雅黑" panose="020B0503020204020204" pitchFamily="34" charset="-122"/>
              <a:ea typeface="微软雅黑" panose="020B0503020204020204" pitchFamily="34" charset="-122"/>
            </a:rPr>
            <a:t>64.51</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dgm:t>
    </dgm:pt>
    <dgm:pt modelId="{2DC3181F-DCFB-4256-803F-7126BDC9AC4A}" cxnId="{F924C2C5-48CF-4CC5-BA27-E4D3709AA36D}"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80E1CE4A-204D-4299-BF55-4412F2127D69}" cxnId="{F924C2C5-48CF-4CC5-BA27-E4D3709AA36D}"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CB4A612E-8BC5-4262-9732-A04592333FAE}">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网络谣言与诽谤</a:t>
          </a:r>
          <a:r>
            <a:rPr lang="en-US" altLang="zh-CN" b="1" dirty="0">
              <a:latin typeface="微软雅黑" panose="020B0503020204020204" pitchFamily="34" charset="-122"/>
              <a:ea typeface="微软雅黑" panose="020B0503020204020204" pitchFamily="34" charset="-122"/>
            </a:rPr>
            <a:t>58.93</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dgm:t>
    </dgm:pt>
    <dgm:pt modelId="{A4205E54-4AC8-4CD3-A166-45558132F0A7}" cxnId="{9293AFD6-F474-4745-B25C-256672DE532D}"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3880BE58-3633-4231-B226-6288E643EE7B}" cxnId="{9293AFD6-F474-4745-B25C-256672DE532D}"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79344383-F0A7-47F8-89BC-979362A55BC0}" type="pres">
      <dgm:prSet presAssocID="{2778D121-9858-407C-9F81-C9FBBD61C6AC}" presName="cycle" presStyleCnt="0">
        <dgm:presLayoutVars>
          <dgm:chMax val="1"/>
          <dgm:dir/>
          <dgm:animLvl val="ctr"/>
          <dgm:resizeHandles val="exact"/>
        </dgm:presLayoutVars>
      </dgm:prSet>
      <dgm:spPr/>
    </dgm:pt>
    <dgm:pt modelId="{5E7F099A-5DD6-48A0-9266-AFA166F6708C}" type="pres">
      <dgm:prSet presAssocID="{13451906-2D0B-4017-87E5-7FDF3F48BE4A}" presName="centerShape" presStyleLbl="node0" presStyleIdx="0" presStyleCnt="1"/>
      <dgm:spPr/>
    </dgm:pt>
    <dgm:pt modelId="{AFA486A9-056B-4D83-A6C6-E467362D5F3A}" type="pres">
      <dgm:prSet presAssocID="{4EBFDE84-9A49-42E0-808A-13486BADED6A}" presName="parTrans" presStyleLbl="bgSibTrans2D1" presStyleIdx="0" presStyleCnt="4"/>
      <dgm:spPr/>
    </dgm:pt>
    <dgm:pt modelId="{5903DFAA-3E71-4654-B6AC-24DB13CA9ACD}" type="pres">
      <dgm:prSet presAssocID="{F9757A4D-8C2D-4697-AD2C-E62C731DE0A1}" presName="node" presStyleLbl="node1" presStyleIdx="0" presStyleCnt="4">
        <dgm:presLayoutVars>
          <dgm:bulletEnabled val="1"/>
        </dgm:presLayoutVars>
      </dgm:prSet>
      <dgm:spPr/>
    </dgm:pt>
    <dgm:pt modelId="{7DC41A95-6AC3-4A10-9638-9A1C02980BB4}" type="pres">
      <dgm:prSet presAssocID="{200B3C25-F0FB-49FE-A974-55198B313343}" presName="parTrans" presStyleLbl="bgSibTrans2D1" presStyleIdx="1" presStyleCnt="4"/>
      <dgm:spPr/>
    </dgm:pt>
    <dgm:pt modelId="{4A8DEAB5-27E2-47F5-AB5E-ADAC7D381B91}" type="pres">
      <dgm:prSet presAssocID="{EA03D24D-6938-44A8-B4D4-A9FE13E33363}" presName="node" presStyleLbl="node1" presStyleIdx="1" presStyleCnt="4">
        <dgm:presLayoutVars>
          <dgm:bulletEnabled val="1"/>
        </dgm:presLayoutVars>
      </dgm:prSet>
      <dgm:spPr/>
    </dgm:pt>
    <dgm:pt modelId="{B8D91005-6449-4F83-9A63-1E4255F367B9}" type="pres">
      <dgm:prSet presAssocID="{2DC3181F-DCFB-4256-803F-7126BDC9AC4A}" presName="parTrans" presStyleLbl="bgSibTrans2D1" presStyleIdx="2" presStyleCnt="4"/>
      <dgm:spPr/>
    </dgm:pt>
    <dgm:pt modelId="{6D60BDF5-39D1-47D5-896D-A9D5411B61E3}" type="pres">
      <dgm:prSet presAssocID="{826F2A53-8F18-448C-B42E-835F9612CAA9}" presName="node" presStyleLbl="node1" presStyleIdx="2" presStyleCnt="4">
        <dgm:presLayoutVars>
          <dgm:bulletEnabled val="1"/>
        </dgm:presLayoutVars>
      </dgm:prSet>
      <dgm:spPr/>
    </dgm:pt>
    <dgm:pt modelId="{D4D12CFC-8AD7-4885-BBF6-1EB3247E7FFB}" type="pres">
      <dgm:prSet presAssocID="{A4205E54-4AC8-4CD3-A166-45558132F0A7}" presName="parTrans" presStyleLbl="bgSibTrans2D1" presStyleIdx="3" presStyleCnt="4"/>
      <dgm:spPr/>
    </dgm:pt>
    <dgm:pt modelId="{F45401AE-4888-4AB4-A759-0EBB1DE9DFA2}" type="pres">
      <dgm:prSet presAssocID="{CB4A612E-8BC5-4262-9732-A04592333FAE}" presName="node" presStyleLbl="node1" presStyleIdx="3" presStyleCnt="4">
        <dgm:presLayoutVars>
          <dgm:bulletEnabled val="1"/>
        </dgm:presLayoutVars>
      </dgm:prSet>
      <dgm:spPr/>
    </dgm:pt>
  </dgm:ptLst>
  <dgm:cxnLst>
    <dgm:cxn modelId="{B51CF4C6-B49F-49B3-88A5-61DEA5E733C9}" srcId="{2778D121-9858-407C-9F81-C9FBBD61C6AC}" destId="{13451906-2D0B-4017-87E5-7FDF3F48BE4A}" srcOrd="0" destOrd="0" parTransId="{8470995B-EF2E-4389-8B95-9B936BFA1CFB}" sibTransId="{0D999D5A-88D6-41F6-B17A-947800893C93}"/>
    <dgm:cxn modelId="{2CA07EC9-A806-43B4-AFFC-5CC888AF7F5B}" srcId="{13451906-2D0B-4017-87E5-7FDF3F48BE4A}" destId="{F9757A4D-8C2D-4697-AD2C-E62C731DE0A1}" srcOrd="0" destOrd="0" parTransId="{4EBFDE84-9A49-42E0-808A-13486BADED6A}" sibTransId="{2AA75FB5-A94E-450A-8F5A-0ADE5D68A801}"/>
    <dgm:cxn modelId="{BDF645C2-9A69-4B9A-9EED-DA37E65F4B2C}" srcId="{13451906-2D0B-4017-87E5-7FDF3F48BE4A}" destId="{EA03D24D-6938-44A8-B4D4-A9FE13E33363}" srcOrd="1" destOrd="0" parTransId="{200B3C25-F0FB-49FE-A974-55198B313343}" sibTransId="{43E86BE6-8945-42C9-B8F3-2FE02D0B197A}"/>
    <dgm:cxn modelId="{F924C2C5-48CF-4CC5-BA27-E4D3709AA36D}" srcId="{13451906-2D0B-4017-87E5-7FDF3F48BE4A}" destId="{826F2A53-8F18-448C-B42E-835F9612CAA9}" srcOrd="2" destOrd="0" parTransId="{2DC3181F-DCFB-4256-803F-7126BDC9AC4A}" sibTransId="{80E1CE4A-204D-4299-BF55-4412F2127D69}"/>
    <dgm:cxn modelId="{9293AFD6-F474-4745-B25C-256672DE532D}" srcId="{13451906-2D0B-4017-87E5-7FDF3F48BE4A}" destId="{CB4A612E-8BC5-4262-9732-A04592333FAE}" srcOrd="3" destOrd="0" parTransId="{A4205E54-4AC8-4CD3-A166-45558132F0A7}" sibTransId="{3880BE58-3633-4231-B226-6288E643EE7B}"/>
    <dgm:cxn modelId="{AB99E679-C4D7-4ACC-822B-6D9CDD08ABA7}" type="presOf" srcId="{2778D121-9858-407C-9F81-C9FBBD61C6AC}" destId="{79344383-F0A7-47F8-89BC-979362A55BC0}" srcOrd="0" destOrd="0" presId="urn:microsoft.com/office/officeart/2005/8/layout/radial4#1"/>
    <dgm:cxn modelId="{268A3D51-C481-409F-ADBB-08CBCF8A5DCD}" type="presParOf" srcId="{79344383-F0A7-47F8-89BC-979362A55BC0}" destId="{5E7F099A-5DD6-48A0-9266-AFA166F6708C}" srcOrd="0" destOrd="0" presId="urn:microsoft.com/office/officeart/2005/8/layout/radial4#1"/>
    <dgm:cxn modelId="{23E04343-9603-4C49-BB2B-EF9E85D05931}" type="presOf" srcId="{13451906-2D0B-4017-87E5-7FDF3F48BE4A}" destId="{5E7F099A-5DD6-48A0-9266-AFA166F6708C}" srcOrd="0" destOrd="0" presId="urn:microsoft.com/office/officeart/2005/8/layout/radial4#1"/>
    <dgm:cxn modelId="{AA11B0C3-022F-46DB-B14E-3EBC36F5E21B}" type="presParOf" srcId="{79344383-F0A7-47F8-89BC-979362A55BC0}" destId="{AFA486A9-056B-4D83-A6C6-E467362D5F3A}" srcOrd="1" destOrd="0" presId="urn:microsoft.com/office/officeart/2005/8/layout/radial4#1"/>
    <dgm:cxn modelId="{C0466141-87A2-4837-8037-1C35A81B7C24}" type="presOf" srcId="{4EBFDE84-9A49-42E0-808A-13486BADED6A}" destId="{AFA486A9-056B-4D83-A6C6-E467362D5F3A}" srcOrd="0" destOrd="0" presId="urn:microsoft.com/office/officeart/2005/8/layout/radial4#1"/>
    <dgm:cxn modelId="{F8FB213A-4A68-49E1-BBC0-1BA1BE9B8858}" type="presParOf" srcId="{79344383-F0A7-47F8-89BC-979362A55BC0}" destId="{5903DFAA-3E71-4654-B6AC-24DB13CA9ACD}" srcOrd="2" destOrd="0" presId="urn:microsoft.com/office/officeart/2005/8/layout/radial4#1"/>
    <dgm:cxn modelId="{A1943026-8E9C-4D11-8EA2-78A67B540575}" type="presOf" srcId="{F9757A4D-8C2D-4697-AD2C-E62C731DE0A1}" destId="{5903DFAA-3E71-4654-B6AC-24DB13CA9ACD}" srcOrd="0" destOrd="0" presId="urn:microsoft.com/office/officeart/2005/8/layout/radial4#1"/>
    <dgm:cxn modelId="{91717237-F282-43E5-B7AB-478442A77F29}" type="presParOf" srcId="{79344383-F0A7-47F8-89BC-979362A55BC0}" destId="{7DC41A95-6AC3-4A10-9638-9A1C02980BB4}" srcOrd="3" destOrd="0" presId="urn:microsoft.com/office/officeart/2005/8/layout/radial4#1"/>
    <dgm:cxn modelId="{13CBABD6-FC6A-4435-95AA-21A228AE6B2B}" type="presOf" srcId="{200B3C25-F0FB-49FE-A974-55198B313343}" destId="{7DC41A95-6AC3-4A10-9638-9A1C02980BB4}" srcOrd="0" destOrd="0" presId="urn:microsoft.com/office/officeart/2005/8/layout/radial4#1"/>
    <dgm:cxn modelId="{088840F1-92ED-4793-B8DE-D6EED68EC24F}" type="presParOf" srcId="{79344383-F0A7-47F8-89BC-979362A55BC0}" destId="{4A8DEAB5-27E2-47F5-AB5E-ADAC7D381B91}" srcOrd="4" destOrd="0" presId="urn:microsoft.com/office/officeart/2005/8/layout/radial4#1"/>
    <dgm:cxn modelId="{4D30DBE8-148A-4B47-B815-4F2D89F2755F}" type="presOf" srcId="{EA03D24D-6938-44A8-B4D4-A9FE13E33363}" destId="{4A8DEAB5-27E2-47F5-AB5E-ADAC7D381B91}" srcOrd="0" destOrd="0" presId="urn:microsoft.com/office/officeart/2005/8/layout/radial4#1"/>
    <dgm:cxn modelId="{DDC50210-7FFF-43E9-AA4B-C393D80FE151}" type="presParOf" srcId="{79344383-F0A7-47F8-89BC-979362A55BC0}" destId="{B8D91005-6449-4F83-9A63-1E4255F367B9}" srcOrd="5" destOrd="0" presId="urn:microsoft.com/office/officeart/2005/8/layout/radial4#1"/>
    <dgm:cxn modelId="{52D5E42D-64D2-40AD-B93B-F28F15A3FF2A}" type="presOf" srcId="{2DC3181F-DCFB-4256-803F-7126BDC9AC4A}" destId="{B8D91005-6449-4F83-9A63-1E4255F367B9}" srcOrd="0" destOrd="0" presId="urn:microsoft.com/office/officeart/2005/8/layout/radial4#1"/>
    <dgm:cxn modelId="{FD026DDE-726E-4192-A04F-705242DC097C}" type="presParOf" srcId="{79344383-F0A7-47F8-89BC-979362A55BC0}" destId="{6D60BDF5-39D1-47D5-896D-A9D5411B61E3}" srcOrd="6" destOrd="0" presId="urn:microsoft.com/office/officeart/2005/8/layout/radial4#1"/>
    <dgm:cxn modelId="{15CC844E-8A98-44CA-ADD3-7727390DFB0E}" type="presOf" srcId="{826F2A53-8F18-448C-B42E-835F9612CAA9}" destId="{6D60BDF5-39D1-47D5-896D-A9D5411B61E3}" srcOrd="0" destOrd="0" presId="urn:microsoft.com/office/officeart/2005/8/layout/radial4#1"/>
    <dgm:cxn modelId="{D7119D26-937B-4E26-A726-98AC24DFF2F4}" type="presParOf" srcId="{79344383-F0A7-47F8-89BC-979362A55BC0}" destId="{D4D12CFC-8AD7-4885-BBF6-1EB3247E7FFB}" srcOrd="7" destOrd="0" presId="urn:microsoft.com/office/officeart/2005/8/layout/radial4#1"/>
    <dgm:cxn modelId="{1DB4B52A-0D81-4F68-82CC-AA77E7938B1C}" type="presOf" srcId="{A4205E54-4AC8-4CD3-A166-45558132F0A7}" destId="{D4D12CFC-8AD7-4885-BBF6-1EB3247E7FFB}" srcOrd="0" destOrd="0" presId="urn:microsoft.com/office/officeart/2005/8/layout/radial4#1"/>
    <dgm:cxn modelId="{6CA16257-AFBF-4AF3-BFF9-4F75A4C0C4E4}" type="presParOf" srcId="{79344383-F0A7-47F8-89BC-979362A55BC0}" destId="{F45401AE-4888-4AB4-A759-0EBB1DE9DFA2}" srcOrd="8" destOrd="0" presId="urn:microsoft.com/office/officeart/2005/8/layout/radial4#1"/>
    <dgm:cxn modelId="{7DBC898A-AAB8-4D1D-AEEA-6E628CF4CA99}" type="presOf" srcId="{CB4A612E-8BC5-4262-9732-A04592333FAE}" destId="{F45401AE-4888-4AB4-A759-0EBB1DE9DFA2}" srcOrd="0"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D893A7-F2CA-4F6C-8618-2A573B194449}" type="doc">
      <dgm:prSet loTypeId="relationship" loCatId="relationship" qsTypeId="urn:microsoft.com/office/officeart/2005/8/quickstyle/simple1#7" qsCatId="simple" csTypeId="urn:microsoft.com/office/officeart/2005/8/colors/colorful1#1" csCatId="colorful" phldr="1"/>
      <dgm:spPr/>
      <dgm:t>
        <a:bodyPr/>
        <a:lstStyle/>
        <a:p>
          <a:endParaRPr lang="zh-CN" altLang="en-US"/>
        </a:p>
      </dgm:t>
    </dgm:pt>
    <dgm:pt modelId="{8B5EE14A-4BB3-40E6-AD5F-C4C2C1D85AAA}">
      <dgm:prSet phldrT="[文本]" phldr="0" custT="0"/>
      <dgm:spPr/>
      <dgm:t>
        <a:bodyPr vert="horz" wrap="square"/>
        <a:p>
          <a:pPr>
            <a:lnSpc>
              <a:spcPct val="100000"/>
            </a:lnSpc>
            <a:spcBef>
              <a:spcPct val="0"/>
            </a:spcBef>
            <a:spcAft>
              <a:spcPct val="35000"/>
            </a:spcAft>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加强网络安全法制建设</a:t>
          </a:r>
          <a:r>
            <a:rPr lang="en-US" altLang="zh-CN" b="1" dirty="0">
              <a:latin typeface="宋体" panose="02010600030101010101" pitchFamily="2" charset="-122"/>
              <a:ea typeface="宋体" panose="02010600030101010101" pitchFamily="2" charset="-122"/>
            </a:rPr>
            <a:t>67.57%</a:t>
          </a:r>
          <a:r>
            <a:rPr lang="zh-CN" altLang="en-US" b="1" dirty="0">
              <a:latin typeface="宋体" panose="02010600030101010101" pitchFamily="2" charset="-122"/>
              <a:ea typeface="宋体" panose="02010600030101010101" pitchFamily="2" charset="-122"/>
            </a:rPr>
            <a:t/>
          </a:r>
          <a:endParaRPr lang="zh-CN" altLang="en-US" b="1" dirty="0">
            <a:latin typeface="宋体" panose="02010600030101010101" pitchFamily="2" charset="-122"/>
            <a:ea typeface="宋体" panose="02010600030101010101" pitchFamily="2" charset="-122"/>
          </a:endParaRPr>
        </a:p>
      </dgm:t>
    </dgm:pt>
    <dgm:pt modelId="{C0E7BEB3-6FAC-454A-B547-170A6EFF393D}" cxnId="{AD94185E-BA51-4D0D-B2AA-35FF8CD37579}"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D06E0502-405C-4419-AB30-B044927F308B}" cxnId="{AD94185E-BA51-4D0D-B2AA-35FF8CD37579}"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534A0D14-9B87-4DC7-BFE7-065D3E5B9E60}">
      <dgm:prSet phldrT="[文本]" phldr="0" custT="0"/>
      <dgm:spPr/>
      <dgm:t>
        <a:bodyPr vert="horz" wrap="square"/>
        <a:p>
          <a:pPr>
            <a:lnSpc>
              <a:spcPct val="100000"/>
            </a:lnSpc>
            <a:spcBef>
              <a:spcPct val="0"/>
            </a:spcBef>
            <a:spcAft>
              <a:spcPct val="35000"/>
            </a:spcAft>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打击网络违法犯罪行为</a:t>
          </a:r>
          <a:r>
            <a:rPr lang="en-US" altLang="zh-CN" b="1" dirty="0">
              <a:latin typeface="宋体" panose="02010600030101010101" pitchFamily="2" charset="-122"/>
              <a:ea typeface="宋体" panose="02010600030101010101" pitchFamily="2" charset="-122"/>
            </a:rPr>
            <a:t>64.43</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
          </a:r>
          <a:endParaRPr lang="zh-CN" altLang="en-US" b="1" dirty="0">
            <a:latin typeface="宋体" panose="02010600030101010101" pitchFamily="2" charset="-122"/>
            <a:ea typeface="宋体" panose="02010600030101010101" pitchFamily="2" charset="-122"/>
          </a:endParaRPr>
        </a:p>
      </dgm:t>
    </dgm:pt>
    <dgm:pt modelId="{DC1356ED-64EB-465D-BB42-6D699ADEFE70}" cxnId="{ED4FFDB2-4699-44AA-AD40-CF54757F2966}"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8ADE05EB-F9C0-4F69-9CAF-5765D2442ED3}" cxnId="{ED4FFDB2-4699-44AA-AD40-CF54757F2966}"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C80447F5-9103-4F8C-BDD8-EF817791885D}">
      <dgm:prSet phldrT="[文本]" phldr="0" custT="0"/>
      <dgm:spPr/>
      <dgm:t>
        <a:bodyPr vert="horz" wrap="square"/>
        <a:p>
          <a:pPr>
            <a:lnSpc>
              <a:spcPct val="100000"/>
            </a:lnSpc>
            <a:spcBef>
              <a:spcPct val="0"/>
            </a:spcBef>
            <a:spcAft>
              <a:spcPct val="35000"/>
            </a:spcAft>
          </a:pPr>
          <a:r>
            <a:rPr lang="en-US" altLang="zh-CN" dirty="0">
              <a:latin typeface="宋体" panose="02010600030101010101" pitchFamily="2" charset="-122"/>
              <a:ea typeface="宋体" panose="02010600030101010101" pitchFamily="2" charset="-122"/>
            </a:rPr>
            <a:t>落实网络平台主体责任</a:t>
          </a:r>
          <a:r>
            <a:rPr lang="en-US" altLang="zh-CN" b="1" dirty="0">
              <a:latin typeface="宋体" panose="02010600030101010101" pitchFamily="2" charset="-122"/>
              <a:ea typeface="宋体" panose="02010600030101010101" pitchFamily="2" charset="-122"/>
            </a:rPr>
            <a:t>63.68%</a:t>
          </a:r>
          <a:r>
            <a:rPr lang="zh-CN" altLang="en-US" b="1" dirty="0">
              <a:latin typeface="宋体" panose="02010600030101010101" pitchFamily="2" charset="-122"/>
              <a:ea typeface="宋体" panose="02010600030101010101" pitchFamily="2" charset="-122"/>
            </a:rPr>
            <a:t/>
          </a:r>
          <a:endParaRPr lang="zh-CN" altLang="en-US" b="1" dirty="0">
            <a:latin typeface="宋体" panose="02010600030101010101" pitchFamily="2" charset="-122"/>
            <a:ea typeface="宋体" panose="02010600030101010101" pitchFamily="2" charset="-122"/>
          </a:endParaRPr>
        </a:p>
      </dgm:t>
    </dgm:pt>
    <dgm:pt modelId="{EB8D17BF-210C-46E5-B9F1-3AD15C0A3A02}" cxnId="{9E50B7AC-7CBF-4752-8BE0-11DC083069C6}"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D0E55E2E-8BCF-4559-B590-A00AB166C9BC}" cxnId="{9E50B7AC-7CBF-4752-8BE0-11DC083069C6}"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32350178-5E0A-48D3-9988-AB3E8438D349}" type="pres">
      <dgm:prSet presAssocID="{7FD893A7-F2CA-4F6C-8618-2A573B194449}" presName="Name0" presStyleCnt="0">
        <dgm:presLayoutVars>
          <dgm:dir/>
          <dgm:resizeHandles val="exact"/>
        </dgm:presLayoutVars>
      </dgm:prSet>
      <dgm:spPr/>
    </dgm:pt>
    <dgm:pt modelId="{33E75E3F-305A-465F-AEAF-D960CCACAC1B}" type="pres">
      <dgm:prSet presAssocID="{8B5EE14A-4BB3-40E6-AD5F-C4C2C1D85AAA}" presName="Name5" presStyleLbl="vennNode1" presStyleIdx="0" presStyleCnt="3">
        <dgm:presLayoutVars>
          <dgm:bulletEnabled val="1"/>
        </dgm:presLayoutVars>
      </dgm:prSet>
      <dgm:spPr/>
    </dgm:pt>
    <dgm:pt modelId="{E6769377-5D84-4C62-B251-E8AEF528EC36}" type="pres">
      <dgm:prSet presAssocID="{D06E0502-405C-4419-AB30-B044927F308B}" presName="space" presStyleCnt="0"/>
      <dgm:spPr/>
    </dgm:pt>
    <dgm:pt modelId="{48EDDD0B-7F5B-4BA9-B6E2-93280AE56873}" type="pres">
      <dgm:prSet presAssocID="{534A0D14-9B87-4DC7-BFE7-065D3E5B9E60}" presName="Name5" presStyleLbl="vennNode1" presStyleIdx="1" presStyleCnt="3">
        <dgm:presLayoutVars>
          <dgm:bulletEnabled val="1"/>
        </dgm:presLayoutVars>
      </dgm:prSet>
      <dgm:spPr/>
    </dgm:pt>
    <dgm:pt modelId="{F18339C3-CA1A-4302-BC2C-A5FD9BE1F769}" type="pres">
      <dgm:prSet presAssocID="{8ADE05EB-F9C0-4F69-9CAF-5765D2442ED3}" presName="space" presStyleCnt="0"/>
      <dgm:spPr/>
    </dgm:pt>
    <dgm:pt modelId="{0494FACF-5D3A-45CD-A9BC-DF8390C4A56D}" type="pres">
      <dgm:prSet presAssocID="{C80447F5-9103-4F8C-BDD8-EF817791885D}" presName="Name5" presStyleLbl="vennNode1" presStyleIdx="2" presStyleCnt="3">
        <dgm:presLayoutVars>
          <dgm:bulletEnabled val="1"/>
        </dgm:presLayoutVars>
      </dgm:prSet>
      <dgm:spPr/>
    </dgm:pt>
  </dgm:ptLst>
  <dgm:cxnLst>
    <dgm:cxn modelId="{AD94185E-BA51-4D0D-B2AA-35FF8CD37579}" srcId="{7FD893A7-F2CA-4F6C-8618-2A573B194449}" destId="{8B5EE14A-4BB3-40E6-AD5F-C4C2C1D85AAA}" srcOrd="0" destOrd="0" parTransId="{C0E7BEB3-6FAC-454A-B547-170A6EFF393D}" sibTransId="{D06E0502-405C-4419-AB30-B044927F308B}"/>
    <dgm:cxn modelId="{ED4FFDB2-4699-44AA-AD40-CF54757F2966}" srcId="{7FD893A7-F2CA-4F6C-8618-2A573B194449}" destId="{534A0D14-9B87-4DC7-BFE7-065D3E5B9E60}" srcOrd="1" destOrd="0" parTransId="{DC1356ED-64EB-465D-BB42-6D699ADEFE70}" sibTransId="{8ADE05EB-F9C0-4F69-9CAF-5765D2442ED3}"/>
    <dgm:cxn modelId="{9E50B7AC-7CBF-4752-8BE0-11DC083069C6}" srcId="{7FD893A7-F2CA-4F6C-8618-2A573B194449}" destId="{C80447F5-9103-4F8C-BDD8-EF817791885D}" srcOrd="2" destOrd="0" parTransId="{EB8D17BF-210C-46E5-B9F1-3AD15C0A3A02}" sibTransId="{D0E55E2E-8BCF-4559-B590-A00AB166C9BC}"/>
    <dgm:cxn modelId="{AA0E6D4C-5632-4B6F-9057-0AC9E0E2D721}" type="presOf" srcId="{7FD893A7-F2CA-4F6C-8618-2A573B194449}" destId="{32350178-5E0A-48D3-9988-AB3E8438D349}" srcOrd="0" destOrd="0" presId="urn:microsoft.com/office/officeart/2005/8/layout/venn3#1"/>
    <dgm:cxn modelId="{0384BD8C-A9B3-435F-A187-69627124A55C}" type="presParOf" srcId="{32350178-5E0A-48D3-9988-AB3E8438D349}" destId="{33E75E3F-305A-465F-AEAF-D960CCACAC1B}" srcOrd="0" destOrd="0" presId="urn:microsoft.com/office/officeart/2005/8/layout/venn3#1"/>
    <dgm:cxn modelId="{78F23FC2-E275-4682-B1BD-D5BE20E313D1}" type="presOf" srcId="{8B5EE14A-4BB3-40E6-AD5F-C4C2C1D85AAA}" destId="{33E75E3F-305A-465F-AEAF-D960CCACAC1B}" srcOrd="0" destOrd="0" presId="urn:microsoft.com/office/officeart/2005/8/layout/venn3#1"/>
    <dgm:cxn modelId="{F795D45D-6744-4829-AE42-6EEDF9917ADC}" type="presParOf" srcId="{32350178-5E0A-48D3-9988-AB3E8438D349}" destId="{E6769377-5D84-4C62-B251-E8AEF528EC36}" srcOrd="1" destOrd="0" presId="urn:microsoft.com/office/officeart/2005/8/layout/venn3#1"/>
    <dgm:cxn modelId="{7DA47169-067A-4D2C-B3CB-CBE3170F79DC}" type="presParOf" srcId="{32350178-5E0A-48D3-9988-AB3E8438D349}" destId="{48EDDD0B-7F5B-4BA9-B6E2-93280AE56873}" srcOrd="2" destOrd="0" presId="urn:microsoft.com/office/officeart/2005/8/layout/venn3#1"/>
    <dgm:cxn modelId="{CEA22C9E-D8AE-4B34-B60D-DEDE072BE0CA}" type="presOf" srcId="{534A0D14-9B87-4DC7-BFE7-065D3E5B9E60}" destId="{48EDDD0B-7F5B-4BA9-B6E2-93280AE56873}" srcOrd="0" destOrd="0" presId="urn:microsoft.com/office/officeart/2005/8/layout/venn3#1"/>
    <dgm:cxn modelId="{1AB46ACA-E75E-4C5A-BA9D-4F3EEC03154F}" type="presParOf" srcId="{32350178-5E0A-48D3-9988-AB3E8438D349}" destId="{F18339C3-CA1A-4302-BC2C-A5FD9BE1F769}" srcOrd="3" destOrd="0" presId="urn:microsoft.com/office/officeart/2005/8/layout/venn3#1"/>
    <dgm:cxn modelId="{D808F3E6-3654-447C-BC56-C271AF697257}" type="presParOf" srcId="{32350178-5E0A-48D3-9988-AB3E8438D349}" destId="{0494FACF-5D3A-45CD-A9BC-DF8390C4A56D}" srcOrd="4" destOrd="0" presId="urn:microsoft.com/office/officeart/2005/8/layout/venn3#1"/>
    <dgm:cxn modelId="{FB58B319-61AC-48D9-9EF0-B7695A425D29}" type="presOf" srcId="{C80447F5-9103-4F8C-BDD8-EF817791885D}" destId="{0494FACF-5D3A-45CD-A9BC-DF8390C4A56D}" srcOrd="0" destOrd="0" presId="urn:microsoft.com/office/officeart/2005/8/layout/venn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CA4798-3CB0-40B9-A037-86F2859A3F94}" type="doc">
      <dgm:prSet loTypeId="process" loCatId="process" qsTypeId="urn:microsoft.com/office/officeart/2005/8/quickstyle/simple1#3" qsCatId="simple" csTypeId="urn:microsoft.com/office/officeart/2005/8/colors/colorful3#1" csCatId="colorful" phldr="1"/>
      <dgm:spPr/>
    </dgm:pt>
    <dgm:pt modelId="{66713A7E-A8FD-46AA-B3C3-8E475647811E}">
      <dgm:prSet phldr="0" custT="1"/>
      <dgm:spPr/>
      <dgm:t>
        <a:bodyPr vert="horz" wrap="square"/>
        <a:p>
          <a:pPr>
            <a:lnSpc>
              <a:spcPct val="100000"/>
            </a:lnSpc>
            <a:spcBef>
              <a:spcPct val="0"/>
            </a:spcBef>
            <a:spcAft>
              <a:spcPct val="35000"/>
            </a:spcAft>
          </a:pPr>
          <a:r>
            <a:rPr lang="zh-CN" altLang="en-US" sz="2000" b="1" dirty="0">
              <a:latin typeface="微软雅黑" panose="020B0503020204020204" pitchFamily="34" charset="-122"/>
              <a:ea typeface="微软雅黑" panose="020B0503020204020204" pitchFamily="34" charset="-122"/>
            </a:rPr>
            <a:t>个人信息保护</a:t>
          </a:r>
          <a:r>
            <a:rPr lang="en-US" altLang="zh-CN" sz="2000" b="1" dirty="0">
              <a:latin typeface="微软雅黑" panose="020B0503020204020204" pitchFamily="34" charset="-122"/>
              <a:ea typeface="微软雅黑" panose="020B0503020204020204" pitchFamily="34" charset="-122"/>
            </a:rPr>
            <a:t>65.74</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
          </a:r>
          <a:endParaRPr lang="zh-CN" altLang="en-US" sz="2000" b="1" dirty="0">
            <a:latin typeface="微软雅黑" panose="020B0503020204020204" pitchFamily="34" charset="-122"/>
            <a:ea typeface="微软雅黑" panose="020B0503020204020204" pitchFamily="34" charset="-122"/>
          </a:endParaRPr>
        </a:p>
      </dgm:t>
    </dgm:pt>
    <dgm:pt modelId="{CDC87439-457C-4F4A-83BF-96B6AA6FA9DD}" cxnId="{056C3E2A-41BC-455D-971B-588DD827A1B8}"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6933977-7101-47E2-97B2-9D647AAD7799}" cxnId="{056C3E2A-41BC-455D-971B-588DD827A1B8}"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563A0440-6588-49DC-A933-54A16354F9CA}">
      <dgm:prSet phldr="0" custT="1"/>
      <dgm:spPr/>
      <dgm:t>
        <a:bodyPr vert="horz" wrap="square"/>
        <a:p>
          <a:pPr>
            <a:lnSpc>
              <a:spcPct val="100000"/>
            </a:lnSpc>
            <a:spcBef>
              <a:spcPct val="0"/>
            </a:spcBef>
            <a:spcAft>
              <a:spcPct val="35000"/>
            </a:spcAft>
          </a:pPr>
          <a:r>
            <a:rPr lang="zh-CN" altLang="en-US" sz="2000" b="1" dirty="0">
              <a:latin typeface="微软雅黑" panose="020B0503020204020204" pitchFamily="34" charset="-122"/>
              <a:ea typeface="微软雅黑" panose="020B0503020204020204" pitchFamily="34" charset="-122"/>
              <a:sym typeface="+mn-ea"/>
            </a:rPr>
            <a:t>网络平台责任</a:t>
          </a:r>
          <a:r>
            <a:rPr lang="en-US" altLang="zh-CN" sz="2000" b="1" dirty="0">
              <a:latin typeface="微软雅黑" panose="020B0503020204020204" pitchFamily="34" charset="-122"/>
              <a:ea typeface="微软雅黑" panose="020B0503020204020204" pitchFamily="34" charset="-122"/>
            </a:rPr>
            <a:t>60.32</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
          </a:r>
          <a:endParaRPr lang="zh-CN" altLang="en-US" sz="2000" b="1" dirty="0">
            <a:latin typeface="微软雅黑" panose="020B0503020204020204" pitchFamily="34" charset="-122"/>
            <a:ea typeface="微软雅黑" panose="020B0503020204020204" pitchFamily="34" charset="-122"/>
          </a:endParaRPr>
        </a:p>
      </dgm:t>
    </dgm:pt>
    <dgm:pt modelId="{B5514D39-0272-43B2-90B7-D7E7E4ECBC33}" cxnId="{E1B9D483-9282-433C-A247-1392D57C3463}"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715601F-7D4A-4468-968C-09C79077FC7F}" cxnId="{E1B9D483-9282-433C-A247-1392D57C3463}"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FD435509-35FB-4127-B88B-D54C111F7D14}" type="pres">
      <dgm:prSet presAssocID="{26CA4798-3CB0-40B9-A037-86F2859A3F94}" presName="Name0" presStyleCnt="0">
        <dgm:presLayoutVars>
          <dgm:dir/>
          <dgm:animLvl val="lvl"/>
          <dgm:resizeHandles val="exact"/>
        </dgm:presLayoutVars>
      </dgm:prSet>
      <dgm:spPr/>
    </dgm:pt>
    <dgm:pt modelId="{5D5D255E-F0A6-410D-B4C1-F43F49B61B72}" type="pres">
      <dgm:prSet presAssocID="{66713A7E-A8FD-46AA-B3C3-8E475647811E}" presName="parTxOnly" presStyleLbl="node1" presStyleIdx="0" presStyleCnt="2">
        <dgm:presLayoutVars>
          <dgm:chMax val="0"/>
          <dgm:chPref val="0"/>
          <dgm:bulletEnabled val="1"/>
        </dgm:presLayoutVars>
      </dgm:prSet>
      <dgm:spPr/>
    </dgm:pt>
    <dgm:pt modelId="{D9C94D43-5F51-48F1-ADD7-D4441BEA05D8}" type="pres">
      <dgm:prSet presAssocID="{C6933977-7101-47E2-97B2-9D647AAD7799}" presName="parTxOnlySpace" presStyleCnt="0"/>
      <dgm:spPr/>
    </dgm:pt>
    <dgm:pt modelId="{2C65BCA7-1150-48C3-AFE5-637BA7EEB1F9}" type="pres">
      <dgm:prSet presAssocID="{563A0440-6588-49DC-A933-54A16354F9CA}" presName="parTxOnly" presStyleLbl="node1" presStyleIdx="1" presStyleCnt="2">
        <dgm:presLayoutVars>
          <dgm:chMax val="0"/>
          <dgm:chPref val="0"/>
          <dgm:bulletEnabled val="1"/>
        </dgm:presLayoutVars>
      </dgm:prSet>
      <dgm:spPr/>
    </dgm:pt>
  </dgm:ptLst>
  <dgm:cxnLst>
    <dgm:cxn modelId="{056C3E2A-41BC-455D-971B-588DD827A1B8}" srcId="{26CA4798-3CB0-40B9-A037-86F2859A3F94}" destId="{66713A7E-A8FD-46AA-B3C3-8E475647811E}" srcOrd="0" destOrd="0" parTransId="{CDC87439-457C-4F4A-83BF-96B6AA6FA9DD}" sibTransId="{C6933977-7101-47E2-97B2-9D647AAD7799}"/>
    <dgm:cxn modelId="{E1B9D483-9282-433C-A247-1392D57C3463}" srcId="{26CA4798-3CB0-40B9-A037-86F2859A3F94}" destId="{563A0440-6588-49DC-A933-54A16354F9CA}" srcOrd="1" destOrd="0" parTransId="{B5514D39-0272-43B2-90B7-D7E7E4ECBC33}" sibTransId="{C715601F-7D4A-4468-968C-09C79077FC7F}"/>
    <dgm:cxn modelId="{DFAF2CEB-57A3-471F-9F44-65A303730D05}" type="presOf" srcId="{26CA4798-3CB0-40B9-A037-86F2859A3F94}" destId="{FD435509-35FB-4127-B88B-D54C111F7D14}" srcOrd="0" destOrd="0" presId="urn:microsoft.com/office/officeart/2005/8/layout/chevron1"/>
    <dgm:cxn modelId="{CAC99D3E-FE70-49D3-A650-82F9C5D2675F}" type="presParOf" srcId="{FD435509-35FB-4127-B88B-D54C111F7D14}" destId="{5D5D255E-F0A6-410D-B4C1-F43F49B61B72}" srcOrd="0" destOrd="0" presId="urn:microsoft.com/office/officeart/2005/8/layout/chevron1"/>
    <dgm:cxn modelId="{BE75C062-FB21-41D5-B9F8-A4A057C6F420}" type="presOf" srcId="{66713A7E-A8FD-46AA-B3C3-8E475647811E}" destId="{5D5D255E-F0A6-410D-B4C1-F43F49B61B72}" srcOrd="0" destOrd="0" presId="urn:microsoft.com/office/officeart/2005/8/layout/chevron1"/>
    <dgm:cxn modelId="{1DF64E62-A49E-46CF-BBB1-BD35FED7EF5F}" type="presParOf" srcId="{FD435509-35FB-4127-B88B-D54C111F7D14}" destId="{D9C94D43-5F51-48F1-ADD7-D4441BEA05D8}" srcOrd="1" destOrd="0" presId="urn:microsoft.com/office/officeart/2005/8/layout/chevron1"/>
    <dgm:cxn modelId="{41F20FE0-504A-4726-92BF-CAC964C11487}" type="presParOf" srcId="{FD435509-35FB-4127-B88B-D54C111F7D14}" destId="{2C65BCA7-1150-48C3-AFE5-637BA7EEB1F9}" srcOrd="2" destOrd="0" presId="urn:microsoft.com/office/officeart/2005/8/layout/chevron1"/>
    <dgm:cxn modelId="{BC1A0978-4A5A-4FAC-9CD6-AA0F6D0F864D}" type="presOf" srcId="{563A0440-6588-49DC-A933-54A16354F9CA}" destId="{2C65BCA7-1150-48C3-AFE5-637BA7EEB1F9}"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AD409B-5AD0-4D5C-BD83-1384A495CDBD}" type="doc">
      <dgm:prSet loTypeId="urn:microsoft.com/office/officeart/2005/8/layout/hProcess9#1" loCatId="process" qsTypeId="urn:microsoft.com/office/officeart/2005/8/quickstyle/simple1#11" qsCatId="simple" csTypeId="urn:microsoft.com/office/officeart/2005/8/colors/colorful5#1" csCatId="colorful" phldr="1"/>
      <dgm:spPr/>
    </dgm:pt>
    <dgm:pt modelId="{A07D6C8A-203B-402D-91D7-B70158D2F275}">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接到各类中介的推销电话</a:t>
          </a:r>
          <a:r>
            <a:rPr lang="en-US" altLang="zh-CN" b="1" dirty="0">
              <a:latin typeface="微软雅黑" panose="020B0503020204020204" pitchFamily="34" charset="-122"/>
              <a:ea typeface="微软雅黑" panose="020B0503020204020204" pitchFamily="34" charset="-122"/>
            </a:rPr>
            <a:t>85.37</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dgm:t>
    </dgm:pt>
    <dgm:pt modelId="{A3FD976E-1940-475C-A980-EDAEB9986EA0}" cxnId="{F5CD987F-62A4-4DD3-B032-7AA7621DBAAD}"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0EBBE17B-2E5A-4DAA-AE90-21E3321C781F}" cxnId="{F5CD987F-62A4-4DD3-B032-7AA7621DBAAD}"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8A59B7CD-AB0B-4265-AD42-9C1A8EC1DB3B}">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收到垃圾邮件</a:t>
          </a:r>
          <a:r>
            <a:rPr lang="en-US" altLang="zh-CN" b="1" dirty="0">
              <a:latin typeface="微软雅黑" panose="020B0503020204020204" pitchFamily="34" charset="-122"/>
              <a:ea typeface="微软雅黑" panose="020B0503020204020204" pitchFamily="34" charset="-122"/>
            </a:rPr>
            <a:t>74.68</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dgm:t>
    </dgm:pt>
    <dgm:pt modelId="{B86E32A0-1843-4F62-B4BC-2936637CA3BF}" cxnId="{C34DCD3F-F95A-412D-BFE5-BF69D77074CB}"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2625E4C3-1960-44C3-B333-1103AE88414E}" cxnId="{C34DCD3F-F95A-412D-BFE5-BF69D77074CB}"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7AFB201D-43AA-4771-9ED8-13D75B18A695}">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收到相关性的推销短信</a:t>
          </a:r>
          <a:r>
            <a:rPr lang="en-US" altLang="zh-CN" b="1" dirty="0">
              <a:latin typeface="微软雅黑" panose="020B0503020204020204" pitchFamily="34" charset="-122"/>
              <a:ea typeface="微软雅黑" panose="020B0503020204020204" pitchFamily="34" charset="-122"/>
            </a:rPr>
            <a:t>72.9</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dgm:t>
    </dgm:pt>
    <dgm:pt modelId="{5EB0EC22-1EC2-43CE-A21A-17FA0D6900F2}" cxnId="{E6AB8FE5-3885-4DE2-9A49-C776495BFEDE}"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66FE1249-65C5-4794-89C8-214C0339DF91}" cxnId="{E6AB8FE5-3885-4DE2-9A49-C776495BFEDE}"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6BBD0869-EC86-475A-BDD3-1CBFD875C772}">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大数据杀熟</a:t>
          </a:r>
          <a:r>
            <a:rPr lang="en-US" altLang="zh-CN" b="1" dirty="0">
              <a:latin typeface="微软雅黑" panose="020B0503020204020204" pitchFamily="34" charset="-122"/>
              <a:ea typeface="微软雅黑" panose="020B0503020204020204" pitchFamily="34" charset="-122"/>
            </a:rPr>
            <a:t>62.6</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dgm:t>
    </dgm:pt>
    <dgm:pt modelId="{C4F4AB69-92B1-4466-BF7E-CA0765867F61}" cxnId="{E3E6EEC5-EA5D-4A22-9A24-94437EBD0A4B}"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C98974CA-40B4-43FE-944B-D738D3414A7D}" cxnId="{E3E6EEC5-EA5D-4A22-9A24-94437EBD0A4B}"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1D3EA960-044F-4313-ABBF-061EF26D9B38}">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默认勾选同意《服务协议》</a:t>
          </a:r>
          <a:r>
            <a:rPr lang="en-US" altLang="zh-CN" b="1" dirty="0">
              <a:latin typeface="微软雅黑" panose="020B0503020204020204" pitchFamily="34" charset="-122"/>
              <a:ea typeface="微软雅黑" panose="020B0503020204020204" pitchFamily="34" charset="-122"/>
            </a:rPr>
            <a:t>54.33</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dgm:t>
    </dgm:pt>
    <dgm:pt modelId="{6EBB31E8-A6E6-4E7C-B223-7A9620185343}" cxnId="{43CB3EE2-E744-472E-9426-F2A3FB832292}"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D913CB4C-883C-4FE6-845D-78CAA2B31E13}" cxnId="{43CB3EE2-E744-472E-9426-F2A3FB832292}"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0DD2E8DB-E488-4158-8811-00473E67BEEA}" type="pres">
      <dgm:prSet presAssocID="{53AD409B-5AD0-4D5C-BD83-1384A495CDBD}" presName="CompostProcess" presStyleCnt="0">
        <dgm:presLayoutVars>
          <dgm:dir/>
          <dgm:resizeHandles val="exact"/>
        </dgm:presLayoutVars>
      </dgm:prSet>
      <dgm:spPr/>
    </dgm:pt>
    <dgm:pt modelId="{96CA37F9-270A-45B4-9520-F54353756AFA}" type="pres">
      <dgm:prSet presAssocID="{53AD409B-5AD0-4D5C-BD83-1384A495CDBD}" presName="arrow" presStyleLbl="bgShp" presStyleIdx="0" presStyleCnt="1"/>
      <dgm:spPr/>
    </dgm:pt>
    <dgm:pt modelId="{26172213-377D-4312-AC38-4BD7E754F4DE}" type="pres">
      <dgm:prSet presAssocID="{53AD409B-5AD0-4D5C-BD83-1384A495CDBD}" presName="linearProcess" presStyleCnt="0"/>
      <dgm:spPr/>
    </dgm:pt>
    <dgm:pt modelId="{BF7F26D4-F8CD-4B86-83A4-FD13576B9854}" type="pres">
      <dgm:prSet presAssocID="{A07D6C8A-203B-402D-91D7-B70158D2F275}" presName="textNode" presStyleLbl="node1" presStyleIdx="0" presStyleCnt="5">
        <dgm:presLayoutVars>
          <dgm:bulletEnabled val="1"/>
        </dgm:presLayoutVars>
      </dgm:prSet>
      <dgm:spPr/>
    </dgm:pt>
    <dgm:pt modelId="{DA1F8CFB-D661-434D-8E77-52647CE35170}" type="pres">
      <dgm:prSet presAssocID="{0EBBE17B-2E5A-4DAA-AE90-21E3321C781F}" presName="sibTrans" presStyleCnt="0"/>
      <dgm:spPr/>
    </dgm:pt>
    <dgm:pt modelId="{29F4C48E-A6C9-4A16-A00C-D1362343F212}" type="pres">
      <dgm:prSet presAssocID="{8A59B7CD-AB0B-4265-AD42-9C1A8EC1DB3B}" presName="textNode" presStyleLbl="node1" presStyleIdx="1" presStyleCnt="5">
        <dgm:presLayoutVars>
          <dgm:bulletEnabled val="1"/>
        </dgm:presLayoutVars>
      </dgm:prSet>
      <dgm:spPr/>
    </dgm:pt>
    <dgm:pt modelId="{05CF9835-5BF6-4945-9FBF-606634478231}" type="pres">
      <dgm:prSet presAssocID="{2625E4C3-1960-44C3-B333-1103AE88414E}" presName="sibTrans" presStyleCnt="0"/>
      <dgm:spPr/>
    </dgm:pt>
    <dgm:pt modelId="{2ECA9205-0B24-48AD-B0E3-C184D63C429B}" type="pres">
      <dgm:prSet presAssocID="{7AFB201D-43AA-4771-9ED8-13D75B18A695}" presName="textNode" presStyleLbl="node1" presStyleIdx="2" presStyleCnt="5">
        <dgm:presLayoutVars>
          <dgm:bulletEnabled val="1"/>
        </dgm:presLayoutVars>
      </dgm:prSet>
      <dgm:spPr/>
    </dgm:pt>
    <dgm:pt modelId="{4E675392-26FF-441F-A091-95193B232F6F}" type="pres">
      <dgm:prSet presAssocID="{66FE1249-65C5-4794-89C8-214C0339DF91}" presName="sibTrans" presStyleCnt="0"/>
      <dgm:spPr/>
    </dgm:pt>
    <dgm:pt modelId="{9E3C1256-E96B-46BD-8B57-1825A6DBD542}" type="pres">
      <dgm:prSet presAssocID="{6BBD0869-EC86-475A-BDD3-1CBFD875C772}" presName="textNode" presStyleLbl="node1" presStyleIdx="3" presStyleCnt="5">
        <dgm:presLayoutVars>
          <dgm:bulletEnabled val="1"/>
        </dgm:presLayoutVars>
      </dgm:prSet>
      <dgm:spPr/>
    </dgm:pt>
    <dgm:pt modelId="{5F9A7A13-D07F-4ED2-89B9-83F91B90961C}" type="pres">
      <dgm:prSet presAssocID="{C98974CA-40B4-43FE-944B-D738D3414A7D}" presName="sibTrans" presStyleCnt="0"/>
      <dgm:spPr/>
    </dgm:pt>
    <dgm:pt modelId="{BAA19814-0D05-43B6-969A-64A28B244006}" type="pres">
      <dgm:prSet presAssocID="{1D3EA960-044F-4313-ABBF-061EF26D9B38}" presName="textNode" presStyleLbl="node1" presStyleIdx="4" presStyleCnt="5">
        <dgm:presLayoutVars>
          <dgm:bulletEnabled val="1"/>
        </dgm:presLayoutVars>
      </dgm:prSet>
      <dgm:spPr/>
    </dgm:pt>
  </dgm:ptLst>
  <dgm:cxnLst>
    <dgm:cxn modelId="{F5CD987F-62A4-4DD3-B032-7AA7621DBAAD}" srcId="{53AD409B-5AD0-4D5C-BD83-1384A495CDBD}" destId="{A07D6C8A-203B-402D-91D7-B70158D2F275}" srcOrd="0" destOrd="0" parTransId="{A3FD976E-1940-475C-A980-EDAEB9986EA0}" sibTransId="{0EBBE17B-2E5A-4DAA-AE90-21E3321C781F}"/>
    <dgm:cxn modelId="{C34DCD3F-F95A-412D-BFE5-BF69D77074CB}" srcId="{53AD409B-5AD0-4D5C-BD83-1384A495CDBD}" destId="{8A59B7CD-AB0B-4265-AD42-9C1A8EC1DB3B}" srcOrd="1" destOrd="0" parTransId="{B86E32A0-1843-4F62-B4BC-2936637CA3BF}" sibTransId="{2625E4C3-1960-44C3-B333-1103AE88414E}"/>
    <dgm:cxn modelId="{E6AB8FE5-3885-4DE2-9A49-C776495BFEDE}" srcId="{53AD409B-5AD0-4D5C-BD83-1384A495CDBD}" destId="{7AFB201D-43AA-4771-9ED8-13D75B18A695}" srcOrd="2" destOrd="0" parTransId="{5EB0EC22-1EC2-43CE-A21A-17FA0D6900F2}" sibTransId="{66FE1249-65C5-4794-89C8-214C0339DF91}"/>
    <dgm:cxn modelId="{E3E6EEC5-EA5D-4A22-9A24-94437EBD0A4B}" srcId="{53AD409B-5AD0-4D5C-BD83-1384A495CDBD}" destId="{6BBD0869-EC86-475A-BDD3-1CBFD875C772}" srcOrd="3" destOrd="0" parTransId="{C4F4AB69-92B1-4466-BF7E-CA0765867F61}" sibTransId="{C98974CA-40B4-43FE-944B-D738D3414A7D}"/>
    <dgm:cxn modelId="{43CB3EE2-E744-472E-9426-F2A3FB832292}" srcId="{53AD409B-5AD0-4D5C-BD83-1384A495CDBD}" destId="{1D3EA960-044F-4313-ABBF-061EF26D9B38}" srcOrd="4" destOrd="0" parTransId="{6EBB31E8-A6E6-4E7C-B223-7A9620185343}" sibTransId="{D913CB4C-883C-4FE6-845D-78CAA2B31E13}"/>
    <dgm:cxn modelId="{8AD16905-6A56-437D-89FB-7E92AE98C8B2}" type="presOf" srcId="{53AD409B-5AD0-4D5C-BD83-1384A495CDBD}" destId="{0DD2E8DB-E488-4158-8811-00473E67BEEA}" srcOrd="0" destOrd="0" presId="urn:microsoft.com/office/officeart/2005/8/layout/hProcess9#1"/>
    <dgm:cxn modelId="{8712EF03-D7D1-4A32-86C8-942A46E8C0DD}" type="presParOf" srcId="{0DD2E8DB-E488-4158-8811-00473E67BEEA}" destId="{96CA37F9-270A-45B4-9520-F54353756AFA}" srcOrd="0" destOrd="0" presId="urn:microsoft.com/office/officeart/2005/8/layout/hProcess9#1"/>
    <dgm:cxn modelId="{8FADF5D4-009D-4A7E-BB76-47F0D1B324BC}" type="presParOf" srcId="{0DD2E8DB-E488-4158-8811-00473E67BEEA}" destId="{26172213-377D-4312-AC38-4BD7E754F4DE}" srcOrd="1" destOrd="0" presId="urn:microsoft.com/office/officeart/2005/8/layout/hProcess9#1"/>
    <dgm:cxn modelId="{D2717362-A8B8-4884-BBC6-1084DF80DC91}" type="presParOf" srcId="{26172213-377D-4312-AC38-4BD7E754F4DE}" destId="{BF7F26D4-F8CD-4B86-83A4-FD13576B9854}" srcOrd="0" destOrd="1" presId="urn:microsoft.com/office/officeart/2005/8/layout/hProcess9#1"/>
    <dgm:cxn modelId="{37A9680C-2C43-4B76-AE5E-AB32124892C6}" type="presOf" srcId="{A07D6C8A-203B-402D-91D7-B70158D2F275}" destId="{BF7F26D4-F8CD-4B86-83A4-FD13576B9854}" srcOrd="0" destOrd="0" presId="urn:microsoft.com/office/officeart/2005/8/layout/hProcess9#1"/>
    <dgm:cxn modelId="{F37394A7-1855-42B8-A814-D681ABAFAB2C}" type="presParOf" srcId="{26172213-377D-4312-AC38-4BD7E754F4DE}" destId="{DA1F8CFB-D661-434D-8E77-52647CE35170}" srcOrd="1" destOrd="1" presId="urn:microsoft.com/office/officeart/2005/8/layout/hProcess9#1"/>
    <dgm:cxn modelId="{0FB2BD0F-411A-4C92-9727-04C693021003}" type="presParOf" srcId="{26172213-377D-4312-AC38-4BD7E754F4DE}" destId="{29F4C48E-A6C9-4A16-A00C-D1362343F212}" srcOrd="2" destOrd="1" presId="urn:microsoft.com/office/officeart/2005/8/layout/hProcess9#1"/>
    <dgm:cxn modelId="{80BAC79C-FB73-4EB2-930B-E99D7E9EC27A}" type="presOf" srcId="{8A59B7CD-AB0B-4265-AD42-9C1A8EC1DB3B}" destId="{29F4C48E-A6C9-4A16-A00C-D1362343F212}" srcOrd="0" destOrd="0" presId="urn:microsoft.com/office/officeart/2005/8/layout/hProcess9#1"/>
    <dgm:cxn modelId="{6C77A839-C8F8-4916-8F9E-3EFA1072D189}" type="presParOf" srcId="{26172213-377D-4312-AC38-4BD7E754F4DE}" destId="{05CF9835-5BF6-4945-9FBF-606634478231}" srcOrd="3" destOrd="1" presId="urn:microsoft.com/office/officeart/2005/8/layout/hProcess9#1"/>
    <dgm:cxn modelId="{D954CCA5-C329-4731-8F45-B68703D4AE66}" type="presParOf" srcId="{26172213-377D-4312-AC38-4BD7E754F4DE}" destId="{2ECA9205-0B24-48AD-B0E3-C184D63C429B}" srcOrd="4" destOrd="1" presId="urn:microsoft.com/office/officeart/2005/8/layout/hProcess9#1"/>
    <dgm:cxn modelId="{9E7EBAAE-37BC-4BCA-96FB-E9609020085A}" type="presOf" srcId="{7AFB201D-43AA-4771-9ED8-13D75B18A695}" destId="{2ECA9205-0B24-48AD-B0E3-C184D63C429B}" srcOrd="0" destOrd="0" presId="urn:microsoft.com/office/officeart/2005/8/layout/hProcess9#1"/>
    <dgm:cxn modelId="{4D10594F-1A04-452E-87E8-E208FA3F182D}" type="presParOf" srcId="{26172213-377D-4312-AC38-4BD7E754F4DE}" destId="{4E675392-26FF-441F-A091-95193B232F6F}" srcOrd="5" destOrd="1" presId="urn:microsoft.com/office/officeart/2005/8/layout/hProcess9#1"/>
    <dgm:cxn modelId="{B1DD08D0-E137-4E7C-9029-77D0B6F2F94D}" type="presParOf" srcId="{26172213-377D-4312-AC38-4BD7E754F4DE}" destId="{9E3C1256-E96B-46BD-8B57-1825A6DBD542}" srcOrd="6" destOrd="1" presId="urn:microsoft.com/office/officeart/2005/8/layout/hProcess9#1"/>
    <dgm:cxn modelId="{76D587C4-601A-4860-97ED-FD287CC03A7B}" type="presOf" srcId="{6BBD0869-EC86-475A-BDD3-1CBFD875C772}" destId="{9E3C1256-E96B-46BD-8B57-1825A6DBD542}" srcOrd="0" destOrd="0" presId="urn:microsoft.com/office/officeart/2005/8/layout/hProcess9#1"/>
    <dgm:cxn modelId="{C45E9DDF-BFF7-4AB4-BD63-2B5DA80E8EF6}" type="presParOf" srcId="{26172213-377D-4312-AC38-4BD7E754F4DE}" destId="{5F9A7A13-D07F-4ED2-89B9-83F91B90961C}" srcOrd="7" destOrd="1" presId="urn:microsoft.com/office/officeart/2005/8/layout/hProcess9#1"/>
    <dgm:cxn modelId="{98508438-00C6-48E7-A338-39B7348EBF36}" type="presParOf" srcId="{26172213-377D-4312-AC38-4BD7E754F4DE}" destId="{BAA19814-0D05-43B6-969A-64A28B244006}" srcOrd="8" destOrd="1" presId="urn:microsoft.com/office/officeart/2005/8/layout/hProcess9#1"/>
    <dgm:cxn modelId="{B18896D5-15E3-4D9B-9C5C-5180E48DD2D9}" type="presOf" srcId="{1D3EA960-044F-4313-ABBF-061EF26D9B38}" destId="{BAA19814-0D05-43B6-969A-64A28B244006}" srcOrd="0"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CBFA3A-95D5-4269-BB54-3308118AF68B}" type="doc">
      <dgm:prSet loTypeId="list" loCatId="list" qsTypeId="urn:microsoft.com/office/officeart/2005/8/quickstyle/simple1#8" qsCatId="simple" csTypeId="urn:microsoft.com/office/officeart/2005/8/colors/accent1_3#2" csCatId="accent1" phldr="1"/>
      <dgm:spPr/>
      <dgm:t>
        <a:bodyPr/>
        <a:lstStyle/>
        <a:p>
          <a:endParaRPr lang="zh-CN" altLang="en-US"/>
        </a:p>
      </dgm:t>
    </dgm:pt>
    <dgm:pt modelId="{2C9BE550-3049-4CD5-9941-4E8EC4A0CEEA}">
      <dgm:prSet phldrT="[文本]"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网络诈骗</a:t>
          </a:r>
          <a:r>
            <a:rPr lang="en-US" altLang="zh-CN" sz="1500" b="1" dirty="0">
              <a:latin typeface="微软雅黑" panose="020B0503020204020204" pitchFamily="34" charset="-122"/>
              <a:ea typeface="微软雅黑" panose="020B0503020204020204" pitchFamily="34" charset="-122"/>
            </a:rPr>
            <a:t>85.98</a:t>
          </a:r>
          <a:r>
            <a:rPr lang="en-US" altLang="zh-CN"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
          </a:r>
          <a:endParaRPr lang="en-US" altLang="zh-CN" sz="1500" b="1" dirty="0">
            <a:latin typeface="微软雅黑" panose="020B0503020204020204" pitchFamily="34" charset="-122"/>
            <a:ea typeface="微软雅黑" panose="020B0503020204020204" pitchFamily="34" charset="-122"/>
          </a:endParaRPr>
        </a:p>
      </dgm:t>
    </dgm:pt>
    <dgm:pt modelId="{7F3BAC5E-7B16-4F89-B453-3B2D789895C6}" cxnId="{D73A2500-356C-454A-BFBA-1113A08E34EA}"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03A6389A-93F6-44FF-9B3F-47FEDFBE24B5}" cxnId="{D73A2500-356C-454A-BFBA-1113A08E34EA}"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4418AB7-27D9-45E4-BDF0-3F1D81C11A52}">
      <dgm:prSet phldrT="[文本]"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网络赌博</a:t>
          </a:r>
          <a:r>
            <a:rPr lang="en-US" altLang="zh-CN" sz="1500" b="1" dirty="0">
              <a:latin typeface="微软雅黑" panose="020B0503020204020204" pitchFamily="34" charset="-122"/>
              <a:ea typeface="微软雅黑" panose="020B0503020204020204" pitchFamily="34" charset="-122"/>
            </a:rPr>
            <a:t>77.1</a:t>
          </a:r>
          <a:r>
            <a:rPr lang="en-US" altLang="zh-CN"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
          </a:r>
          <a:endParaRPr lang="en-US" altLang="zh-CN" sz="1500" b="1" dirty="0">
            <a:latin typeface="微软雅黑" panose="020B0503020204020204" pitchFamily="34" charset="-122"/>
            <a:ea typeface="微软雅黑" panose="020B0503020204020204" pitchFamily="34" charset="-122"/>
          </a:endParaRPr>
        </a:p>
      </dgm:t>
    </dgm:pt>
    <dgm:pt modelId="{F95A4F23-475F-45C5-A08E-4761F7A1E69F}" cxnId="{E8DA60AB-95C8-40CF-8310-563734690432}"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9AD8A019-DE43-4F3F-84ED-2DD9FCDAEB83}" cxnId="{E8DA60AB-95C8-40CF-8310-563734690432}"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6C7375B-F0DC-4510-8CCC-DA62724A333A}">
      <dgm:prSet phldrT="[文本]"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网络色情</a:t>
          </a:r>
          <a:r>
            <a:rPr lang="en-US" altLang="zh-CN" sz="1500" b="1" dirty="0">
              <a:latin typeface="微软雅黑" panose="020B0503020204020204" pitchFamily="34" charset="-122"/>
              <a:ea typeface="微软雅黑" panose="020B0503020204020204" pitchFamily="34" charset="-122"/>
            </a:rPr>
            <a:t>57.48</a:t>
          </a:r>
          <a:r>
            <a:rPr lang="en-US" altLang="zh-CN"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753B2C7B-37A3-450F-A0BF-E13DCE0FE3A8}" cxnId="{B80C3B37-8B2B-4A30-9A45-5C2568BFB2DA}"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2CE2BE7-A35B-4925-9D0D-CF3BC50162C6}" cxnId="{B80C3B37-8B2B-4A30-9A45-5C2568BFB2DA}"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770D085-B050-48B2-B539-9B737BD5CA13}">
      <dgm:prSet phldrT="[文本]"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网络毒品</a:t>
          </a:r>
          <a:r>
            <a:rPr lang="en-US" altLang="zh-CN" sz="1500" b="1" dirty="0">
              <a:latin typeface="微软雅黑" panose="020B0503020204020204" pitchFamily="34" charset="-122"/>
              <a:ea typeface="微软雅黑" panose="020B0503020204020204" pitchFamily="34" charset="-122"/>
            </a:rPr>
            <a:t>46.26</a:t>
          </a:r>
          <a:r>
            <a:rPr lang="en-US" altLang="zh-CN"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AE437D64-E6B8-4BC9-BE6E-828DA4589856}" cxnId="{9ACF8C1B-9DE5-40B1-8731-8CBBD3611F2E}"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6A9ECA9-2AED-44C4-9FAA-099538FBF935}" cxnId="{9ACF8C1B-9DE5-40B1-8731-8CBBD3611F2E}"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4446EDBE-0344-4D6D-BA66-DB419775457F}" type="pres">
      <dgm:prSet presAssocID="{51CBFA3A-95D5-4269-BB54-3308118AF68B}" presName="Name0" presStyleCnt="0">
        <dgm:presLayoutVars>
          <dgm:dir/>
          <dgm:resizeHandles val="exact"/>
        </dgm:presLayoutVars>
      </dgm:prSet>
      <dgm:spPr/>
    </dgm:pt>
    <dgm:pt modelId="{6E120B57-1440-4B09-B616-42DBB92A19A0}" type="pres">
      <dgm:prSet presAssocID="{2C9BE550-3049-4CD5-9941-4E8EC4A0CEEA}" presName="node" presStyleLbl="node1" presStyleIdx="0" presStyleCnt="4" custScaleX="137866">
        <dgm:presLayoutVars>
          <dgm:bulletEnabled val="1"/>
        </dgm:presLayoutVars>
      </dgm:prSet>
      <dgm:spPr/>
    </dgm:pt>
    <dgm:pt modelId="{48CA2B4F-C285-4C8F-B6BA-5E3E7B31EEAF}" type="pres">
      <dgm:prSet presAssocID="{03A6389A-93F6-44FF-9B3F-47FEDFBE24B5}" presName="sibTrans" presStyleCnt="0"/>
      <dgm:spPr/>
    </dgm:pt>
    <dgm:pt modelId="{8AFE1660-6292-4597-B36C-5F495EC9EA27}" type="pres">
      <dgm:prSet presAssocID="{A4418AB7-27D9-45E4-BDF0-3F1D81C11A52}" presName="node" presStyleLbl="node1" presStyleIdx="1" presStyleCnt="4" custScaleX="134285" custLinFactNeighborX="-20951" custLinFactNeighborY="-46">
        <dgm:presLayoutVars>
          <dgm:bulletEnabled val="1"/>
        </dgm:presLayoutVars>
      </dgm:prSet>
      <dgm:spPr/>
    </dgm:pt>
    <dgm:pt modelId="{961494F9-CA2C-43E5-BEA1-38307644ADCA}" type="pres">
      <dgm:prSet presAssocID="{9AD8A019-DE43-4F3F-84ED-2DD9FCDAEB83}" presName="sibTrans" presStyleCnt="0"/>
      <dgm:spPr/>
    </dgm:pt>
    <dgm:pt modelId="{CA39B0F0-09B0-40E6-BEA6-2B3D75CF19EC}" type="pres">
      <dgm:prSet presAssocID="{36C7375B-F0DC-4510-8CCC-DA62724A333A}" presName="node" presStyleLbl="node1" presStyleIdx="2" presStyleCnt="4" custScaleX="149696">
        <dgm:presLayoutVars>
          <dgm:bulletEnabled val="1"/>
        </dgm:presLayoutVars>
      </dgm:prSet>
      <dgm:spPr/>
    </dgm:pt>
    <dgm:pt modelId="{E4063399-DE28-4427-BB5C-0ABDFCFD3C6F}" type="pres">
      <dgm:prSet presAssocID="{32CE2BE7-A35B-4925-9D0D-CF3BC50162C6}" presName="sibTrans" presStyleCnt="0"/>
      <dgm:spPr/>
    </dgm:pt>
    <dgm:pt modelId="{AB1B24B4-1829-4D61-A4B1-26FD1C8F9D14}" type="pres">
      <dgm:prSet presAssocID="{C770D085-B050-48B2-B539-9B737BD5CA13}" presName="node" presStyleLbl="node1" presStyleIdx="3" presStyleCnt="4" custScaleX="119079">
        <dgm:presLayoutVars>
          <dgm:bulletEnabled val="1"/>
        </dgm:presLayoutVars>
      </dgm:prSet>
      <dgm:spPr/>
    </dgm:pt>
  </dgm:ptLst>
  <dgm:cxnLst>
    <dgm:cxn modelId="{D73A2500-356C-454A-BFBA-1113A08E34EA}" srcId="{51CBFA3A-95D5-4269-BB54-3308118AF68B}" destId="{2C9BE550-3049-4CD5-9941-4E8EC4A0CEEA}" srcOrd="0" destOrd="0" parTransId="{7F3BAC5E-7B16-4F89-B453-3B2D789895C6}" sibTransId="{03A6389A-93F6-44FF-9B3F-47FEDFBE24B5}"/>
    <dgm:cxn modelId="{E8DA60AB-95C8-40CF-8310-563734690432}" srcId="{51CBFA3A-95D5-4269-BB54-3308118AF68B}" destId="{A4418AB7-27D9-45E4-BDF0-3F1D81C11A52}" srcOrd="1" destOrd="0" parTransId="{F95A4F23-475F-45C5-A08E-4761F7A1E69F}" sibTransId="{9AD8A019-DE43-4F3F-84ED-2DD9FCDAEB83}"/>
    <dgm:cxn modelId="{B80C3B37-8B2B-4A30-9A45-5C2568BFB2DA}" srcId="{51CBFA3A-95D5-4269-BB54-3308118AF68B}" destId="{36C7375B-F0DC-4510-8CCC-DA62724A333A}" srcOrd="2" destOrd="0" parTransId="{753B2C7B-37A3-450F-A0BF-E13DCE0FE3A8}" sibTransId="{32CE2BE7-A35B-4925-9D0D-CF3BC50162C6}"/>
    <dgm:cxn modelId="{9ACF8C1B-9DE5-40B1-8731-8CBBD3611F2E}" srcId="{51CBFA3A-95D5-4269-BB54-3308118AF68B}" destId="{C770D085-B050-48B2-B539-9B737BD5CA13}" srcOrd="3" destOrd="0" parTransId="{AE437D64-E6B8-4BC9-BE6E-828DA4589856}" sibTransId="{36A9ECA9-2AED-44C4-9FAA-099538FBF935}"/>
    <dgm:cxn modelId="{94670327-4372-48F9-B89A-FDF082223FF3}" type="presOf" srcId="{51CBFA3A-95D5-4269-BB54-3308118AF68B}" destId="{4446EDBE-0344-4D6D-BA66-DB419775457F}" srcOrd="0" destOrd="0" presId="urn:microsoft.com/office/officeart/2005/8/layout/hList6"/>
    <dgm:cxn modelId="{23304D5E-9C6C-4670-8B48-639A2D4F5A36}" type="presParOf" srcId="{4446EDBE-0344-4D6D-BA66-DB419775457F}" destId="{6E120B57-1440-4B09-B616-42DBB92A19A0}" srcOrd="0" destOrd="0" presId="urn:microsoft.com/office/officeart/2005/8/layout/hList6"/>
    <dgm:cxn modelId="{88C21DC5-4CC2-43D6-A8AD-167AA9A0D932}" type="presOf" srcId="{2C9BE550-3049-4CD5-9941-4E8EC4A0CEEA}" destId="{6E120B57-1440-4B09-B616-42DBB92A19A0}" srcOrd="0" destOrd="0" presId="urn:microsoft.com/office/officeart/2005/8/layout/hList6"/>
    <dgm:cxn modelId="{15E8D6D6-F515-455B-ADB7-751F4F3C9120}" type="presParOf" srcId="{4446EDBE-0344-4D6D-BA66-DB419775457F}" destId="{48CA2B4F-C285-4C8F-B6BA-5E3E7B31EEAF}" srcOrd="1" destOrd="0" presId="urn:microsoft.com/office/officeart/2005/8/layout/hList6"/>
    <dgm:cxn modelId="{CC564B58-261C-4EAA-96B4-D3297A623625}" type="presParOf" srcId="{4446EDBE-0344-4D6D-BA66-DB419775457F}" destId="{8AFE1660-6292-4597-B36C-5F495EC9EA27}" srcOrd="2" destOrd="0" presId="urn:microsoft.com/office/officeart/2005/8/layout/hList6"/>
    <dgm:cxn modelId="{8D2F7236-0D6A-4150-8B60-784137B27CC0}" type="presOf" srcId="{A4418AB7-27D9-45E4-BDF0-3F1D81C11A52}" destId="{8AFE1660-6292-4597-B36C-5F495EC9EA27}" srcOrd="0" destOrd="0" presId="urn:microsoft.com/office/officeart/2005/8/layout/hList6"/>
    <dgm:cxn modelId="{A716898C-F176-445C-90C0-80F128AF9EEF}" type="presParOf" srcId="{4446EDBE-0344-4D6D-BA66-DB419775457F}" destId="{961494F9-CA2C-43E5-BEA1-38307644ADCA}" srcOrd="3" destOrd="0" presId="urn:microsoft.com/office/officeart/2005/8/layout/hList6"/>
    <dgm:cxn modelId="{45776E9E-B547-4860-83CE-66B2A411AE6E}" type="presParOf" srcId="{4446EDBE-0344-4D6D-BA66-DB419775457F}" destId="{CA39B0F0-09B0-40E6-BEA6-2B3D75CF19EC}" srcOrd="4" destOrd="0" presId="urn:microsoft.com/office/officeart/2005/8/layout/hList6"/>
    <dgm:cxn modelId="{5B45598E-CDC9-4DE2-9C35-068D207C19B2}" type="presOf" srcId="{36C7375B-F0DC-4510-8CCC-DA62724A333A}" destId="{CA39B0F0-09B0-40E6-BEA6-2B3D75CF19EC}" srcOrd="0" destOrd="0" presId="urn:microsoft.com/office/officeart/2005/8/layout/hList6"/>
    <dgm:cxn modelId="{4F1B6FA1-F1C2-4192-84F4-79E0434E19F6}" type="presParOf" srcId="{4446EDBE-0344-4D6D-BA66-DB419775457F}" destId="{E4063399-DE28-4427-BB5C-0ABDFCFD3C6F}" srcOrd="5" destOrd="0" presId="urn:microsoft.com/office/officeart/2005/8/layout/hList6"/>
    <dgm:cxn modelId="{1E293B85-85D4-4745-B7BB-45DA33642266}" type="presParOf" srcId="{4446EDBE-0344-4D6D-BA66-DB419775457F}" destId="{AB1B24B4-1829-4D61-A4B1-26FD1C8F9D14}" srcOrd="6" destOrd="0" presId="urn:microsoft.com/office/officeart/2005/8/layout/hList6"/>
    <dgm:cxn modelId="{8A12EBE4-33AB-4462-BC1C-1624279DC3A8}" type="presOf" srcId="{C770D085-B050-48B2-B539-9B737BD5CA13}" destId="{AB1B24B4-1829-4D61-A4B1-26FD1C8F9D14}"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D255E-F0A6-410D-B4C1-F43F49B61B72}">
      <dsp:nvSpPr>
        <dsp:cNvPr id="0" name=""/>
        <dsp:cNvSpPr/>
      </dsp:nvSpPr>
      <dsp:spPr>
        <a:xfrm>
          <a:off x="4877" y="485924"/>
          <a:ext cx="2839417" cy="113576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网络骚扰</a:t>
          </a:r>
          <a:r>
            <a:rPr lang="en-US" altLang="zh-CN" sz="2000" b="1" kern="1200" dirty="0">
              <a:latin typeface="微软雅黑" panose="020B0503020204020204" pitchFamily="34" charset="-122"/>
              <a:ea typeface="微软雅黑" panose="020B0503020204020204" pitchFamily="34" charset="-122"/>
            </a:rPr>
            <a:t>71.10%</a:t>
          </a:r>
          <a:endParaRPr lang="zh-CN" altLang="en-US" sz="2000" b="1" kern="1200" dirty="0">
            <a:latin typeface="微软雅黑" panose="020B0503020204020204" pitchFamily="34" charset="-122"/>
            <a:ea typeface="微软雅黑" panose="020B0503020204020204" pitchFamily="34" charset="-122"/>
          </a:endParaRPr>
        </a:p>
      </dsp:txBody>
      <dsp:txXfrm>
        <a:off x="572760" y="485924"/>
        <a:ext cx="1703651" cy="1135766"/>
      </dsp:txXfrm>
    </dsp:sp>
    <dsp:sp modelId="{2C65BCA7-1150-48C3-AFE5-637BA7EEB1F9}">
      <dsp:nvSpPr>
        <dsp:cNvPr id="0" name=""/>
        <dsp:cNvSpPr/>
      </dsp:nvSpPr>
      <dsp:spPr>
        <a:xfrm>
          <a:off x="2560353" y="485924"/>
          <a:ext cx="2839417" cy="1135766"/>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违法有害信息</a:t>
          </a:r>
          <a:r>
            <a:rPr lang="en-US" altLang="zh-CN" sz="2000" b="1" kern="1200" dirty="0">
              <a:latin typeface="微软雅黑" panose="020B0503020204020204" pitchFamily="34" charset="-122"/>
              <a:ea typeface="微软雅黑" panose="020B0503020204020204" pitchFamily="34" charset="-122"/>
            </a:rPr>
            <a:t>54.68%</a:t>
          </a:r>
          <a:endParaRPr lang="zh-CN" altLang="en-US" sz="2000" b="1" kern="1200" dirty="0">
            <a:latin typeface="微软雅黑" panose="020B0503020204020204" pitchFamily="34" charset="-122"/>
            <a:ea typeface="微软雅黑" panose="020B0503020204020204" pitchFamily="34" charset="-122"/>
          </a:endParaRPr>
        </a:p>
      </dsp:txBody>
      <dsp:txXfrm>
        <a:off x="3128236" y="485924"/>
        <a:ext cx="1703651" cy="1135766"/>
      </dsp:txXfrm>
    </dsp:sp>
    <dsp:sp modelId="{591A1676-047A-49F6-BD31-C1F4032796A1}">
      <dsp:nvSpPr>
        <dsp:cNvPr id="0" name=""/>
        <dsp:cNvSpPr/>
      </dsp:nvSpPr>
      <dsp:spPr>
        <a:xfrm>
          <a:off x="5115829" y="485924"/>
          <a:ext cx="2839417" cy="1135766"/>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侵犯个人信息</a:t>
          </a:r>
          <a:r>
            <a:rPr lang="en-US" altLang="en-US" sz="2000" b="1" kern="1200" dirty="0">
              <a:latin typeface="微软雅黑" panose="020B0503020204020204" pitchFamily="34" charset="-122"/>
              <a:ea typeface="微软雅黑" panose="020B0503020204020204" pitchFamily="34" charset="-122"/>
            </a:rPr>
            <a:t>49.42%</a:t>
          </a:r>
          <a:endParaRPr lang="zh-CN" altLang="en-US" sz="2000" b="1" kern="1200" dirty="0">
            <a:latin typeface="微软雅黑" panose="020B0503020204020204" pitchFamily="34" charset="-122"/>
            <a:ea typeface="微软雅黑" panose="020B0503020204020204" pitchFamily="34" charset="-122"/>
          </a:endParaRPr>
        </a:p>
      </dsp:txBody>
      <dsp:txXfrm>
        <a:off x="5683712" y="485924"/>
        <a:ext cx="1703651" cy="1135766"/>
      </dsp:txXfrm>
    </dsp:sp>
    <dsp:sp modelId="{3390F867-9B28-443C-82A7-BFCFBEB3FDE0}">
      <dsp:nvSpPr>
        <dsp:cNvPr id="0" name=""/>
        <dsp:cNvSpPr/>
      </dsp:nvSpPr>
      <dsp:spPr>
        <a:xfrm>
          <a:off x="7671304" y="485924"/>
          <a:ext cx="2839417" cy="1135766"/>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网络入侵</a:t>
          </a:r>
          <a:r>
            <a:rPr lang="en-US" altLang="en-US" sz="2000" b="1" kern="1200" dirty="0">
              <a:latin typeface="微软雅黑" panose="020B0503020204020204" pitchFamily="34" charset="-122"/>
              <a:ea typeface="微软雅黑" panose="020B0503020204020204" pitchFamily="34" charset="-122"/>
            </a:rPr>
            <a:t>32.97%</a:t>
          </a:r>
          <a:endParaRPr lang="zh-CN" altLang="en-US" sz="2000" b="1" kern="1200" dirty="0">
            <a:latin typeface="微软雅黑" panose="020B0503020204020204" pitchFamily="34" charset="-122"/>
            <a:ea typeface="微软雅黑" panose="020B0503020204020204" pitchFamily="34" charset="-122"/>
          </a:endParaRPr>
        </a:p>
      </dsp:txBody>
      <dsp:txXfrm>
        <a:off x="8239187" y="485924"/>
        <a:ext cx="1703651" cy="1135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F099A-5DD6-48A0-9266-AFA166F6708C}">
      <dsp:nvSpPr>
        <dsp:cNvPr id="0" name=""/>
        <dsp:cNvSpPr/>
      </dsp:nvSpPr>
      <dsp:spPr>
        <a:xfrm>
          <a:off x="1824862" y="2199353"/>
          <a:ext cx="1349898" cy="1349898"/>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CN" altLang="en-US" sz="3500" b="1" kern="1200" dirty="0">
              <a:latin typeface="微软雅黑" panose="020B0503020204020204" pitchFamily="34" charset="-122"/>
              <a:ea typeface="微软雅黑" panose="020B0503020204020204" pitchFamily="34" charset="-122"/>
            </a:rPr>
            <a:t>原因</a:t>
          </a:r>
        </a:p>
      </dsp:txBody>
      <dsp:txXfrm>
        <a:off x="2022550" y="2397041"/>
        <a:ext cx="954522" cy="954522"/>
      </dsp:txXfrm>
    </dsp:sp>
    <dsp:sp modelId="{AFA486A9-056B-4D83-A6C6-E467362D5F3A}">
      <dsp:nvSpPr>
        <dsp:cNvPr id="0" name=""/>
        <dsp:cNvSpPr/>
      </dsp:nvSpPr>
      <dsp:spPr>
        <a:xfrm rot="11700000">
          <a:off x="621942" y="2336818"/>
          <a:ext cx="1179696" cy="384721"/>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03DFAA-3E71-4654-B6AC-24DB13CA9ACD}">
      <dsp:nvSpPr>
        <dsp:cNvPr id="0" name=""/>
        <dsp:cNvSpPr/>
      </dsp:nvSpPr>
      <dsp:spPr>
        <a:xfrm>
          <a:off x="839" y="1863553"/>
          <a:ext cx="1282403" cy="1025922"/>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监管力度不够</a:t>
          </a:r>
          <a:r>
            <a:rPr lang="en-US" altLang="zh-CN" sz="1800" b="1" kern="1200" dirty="0">
              <a:latin typeface="微软雅黑" panose="020B0503020204020204" pitchFamily="34" charset="-122"/>
              <a:ea typeface="微软雅黑" panose="020B0503020204020204" pitchFamily="34" charset="-122"/>
            </a:rPr>
            <a:t>62.62%</a:t>
          </a:r>
          <a:endParaRPr lang="zh-CN" altLang="en-US" sz="1800" b="1" kern="1200" dirty="0">
            <a:latin typeface="微软雅黑" panose="020B0503020204020204" pitchFamily="34" charset="-122"/>
            <a:ea typeface="微软雅黑" panose="020B0503020204020204" pitchFamily="34" charset="-122"/>
          </a:endParaRPr>
        </a:p>
      </dsp:txBody>
      <dsp:txXfrm>
        <a:off x="30887" y="1893601"/>
        <a:ext cx="1222307" cy="965826"/>
      </dsp:txXfrm>
    </dsp:sp>
    <dsp:sp modelId="{7DC41A95-6AC3-4A10-9638-9A1C02980BB4}">
      <dsp:nvSpPr>
        <dsp:cNvPr id="0" name=""/>
        <dsp:cNvSpPr/>
      </dsp:nvSpPr>
      <dsp:spPr>
        <a:xfrm rot="14700000">
          <a:off x="1346420" y="1473419"/>
          <a:ext cx="1179696" cy="384721"/>
        </a:xfrm>
        <a:prstGeom prst="leftArrow">
          <a:avLst>
            <a:gd name="adj1" fmla="val 60000"/>
            <a:gd name="adj2" fmla="val 50000"/>
          </a:avLst>
        </a:prstGeom>
        <a:solidFill>
          <a:schemeClr val="accent1">
            <a:shade val="90000"/>
            <a:hueOff val="116408"/>
            <a:satOff val="-1994"/>
            <a:lumOff val="79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8DEAB5-27E2-47F5-AB5E-ADAC7D381B91}">
      <dsp:nvSpPr>
        <dsp:cNvPr id="0" name=""/>
        <dsp:cNvSpPr/>
      </dsp:nvSpPr>
      <dsp:spPr>
        <a:xfrm>
          <a:off x="1045786" y="618234"/>
          <a:ext cx="1282403" cy="1025922"/>
        </a:xfrm>
        <a:prstGeom prst="roundRect">
          <a:avLst>
            <a:gd name="adj" fmla="val 10000"/>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法律欠缺</a:t>
          </a:r>
          <a:r>
            <a:rPr lang="en-US" altLang="zh-CN" sz="1800" b="1" kern="1200" dirty="0">
              <a:latin typeface="微软雅黑" panose="020B0503020204020204" pitchFamily="34" charset="-122"/>
              <a:ea typeface="微软雅黑" panose="020B0503020204020204" pitchFamily="34" charset="-122"/>
            </a:rPr>
            <a:t>55.67%</a:t>
          </a:r>
          <a:endParaRPr lang="zh-CN" altLang="en-US" sz="1800" b="1" kern="1200" dirty="0">
            <a:latin typeface="微软雅黑" panose="020B0503020204020204" pitchFamily="34" charset="-122"/>
            <a:ea typeface="微软雅黑" panose="020B0503020204020204" pitchFamily="34" charset="-122"/>
          </a:endParaRPr>
        </a:p>
      </dsp:txBody>
      <dsp:txXfrm>
        <a:off x="1075834" y="648282"/>
        <a:ext cx="1222307" cy="965826"/>
      </dsp:txXfrm>
    </dsp:sp>
    <dsp:sp modelId="{B8D91005-6449-4F83-9A63-1E4255F367B9}">
      <dsp:nvSpPr>
        <dsp:cNvPr id="0" name=""/>
        <dsp:cNvSpPr/>
      </dsp:nvSpPr>
      <dsp:spPr>
        <a:xfrm rot="17700000">
          <a:off x="2473507" y="1473419"/>
          <a:ext cx="1179696" cy="384721"/>
        </a:xfrm>
        <a:prstGeom prst="leftArrow">
          <a:avLst>
            <a:gd name="adj1" fmla="val 60000"/>
            <a:gd name="adj2" fmla="val 50000"/>
          </a:avLst>
        </a:prstGeom>
        <a:solidFill>
          <a:schemeClr val="accent1">
            <a:shade val="90000"/>
            <a:hueOff val="232817"/>
            <a:satOff val="-3987"/>
            <a:lumOff val="159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60BDF5-39D1-47D5-896D-A9D5411B61E3}">
      <dsp:nvSpPr>
        <dsp:cNvPr id="0" name=""/>
        <dsp:cNvSpPr/>
      </dsp:nvSpPr>
      <dsp:spPr>
        <a:xfrm>
          <a:off x="2671434" y="618234"/>
          <a:ext cx="1282403" cy="1025922"/>
        </a:xfrm>
        <a:prstGeom prst="roundRect">
          <a:avLst>
            <a:gd name="adj" fmla="val 10000"/>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利益驱动</a:t>
          </a:r>
          <a:r>
            <a:rPr lang="en-US" altLang="zh-CN" sz="1800" b="1" kern="1200" dirty="0">
              <a:latin typeface="微软雅黑" panose="020B0503020204020204" pitchFamily="34" charset="-122"/>
              <a:ea typeface="微软雅黑" panose="020B0503020204020204" pitchFamily="34" charset="-122"/>
            </a:rPr>
            <a:t>54.97%</a:t>
          </a:r>
          <a:endParaRPr lang="zh-CN" altLang="en-US" sz="1800" b="1" kern="1200" dirty="0">
            <a:latin typeface="微软雅黑" panose="020B0503020204020204" pitchFamily="34" charset="-122"/>
            <a:ea typeface="微软雅黑" panose="020B0503020204020204" pitchFamily="34" charset="-122"/>
          </a:endParaRPr>
        </a:p>
      </dsp:txBody>
      <dsp:txXfrm>
        <a:off x="2701482" y="648282"/>
        <a:ext cx="1222307" cy="965826"/>
      </dsp:txXfrm>
    </dsp:sp>
    <dsp:sp modelId="{D4D12CFC-8AD7-4885-BBF6-1EB3247E7FFB}">
      <dsp:nvSpPr>
        <dsp:cNvPr id="0" name=""/>
        <dsp:cNvSpPr/>
      </dsp:nvSpPr>
      <dsp:spPr>
        <a:xfrm rot="20700000">
          <a:off x="3197984" y="2336818"/>
          <a:ext cx="1179696" cy="384721"/>
        </a:xfrm>
        <a:prstGeom prst="leftArrow">
          <a:avLst>
            <a:gd name="adj1" fmla="val 60000"/>
            <a:gd name="adj2" fmla="val 50000"/>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401AE-4888-4AB4-A759-0EBB1DE9DFA2}">
      <dsp:nvSpPr>
        <dsp:cNvPr id="0" name=""/>
        <dsp:cNvSpPr/>
      </dsp:nvSpPr>
      <dsp:spPr>
        <a:xfrm>
          <a:off x="3716380" y="1863553"/>
          <a:ext cx="1282403" cy="1025922"/>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管理漏洞</a:t>
          </a:r>
          <a:r>
            <a:rPr lang="en-US" altLang="zh-CN" sz="1800" b="1" kern="1200" dirty="0">
              <a:latin typeface="微软雅黑" panose="020B0503020204020204" pitchFamily="34" charset="-122"/>
              <a:ea typeface="微软雅黑" panose="020B0503020204020204" pitchFamily="34" charset="-122"/>
            </a:rPr>
            <a:t>54.54%</a:t>
          </a:r>
          <a:endParaRPr lang="zh-CN" altLang="en-US" sz="1800" b="1" kern="1200" dirty="0">
            <a:latin typeface="微软雅黑" panose="020B0503020204020204" pitchFamily="34" charset="-122"/>
            <a:ea typeface="微软雅黑" panose="020B0503020204020204" pitchFamily="34" charset="-122"/>
          </a:endParaRPr>
        </a:p>
      </dsp:txBody>
      <dsp:txXfrm>
        <a:off x="3746428" y="1893601"/>
        <a:ext cx="1222307" cy="965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75E3F-305A-465F-AEAF-D960CCACAC1B}">
      <dsp:nvSpPr>
        <dsp:cNvPr id="0" name=""/>
        <dsp:cNvSpPr/>
      </dsp:nvSpPr>
      <dsp:spPr>
        <a:xfrm>
          <a:off x="1862" y="22965"/>
          <a:ext cx="1628669" cy="162866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9631" tIns="22860" rIns="89631"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较好或以上</a:t>
          </a:r>
          <a:r>
            <a:rPr lang="en-US" altLang="zh-CN" sz="1800" b="1" kern="1200" dirty="0">
              <a:latin typeface="微软雅黑" panose="020B0503020204020204" pitchFamily="34" charset="-122"/>
              <a:ea typeface="微软雅黑" panose="020B0503020204020204" pitchFamily="34" charset="-122"/>
            </a:rPr>
            <a:t>30.41%</a:t>
          </a:r>
          <a:endParaRPr lang="zh-CN" altLang="en-US" sz="1800" b="1" kern="1200" dirty="0">
            <a:latin typeface="微软雅黑" panose="020B0503020204020204" pitchFamily="34" charset="-122"/>
            <a:ea typeface="微软雅黑" panose="020B0503020204020204" pitchFamily="34" charset="-122"/>
          </a:endParaRPr>
        </a:p>
      </dsp:txBody>
      <dsp:txXfrm>
        <a:off x="240375" y="261478"/>
        <a:ext cx="1151643" cy="1151643"/>
      </dsp:txXfrm>
    </dsp:sp>
    <dsp:sp modelId="{48EDDD0B-7F5B-4BA9-B6E2-93280AE56873}">
      <dsp:nvSpPr>
        <dsp:cNvPr id="0" name=""/>
        <dsp:cNvSpPr/>
      </dsp:nvSpPr>
      <dsp:spPr>
        <a:xfrm>
          <a:off x="1304797" y="22965"/>
          <a:ext cx="1628669" cy="162866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9631" tIns="22860" rIns="89631"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一般：</a:t>
          </a:r>
          <a:r>
            <a:rPr lang="en-US" altLang="zh-CN" sz="1800" b="1" kern="1200" dirty="0">
              <a:latin typeface="微软雅黑" panose="020B0503020204020204" pitchFamily="34" charset="-122"/>
              <a:ea typeface="微软雅黑" panose="020B0503020204020204" pitchFamily="34" charset="-122"/>
            </a:rPr>
            <a:t>31.72%</a:t>
          </a:r>
          <a:endParaRPr lang="zh-CN" altLang="en-US" sz="1800" b="1" kern="1200" dirty="0">
            <a:latin typeface="微软雅黑" panose="020B0503020204020204" pitchFamily="34" charset="-122"/>
            <a:ea typeface="微软雅黑" panose="020B0503020204020204" pitchFamily="34" charset="-122"/>
          </a:endParaRPr>
        </a:p>
      </dsp:txBody>
      <dsp:txXfrm>
        <a:off x="1543310" y="261478"/>
        <a:ext cx="1151643" cy="1151643"/>
      </dsp:txXfrm>
    </dsp:sp>
    <dsp:sp modelId="{0494FACF-5D3A-45CD-A9BC-DF8390C4A56D}">
      <dsp:nvSpPr>
        <dsp:cNvPr id="0" name=""/>
        <dsp:cNvSpPr/>
      </dsp:nvSpPr>
      <dsp:spPr>
        <a:xfrm>
          <a:off x="2607733" y="22965"/>
          <a:ext cx="1628669" cy="162866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9631" tIns="22860" rIns="89631"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不太好或非常不好</a:t>
          </a:r>
          <a:r>
            <a:rPr lang="en-US" altLang="zh-CN" sz="1800" b="1" kern="1200" dirty="0">
              <a:latin typeface="微软雅黑" panose="020B0503020204020204" pitchFamily="34" charset="-122"/>
              <a:ea typeface="微软雅黑" panose="020B0503020204020204" pitchFamily="34" charset="-122"/>
            </a:rPr>
            <a:t>37.87%</a:t>
          </a:r>
          <a:endParaRPr lang="zh-CN" altLang="en-US" sz="1800" b="1" kern="1200" dirty="0">
            <a:latin typeface="微软雅黑" panose="020B0503020204020204" pitchFamily="34" charset="-122"/>
            <a:ea typeface="微软雅黑" panose="020B0503020204020204" pitchFamily="34" charset="-122"/>
          </a:endParaRPr>
        </a:p>
      </dsp:txBody>
      <dsp:txXfrm>
        <a:off x="2846246" y="261478"/>
        <a:ext cx="1151643" cy="11516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D255E-F0A6-410D-B4C1-F43F49B61B72}">
      <dsp:nvSpPr>
        <dsp:cNvPr id="0" name=""/>
        <dsp:cNvSpPr/>
      </dsp:nvSpPr>
      <dsp:spPr>
        <a:xfrm>
          <a:off x="4877" y="485924"/>
          <a:ext cx="2839417" cy="113576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网络骚扰</a:t>
          </a:r>
          <a:r>
            <a:rPr lang="en-US" altLang="zh-CN" sz="2000" b="1" kern="1200" dirty="0">
              <a:latin typeface="微软雅黑" panose="020B0503020204020204" pitchFamily="34" charset="-122"/>
              <a:ea typeface="微软雅黑" panose="020B0503020204020204" pitchFamily="34" charset="-122"/>
            </a:rPr>
            <a:t>71.10%</a:t>
          </a:r>
          <a:endParaRPr lang="zh-CN" altLang="en-US" sz="2000" b="1" kern="1200" dirty="0">
            <a:latin typeface="微软雅黑" panose="020B0503020204020204" pitchFamily="34" charset="-122"/>
            <a:ea typeface="微软雅黑" panose="020B0503020204020204" pitchFamily="34" charset="-122"/>
          </a:endParaRPr>
        </a:p>
      </dsp:txBody>
      <dsp:txXfrm>
        <a:off x="572760" y="485924"/>
        <a:ext cx="1703651" cy="1135766"/>
      </dsp:txXfrm>
    </dsp:sp>
    <dsp:sp modelId="{2C65BCA7-1150-48C3-AFE5-637BA7EEB1F9}">
      <dsp:nvSpPr>
        <dsp:cNvPr id="0" name=""/>
        <dsp:cNvSpPr/>
      </dsp:nvSpPr>
      <dsp:spPr>
        <a:xfrm>
          <a:off x="2560353" y="485924"/>
          <a:ext cx="2839417" cy="1135766"/>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违法有害信息</a:t>
          </a:r>
          <a:r>
            <a:rPr lang="en-US" altLang="zh-CN" sz="2000" b="1" kern="1200" dirty="0">
              <a:latin typeface="微软雅黑" panose="020B0503020204020204" pitchFamily="34" charset="-122"/>
              <a:ea typeface="微软雅黑" panose="020B0503020204020204" pitchFamily="34" charset="-122"/>
            </a:rPr>
            <a:t>54.68%</a:t>
          </a:r>
          <a:endParaRPr lang="zh-CN" altLang="en-US" sz="2000" b="1" kern="1200" dirty="0">
            <a:latin typeface="微软雅黑" panose="020B0503020204020204" pitchFamily="34" charset="-122"/>
            <a:ea typeface="微软雅黑" panose="020B0503020204020204" pitchFamily="34" charset="-122"/>
          </a:endParaRPr>
        </a:p>
      </dsp:txBody>
      <dsp:txXfrm>
        <a:off x="3128236" y="485924"/>
        <a:ext cx="1703651" cy="1135766"/>
      </dsp:txXfrm>
    </dsp:sp>
    <dsp:sp modelId="{591A1676-047A-49F6-BD31-C1F4032796A1}">
      <dsp:nvSpPr>
        <dsp:cNvPr id="0" name=""/>
        <dsp:cNvSpPr/>
      </dsp:nvSpPr>
      <dsp:spPr>
        <a:xfrm>
          <a:off x="5115829" y="485924"/>
          <a:ext cx="2839417" cy="1135766"/>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侵犯个人信息</a:t>
          </a:r>
          <a:r>
            <a:rPr lang="en-US" altLang="en-US" sz="2000" b="1" kern="1200" dirty="0">
              <a:latin typeface="微软雅黑" panose="020B0503020204020204" pitchFamily="34" charset="-122"/>
              <a:ea typeface="微软雅黑" panose="020B0503020204020204" pitchFamily="34" charset="-122"/>
            </a:rPr>
            <a:t>49.42%</a:t>
          </a:r>
          <a:endParaRPr lang="zh-CN" altLang="en-US" sz="2000" b="1" kern="1200" dirty="0">
            <a:latin typeface="微软雅黑" panose="020B0503020204020204" pitchFamily="34" charset="-122"/>
            <a:ea typeface="微软雅黑" panose="020B0503020204020204" pitchFamily="34" charset="-122"/>
          </a:endParaRPr>
        </a:p>
      </dsp:txBody>
      <dsp:txXfrm>
        <a:off x="5683712" y="485924"/>
        <a:ext cx="1703651" cy="1135766"/>
      </dsp:txXfrm>
    </dsp:sp>
    <dsp:sp modelId="{3390F867-9B28-443C-82A7-BFCFBEB3FDE0}">
      <dsp:nvSpPr>
        <dsp:cNvPr id="0" name=""/>
        <dsp:cNvSpPr/>
      </dsp:nvSpPr>
      <dsp:spPr>
        <a:xfrm>
          <a:off x="7671304" y="485924"/>
          <a:ext cx="2839417" cy="1135766"/>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网络入侵</a:t>
          </a:r>
          <a:r>
            <a:rPr lang="en-US" altLang="en-US" sz="2000" b="1" kern="1200" dirty="0">
              <a:latin typeface="微软雅黑" panose="020B0503020204020204" pitchFamily="34" charset="-122"/>
              <a:ea typeface="微软雅黑" panose="020B0503020204020204" pitchFamily="34" charset="-122"/>
            </a:rPr>
            <a:t>32.97%</a:t>
          </a:r>
          <a:endParaRPr lang="zh-CN" altLang="en-US" sz="2000" b="1" kern="1200" dirty="0">
            <a:latin typeface="微软雅黑" panose="020B0503020204020204" pitchFamily="34" charset="-122"/>
            <a:ea typeface="微软雅黑" panose="020B0503020204020204" pitchFamily="34" charset="-122"/>
          </a:endParaRPr>
        </a:p>
      </dsp:txBody>
      <dsp:txXfrm>
        <a:off x="8239187" y="485924"/>
        <a:ext cx="1703651" cy="11357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A37F9-270A-45B4-9520-F54353756AFA}">
      <dsp:nvSpPr>
        <dsp:cNvPr id="0" name=""/>
        <dsp:cNvSpPr/>
      </dsp:nvSpPr>
      <dsp:spPr>
        <a:xfrm>
          <a:off x="843454" y="0"/>
          <a:ext cx="9559156" cy="225611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F26D4-F8CD-4B86-83A4-FD13576B9854}">
      <dsp:nvSpPr>
        <dsp:cNvPr id="0" name=""/>
        <dsp:cNvSpPr/>
      </dsp:nvSpPr>
      <dsp:spPr>
        <a:xfrm>
          <a:off x="343" y="676833"/>
          <a:ext cx="2154626" cy="902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latin typeface="微软雅黑" panose="020B0503020204020204" pitchFamily="34" charset="-122"/>
              <a:ea typeface="微软雅黑" panose="020B0503020204020204" pitchFamily="34" charset="-122"/>
            </a:rPr>
            <a:t>网络安全专门机构</a:t>
          </a:r>
          <a:r>
            <a:rPr lang="en-US" altLang="zh-CN" sz="1700" b="1" kern="1200" dirty="0">
              <a:latin typeface="微软雅黑" panose="020B0503020204020204" pitchFamily="34" charset="-122"/>
              <a:ea typeface="微软雅黑" panose="020B0503020204020204" pitchFamily="34" charset="-122"/>
            </a:rPr>
            <a:t>69.20%</a:t>
          </a:r>
          <a:endParaRPr lang="zh-CN" altLang="en-US" sz="1700" b="1" kern="1200" dirty="0">
            <a:latin typeface="微软雅黑" panose="020B0503020204020204" pitchFamily="34" charset="-122"/>
            <a:ea typeface="微软雅黑" panose="020B0503020204020204" pitchFamily="34" charset="-122"/>
          </a:endParaRPr>
        </a:p>
      </dsp:txBody>
      <dsp:txXfrm>
        <a:off x="44397" y="720887"/>
        <a:ext cx="2066518" cy="814337"/>
      </dsp:txXfrm>
    </dsp:sp>
    <dsp:sp modelId="{29F4C48E-A6C9-4A16-A00C-D1362343F212}">
      <dsp:nvSpPr>
        <dsp:cNvPr id="0" name=""/>
        <dsp:cNvSpPr/>
      </dsp:nvSpPr>
      <dsp:spPr>
        <a:xfrm>
          <a:off x="2273031" y="676833"/>
          <a:ext cx="2154626" cy="90244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latin typeface="微软雅黑" panose="020B0503020204020204" pitchFamily="34" charset="-122"/>
              <a:ea typeface="微软雅黑" panose="020B0503020204020204" pitchFamily="34" charset="-122"/>
            </a:rPr>
            <a:t>网络安全责任人</a:t>
          </a:r>
          <a:r>
            <a:rPr lang="en-US" altLang="zh-CN" sz="1700" b="1" kern="1200" dirty="0">
              <a:latin typeface="微软雅黑" panose="020B0503020204020204" pitchFamily="34" charset="-122"/>
              <a:ea typeface="微软雅黑" panose="020B0503020204020204" pitchFamily="34" charset="-122"/>
            </a:rPr>
            <a:t>74.97%</a:t>
          </a:r>
          <a:endParaRPr lang="zh-CN" altLang="en-US" sz="1700" b="1" kern="1200" dirty="0">
            <a:latin typeface="微软雅黑" panose="020B0503020204020204" pitchFamily="34" charset="-122"/>
            <a:ea typeface="微软雅黑" panose="020B0503020204020204" pitchFamily="34" charset="-122"/>
          </a:endParaRPr>
        </a:p>
      </dsp:txBody>
      <dsp:txXfrm>
        <a:off x="2317085" y="720887"/>
        <a:ext cx="2066518" cy="814337"/>
      </dsp:txXfrm>
    </dsp:sp>
    <dsp:sp modelId="{2ECA9205-0B24-48AD-B0E3-C184D63C429B}">
      <dsp:nvSpPr>
        <dsp:cNvPr id="0" name=""/>
        <dsp:cNvSpPr/>
      </dsp:nvSpPr>
      <dsp:spPr>
        <a:xfrm>
          <a:off x="4545719" y="676833"/>
          <a:ext cx="2154626" cy="90244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latin typeface="微软雅黑" panose="020B0503020204020204" pitchFamily="34" charset="-122"/>
              <a:ea typeface="微软雅黑" panose="020B0503020204020204" pitchFamily="34" charset="-122"/>
            </a:rPr>
            <a:t>落实网络安全经费</a:t>
          </a:r>
          <a:r>
            <a:rPr lang="en-US" altLang="zh-CN" sz="1700" b="1" kern="1200" dirty="0">
              <a:latin typeface="微软雅黑" panose="020B0503020204020204" pitchFamily="34" charset="-122"/>
              <a:ea typeface="微软雅黑" panose="020B0503020204020204" pitchFamily="34" charset="-122"/>
            </a:rPr>
            <a:t>58.74%</a:t>
          </a:r>
          <a:endParaRPr lang="zh-CN" altLang="en-US" sz="1700" b="1" kern="1200" dirty="0">
            <a:latin typeface="微软雅黑" panose="020B0503020204020204" pitchFamily="34" charset="-122"/>
            <a:ea typeface="微软雅黑" panose="020B0503020204020204" pitchFamily="34" charset="-122"/>
          </a:endParaRPr>
        </a:p>
      </dsp:txBody>
      <dsp:txXfrm>
        <a:off x="4589773" y="720887"/>
        <a:ext cx="2066518" cy="814337"/>
      </dsp:txXfrm>
    </dsp:sp>
    <dsp:sp modelId="{9E3C1256-E96B-46BD-8B57-1825A6DBD542}">
      <dsp:nvSpPr>
        <dsp:cNvPr id="0" name=""/>
        <dsp:cNvSpPr/>
      </dsp:nvSpPr>
      <dsp:spPr>
        <a:xfrm>
          <a:off x="6818407" y="676833"/>
          <a:ext cx="2154626" cy="90244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latin typeface="微软雅黑" panose="020B0503020204020204" pitchFamily="34" charset="-122"/>
              <a:ea typeface="微软雅黑" panose="020B0503020204020204" pitchFamily="34" charset="-122"/>
            </a:rPr>
            <a:t>应急预案完善</a:t>
          </a:r>
          <a:r>
            <a:rPr lang="en-US" altLang="zh-CN" sz="1700" b="1" kern="1200" dirty="0">
              <a:latin typeface="微软雅黑" panose="020B0503020204020204" pitchFamily="34" charset="-122"/>
              <a:ea typeface="微软雅黑" panose="020B0503020204020204" pitchFamily="34" charset="-122"/>
            </a:rPr>
            <a:t>61.82%</a:t>
          </a:r>
          <a:endParaRPr lang="zh-CN" altLang="en-US" sz="1700" b="1" kern="1200" dirty="0">
            <a:latin typeface="微软雅黑" panose="020B0503020204020204" pitchFamily="34" charset="-122"/>
            <a:ea typeface="微软雅黑" panose="020B0503020204020204" pitchFamily="34" charset="-122"/>
          </a:endParaRPr>
        </a:p>
      </dsp:txBody>
      <dsp:txXfrm>
        <a:off x="6862461" y="720887"/>
        <a:ext cx="2066518" cy="814337"/>
      </dsp:txXfrm>
    </dsp:sp>
    <dsp:sp modelId="{BAA19814-0D05-43B6-969A-64A28B244006}">
      <dsp:nvSpPr>
        <dsp:cNvPr id="0" name=""/>
        <dsp:cNvSpPr/>
      </dsp:nvSpPr>
      <dsp:spPr>
        <a:xfrm>
          <a:off x="9091096" y="676833"/>
          <a:ext cx="2154626" cy="902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latin typeface="微软雅黑" panose="020B0503020204020204" pitchFamily="34" charset="-122"/>
              <a:ea typeface="微软雅黑" panose="020B0503020204020204" pitchFamily="34" charset="-122"/>
            </a:rPr>
            <a:t>定期安全检查</a:t>
          </a:r>
          <a:r>
            <a:rPr lang="en-US" altLang="zh-CN" sz="1700" b="1" kern="1200" dirty="0">
              <a:latin typeface="微软雅黑" panose="020B0503020204020204" pitchFamily="34" charset="-122"/>
              <a:ea typeface="微软雅黑" panose="020B0503020204020204" pitchFamily="34" charset="-122"/>
            </a:rPr>
            <a:t>72.10%</a:t>
          </a:r>
          <a:endParaRPr lang="zh-CN" altLang="en-US" sz="1700" b="1" kern="1200" dirty="0">
            <a:latin typeface="微软雅黑" panose="020B0503020204020204" pitchFamily="34" charset="-122"/>
            <a:ea typeface="微软雅黑" panose="020B0503020204020204" pitchFamily="34" charset="-122"/>
          </a:endParaRPr>
        </a:p>
      </dsp:txBody>
      <dsp:txXfrm>
        <a:off x="9135150" y="720887"/>
        <a:ext cx="2066518" cy="8143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20B57-1440-4B09-B616-42DBB92A19A0}">
      <dsp:nvSpPr>
        <dsp:cNvPr id="0" name=""/>
        <dsp:cNvSpPr/>
      </dsp:nvSpPr>
      <dsp:spPr>
        <a:xfrm rot="16200000">
          <a:off x="-495801" y="498402"/>
          <a:ext cx="1909390" cy="912585"/>
        </a:xfrm>
        <a:prstGeom prst="flowChartManualOperati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社交应用</a:t>
          </a:r>
          <a:r>
            <a:rPr lang="en-US" altLang="zh-CN" sz="1400" b="1" kern="1200" dirty="0">
              <a:latin typeface="微软雅黑" panose="020B0503020204020204" pitchFamily="34" charset="-122"/>
              <a:ea typeface="微软雅黑" panose="020B0503020204020204" pitchFamily="34" charset="-122"/>
            </a:rPr>
            <a:t>66.99%</a:t>
          </a:r>
          <a:endParaRPr lang="zh-CN" altLang="en-US" sz="1800" b="1" kern="1200" dirty="0">
            <a:latin typeface="微软雅黑" panose="020B0503020204020204" pitchFamily="34" charset="-122"/>
            <a:ea typeface="微软雅黑" panose="020B0503020204020204" pitchFamily="34" charset="-122"/>
          </a:endParaRPr>
        </a:p>
      </dsp:txBody>
      <dsp:txXfrm rot="5400000">
        <a:off x="2601" y="381878"/>
        <a:ext cx="912585" cy="1145634"/>
      </dsp:txXfrm>
    </dsp:sp>
    <dsp:sp modelId="{8AFE1660-6292-4597-B36C-5F495EC9EA27}">
      <dsp:nvSpPr>
        <dsp:cNvPr id="0" name=""/>
        <dsp:cNvSpPr/>
      </dsp:nvSpPr>
      <dsp:spPr>
        <a:xfrm rot="16200000">
          <a:off x="485227" y="498402"/>
          <a:ext cx="1909390" cy="912585"/>
        </a:xfrm>
        <a:prstGeom prst="flowChartManualOperation">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电子商务</a:t>
          </a:r>
          <a:r>
            <a:rPr lang="en-US" altLang="zh-CN" sz="1400" b="1" kern="1200" dirty="0">
              <a:latin typeface="微软雅黑" panose="020B0503020204020204" pitchFamily="34" charset="-122"/>
              <a:ea typeface="微软雅黑" panose="020B0503020204020204" pitchFamily="34" charset="-122"/>
            </a:rPr>
            <a:t>52.73%</a:t>
          </a:r>
          <a:endParaRPr lang="zh-CN" altLang="en-US" sz="1800" b="1" kern="1200" dirty="0">
            <a:latin typeface="微软雅黑" panose="020B0503020204020204" pitchFamily="34" charset="-122"/>
            <a:ea typeface="微软雅黑" panose="020B0503020204020204" pitchFamily="34" charset="-122"/>
          </a:endParaRPr>
        </a:p>
      </dsp:txBody>
      <dsp:txXfrm rot="5400000">
        <a:off x="983629" y="381878"/>
        <a:ext cx="912585" cy="1145634"/>
      </dsp:txXfrm>
    </dsp:sp>
    <dsp:sp modelId="{CA39B0F0-09B0-40E6-BEA6-2B3D75CF19EC}">
      <dsp:nvSpPr>
        <dsp:cNvPr id="0" name=""/>
        <dsp:cNvSpPr/>
      </dsp:nvSpPr>
      <dsp:spPr>
        <a:xfrm rot="16200000">
          <a:off x="1466255" y="498402"/>
          <a:ext cx="1909390" cy="912585"/>
        </a:xfrm>
        <a:prstGeom prst="flowChartManualOperation">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网络媒体</a:t>
          </a:r>
          <a:r>
            <a:rPr lang="en-US" altLang="zh-CN" sz="1400" b="1" kern="1200" dirty="0">
              <a:latin typeface="微软雅黑" panose="020B0503020204020204" pitchFamily="34" charset="-122"/>
              <a:ea typeface="微软雅黑" panose="020B0503020204020204" pitchFamily="34" charset="-122"/>
            </a:rPr>
            <a:t>49.45%</a:t>
          </a:r>
          <a:endParaRPr lang="zh-CN" altLang="en-US" sz="1800" b="1" kern="1200" dirty="0">
            <a:latin typeface="微软雅黑" panose="020B0503020204020204" pitchFamily="34" charset="-122"/>
            <a:ea typeface="微软雅黑" panose="020B0503020204020204" pitchFamily="34" charset="-122"/>
          </a:endParaRPr>
        </a:p>
      </dsp:txBody>
      <dsp:txXfrm rot="5400000">
        <a:off x="1964657" y="381878"/>
        <a:ext cx="912585" cy="1145634"/>
      </dsp:txXfrm>
    </dsp:sp>
    <dsp:sp modelId="{AB1B24B4-1829-4D61-A4B1-26FD1C8F9D14}">
      <dsp:nvSpPr>
        <dsp:cNvPr id="0" name=""/>
        <dsp:cNvSpPr/>
      </dsp:nvSpPr>
      <dsp:spPr>
        <a:xfrm rot="16200000">
          <a:off x="2447284" y="498402"/>
          <a:ext cx="1909390" cy="912585"/>
        </a:xfrm>
        <a:prstGeom prst="flowChartManualOperation">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生活服务</a:t>
          </a:r>
          <a:r>
            <a:rPr lang="en-US" altLang="zh-CN" sz="1400" b="1" kern="1200" dirty="0">
              <a:latin typeface="微软雅黑" panose="020B0503020204020204" pitchFamily="34" charset="-122"/>
              <a:ea typeface="微软雅黑" panose="020B0503020204020204" pitchFamily="34" charset="-122"/>
            </a:rPr>
            <a:t>43.65%</a:t>
          </a:r>
          <a:endParaRPr lang="zh-CN" altLang="en-US" sz="1800" b="1" kern="1200" dirty="0">
            <a:latin typeface="微软雅黑" panose="020B0503020204020204" pitchFamily="34" charset="-122"/>
            <a:ea typeface="微软雅黑" panose="020B0503020204020204" pitchFamily="34" charset="-122"/>
          </a:endParaRPr>
        </a:p>
      </dsp:txBody>
      <dsp:txXfrm rot="5400000">
        <a:off x="2945686" y="381878"/>
        <a:ext cx="912585" cy="1145634"/>
      </dsp:txXfrm>
    </dsp:sp>
    <dsp:sp modelId="{5C79324B-8AFF-42B4-8315-C42C2EAB3367}">
      <dsp:nvSpPr>
        <dsp:cNvPr id="0" name=""/>
        <dsp:cNvSpPr/>
      </dsp:nvSpPr>
      <dsp:spPr>
        <a:xfrm rot="16200000">
          <a:off x="3428313" y="498402"/>
          <a:ext cx="1909390" cy="912585"/>
        </a:xfrm>
        <a:prstGeom prst="flowChartManualOperation">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数字娱乐</a:t>
          </a:r>
          <a:r>
            <a:rPr lang="en-US" altLang="zh-CN" sz="1400" b="1" kern="1200" dirty="0">
              <a:latin typeface="微软雅黑" panose="020B0503020204020204" pitchFamily="34" charset="-122"/>
              <a:ea typeface="微软雅黑" panose="020B0503020204020204" pitchFamily="34" charset="-122"/>
            </a:rPr>
            <a:t>42.65%</a:t>
          </a:r>
          <a:endParaRPr lang="zh-CN" altLang="en-US" sz="1800" b="1" kern="1200" dirty="0">
            <a:latin typeface="微软雅黑" panose="020B0503020204020204" pitchFamily="34" charset="-122"/>
            <a:ea typeface="微软雅黑" panose="020B0503020204020204" pitchFamily="34" charset="-122"/>
          </a:endParaRPr>
        </a:p>
      </dsp:txBody>
      <dsp:txXfrm rot="5400000">
        <a:off x="3926715" y="381878"/>
        <a:ext cx="912585" cy="11456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920"/>
            <a:ext cx="7349400" cy="1928137"/>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767"/>
            <a:ext cx="7349400" cy="1104493"/>
          </a:xfrm>
        </p:spPr>
        <p:txBody>
          <a:bodyPr lIns="90000" tIns="46800" rIns="90000" bIns="46800">
            <a:normAutofit/>
          </a:bodyPr>
          <a:lstStyle>
            <a:lvl1pPr marL="0" indent="0" algn="ctr">
              <a:lnSpc>
                <a:spcPct val="110000"/>
              </a:lnSpc>
              <a:buNone/>
              <a:defRPr sz="1800" spc="20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602"/>
            <a:ext cx="8229600" cy="411281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326"/>
            <a:ext cx="7349400" cy="764234"/>
          </a:xfrm>
        </p:spPr>
        <p:txBody>
          <a:bodyPr vert="horz" lIns="90000" tIns="46800" rIns="90000" bIns="46800" rtlCol="0" anchor="t" anchorCtr="0">
            <a:normAutofit/>
          </a:bodyPr>
          <a:lstStyle>
            <a:lvl1pPr algn="ctr">
              <a:defRPr sz="45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767"/>
            <a:ext cx="7349400" cy="353762"/>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996"/>
            <a:ext cx="8226900" cy="3570024"/>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805"/>
            <a:ext cx="5826600" cy="575201"/>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2006"/>
            <a:ext cx="5826600" cy="650814"/>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6097"/>
            <a:ext cx="3882600" cy="3561923"/>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6097"/>
            <a:ext cx="3882600" cy="3561923"/>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2088"/>
            <a:ext cx="4006800" cy="28625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743"/>
            <a:ext cx="4006800" cy="3297277"/>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483"/>
            <a:ext cx="4006800" cy="28625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743"/>
            <a:ext cx="4006800" cy="3297277"/>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248" y="1166540"/>
            <a:ext cx="3924776" cy="3456751"/>
          </a:xfrm>
        </p:spPr>
        <p:txBody>
          <a:bodyPr vert="horz" lIns="90000" tIns="46800" rIns="90000" bIns="46800" rtlCol="0">
            <a:normAutofit/>
          </a:bodyPr>
          <a:lstStyle>
            <a:lvl1pPr>
              <a:buNone/>
              <a:defRPr sz="12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604"/>
            <a:ext cx="3920400" cy="3456605"/>
          </a:xfrm>
        </p:spPr>
        <p:txBody>
          <a:bodyPr vert="horz" lIns="90000" tIns="46800" rIns="90000" bIns="46800" rtlCol="0">
            <a:normAutofit/>
          </a:bodyPr>
          <a:lstStyle>
            <a:lvl1pPr>
              <a:buNone/>
              <a:defRPr sz="12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920"/>
            <a:ext cx="783000" cy="3772560"/>
          </a:xfrm>
        </p:spPr>
        <p:txBody>
          <a:bodyPr vert="eaVert" lIns="90000" tIns="46800" rIns="90000" bIns="46800" rtlCol="0" anchor="ctr" anchorCtr="0">
            <a:normAutofit/>
          </a:bodyPr>
          <a:lstStyle>
            <a:lvl1pPr>
              <a:buNone/>
              <a:defRPr sz="21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920"/>
            <a:ext cx="6876900" cy="377256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80"/>
            <a:ext cx="8226900" cy="529293"/>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996"/>
            <a:ext cx="8226900" cy="3570024"/>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6628"/>
            <a:ext cx="2025000" cy="237642"/>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6628"/>
            <a:ext cx="2970000" cy="237642"/>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6628"/>
            <a:ext cx="2025000" cy="237642"/>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770" algn="l"/>
          <a:tab pos="1207770" algn="l"/>
          <a:tab pos="1207770" algn="l"/>
          <a:tab pos="1207770"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1" Type="http://schemas.openxmlformats.org/officeDocument/2006/relationships/slideLayout" Target="../slideLayouts/slideLayout1.xml"/><Relationship Id="rId10" Type="http://schemas.openxmlformats.org/officeDocument/2006/relationships/tags" Target="../tags/tag73.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4.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media/image14.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6.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7.xml"/><Relationship Id="rId7" Type="http://schemas.openxmlformats.org/officeDocument/2006/relationships/image" Target="../media/image15.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5.png"/><Relationship Id="rId7" Type="http://schemas.openxmlformats.org/officeDocument/2006/relationships/image" Target="../media/image2.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3" Type="http://schemas.openxmlformats.org/officeDocument/2006/relationships/slideLayout" Target="../slideLayouts/slideLayout7.xml"/><Relationship Id="rId12" Type="http://schemas.openxmlformats.org/officeDocument/2006/relationships/image" Target="../media/image16.png"/><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5.png"/><Relationship Id="rId7" Type="http://schemas.openxmlformats.org/officeDocument/2006/relationships/image" Target="../media/image2.png"/><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2" Type="http://schemas.openxmlformats.org/officeDocument/2006/relationships/slideLayout" Target="../slideLayouts/slideLayout7.xml"/><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9" Type="http://schemas.openxmlformats.org/officeDocument/2006/relationships/diagramQuickStyle" Target="../diagrams/quickStyle4.xml"/><Relationship Id="rId8" Type="http://schemas.openxmlformats.org/officeDocument/2006/relationships/diagramLayout" Target="../diagrams/layout4.xml"/><Relationship Id="rId7" Type="http://schemas.openxmlformats.org/officeDocument/2006/relationships/diagramData" Target="../diagrams/data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7" Type="http://schemas.openxmlformats.org/officeDocument/2006/relationships/slideLayout" Target="../slideLayouts/slideLayout7.xml"/><Relationship Id="rId16" Type="http://schemas.openxmlformats.org/officeDocument/2006/relationships/image" Target="../media/image9.png"/><Relationship Id="rId15" Type="http://schemas.openxmlformats.org/officeDocument/2006/relationships/image" Target="../media/image8.png"/><Relationship Id="rId14" Type="http://schemas.openxmlformats.org/officeDocument/2006/relationships/image" Target="../media/image7.png"/><Relationship Id="rId13" Type="http://schemas.openxmlformats.org/officeDocument/2006/relationships/image" Target="../media/image5.png"/><Relationship Id="rId12" Type="http://schemas.openxmlformats.org/officeDocument/2006/relationships/image" Target="../media/image2.png"/><Relationship Id="rId11" Type="http://schemas.microsoft.com/office/2007/relationships/diagramDrawing" Target="../diagrams/drawing4.xml"/><Relationship Id="rId10" Type="http://schemas.openxmlformats.org/officeDocument/2006/relationships/diagramColors" Target="../diagrams/colors4.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5.png"/><Relationship Id="rId7" Type="http://schemas.openxmlformats.org/officeDocument/2006/relationships/image" Target="../media/image2.png"/><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2" Type="http://schemas.openxmlformats.org/officeDocument/2006/relationships/slideLayout" Target="../slideLayouts/slideLayout7.xml"/><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image" Target="../media/image17.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5.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8.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9.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2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9" Type="http://schemas.openxmlformats.org/officeDocument/2006/relationships/diagramLayout" Target="../diagrams/layout6.xml"/><Relationship Id="rId8" Type="http://schemas.openxmlformats.org/officeDocument/2006/relationships/diagramData" Target="../diagrams/data6.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4" Type="http://schemas.openxmlformats.org/officeDocument/2006/relationships/slideLayout" Target="../slideLayouts/slideLayout1.xml"/><Relationship Id="rId13" Type="http://schemas.openxmlformats.org/officeDocument/2006/relationships/tags" Target="../tags/tag79.xml"/><Relationship Id="rId12" Type="http://schemas.microsoft.com/office/2007/relationships/diagramDrawing" Target="../diagrams/drawing6.xml"/><Relationship Id="rId11" Type="http://schemas.openxmlformats.org/officeDocument/2006/relationships/diagramColors" Target="../diagrams/colors6.xml"/><Relationship Id="rId10" Type="http://schemas.openxmlformats.org/officeDocument/2006/relationships/diagramQuickStyle" Target="../diagrams/quickStyle6.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6.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8.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9.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0.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1" Type="http://schemas.openxmlformats.org/officeDocument/2006/relationships/slideLayout" Target="../slideLayouts/slideLayout1.xml"/><Relationship Id="rId10" Type="http://schemas.openxmlformats.org/officeDocument/2006/relationships/tags" Target="../tags/tag7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3"/>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4"/>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
        <p:nvSpPr>
          <p:cNvPr id="25" name="文本框 24"/>
          <p:cNvSpPr txBox="1"/>
          <p:nvPr/>
        </p:nvSpPr>
        <p:spPr>
          <a:xfrm>
            <a:off x="187325" y="1564005"/>
            <a:ext cx="8729980" cy="829945"/>
          </a:xfrm>
          <a:prstGeom prst="rect">
            <a:avLst/>
          </a:prstGeom>
          <a:noFill/>
        </p:spPr>
        <p:txBody>
          <a:bodyPr wrap="square" rtlCol="0">
            <a:spAutoFit/>
          </a:bodyPr>
          <a:p>
            <a:r>
              <a:rPr lang="zh-CN" altLang="en-US" sz="4800" dirty="0">
                <a:solidFill>
                  <a:schemeClr val="bg1"/>
                </a:solidFill>
                <a:latin typeface="思源黑体 Heavy" panose="020B0A00000000000000" charset="-122"/>
                <a:ea typeface="思源黑体 Heavy" panose="020B0A00000000000000" charset="-122"/>
              </a:rPr>
              <a:t>广西南宁网民网络安全感满意度</a:t>
            </a:r>
            <a:endParaRPr lang="zh-CN" altLang="en-US" sz="4800" dirty="0">
              <a:solidFill>
                <a:schemeClr val="bg1"/>
              </a:solidFill>
              <a:latin typeface="思源黑体 Heavy" panose="020B0A00000000000000" charset="-122"/>
              <a:ea typeface="思源黑体 Heavy" panose="020B0A00000000000000" charset="-122"/>
            </a:endParaRPr>
          </a:p>
        </p:txBody>
      </p:sp>
      <p:sp>
        <p:nvSpPr>
          <p:cNvPr id="28" name="文本框 27"/>
          <p:cNvSpPr txBox="1"/>
          <p:nvPr/>
        </p:nvSpPr>
        <p:spPr>
          <a:xfrm>
            <a:off x="3568700" y="734060"/>
            <a:ext cx="2433320" cy="829945"/>
          </a:xfrm>
          <a:prstGeom prst="rect">
            <a:avLst/>
          </a:prstGeom>
          <a:noFill/>
        </p:spPr>
        <p:txBody>
          <a:bodyPr wrap="square" rtlCol="0">
            <a:spAutoFit/>
          </a:bodyPr>
          <a:p>
            <a:r>
              <a:rPr lang="zh-CN" altLang="en-US" sz="4800" dirty="0">
                <a:solidFill>
                  <a:schemeClr val="bg1"/>
                </a:solidFill>
                <a:latin typeface="思源黑体 Heavy" panose="020B0A00000000000000" charset="-122"/>
                <a:ea typeface="思源黑体 Heavy" panose="020B0A00000000000000" charset="-122"/>
              </a:rPr>
              <a:t>2021年</a:t>
            </a:r>
            <a:endParaRPr lang="zh-CN" altLang="en-US" sz="4800" i="1" dirty="0">
              <a:solidFill>
                <a:schemeClr val="bg1"/>
              </a:solidFill>
              <a:latin typeface="思源黑体 Heavy" panose="020B0A00000000000000" charset="-122"/>
              <a:ea typeface="思源黑体 Heavy" panose="020B0A00000000000000" charset="-122"/>
            </a:endParaRPr>
          </a:p>
        </p:txBody>
      </p:sp>
      <p:sp>
        <p:nvSpPr>
          <p:cNvPr id="35" name="文本框 34"/>
          <p:cNvSpPr txBox="1"/>
          <p:nvPr/>
        </p:nvSpPr>
        <p:spPr>
          <a:xfrm>
            <a:off x="1379220" y="2473325"/>
            <a:ext cx="6129020" cy="829945"/>
          </a:xfrm>
          <a:prstGeom prst="rect">
            <a:avLst/>
          </a:prstGeom>
          <a:noFill/>
        </p:spPr>
        <p:txBody>
          <a:bodyPr wrap="square" rtlCol="0">
            <a:spAutoFit/>
          </a:bodyPr>
          <a:p>
            <a:pPr algn="dist"/>
            <a:r>
              <a:rPr lang="zh-CN" altLang="en-US" sz="4800" dirty="0">
                <a:solidFill>
                  <a:schemeClr val="bg1"/>
                </a:solidFill>
                <a:latin typeface="思源黑体 Heavy" panose="020B0A00000000000000" charset="-122"/>
                <a:ea typeface="思源黑体 Heavy" panose="020B0A00000000000000" charset="-122"/>
                <a:sym typeface="+mn-ea"/>
              </a:rPr>
              <a:t>调查</a:t>
            </a:r>
            <a:r>
              <a:rPr lang="zh-CN" altLang="en-US" sz="4800" dirty="0">
                <a:solidFill>
                  <a:schemeClr val="bg1"/>
                </a:solidFill>
                <a:latin typeface="思源黑体 Heavy" panose="020B0A00000000000000" charset="-122"/>
                <a:ea typeface="思源黑体 Heavy" panose="020B0A00000000000000" charset="-122"/>
              </a:rPr>
              <a:t>报告发布</a:t>
            </a:r>
            <a:endParaRPr lang="zh-CN" altLang="en-US" sz="4800" dirty="0">
              <a:solidFill>
                <a:schemeClr val="bg1"/>
              </a:solidFill>
              <a:latin typeface="思源黑体 Heavy" panose="020B0A00000000000000" charset="-122"/>
              <a:ea typeface="思源黑体 Heavy" panose="020B0A00000000000000" charset="-122"/>
            </a:endParaRPr>
          </a:p>
        </p:txBody>
      </p:sp>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4" name="PA-文本框 90"/>
          <p:cNvSpPr txBox="1"/>
          <p:nvPr>
            <p:custDataLst>
              <p:tags r:id="rId6"/>
            </p:custDataLst>
          </p:nvPr>
        </p:nvSpPr>
        <p:spPr>
          <a:xfrm>
            <a:off x="565150" y="3637280"/>
            <a:ext cx="8052435" cy="1476375"/>
          </a:xfrm>
          <a:prstGeom prst="rect">
            <a:avLst/>
          </a:prstGeom>
          <a:noFill/>
        </p:spPr>
        <p:txBody>
          <a:bodyPr wrap="square" rtlCol="0">
            <a:spAutoFit/>
          </a:bodyPr>
          <a:p>
            <a:pPr algn="l">
              <a:lnSpc>
                <a:spcPct val="150000"/>
              </a:lnSpc>
              <a:spcBef>
                <a:spcPts val="0"/>
              </a:spcBef>
              <a:spcAft>
                <a:spcPts val="0"/>
              </a:spcAft>
              <a:buClrTx/>
              <a:buSzTx/>
              <a:buNone/>
            </a:pPr>
            <a:r>
              <a:rPr lang="zh-CN" altLang="en-US" sz="1200" dirty="0">
                <a:solidFill>
                  <a:schemeClr val="bg1"/>
                </a:solidFill>
                <a:latin typeface="思源黑体" panose="020B0500000000000000" pitchFamily="34" charset="-122"/>
                <a:ea typeface="思源黑体" panose="020B0500000000000000" pitchFamily="34" charset="-122"/>
                <a:sym typeface="+mn-lt"/>
              </a:rPr>
              <a:t>发布人：</a:t>
            </a:r>
            <a:endParaRPr lang="zh-CN" altLang="en-US" sz="1200" dirty="0">
              <a:solidFill>
                <a:schemeClr val="bg1"/>
              </a:solidFill>
              <a:latin typeface="思源黑体" panose="020B0500000000000000" pitchFamily="34" charset="-122"/>
              <a:ea typeface="思源黑体" panose="020B0500000000000000" pitchFamily="34" charset="-122"/>
              <a:sym typeface="+mn-lt"/>
            </a:endParaRPr>
          </a:p>
          <a:p>
            <a:pPr algn="l">
              <a:lnSpc>
                <a:spcPct val="150000"/>
              </a:lnSpc>
              <a:spcBef>
                <a:spcPts val="0"/>
              </a:spcBef>
              <a:spcAft>
                <a:spcPts val="0"/>
              </a:spcAft>
              <a:buClrTx/>
              <a:buSzTx/>
              <a:buNone/>
            </a:pPr>
            <a:r>
              <a:rPr lang="zh-CN" altLang="en-US" sz="1200" dirty="0">
                <a:solidFill>
                  <a:schemeClr val="bg1"/>
                </a:solidFill>
                <a:latin typeface="思源黑体" panose="020B0500000000000000" pitchFamily="34" charset="-122"/>
                <a:ea typeface="思源黑体" panose="020B0500000000000000" pitchFamily="34" charset="-122"/>
                <a:sym typeface="+mn-lt"/>
              </a:rPr>
              <a:t>发起单位：南宁市信息网络安全协会等全国135家网络安全行业协会及相关社会组织</a:t>
            </a:r>
            <a:endParaRPr lang="zh-CN" altLang="en-US" sz="1200" dirty="0">
              <a:solidFill>
                <a:schemeClr val="bg1"/>
              </a:solidFill>
              <a:latin typeface="思源黑体" panose="020B0500000000000000" pitchFamily="34" charset="-122"/>
              <a:ea typeface="思源黑体" panose="020B0500000000000000" pitchFamily="34" charset="-122"/>
              <a:sym typeface="+mn-lt"/>
            </a:endParaRPr>
          </a:p>
          <a:p>
            <a:pPr algn="l">
              <a:lnSpc>
                <a:spcPct val="150000"/>
              </a:lnSpc>
              <a:spcBef>
                <a:spcPts val="0"/>
              </a:spcBef>
              <a:spcAft>
                <a:spcPts val="0"/>
              </a:spcAft>
              <a:buClrTx/>
              <a:buSzTx/>
              <a:buNone/>
            </a:pPr>
            <a:r>
              <a:rPr lang="zh-CN" altLang="en-US" sz="1200" dirty="0">
                <a:solidFill>
                  <a:schemeClr val="bg1"/>
                </a:solidFill>
                <a:latin typeface="思源黑体" panose="020B0500000000000000" pitchFamily="34" charset="-122"/>
                <a:ea typeface="思源黑体" panose="020B0500000000000000" pitchFamily="34" charset="-122"/>
                <a:sym typeface="+mn-lt"/>
              </a:rPr>
              <a:t>承办单位：广东新兴国家网络安全和信息化发展研究院</a:t>
            </a:r>
            <a:endParaRPr lang="zh-CN" altLang="en-US" sz="1200" dirty="0">
              <a:solidFill>
                <a:schemeClr val="bg1"/>
              </a:solidFill>
              <a:latin typeface="思源黑体" panose="020B0500000000000000" pitchFamily="34" charset="-122"/>
              <a:ea typeface="思源黑体" panose="020B0500000000000000" pitchFamily="34" charset="-122"/>
              <a:sym typeface="+mn-lt"/>
            </a:endParaRPr>
          </a:p>
          <a:p>
            <a:pPr algn="l">
              <a:lnSpc>
                <a:spcPct val="150000"/>
              </a:lnSpc>
              <a:spcBef>
                <a:spcPts val="0"/>
              </a:spcBef>
              <a:spcAft>
                <a:spcPts val="0"/>
              </a:spcAft>
              <a:buClrTx/>
              <a:buSzTx/>
              <a:buNone/>
            </a:pPr>
            <a:r>
              <a:rPr lang="zh-CN" altLang="en-US" sz="1200" dirty="0">
                <a:solidFill>
                  <a:schemeClr val="bg1"/>
                </a:solidFill>
                <a:latin typeface="思源黑体" panose="020B0500000000000000" pitchFamily="34" charset="-122"/>
                <a:ea typeface="思源黑体" panose="020B0500000000000000" pitchFamily="34" charset="-122"/>
                <a:sym typeface="+mn-lt"/>
              </a:rPr>
              <a:t>协办单位：</a:t>
            </a:r>
            <a:endParaRPr lang="zh-CN" altLang="en-US" sz="1200" dirty="0">
              <a:solidFill>
                <a:schemeClr val="bg1"/>
              </a:solidFill>
              <a:latin typeface="思源黑体" panose="020B0500000000000000" pitchFamily="34" charset="-122"/>
              <a:ea typeface="思源黑体" panose="020B0500000000000000" pitchFamily="34" charset="-122"/>
              <a:sym typeface="+mn-lt"/>
            </a:endParaRPr>
          </a:p>
          <a:p>
            <a:pPr algn="ctr">
              <a:lnSpc>
                <a:spcPct val="150000"/>
              </a:lnSpc>
              <a:spcBef>
                <a:spcPts val="0"/>
              </a:spcBef>
              <a:spcAft>
                <a:spcPts val="0"/>
              </a:spcAft>
              <a:buClrTx/>
              <a:buSzTx/>
              <a:buNone/>
            </a:pPr>
            <a:r>
              <a:rPr lang="zh-CN" altLang="en-US" sz="1200" dirty="0">
                <a:solidFill>
                  <a:schemeClr val="bg1"/>
                </a:solidFill>
                <a:latin typeface="思源黑体" panose="020B0500000000000000" pitchFamily="34" charset="-122"/>
                <a:ea typeface="思源黑体" panose="020B0500000000000000" pitchFamily="34" charset="-122"/>
                <a:sym typeface="+mn-lt"/>
              </a:rPr>
              <a:t>2021年12月</a:t>
            </a:r>
            <a:endParaRPr lang="zh-CN" altLang="en-US" sz="1200" dirty="0">
              <a:solidFill>
                <a:schemeClr val="bg1"/>
              </a:solidFill>
              <a:latin typeface="思源黑体" panose="020B0500000000000000" pitchFamily="34" charset="-122"/>
              <a:ea typeface="思源黑体" panose="020B0500000000000000" pitchFamily="34" charset="-122"/>
              <a:sym typeface="+mn-lt"/>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R="0" indent="0" algn="dist" defTabSz="914400" fontAlgn="auto">
              <a:lnSpc>
                <a:spcPct val="100000"/>
              </a:lnSpc>
              <a:spcBef>
                <a:spcPts val="0"/>
              </a:spcBef>
              <a:spcAft>
                <a:spcPts val="0"/>
              </a:spcAft>
              <a:buClrTx/>
              <a:buSzTx/>
              <a:buFontTx/>
              <a:buNone/>
              <a:defRPr/>
            </a:pPr>
            <a:r>
              <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rPr>
              <a:t>间隔页</a:t>
            </a:r>
            <a:endPar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481965" y="666750"/>
            <a:ext cx="5433060" cy="3892550"/>
          </a:xfrm>
          <a:prstGeom prst="rect">
            <a:avLst/>
          </a:prstGeom>
          <a:noFill/>
        </p:spPr>
        <p:txBody>
          <a:bodyPr wrap="square" rtlCol="0">
            <a:spAutoFit/>
          </a:bodyPr>
          <a:p>
            <a:pPr indent="0">
              <a:lnSpc>
                <a:spcPct val="10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二、南宁市网络从业人员参与调查情况</a:t>
            </a:r>
            <a:endParaRPr lang="zh-CN" altLang="en-US" sz="19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9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从业时间</a:t>
            </a:r>
            <a:endParaRPr lang="zh-CN" altLang="en-US" sz="1900" b="1"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    参与调查的</a:t>
            </a:r>
            <a:r>
              <a:rPr sz="1900" dirty="0">
                <a:latin typeface="宋体" panose="02010600030101010101" pitchFamily="2" charset="-122"/>
                <a:ea typeface="宋体" panose="02010600030101010101" pitchFamily="2" charset="-122"/>
                <a:cs typeface="宋体" panose="02010600030101010101" pitchFamily="2" charset="-122"/>
                <a:sym typeface="+mn-ea"/>
              </a:rPr>
              <a:t>部分从业人员从业时间较短，有32.94%的从业人员从业时间在1-3年，从业时间4-6年的占43.19%。</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与全国数据相比，表示</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4-6</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年比例要高</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16.06</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个百分点。</a:t>
            </a:r>
            <a:endParaRPr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9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9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学历分布</a:t>
            </a:r>
            <a:endParaRPr lang="zh-CN" altLang="en-US" sz="1900" b="1"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    </a:t>
            </a:r>
            <a:r>
              <a:rPr sz="1900" dirty="0">
                <a:latin typeface="宋体" panose="02010600030101010101" pitchFamily="2" charset="-122"/>
                <a:ea typeface="宋体" panose="02010600030101010101" pitchFamily="2" charset="-122"/>
                <a:cs typeface="宋体" panose="02010600030101010101" pitchFamily="2" charset="-122"/>
                <a:sym typeface="+mn-ea"/>
              </a:rPr>
              <a:t>参与调查的网民中本科学历人数最多，占比44.38%，其次是大专学历占32.39%，第三是高中占8.45%。</a:t>
            </a:r>
            <a:endParaRPr sz="19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Drawing 6" descr="Generated"/>
          <p:cNvPicPr>
            <a:picLocks noChangeAspect="1"/>
          </p:cNvPicPr>
          <p:nvPr/>
        </p:nvPicPr>
        <p:blipFill>
          <a:blip r:embed="rId8"/>
          <a:stretch>
            <a:fillRect/>
          </a:stretch>
        </p:blipFill>
        <p:spPr>
          <a:xfrm>
            <a:off x="5976620" y="2879725"/>
            <a:ext cx="2997835" cy="2117725"/>
          </a:xfrm>
          <a:prstGeom prst="rect">
            <a:avLst/>
          </a:prstGeom>
        </p:spPr>
      </p:pic>
      <p:pic>
        <p:nvPicPr>
          <p:cNvPr id="104" name="图片 103"/>
          <p:cNvPicPr/>
          <p:nvPr/>
        </p:nvPicPr>
        <p:blipFill>
          <a:blip r:embed="rId9"/>
          <a:stretch>
            <a:fillRect/>
          </a:stretch>
        </p:blipFill>
        <p:spPr>
          <a:xfrm>
            <a:off x="5915025" y="718185"/>
            <a:ext cx="3048635" cy="2161540"/>
          </a:xfrm>
          <a:prstGeom prst="rect">
            <a:avLst/>
          </a:prstGeom>
          <a:noFill/>
          <a:ln w="9525">
            <a:noFill/>
          </a:ln>
        </p:spPr>
      </p:pic>
    </p:spTree>
    <p:custDataLst>
      <p:tags r:id="rId10"/>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3"/>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4"/>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564515" y="1439545"/>
            <a:ext cx="7501255" cy="1707515"/>
            <a:chOff x="1280538" y="1796419"/>
            <a:chExt cx="9306560" cy="2276686"/>
          </a:xfrm>
        </p:grpSpPr>
        <p:sp>
          <p:nvSpPr>
            <p:cNvPr id="134" name="文本框 133"/>
            <p:cNvSpPr txBox="1"/>
            <p:nvPr/>
          </p:nvSpPr>
          <p:spPr>
            <a:xfrm>
              <a:off x="1280538" y="2966512"/>
              <a:ext cx="9306560" cy="1106593"/>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主要发现</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第四章</a:t>
              </a:r>
              <a:endPar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R="0" indent="0" algn="dist" defTabSz="914400" fontAlgn="auto">
              <a:lnSpc>
                <a:spcPct val="100000"/>
              </a:lnSpc>
              <a:spcBef>
                <a:spcPts val="0"/>
              </a:spcBef>
              <a:spcAft>
                <a:spcPts val="0"/>
              </a:spcAft>
              <a:buClrTx/>
              <a:buSzTx/>
              <a:buFontTx/>
              <a:buNone/>
              <a:defRPr/>
            </a:pPr>
            <a:r>
              <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rPr>
              <a:t>间隔页</a:t>
            </a:r>
            <a:endPar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187325" y="1250315"/>
            <a:ext cx="5551805" cy="3892550"/>
          </a:xfrm>
          <a:prstGeom prst="rect">
            <a:avLst/>
          </a:prstGeom>
          <a:noFill/>
        </p:spPr>
        <p:txBody>
          <a:bodyPr wrap="square" rtlCol="0">
            <a:spAutoFit/>
          </a:bodyPr>
          <a:p>
            <a:pPr indent="0">
              <a:lnSpc>
                <a:spcPct val="10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（1）公众网民网络安全感有所提升，认为网络安全（安全和非常安全）的占46.29%，比</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40.91%</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上升了</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5.38</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（2）网民网络安全保护意识有所提升，网民没有做过不安全网络行为的网民占</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22.94</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%，比</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年</a:t>
            </a:r>
            <a:r>
              <a:rPr sz="1900" dirty="0">
                <a:latin typeface="宋体" panose="02010600030101010101" pitchFamily="2" charset="-122"/>
                <a:ea typeface="宋体" panose="02010600030101010101" pitchFamily="2" charset="-122"/>
                <a:cs typeface="宋体" panose="02010600030101010101" pitchFamily="2" charset="-122"/>
                <a:sym typeface="+mn-ea"/>
              </a:rPr>
              <a:t>22.51%</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上升</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0.43</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3）在网民网络安全维权意识方面，遇到网络安全问题时40.45%网民选择向互联网服务提供者投诉，32.94%的网民选择自救或向朋友求助，27.22%选择不再使用该服务。选择向110、举报网站、12377举报中心举报的分别有21.91%、24.78%、25.48%。</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87325" y="805180"/>
            <a:ext cx="9525635" cy="383540"/>
          </a:xfrm>
          <a:prstGeom prst="rect">
            <a:avLst/>
          </a:prstGeom>
          <a:noFill/>
        </p:spPr>
        <p:txBody>
          <a:bodyPr wrap="square" rtlCol="0">
            <a:spAutoFit/>
          </a:bodyPr>
          <a:p>
            <a:r>
              <a:rPr lang="zh-CN" altLang="en-US" sz="1900" b="1">
                <a:latin typeface="宋体" panose="02010600030101010101" pitchFamily="2" charset="-122"/>
                <a:ea typeface="宋体" panose="02010600030101010101" pitchFamily="2" charset="-122"/>
                <a:cs typeface="宋体" panose="02010600030101010101" pitchFamily="2" charset="-122"/>
              </a:rPr>
              <a:t>1、网民网络安全感有所提升，网民网络安全意识有所增强</a:t>
            </a:r>
            <a:endParaRPr lang="zh-CN" altLang="en-US" sz="1900" b="1">
              <a:latin typeface="宋体" panose="02010600030101010101" pitchFamily="2" charset="-122"/>
              <a:ea typeface="宋体" panose="02010600030101010101" pitchFamily="2" charset="-122"/>
              <a:cs typeface="宋体" panose="02010600030101010101" pitchFamily="2" charset="-122"/>
            </a:endParaRPr>
          </a:p>
        </p:txBody>
      </p:sp>
      <p:sp>
        <p:nvSpPr>
          <p:cNvPr id="10" name="椭圆 9"/>
          <p:cNvSpPr/>
          <p:nvPr/>
        </p:nvSpPr>
        <p:spPr>
          <a:xfrm>
            <a:off x="5468620" y="1214120"/>
            <a:ext cx="1012825" cy="1032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右箭头 11"/>
          <p:cNvSpPr/>
          <p:nvPr/>
        </p:nvSpPr>
        <p:spPr>
          <a:xfrm>
            <a:off x="6756400" y="1583690"/>
            <a:ext cx="469265" cy="29400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7500620" y="1214120"/>
            <a:ext cx="1012825" cy="103251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5501005" y="1530985"/>
            <a:ext cx="893445" cy="398780"/>
          </a:xfrm>
          <a:prstGeom prst="rect">
            <a:avLst/>
          </a:prstGeom>
          <a:noFill/>
        </p:spPr>
        <p:txBody>
          <a:bodyPr wrap="square" rtlCol="0">
            <a:spAutoFit/>
          </a:bodyPr>
          <a:p>
            <a:r>
              <a:rPr lang="zh-CN" altLang="en-US" sz="1000">
                <a:solidFill>
                  <a:schemeClr val="bg1"/>
                </a:solidFill>
              </a:rPr>
              <a:t>安全感满意度位</a:t>
            </a:r>
            <a:r>
              <a:rPr lang="en-US" altLang="zh-CN" sz="1000">
                <a:solidFill>
                  <a:schemeClr val="bg1"/>
                </a:solidFill>
              </a:rPr>
              <a:t>46.29%</a:t>
            </a:r>
            <a:endParaRPr lang="en-US" altLang="zh-CN" sz="1000">
              <a:solidFill>
                <a:schemeClr val="bg1"/>
              </a:solidFill>
            </a:endParaRPr>
          </a:p>
        </p:txBody>
      </p:sp>
      <p:sp>
        <p:nvSpPr>
          <p:cNvPr id="15" name="文本框 14"/>
          <p:cNvSpPr txBox="1"/>
          <p:nvPr/>
        </p:nvSpPr>
        <p:spPr>
          <a:xfrm>
            <a:off x="7639050" y="1416685"/>
            <a:ext cx="873760" cy="553085"/>
          </a:xfrm>
          <a:prstGeom prst="rect">
            <a:avLst/>
          </a:prstGeom>
          <a:noFill/>
        </p:spPr>
        <p:txBody>
          <a:bodyPr wrap="square" rtlCol="0">
            <a:spAutoFit/>
          </a:bodyPr>
          <a:p>
            <a:r>
              <a:rPr lang="zh-CN" sz="1000">
                <a:solidFill>
                  <a:schemeClr val="bg1"/>
                </a:solidFill>
              </a:rPr>
              <a:t>比</a:t>
            </a:r>
            <a:r>
              <a:rPr lang="en-US" altLang="zh-CN" sz="1000">
                <a:solidFill>
                  <a:schemeClr val="bg1"/>
                </a:solidFill>
              </a:rPr>
              <a:t>2020</a:t>
            </a:r>
            <a:r>
              <a:rPr lang="zh-CN" altLang="en-US" sz="1000">
                <a:solidFill>
                  <a:schemeClr val="bg1"/>
                </a:solidFill>
              </a:rPr>
              <a:t>年</a:t>
            </a:r>
            <a:r>
              <a:rPr lang="zh-CN" sz="1000">
                <a:solidFill>
                  <a:schemeClr val="bg1"/>
                </a:solidFill>
              </a:rPr>
              <a:t>上升了</a:t>
            </a:r>
            <a:r>
              <a:rPr lang="en-US" altLang="zh-CN" sz="1000">
                <a:solidFill>
                  <a:schemeClr val="bg1"/>
                </a:solidFill>
              </a:rPr>
              <a:t>5.38</a:t>
            </a:r>
            <a:r>
              <a:rPr lang="zh-CN" altLang="en-US" sz="1000">
                <a:solidFill>
                  <a:schemeClr val="bg1"/>
                </a:solidFill>
              </a:rPr>
              <a:t>个百分点</a:t>
            </a:r>
            <a:endParaRPr lang="zh-CN" altLang="en-US" sz="1000">
              <a:solidFill>
                <a:schemeClr val="bg1"/>
              </a:solidFill>
            </a:endParaRPr>
          </a:p>
        </p:txBody>
      </p:sp>
      <p:pic>
        <p:nvPicPr>
          <p:cNvPr id="105" name="图片 104"/>
          <p:cNvPicPr/>
          <p:nvPr/>
        </p:nvPicPr>
        <p:blipFill>
          <a:blip r:embed="rId8"/>
          <a:stretch>
            <a:fillRect/>
          </a:stretch>
        </p:blipFill>
        <p:spPr>
          <a:xfrm>
            <a:off x="5501005" y="2419985"/>
            <a:ext cx="3719195" cy="2636520"/>
          </a:xfrm>
          <a:prstGeom prst="rect">
            <a:avLst/>
          </a:prstGeom>
          <a:noFill/>
          <a:ln w="9525">
            <a:noFill/>
          </a:ln>
        </p:spPr>
      </p:pic>
    </p:spTree>
    <p:custDataLst>
      <p:tags r:id="rId9"/>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间隔页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343535" y="1372235"/>
            <a:ext cx="5414010" cy="2722880"/>
          </a:xfrm>
          <a:prstGeom prst="rect">
            <a:avLst/>
          </a:prstGeom>
          <a:noFill/>
        </p:spPr>
        <p:txBody>
          <a:bodyPr wrap="square" rtlCol="0">
            <a:spAutoFit/>
          </a:bodyPr>
          <a:p>
            <a:pPr indent="0">
              <a:lnSpc>
                <a:spcPct val="10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（4）公众网民对我国网络安全治理总体状况评价：认为满意以上的评价占</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46.29</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%，接近一半，总体评价是满意为主。</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（5）各领域满意度评价：（7）互联网企业履行网络安全责任方面好评度为36.70%，法治社会建设和依法治理状况好评度为44.57%，政府在网络监管和执法表现好评度为48.11%，政府网上服务好评度为49.56%。</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87325" y="708025"/>
            <a:ext cx="9525635" cy="383540"/>
          </a:xfrm>
          <a:prstGeom prst="rect">
            <a:avLst/>
          </a:prstGeom>
          <a:noFill/>
        </p:spPr>
        <p:txBody>
          <a:bodyPr wrap="square" rtlCol="0">
            <a:spAutoFit/>
          </a:bodyPr>
          <a:p>
            <a:r>
              <a:rPr lang="en-US" altLang="zh-CN" sz="1900" b="1">
                <a:latin typeface="宋体" panose="02010600030101010101" pitchFamily="2" charset="-122"/>
                <a:ea typeface="宋体" panose="02010600030101010101" pitchFamily="2" charset="-122"/>
                <a:cs typeface="宋体" panose="02010600030101010101" pitchFamily="2" charset="-122"/>
              </a:rPr>
              <a:t>2</a:t>
            </a:r>
            <a:r>
              <a:rPr lang="zh-CN" altLang="en-US" sz="1900" b="1">
                <a:latin typeface="宋体" panose="02010600030101010101" pitchFamily="2" charset="-122"/>
                <a:ea typeface="宋体" panose="02010600030101010101" pitchFamily="2" charset="-122"/>
                <a:cs typeface="宋体" panose="02010600030101010101" pitchFamily="2" charset="-122"/>
              </a:rPr>
              <a:t>、网络安全治理初见成效，网民总体评价以满意为主</a:t>
            </a:r>
            <a:endParaRPr lang="zh-CN" altLang="en-US" sz="1900" b="1">
              <a:latin typeface="宋体" panose="02010600030101010101" pitchFamily="2" charset="-122"/>
              <a:ea typeface="宋体" panose="02010600030101010101" pitchFamily="2" charset="-122"/>
              <a:cs typeface="宋体" panose="02010600030101010101" pitchFamily="2" charset="-122"/>
            </a:endParaRPr>
          </a:p>
        </p:txBody>
      </p:sp>
      <p:sp>
        <p:nvSpPr>
          <p:cNvPr id="2" name="下箭头标注 1"/>
          <p:cNvSpPr/>
          <p:nvPr/>
        </p:nvSpPr>
        <p:spPr>
          <a:xfrm>
            <a:off x="5979160" y="1189355"/>
            <a:ext cx="2458720" cy="46164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5979795" y="1743710"/>
            <a:ext cx="2459990" cy="265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464935" y="1189355"/>
            <a:ext cx="1530350" cy="245110"/>
          </a:xfrm>
          <a:prstGeom prst="rect">
            <a:avLst/>
          </a:prstGeom>
          <a:noFill/>
        </p:spPr>
        <p:txBody>
          <a:bodyPr wrap="square" rtlCol="0">
            <a:spAutoFit/>
          </a:bodyPr>
          <a:p>
            <a:r>
              <a:rPr lang="zh-CN" altLang="en-US" sz="1000">
                <a:solidFill>
                  <a:schemeClr val="bg1"/>
                </a:solidFill>
              </a:rPr>
              <a:t>网络安全治理总体评价</a:t>
            </a:r>
            <a:endParaRPr lang="zh-CN" altLang="en-US" sz="1000">
              <a:solidFill>
                <a:schemeClr val="bg1"/>
              </a:solidFill>
            </a:endParaRPr>
          </a:p>
        </p:txBody>
      </p:sp>
      <p:sp>
        <p:nvSpPr>
          <p:cNvPr id="12" name="文本框 11"/>
          <p:cNvSpPr txBox="1"/>
          <p:nvPr/>
        </p:nvSpPr>
        <p:spPr>
          <a:xfrm>
            <a:off x="6358890" y="1771650"/>
            <a:ext cx="1698625" cy="245110"/>
          </a:xfrm>
          <a:prstGeom prst="rect">
            <a:avLst/>
          </a:prstGeom>
          <a:noFill/>
        </p:spPr>
        <p:txBody>
          <a:bodyPr wrap="square" rtlCol="0">
            <a:spAutoFit/>
          </a:bodyPr>
          <a:p>
            <a:r>
              <a:rPr lang="en-US" altLang="zh-CN" sz="1000">
                <a:solidFill>
                  <a:schemeClr val="bg1"/>
                </a:solidFill>
              </a:rPr>
              <a:t>46.29%</a:t>
            </a:r>
            <a:r>
              <a:rPr lang="zh-CN" altLang="en-US" sz="1000">
                <a:solidFill>
                  <a:schemeClr val="bg1"/>
                </a:solidFill>
              </a:rPr>
              <a:t>（非常满意和满意）</a:t>
            </a:r>
            <a:endParaRPr lang="zh-CN" altLang="en-US" sz="1000">
              <a:solidFill>
                <a:schemeClr val="bg1"/>
              </a:solidFill>
            </a:endParaRPr>
          </a:p>
        </p:txBody>
      </p:sp>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1" name="任意多边形: 形状 80"/>
          <p:cNvSpPr/>
          <p:nvPr/>
        </p:nvSpPr>
        <p:spPr>
          <a:xfrm>
            <a:off x="7572375" y="464185"/>
            <a:ext cx="571500" cy="9906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313690" y="1155700"/>
            <a:ext cx="4263390" cy="3949065"/>
          </a:xfrm>
          <a:prstGeom prst="rect">
            <a:avLst/>
          </a:prstGeom>
          <a:noFill/>
        </p:spPr>
        <p:txBody>
          <a:bodyPr wrap="square" rtlCol="0">
            <a:spAutoFit/>
          </a:bodyPr>
          <a:p>
            <a:pPr indent="0">
              <a:lnSpc>
                <a:spcPct val="12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（6）网络安全态势变化方面，与</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年相比，公众网民遇见网络骚扰行为、违法有害信息、侵犯个人信息、利用网络实施违法犯罪等的比例有所增减，分别下降13.72、提升1.9、提升1.02个百分点。</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spcBef>
                <a:spcPts val="0"/>
              </a:spcBef>
              <a:buNone/>
            </a:pP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7</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信息技术产业供应链安全威胁不容小觑，72.17%从业人员认为供应链安全威胁比较高和非常高，比去年的</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59.63</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%提升了</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12.54</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64783" y="669766"/>
            <a:ext cx="7144226" cy="380365"/>
          </a:xfrm>
          <a:prstGeom prst="rect">
            <a:avLst/>
          </a:prstGeom>
          <a:noFill/>
        </p:spPr>
        <p:txBody>
          <a:bodyPr wrap="square" rtlCol="0">
            <a:spAutoFit/>
          </a:bodyPr>
          <a:p>
            <a:r>
              <a:rPr lang="zh-CN" altLang="en-US" sz="1875" b="1">
                <a:latin typeface="宋体" panose="02010600030101010101" pitchFamily="2" charset="-122"/>
                <a:ea typeface="宋体" panose="02010600030101010101" pitchFamily="2" charset="-122"/>
                <a:cs typeface="宋体" panose="02010600030101010101" pitchFamily="2" charset="-122"/>
              </a:rPr>
              <a:t>3、网络安全态势依然严峻，但部分领域有所改善</a:t>
            </a:r>
            <a:endParaRPr lang="zh-CN" altLang="en-US" sz="1875" b="1">
              <a:latin typeface="宋体" panose="02010600030101010101" pitchFamily="2" charset="-122"/>
              <a:ea typeface="宋体" panose="02010600030101010101" pitchFamily="2" charset="-122"/>
              <a:cs typeface="宋体" panose="02010600030101010101" pitchFamily="2" charset="-122"/>
            </a:endParaRPr>
          </a:p>
        </p:txBody>
      </p:sp>
      <p:sp>
        <p:nvSpPr>
          <p:cNvPr id="13" name="矩形 12"/>
          <p:cNvSpPr/>
          <p:nvPr/>
        </p:nvSpPr>
        <p:spPr>
          <a:xfrm>
            <a:off x="4847273" y="1409859"/>
            <a:ext cx="1932623" cy="366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4" name="矩形 13"/>
          <p:cNvSpPr/>
          <p:nvPr/>
        </p:nvSpPr>
        <p:spPr>
          <a:xfrm>
            <a:off x="4847273" y="2393791"/>
            <a:ext cx="1932623" cy="366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6" name="矩形 15"/>
          <p:cNvSpPr/>
          <p:nvPr/>
        </p:nvSpPr>
        <p:spPr>
          <a:xfrm>
            <a:off x="4847273" y="1901825"/>
            <a:ext cx="1932623" cy="366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7" name="文本框 16"/>
          <p:cNvSpPr txBox="1"/>
          <p:nvPr/>
        </p:nvSpPr>
        <p:spPr>
          <a:xfrm>
            <a:off x="5008721" y="1452721"/>
            <a:ext cx="1609725" cy="299085"/>
          </a:xfrm>
          <a:prstGeom prst="rect">
            <a:avLst/>
          </a:prstGeom>
          <a:noFill/>
        </p:spPr>
        <p:txBody>
          <a:bodyPr wrap="square" rtlCol="0">
            <a:spAutoFit/>
          </a:bodyPr>
          <a:p>
            <a:pPr algn="ctr"/>
            <a:r>
              <a:rPr lang="zh-CN" altLang="en-US" sz="1350">
                <a:solidFill>
                  <a:schemeClr val="bg1"/>
                </a:solidFill>
              </a:rPr>
              <a:t>违法有害信息</a:t>
            </a:r>
            <a:endParaRPr lang="zh-CN" altLang="en-US" sz="1350">
              <a:solidFill>
                <a:schemeClr val="bg1"/>
              </a:solidFill>
            </a:endParaRPr>
          </a:p>
        </p:txBody>
      </p:sp>
      <p:sp>
        <p:nvSpPr>
          <p:cNvPr id="20" name="文本框 19"/>
          <p:cNvSpPr txBox="1"/>
          <p:nvPr/>
        </p:nvSpPr>
        <p:spPr>
          <a:xfrm>
            <a:off x="5008721" y="1946593"/>
            <a:ext cx="1609725" cy="299085"/>
          </a:xfrm>
          <a:prstGeom prst="rect">
            <a:avLst/>
          </a:prstGeom>
          <a:noFill/>
        </p:spPr>
        <p:txBody>
          <a:bodyPr wrap="square" rtlCol="0">
            <a:spAutoFit/>
          </a:bodyPr>
          <a:p>
            <a:pPr algn="ctr"/>
            <a:r>
              <a:rPr lang="zh-CN" altLang="en-US" sz="1350">
                <a:solidFill>
                  <a:schemeClr val="bg1"/>
                </a:solidFill>
              </a:rPr>
              <a:t>侵犯个人信息</a:t>
            </a:r>
            <a:endParaRPr lang="zh-CN" altLang="en-US" sz="1350">
              <a:solidFill>
                <a:schemeClr val="bg1"/>
              </a:solidFill>
            </a:endParaRPr>
          </a:p>
        </p:txBody>
      </p:sp>
      <p:sp>
        <p:nvSpPr>
          <p:cNvPr id="21" name="文本框 20"/>
          <p:cNvSpPr txBox="1"/>
          <p:nvPr/>
        </p:nvSpPr>
        <p:spPr>
          <a:xfrm>
            <a:off x="4808696" y="2440464"/>
            <a:ext cx="2009299" cy="299085"/>
          </a:xfrm>
          <a:prstGeom prst="rect">
            <a:avLst/>
          </a:prstGeom>
          <a:noFill/>
        </p:spPr>
        <p:txBody>
          <a:bodyPr wrap="square" rtlCol="0">
            <a:spAutoFit/>
          </a:bodyPr>
          <a:p>
            <a:pPr algn="ctr"/>
            <a:r>
              <a:rPr lang="zh-CN" altLang="en-US" sz="1350">
                <a:solidFill>
                  <a:schemeClr val="bg1"/>
                </a:solidFill>
              </a:rPr>
              <a:t>利用网络试试违法犯罪</a:t>
            </a:r>
            <a:endParaRPr lang="zh-CN" altLang="en-US" sz="1350">
              <a:solidFill>
                <a:schemeClr val="bg1"/>
              </a:solidFill>
            </a:endParaRPr>
          </a:p>
        </p:txBody>
      </p:sp>
      <p:sp>
        <p:nvSpPr>
          <p:cNvPr id="23" name="右箭头 22"/>
          <p:cNvSpPr/>
          <p:nvPr/>
        </p:nvSpPr>
        <p:spPr>
          <a:xfrm>
            <a:off x="6866573" y="1497013"/>
            <a:ext cx="238601" cy="187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4" name="右箭头 23"/>
          <p:cNvSpPr/>
          <p:nvPr/>
        </p:nvSpPr>
        <p:spPr>
          <a:xfrm>
            <a:off x="6866573" y="1990408"/>
            <a:ext cx="238601" cy="187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右箭头 24"/>
          <p:cNvSpPr/>
          <p:nvPr/>
        </p:nvSpPr>
        <p:spPr>
          <a:xfrm>
            <a:off x="6866573" y="2483326"/>
            <a:ext cx="238601" cy="187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矩形 25"/>
          <p:cNvSpPr/>
          <p:nvPr/>
        </p:nvSpPr>
        <p:spPr>
          <a:xfrm>
            <a:off x="7191851" y="1397000"/>
            <a:ext cx="1693545" cy="366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7" name="矩形 26"/>
          <p:cNvSpPr/>
          <p:nvPr/>
        </p:nvSpPr>
        <p:spPr>
          <a:xfrm>
            <a:off x="7191851" y="2380933"/>
            <a:ext cx="1693545" cy="366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8" name="矩形 27"/>
          <p:cNvSpPr/>
          <p:nvPr/>
        </p:nvSpPr>
        <p:spPr>
          <a:xfrm>
            <a:off x="7191851" y="1888966"/>
            <a:ext cx="1693545" cy="366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文本框 28"/>
          <p:cNvSpPr txBox="1"/>
          <p:nvPr/>
        </p:nvSpPr>
        <p:spPr>
          <a:xfrm>
            <a:off x="7049929" y="1497013"/>
            <a:ext cx="1966913" cy="299085"/>
          </a:xfrm>
          <a:prstGeom prst="rect">
            <a:avLst/>
          </a:prstGeom>
          <a:noFill/>
        </p:spPr>
        <p:txBody>
          <a:bodyPr wrap="square" rtlCol="0">
            <a:spAutoFit/>
          </a:bodyPr>
          <a:p>
            <a:pPr algn="ctr"/>
            <a:r>
              <a:rPr lang="zh-CN" altLang="en-US" sz="1350">
                <a:solidFill>
                  <a:schemeClr val="bg1"/>
                </a:solidFill>
              </a:rPr>
              <a:t>下降</a:t>
            </a:r>
            <a:r>
              <a:rPr lang="en-US" altLang="zh-CN" sz="1350">
                <a:solidFill>
                  <a:schemeClr val="bg1"/>
                </a:solidFill>
              </a:rPr>
              <a:t>13.72</a:t>
            </a:r>
            <a:r>
              <a:rPr lang="zh-CN" altLang="en-US" sz="1350">
                <a:solidFill>
                  <a:schemeClr val="bg1"/>
                </a:solidFill>
              </a:rPr>
              <a:t>个百分点</a:t>
            </a:r>
            <a:endParaRPr lang="zh-CN" altLang="en-US" sz="1350">
              <a:solidFill>
                <a:schemeClr val="bg1"/>
              </a:solidFill>
            </a:endParaRPr>
          </a:p>
        </p:txBody>
      </p:sp>
      <p:sp>
        <p:nvSpPr>
          <p:cNvPr id="33" name="文本框 32"/>
          <p:cNvSpPr txBox="1"/>
          <p:nvPr/>
        </p:nvSpPr>
        <p:spPr>
          <a:xfrm>
            <a:off x="7049929" y="1990884"/>
            <a:ext cx="1966913" cy="299085"/>
          </a:xfrm>
          <a:prstGeom prst="rect">
            <a:avLst/>
          </a:prstGeom>
          <a:noFill/>
        </p:spPr>
        <p:txBody>
          <a:bodyPr wrap="square" rtlCol="0">
            <a:spAutoFit/>
          </a:bodyPr>
          <a:p>
            <a:pPr algn="ctr"/>
            <a:r>
              <a:rPr lang="zh-CN" altLang="en-US" sz="1350">
                <a:solidFill>
                  <a:schemeClr val="bg1"/>
                </a:solidFill>
              </a:rPr>
              <a:t>提升</a:t>
            </a:r>
            <a:r>
              <a:rPr lang="en-US" altLang="zh-CN" sz="1350">
                <a:solidFill>
                  <a:schemeClr val="bg1"/>
                </a:solidFill>
              </a:rPr>
              <a:t>1.9</a:t>
            </a:r>
            <a:r>
              <a:rPr lang="zh-CN" altLang="en-US" sz="1350">
                <a:solidFill>
                  <a:schemeClr val="bg1"/>
                </a:solidFill>
              </a:rPr>
              <a:t>个百分点</a:t>
            </a:r>
            <a:endParaRPr lang="zh-CN" altLang="en-US" sz="1350">
              <a:solidFill>
                <a:schemeClr val="bg1"/>
              </a:solidFill>
            </a:endParaRPr>
          </a:p>
        </p:txBody>
      </p:sp>
      <p:sp>
        <p:nvSpPr>
          <p:cNvPr id="34" name="文本框 33"/>
          <p:cNvSpPr txBox="1"/>
          <p:nvPr/>
        </p:nvSpPr>
        <p:spPr>
          <a:xfrm>
            <a:off x="7049929" y="2483803"/>
            <a:ext cx="1966913" cy="299085"/>
          </a:xfrm>
          <a:prstGeom prst="rect">
            <a:avLst/>
          </a:prstGeom>
          <a:noFill/>
        </p:spPr>
        <p:txBody>
          <a:bodyPr wrap="square" rtlCol="0">
            <a:spAutoFit/>
          </a:bodyPr>
          <a:p>
            <a:pPr algn="ctr"/>
            <a:r>
              <a:rPr lang="zh-CN" altLang="en-US" sz="1350">
                <a:solidFill>
                  <a:schemeClr val="bg1"/>
                </a:solidFill>
              </a:rPr>
              <a:t>提升</a:t>
            </a:r>
            <a:r>
              <a:rPr lang="en-US" altLang="zh-CN" sz="1350">
                <a:solidFill>
                  <a:schemeClr val="bg1"/>
                </a:solidFill>
              </a:rPr>
              <a:t>1.02</a:t>
            </a:r>
            <a:r>
              <a:rPr lang="zh-CN" altLang="en-US" sz="1350">
                <a:solidFill>
                  <a:schemeClr val="bg1"/>
                </a:solidFill>
              </a:rPr>
              <a:t>个百分点</a:t>
            </a:r>
            <a:endParaRPr lang="zh-CN" altLang="en-US" sz="1350">
              <a:solidFill>
                <a:schemeClr val="bg1"/>
              </a:solidFill>
            </a:endParaRPr>
          </a:p>
        </p:txBody>
      </p:sp>
      <p:sp>
        <p:nvSpPr>
          <p:cNvPr id="35" name="文本框 34"/>
          <p:cNvSpPr txBox="1"/>
          <p:nvPr/>
        </p:nvSpPr>
        <p:spPr>
          <a:xfrm>
            <a:off x="7577614" y="1151731"/>
            <a:ext cx="885825" cy="299085"/>
          </a:xfrm>
          <a:prstGeom prst="rect">
            <a:avLst/>
          </a:prstGeom>
          <a:noFill/>
        </p:spPr>
        <p:txBody>
          <a:bodyPr wrap="square" rtlCol="0">
            <a:spAutoFit/>
          </a:bodyPr>
          <a:p>
            <a:r>
              <a:rPr lang="zh-CN" altLang="en-US" sz="1350"/>
              <a:t>相比去年</a:t>
            </a:r>
            <a:endParaRPr lang="zh-CN" altLang="en-US" sz="1350"/>
          </a:p>
        </p:txBody>
      </p:sp>
      <p:pic>
        <p:nvPicPr>
          <p:cNvPr id="10" name="图片 9"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12" name="图片 11"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15" name="图片 14"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pic>
        <p:nvPicPr>
          <p:cNvPr id="104" name="图片 103"/>
          <p:cNvPicPr/>
          <p:nvPr/>
        </p:nvPicPr>
        <p:blipFill>
          <a:blip r:embed="rId7"/>
          <a:stretch>
            <a:fillRect/>
          </a:stretch>
        </p:blipFill>
        <p:spPr>
          <a:xfrm>
            <a:off x="5087620" y="2694305"/>
            <a:ext cx="3319145" cy="23533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1" name="任意多边形: 形状 80"/>
          <p:cNvSpPr/>
          <p:nvPr/>
        </p:nvSpPr>
        <p:spPr>
          <a:xfrm>
            <a:off x="7572375" y="464185"/>
            <a:ext cx="571500" cy="9906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任意多边形: 形状 82"/>
          <p:cNvSpPr/>
          <p:nvPr/>
        </p:nvSpPr>
        <p:spPr>
          <a:xfrm>
            <a:off x="2821977" y="4780915"/>
            <a:ext cx="340468" cy="2667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273368" y="609918"/>
            <a:ext cx="6908483" cy="380365"/>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（8）从业人员在工作中最常遇到的网络安全问题。</a:t>
            </a:r>
            <a:endParaRPr lang="en-US" altLang="zh-CN" sz="1875"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6" name="图示 15"/>
          <p:cNvGraphicFramePr/>
          <p:nvPr/>
        </p:nvGraphicFramePr>
        <p:xfrm>
          <a:off x="924560" y="1153160"/>
          <a:ext cx="6812280" cy="80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流程图: 接点 4"/>
          <p:cNvSpPr/>
          <p:nvPr/>
        </p:nvSpPr>
        <p:spPr>
          <a:xfrm>
            <a:off x="187325" y="1000351"/>
            <a:ext cx="1177290" cy="1082224"/>
          </a:xfrm>
          <a:prstGeom prst="flowChartConnector">
            <a:avLst/>
          </a:prstGeom>
          <a:solidFill>
            <a:schemeClr val="accent4">
              <a:lumMod val="60000"/>
              <a:lumOff val="40000"/>
            </a:schemeClr>
          </a:solidFill>
        </p:spPr>
        <p:txBody>
          <a:bodyPr wrap="square" rtlCol="0" anchor="ctr">
            <a:spAutoFit/>
          </a:bodyPr>
          <a:p>
            <a:pPr algn="l"/>
            <a:r>
              <a:rPr lang="zh-CN" altLang="en-US" sz="1500" b="1" dirty="0">
                <a:latin typeface="微软雅黑" panose="020B0503020204020204" pitchFamily="34" charset="-122"/>
                <a:ea typeface="微软雅黑" panose="020B0503020204020204" pitchFamily="34" charset="-122"/>
              </a:rPr>
              <a:t>从业人员遇见率</a:t>
            </a:r>
            <a:endParaRPr lang="zh-CN" altLang="en-US" sz="1500"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73368" y="2231073"/>
            <a:ext cx="4782979" cy="3272155"/>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（9）网民网络</a:t>
            </a:r>
            <a:endParaRPr lang="en-US" altLang="zh-CN"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在打击利用网络实施违法犯罪活动方面，超过</a:t>
            </a:r>
            <a:r>
              <a:rPr lang="zh-CN" altLang="en-US" sz="187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七</a:t>
            </a:r>
            <a:r>
              <a:rPr lang="zh-CN" altLang="en-US" sz="187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成</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网民关注的犯罪类型是</a:t>
            </a:r>
            <a:r>
              <a:rPr lang="zh-CN" altLang="en-US" sz="187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侵犯个人信息犯罪、违法有害信息犯罪和网络诈骗犯罪</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近一年来，网民在使用网络时曾遇到过违法犯罪情况，违法有害信息占比69.28%；侵犯个人信息占比65.7%。</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a:p>
        </p:txBody>
      </p:sp>
      <p:pic>
        <p:nvPicPr>
          <p:cNvPr id="9" name="图片 8" descr="调查活动logo"/>
          <p:cNvPicPr>
            <a:picLocks noChangeAspect="1"/>
          </p:cNvPicPr>
          <p:nvPr/>
        </p:nvPicPr>
        <p:blipFill>
          <a:blip r:embed="rId7"/>
          <a:stretch>
            <a:fillRect/>
          </a:stretch>
        </p:blipFill>
        <p:spPr>
          <a:xfrm>
            <a:off x="187325" y="162560"/>
            <a:ext cx="465455" cy="465455"/>
          </a:xfrm>
          <a:prstGeom prst="rect">
            <a:avLst/>
          </a:prstGeom>
        </p:spPr>
      </p:pic>
      <p:pic>
        <p:nvPicPr>
          <p:cNvPr id="12" name="图片 11" descr="未标题-3"/>
          <p:cNvPicPr>
            <a:picLocks noChangeAspect="1"/>
          </p:cNvPicPr>
          <p:nvPr/>
        </p:nvPicPr>
        <p:blipFill>
          <a:blip r:embed="rId8"/>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9"/>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10"/>
          <a:srcRect l="28837" r="24397" b="16204"/>
          <a:stretch>
            <a:fillRect/>
          </a:stretch>
        </p:blipFill>
        <p:spPr>
          <a:xfrm>
            <a:off x="8406765" y="-31115"/>
            <a:ext cx="702310" cy="919480"/>
          </a:xfrm>
          <a:prstGeom prst="rect">
            <a:avLst/>
          </a:prstGeom>
        </p:spPr>
      </p:pic>
      <p:pic>
        <p:nvPicPr>
          <p:cNvPr id="15" name="图片 14" descr="发布周2"/>
          <p:cNvPicPr>
            <a:picLocks noChangeAspect="1"/>
          </p:cNvPicPr>
          <p:nvPr/>
        </p:nvPicPr>
        <p:blipFill>
          <a:blip r:embed="rId11"/>
          <a:srcRect l="42028" t="32763" r="22028" b="34675"/>
          <a:stretch>
            <a:fillRect/>
          </a:stretch>
        </p:blipFill>
        <p:spPr>
          <a:xfrm>
            <a:off x="685800" y="199390"/>
            <a:ext cx="3286760" cy="410845"/>
          </a:xfrm>
          <a:prstGeom prst="rect">
            <a:avLst/>
          </a:prstGeom>
        </p:spPr>
      </p:pic>
      <p:pic>
        <p:nvPicPr>
          <p:cNvPr id="39" name="Drawing 39" descr="Generated"/>
          <p:cNvPicPr>
            <a:picLocks noChangeAspect="1"/>
          </p:cNvPicPr>
          <p:nvPr/>
        </p:nvPicPr>
        <p:blipFill>
          <a:blip r:embed="rId12"/>
          <a:stretch>
            <a:fillRect/>
          </a:stretch>
        </p:blipFill>
        <p:spPr>
          <a:xfrm>
            <a:off x="5056505" y="2282190"/>
            <a:ext cx="3917315" cy="2767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1" name="任意多边形: 形状 80"/>
          <p:cNvSpPr/>
          <p:nvPr/>
        </p:nvSpPr>
        <p:spPr>
          <a:xfrm>
            <a:off x="7572375" y="464185"/>
            <a:ext cx="571500" cy="9906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518478" y="888206"/>
            <a:ext cx="7624763" cy="1537335"/>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（10）</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65.34</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%的从业人员认为网络安全最突出或亟需治理的问题是网络诈骗，比</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年的75.17%下降</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9.83</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其次，从业人员对数据泄露、数据非法交易、网络谣言与诽谤关注度分别为</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64.95</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64.51</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%、58.93</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0" name="图示 9"/>
          <p:cNvGraphicFramePr/>
          <p:nvPr/>
        </p:nvGraphicFramePr>
        <p:xfrm>
          <a:off x="2524761" y="2018689"/>
          <a:ext cx="3749718" cy="3125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图片 8" descr="调查活动logo"/>
          <p:cNvPicPr>
            <a:picLocks noChangeAspect="1"/>
          </p:cNvPicPr>
          <p:nvPr/>
        </p:nvPicPr>
        <p:blipFill>
          <a:blip r:embed="rId7"/>
          <a:stretch>
            <a:fillRect/>
          </a:stretch>
        </p:blipFill>
        <p:spPr>
          <a:xfrm>
            <a:off x="187325" y="162560"/>
            <a:ext cx="465455" cy="465455"/>
          </a:xfrm>
          <a:prstGeom prst="rect">
            <a:avLst/>
          </a:prstGeom>
        </p:spPr>
      </p:pic>
      <p:pic>
        <p:nvPicPr>
          <p:cNvPr id="12" name="图片 11" descr="未标题-3"/>
          <p:cNvPicPr>
            <a:picLocks noChangeAspect="1"/>
          </p:cNvPicPr>
          <p:nvPr/>
        </p:nvPicPr>
        <p:blipFill>
          <a:blip r:embed="rId8"/>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9"/>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10"/>
          <a:srcRect l="28837" r="24397" b="16204"/>
          <a:stretch>
            <a:fillRect/>
          </a:stretch>
        </p:blipFill>
        <p:spPr>
          <a:xfrm>
            <a:off x="8406765" y="-31115"/>
            <a:ext cx="702310" cy="919480"/>
          </a:xfrm>
          <a:prstGeom prst="rect">
            <a:avLst/>
          </a:prstGeom>
        </p:spPr>
      </p:pic>
      <p:pic>
        <p:nvPicPr>
          <p:cNvPr id="15" name="图片 14" descr="发布周2"/>
          <p:cNvPicPr>
            <a:picLocks noChangeAspect="1"/>
          </p:cNvPicPr>
          <p:nvPr/>
        </p:nvPicPr>
        <p:blipFill>
          <a:blip r:embed="rId11"/>
          <a:srcRect l="42028" t="32763" r="22028" b="34675"/>
          <a:stretch>
            <a:fillRect/>
          </a:stretch>
        </p:blipFill>
        <p:spPr>
          <a:xfrm>
            <a:off x="685800" y="199390"/>
            <a:ext cx="3286760" cy="410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1" name="任意多边形: 形状 80"/>
          <p:cNvSpPr/>
          <p:nvPr/>
        </p:nvSpPr>
        <p:spPr>
          <a:xfrm>
            <a:off x="7572375" y="464185"/>
            <a:ext cx="571500" cy="9906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任意多边形: 形状 82"/>
          <p:cNvSpPr/>
          <p:nvPr/>
        </p:nvSpPr>
        <p:spPr>
          <a:xfrm>
            <a:off x="2821977" y="4780915"/>
            <a:ext cx="340468" cy="2667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685483" y="1058863"/>
            <a:ext cx="7764780" cy="3850640"/>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11）网络安全法治观念得到普及，加强网络安全法制建设和加强监管力度成为共识。网络从业人员对于维护网络安全最需要采取的措施方面，接近六成认为要严厉打击网络违法犯罪行为及落实网络平台主体责任。</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（12）加强网络安全立法的主要关注点在：个人信息保护和</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网络平台责任</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。网络安全各领域监管、网络违法犯罪防治等方面的立法关注度也比较高（关注度40%以上）。</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93408" y="610076"/>
            <a:ext cx="7144226" cy="380365"/>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4</a:t>
            </a:r>
            <a:r>
              <a:rPr lang="zh-CN" altLang="en-US" sz="1875" b="1">
                <a:latin typeface="宋体" panose="02010600030101010101" pitchFamily="2" charset="-122"/>
                <a:ea typeface="宋体" panose="02010600030101010101" pitchFamily="2" charset="-122"/>
                <a:cs typeface="宋体" panose="02010600030101010101" pitchFamily="2" charset="-122"/>
              </a:rPr>
              <a:t>、网络安全依法治理不断完善，加强法制建设成为主要诉求</a:t>
            </a:r>
            <a:endParaRPr lang="zh-CN" altLang="en-US" sz="1875" b="1">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16" name="图示 15"/>
          <p:cNvGraphicFramePr/>
          <p:nvPr/>
        </p:nvGraphicFramePr>
        <p:xfrm>
          <a:off x="2249170" y="1951990"/>
          <a:ext cx="3832860" cy="1090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图示 19"/>
          <p:cNvGraphicFramePr/>
          <p:nvPr/>
        </p:nvGraphicFramePr>
        <p:xfrm>
          <a:off x="1559560" y="4218940"/>
          <a:ext cx="6329680" cy="690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流程图: 接点 4"/>
          <p:cNvSpPr/>
          <p:nvPr/>
        </p:nvSpPr>
        <p:spPr>
          <a:xfrm>
            <a:off x="846455" y="4042711"/>
            <a:ext cx="1132840" cy="1043973"/>
          </a:xfrm>
          <a:prstGeom prst="flowChartConnector">
            <a:avLst/>
          </a:prstGeom>
          <a:solidFill>
            <a:schemeClr val="accent4">
              <a:lumMod val="60000"/>
              <a:lumOff val="40000"/>
            </a:schemeClr>
          </a:solidFill>
        </p:spPr>
        <p:txBody>
          <a:bodyPr wrap="square" rtlCol="0" anchor="ctr">
            <a:spAutoFit/>
          </a:bodyPr>
          <a:p>
            <a:pPr algn="l"/>
            <a:r>
              <a:rPr lang="zh-CN" altLang="en-US" sz="1400" b="1" dirty="0">
                <a:latin typeface="微软雅黑" panose="020B0503020204020204" pitchFamily="34" charset="-122"/>
                <a:ea typeface="微软雅黑" panose="020B0503020204020204" pitchFamily="34" charset="-122"/>
              </a:rPr>
              <a:t>网络安全立法关注点</a:t>
            </a:r>
            <a:endParaRPr lang="zh-CN" altLang="en-US" sz="1400" b="1" dirty="0">
              <a:latin typeface="微软雅黑" panose="020B0503020204020204" pitchFamily="34" charset="-122"/>
              <a:ea typeface="微软雅黑" panose="020B0503020204020204" pitchFamily="34" charset="-122"/>
            </a:endParaRPr>
          </a:p>
        </p:txBody>
      </p:sp>
      <p:pic>
        <p:nvPicPr>
          <p:cNvPr id="22" name="图片 21" descr="调查活动logo"/>
          <p:cNvPicPr>
            <a:picLocks noChangeAspect="1"/>
          </p:cNvPicPr>
          <p:nvPr/>
        </p:nvPicPr>
        <p:blipFill>
          <a:blip r:embed="rId12"/>
          <a:stretch>
            <a:fillRect/>
          </a:stretch>
        </p:blipFill>
        <p:spPr>
          <a:xfrm>
            <a:off x="187325" y="162560"/>
            <a:ext cx="465455" cy="465455"/>
          </a:xfrm>
          <a:prstGeom prst="rect">
            <a:avLst/>
          </a:prstGeom>
        </p:spPr>
      </p:pic>
      <p:pic>
        <p:nvPicPr>
          <p:cNvPr id="23" name="图片 22" descr="未标题-3"/>
          <p:cNvPicPr>
            <a:picLocks noChangeAspect="1"/>
          </p:cNvPicPr>
          <p:nvPr/>
        </p:nvPicPr>
        <p:blipFill>
          <a:blip r:embed="rId13"/>
          <a:srcRect l="65278" b="80121"/>
          <a:stretch>
            <a:fillRect/>
          </a:stretch>
        </p:blipFill>
        <p:spPr>
          <a:xfrm>
            <a:off x="565150" y="359410"/>
            <a:ext cx="3175000" cy="250825"/>
          </a:xfrm>
          <a:prstGeom prst="rect">
            <a:avLst/>
          </a:prstGeom>
        </p:spPr>
      </p:pic>
      <p:pic>
        <p:nvPicPr>
          <p:cNvPr id="24" name="图片 23" descr="发布周3"/>
          <p:cNvPicPr>
            <a:picLocks noChangeAspect="1"/>
          </p:cNvPicPr>
          <p:nvPr/>
        </p:nvPicPr>
        <p:blipFill>
          <a:blip r:embed="rId14"/>
          <a:srcRect l="30810" r="28271" b="17461"/>
          <a:stretch>
            <a:fillRect/>
          </a:stretch>
        </p:blipFill>
        <p:spPr>
          <a:xfrm>
            <a:off x="7737475" y="-19050"/>
            <a:ext cx="593725" cy="846455"/>
          </a:xfrm>
          <a:prstGeom prst="rect">
            <a:avLst/>
          </a:prstGeom>
        </p:spPr>
      </p:pic>
      <p:pic>
        <p:nvPicPr>
          <p:cNvPr id="25" name="图片 24" descr="发布周1"/>
          <p:cNvPicPr>
            <a:picLocks noChangeAspect="1"/>
          </p:cNvPicPr>
          <p:nvPr/>
        </p:nvPicPr>
        <p:blipFill>
          <a:blip r:embed="rId15"/>
          <a:srcRect l="28837" r="24397" b="16204"/>
          <a:stretch>
            <a:fillRect/>
          </a:stretch>
        </p:blipFill>
        <p:spPr>
          <a:xfrm>
            <a:off x="8406765" y="-31115"/>
            <a:ext cx="702310" cy="919480"/>
          </a:xfrm>
          <a:prstGeom prst="rect">
            <a:avLst/>
          </a:prstGeom>
        </p:spPr>
      </p:pic>
      <p:pic>
        <p:nvPicPr>
          <p:cNvPr id="26" name="图片 25" descr="发布周2"/>
          <p:cNvPicPr>
            <a:picLocks noChangeAspect="1"/>
          </p:cNvPicPr>
          <p:nvPr/>
        </p:nvPicPr>
        <p:blipFill>
          <a:blip r:embed="rId16"/>
          <a:srcRect l="42028" t="32763" r="22028" b="34675"/>
          <a:stretch>
            <a:fillRect/>
          </a:stretch>
        </p:blipFill>
        <p:spPr>
          <a:xfrm>
            <a:off x="685800" y="199390"/>
            <a:ext cx="3286760" cy="410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1" name="任意多边形: 形状 80"/>
          <p:cNvSpPr/>
          <p:nvPr/>
        </p:nvSpPr>
        <p:spPr>
          <a:xfrm>
            <a:off x="7572375" y="464185"/>
            <a:ext cx="571500" cy="9906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任意多边形: 形状 82"/>
          <p:cNvSpPr/>
          <p:nvPr/>
        </p:nvSpPr>
        <p:spPr>
          <a:xfrm>
            <a:off x="2821977" y="4780915"/>
            <a:ext cx="340468" cy="2667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685483" y="1139508"/>
            <a:ext cx="7764780" cy="3850640"/>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13</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）公众网民对我国个人信息保护状况评价偏低。认为较好以上的占</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23.67</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33.8</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%认为一般，</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42.53</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%认为不太好或非常不好。</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14</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）网民受到个人信息被泄露和滥用的情况非常严重。排前三位的是推销电话、垃圾邮件和推销短信。</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92773" y="610076"/>
            <a:ext cx="7144226" cy="380365"/>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5</a:t>
            </a:r>
            <a:r>
              <a:rPr lang="zh-CN" altLang="en-US" sz="1875" b="1">
                <a:latin typeface="宋体" panose="02010600030101010101" pitchFamily="2" charset="-122"/>
                <a:ea typeface="宋体" panose="02010600030101010101" pitchFamily="2" charset="-122"/>
                <a:cs typeface="宋体" panose="02010600030101010101" pitchFamily="2" charset="-122"/>
              </a:rPr>
              <a:t>、社交、电商、网媒等领域个人信息保护问题较多</a:t>
            </a:r>
            <a:endParaRPr lang="zh-CN" altLang="en-US" sz="1875" b="1">
              <a:latin typeface="宋体" panose="02010600030101010101" pitchFamily="2" charset="-122"/>
              <a:ea typeface="宋体" panose="02010600030101010101" pitchFamily="2" charset="-122"/>
              <a:cs typeface="宋体" panose="02010600030101010101" pitchFamily="2" charset="-122"/>
            </a:endParaRPr>
          </a:p>
        </p:txBody>
      </p:sp>
      <p:sp>
        <p:nvSpPr>
          <p:cNvPr id="15" name="文本框 14"/>
          <p:cNvSpPr txBox="1"/>
          <p:nvPr/>
        </p:nvSpPr>
        <p:spPr>
          <a:xfrm>
            <a:off x="5232559" y="1985328"/>
            <a:ext cx="842963" cy="922020"/>
          </a:xfrm>
          <a:prstGeom prst="rect">
            <a:avLst/>
          </a:prstGeom>
          <a:noFill/>
        </p:spPr>
        <p:txBody>
          <a:bodyPr wrap="square" rtlCol="0">
            <a:spAutoFit/>
          </a:bodyPr>
          <a:p>
            <a:r>
              <a:rPr lang="zh-CN" sz="1350">
                <a:solidFill>
                  <a:schemeClr val="bg1"/>
                </a:solidFill>
              </a:rPr>
              <a:t>比去年上升了</a:t>
            </a:r>
            <a:r>
              <a:rPr lang="en-US" altLang="zh-CN" sz="1350">
                <a:solidFill>
                  <a:schemeClr val="bg1"/>
                </a:solidFill>
              </a:rPr>
              <a:t>1.27</a:t>
            </a:r>
            <a:r>
              <a:rPr lang="zh-CN" altLang="en-US" sz="1350">
                <a:solidFill>
                  <a:schemeClr val="bg1"/>
                </a:solidFill>
              </a:rPr>
              <a:t>个百分点</a:t>
            </a:r>
            <a:endParaRPr lang="zh-CN" altLang="en-US" sz="1350">
              <a:solidFill>
                <a:schemeClr val="bg1"/>
              </a:solidFill>
            </a:endParaRPr>
          </a:p>
        </p:txBody>
      </p:sp>
      <p:sp>
        <p:nvSpPr>
          <p:cNvPr id="18" name="下箭头标注 17"/>
          <p:cNvSpPr/>
          <p:nvPr/>
        </p:nvSpPr>
        <p:spPr>
          <a:xfrm>
            <a:off x="2432685" y="1858645"/>
            <a:ext cx="3704273" cy="57864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9" name="矩形 18"/>
          <p:cNvSpPr/>
          <p:nvPr/>
        </p:nvSpPr>
        <p:spPr>
          <a:xfrm>
            <a:off x="2432685" y="2437289"/>
            <a:ext cx="3703796" cy="331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2" name="文本框 11"/>
          <p:cNvSpPr txBox="1"/>
          <p:nvPr/>
        </p:nvSpPr>
        <p:spPr>
          <a:xfrm>
            <a:off x="3268980" y="1917224"/>
            <a:ext cx="2031206" cy="299085"/>
          </a:xfrm>
          <a:prstGeom prst="rect">
            <a:avLst/>
          </a:prstGeom>
          <a:noFill/>
        </p:spPr>
        <p:txBody>
          <a:bodyPr wrap="square" rtlCol="0">
            <a:spAutoFit/>
          </a:bodyPr>
          <a:p>
            <a:r>
              <a:rPr lang="zh-CN" altLang="en-US" sz="1350">
                <a:solidFill>
                  <a:schemeClr val="bg1"/>
                </a:solidFill>
              </a:rPr>
              <a:t>个人信息保护状况评价</a:t>
            </a:r>
            <a:endParaRPr lang="zh-CN" altLang="en-US" sz="1350">
              <a:solidFill>
                <a:schemeClr val="bg1"/>
              </a:solidFill>
            </a:endParaRPr>
          </a:p>
        </p:txBody>
      </p:sp>
      <p:sp>
        <p:nvSpPr>
          <p:cNvPr id="13" name="文本框 12"/>
          <p:cNvSpPr txBox="1"/>
          <p:nvPr/>
        </p:nvSpPr>
        <p:spPr>
          <a:xfrm>
            <a:off x="3037840" y="2465705"/>
            <a:ext cx="2600960" cy="299085"/>
          </a:xfrm>
          <a:prstGeom prst="rect">
            <a:avLst/>
          </a:prstGeom>
          <a:noFill/>
        </p:spPr>
        <p:txBody>
          <a:bodyPr wrap="square" rtlCol="0">
            <a:spAutoFit/>
          </a:bodyPr>
          <a:p>
            <a:r>
              <a:rPr lang="en-US" altLang="zh-CN" sz="1350">
                <a:solidFill>
                  <a:schemeClr val="bg1"/>
                </a:solidFill>
              </a:rPr>
              <a:t>23.67%</a:t>
            </a:r>
            <a:r>
              <a:rPr lang="zh-CN" altLang="en-US" sz="1350">
                <a:solidFill>
                  <a:schemeClr val="bg1"/>
                </a:solidFill>
              </a:rPr>
              <a:t>（非常满意和满意）</a:t>
            </a:r>
            <a:endParaRPr lang="zh-CN" altLang="en-US" sz="1350">
              <a:solidFill>
                <a:schemeClr val="bg1"/>
              </a:solidFill>
            </a:endParaRPr>
          </a:p>
        </p:txBody>
      </p:sp>
      <p:graphicFrame>
        <p:nvGraphicFramePr>
          <p:cNvPr id="16" name="图示 15"/>
          <p:cNvGraphicFramePr/>
          <p:nvPr/>
        </p:nvGraphicFramePr>
        <p:xfrm>
          <a:off x="689610" y="3263900"/>
          <a:ext cx="7764780"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图片 19" descr="调查活动logo"/>
          <p:cNvPicPr>
            <a:picLocks noChangeAspect="1"/>
          </p:cNvPicPr>
          <p:nvPr/>
        </p:nvPicPr>
        <p:blipFill>
          <a:blip r:embed="rId7"/>
          <a:stretch>
            <a:fillRect/>
          </a:stretch>
        </p:blipFill>
        <p:spPr>
          <a:xfrm>
            <a:off x="187325" y="162560"/>
            <a:ext cx="465455" cy="465455"/>
          </a:xfrm>
          <a:prstGeom prst="rect">
            <a:avLst/>
          </a:prstGeom>
        </p:spPr>
      </p:pic>
      <p:pic>
        <p:nvPicPr>
          <p:cNvPr id="21" name="图片 20" descr="未标题-3"/>
          <p:cNvPicPr>
            <a:picLocks noChangeAspect="1"/>
          </p:cNvPicPr>
          <p:nvPr/>
        </p:nvPicPr>
        <p:blipFill>
          <a:blip r:embed="rId8"/>
          <a:srcRect l="65278" b="80121"/>
          <a:stretch>
            <a:fillRect/>
          </a:stretch>
        </p:blipFill>
        <p:spPr>
          <a:xfrm>
            <a:off x="565150" y="359410"/>
            <a:ext cx="3175000" cy="250825"/>
          </a:xfrm>
          <a:prstGeom prst="rect">
            <a:avLst/>
          </a:prstGeom>
        </p:spPr>
      </p:pic>
      <p:pic>
        <p:nvPicPr>
          <p:cNvPr id="22" name="图片 21" descr="发布周3"/>
          <p:cNvPicPr>
            <a:picLocks noChangeAspect="1"/>
          </p:cNvPicPr>
          <p:nvPr/>
        </p:nvPicPr>
        <p:blipFill>
          <a:blip r:embed="rId9"/>
          <a:srcRect l="30810" r="28271" b="17461"/>
          <a:stretch>
            <a:fillRect/>
          </a:stretch>
        </p:blipFill>
        <p:spPr>
          <a:xfrm>
            <a:off x="7737475" y="-19050"/>
            <a:ext cx="593725" cy="846455"/>
          </a:xfrm>
          <a:prstGeom prst="rect">
            <a:avLst/>
          </a:prstGeom>
        </p:spPr>
      </p:pic>
      <p:pic>
        <p:nvPicPr>
          <p:cNvPr id="23" name="图片 22" descr="发布周1"/>
          <p:cNvPicPr>
            <a:picLocks noChangeAspect="1"/>
          </p:cNvPicPr>
          <p:nvPr/>
        </p:nvPicPr>
        <p:blipFill>
          <a:blip r:embed="rId10"/>
          <a:srcRect l="28837" r="24397" b="16204"/>
          <a:stretch>
            <a:fillRect/>
          </a:stretch>
        </p:blipFill>
        <p:spPr>
          <a:xfrm>
            <a:off x="8406765" y="-31115"/>
            <a:ext cx="702310" cy="919480"/>
          </a:xfrm>
          <a:prstGeom prst="rect">
            <a:avLst/>
          </a:prstGeom>
        </p:spPr>
      </p:pic>
      <p:pic>
        <p:nvPicPr>
          <p:cNvPr id="24" name="图片 23" descr="发布周2"/>
          <p:cNvPicPr>
            <a:picLocks noChangeAspect="1"/>
          </p:cNvPicPr>
          <p:nvPr/>
        </p:nvPicPr>
        <p:blipFill>
          <a:blip r:embed="rId11"/>
          <a:srcRect l="42028" t="32763" r="22028" b="34675"/>
          <a:stretch>
            <a:fillRect/>
          </a:stretch>
        </p:blipFill>
        <p:spPr>
          <a:xfrm>
            <a:off x="685800" y="199390"/>
            <a:ext cx="3286760" cy="410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468630" y="1047115"/>
            <a:ext cx="3872865" cy="2519045"/>
          </a:xfrm>
          <a:prstGeom prst="rect">
            <a:avLst/>
          </a:prstGeom>
          <a:noFill/>
        </p:spPr>
        <p:txBody>
          <a:bodyPr wrap="square" rtlCol="0">
            <a:spAutoFit/>
          </a:bodyPr>
          <a:p>
            <a:pPr indent="0">
              <a:lnSpc>
                <a:spcPct val="14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15</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sz="1875" dirty="0">
                <a:latin typeface="宋体" panose="02010600030101010101" pitchFamily="2" charset="-122"/>
                <a:ea typeface="宋体" panose="02010600030101010101" pitchFamily="2" charset="-122"/>
                <a:cs typeface="宋体" panose="02010600030101010101" pitchFamily="2" charset="-122"/>
                <a:sym typeface="+mn-ea"/>
              </a:rPr>
              <a:t>公众网民遭遇APP收集信息的情况，最多选择的是超出收集与功能无关个人信息，其次频繁索要无关权限</a:t>
            </a:r>
            <a:r>
              <a:rPr lang="zh-CN" sz="1875" dirty="0">
                <a:latin typeface="宋体" panose="02010600030101010101" pitchFamily="2" charset="-122"/>
                <a:ea typeface="宋体" panose="02010600030101010101" pitchFamily="2" charset="-122"/>
                <a:cs typeface="宋体" panose="02010600030101010101" pitchFamily="2" charset="-122"/>
                <a:sym typeface="+mn-ea"/>
              </a:rPr>
              <a:t>，还有</a:t>
            </a:r>
            <a:r>
              <a:rPr sz="1875" dirty="0">
                <a:latin typeface="宋体" panose="02010600030101010101" pitchFamily="2" charset="-122"/>
                <a:ea typeface="宋体" panose="02010600030101010101" pitchFamily="2" charset="-122"/>
                <a:cs typeface="宋体" panose="02010600030101010101" pitchFamily="2" charset="-122"/>
                <a:sym typeface="+mn-ea"/>
              </a:rPr>
              <a:t>强制索取无关权限</a:t>
            </a:r>
            <a:r>
              <a:rPr lang="zh-CN" sz="1875" dirty="0">
                <a:latin typeface="宋体" panose="02010600030101010101" pitchFamily="2" charset="-122"/>
                <a:ea typeface="宋体" panose="02010600030101010101" pitchFamily="2" charset="-122"/>
                <a:cs typeface="宋体" panose="02010600030101010101" pitchFamily="2" charset="-122"/>
                <a:sym typeface="+mn-ea"/>
              </a:rPr>
              <a:t>、</a:t>
            </a:r>
            <a:r>
              <a:rPr sz="1875" dirty="0">
                <a:latin typeface="宋体" panose="02010600030101010101" pitchFamily="2" charset="-122"/>
                <a:ea typeface="宋体" panose="02010600030101010101" pitchFamily="2" charset="-122"/>
                <a:cs typeface="宋体" panose="02010600030101010101" pitchFamily="2" charset="-122"/>
                <a:sym typeface="+mn-ea"/>
              </a:rPr>
              <a:t>存在不合理免责条款、无法注销账户</a:t>
            </a:r>
            <a:r>
              <a:rPr lang="zh-CN" sz="1875" dirty="0">
                <a:latin typeface="宋体" panose="02010600030101010101" pitchFamily="2" charset="-122"/>
                <a:ea typeface="宋体" panose="02010600030101010101" pitchFamily="2" charset="-122"/>
                <a:cs typeface="宋体" panose="02010600030101010101" pitchFamily="2" charset="-122"/>
                <a:sym typeface="+mn-ea"/>
              </a:rPr>
              <a:t>等</a:t>
            </a:r>
            <a:r>
              <a:rPr sz="1875" dirty="0">
                <a:latin typeface="宋体" panose="02010600030101010101" pitchFamily="2" charset="-122"/>
                <a:ea typeface="宋体" panose="02010600030101010101" pitchFamily="2" charset="-122"/>
                <a:cs typeface="宋体" panose="02010600030101010101" pitchFamily="2" charset="-122"/>
                <a:sym typeface="+mn-ea"/>
              </a:rPr>
              <a:t>。</a:t>
            </a:r>
            <a:endParaRPr sz="1875"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 name="Drawing 64" descr="Generated"/>
          <p:cNvPicPr>
            <a:picLocks noChangeAspect="1"/>
          </p:cNvPicPr>
          <p:nvPr/>
        </p:nvPicPr>
        <p:blipFill>
          <a:blip r:embed="rId8"/>
          <a:stretch>
            <a:fillRect/>
          </a:stretch>
        </p:blipFill>
        <p:spPr>
          <a:xfrm>
            <a:off x="4341495" y="969645"/>
            <a:ext cx="4534535" cy="3202940"/>
          </a:xfrm>
          <a:prstGeom prst="rect">
            <a:avLst/>
          </a:prstGeom>
        </p:spPr>
      </p:pic>
    </p:spTree>
    <p:custDataLst>
      <p:tags r:id="rId9"/>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2" name="文本框 1"/>
          <p:cNvSpPr txBox="1"/>
          <p:nvPr/>
        </p:nvSpPr>
        <p:spPr>
          <a:xfrm>
            <a:off x="3330575" y="610235"/>
            <a:ext cx="2033270" cy="1014730"/>
          </a:xfrm>
          <a:prstGeom prst="rect">
            <a:avLst/>
          </a:prstGeom>
          <a:noFill/>
        </p:spPr>
        <p:txBody>
          <a:bodyPr wrap="square" rtlCol="0">
            <a:spAutoFit/>
          </a:bodyPr>
          <a:p>
            <a:pPr algn="ctr"/>
            <a:r>
              <a:rPr lang="zh-CN" altLang="en-US" sz="6000" i="1" dirty="0">
                <a:gradFill>
                  <a:gsLst>
                    <a:gs pos="7000">
                      <a:srgbClr val="4B597C"/>
                    </a:gs>
                    <a:gs pos="100000">
                      <a:srgbClr val="3B4A67"/>
                    </a:gs>
                  </a:gsLst>
                  <a:lin ang="5400000" scaled="1"/>
                </a:gradFill>
                <a:latin typeface="字魂143号-正酷超级黑" panose="00000500000000000000" pitchFamily="2" charset="-122"/>
                <a:ea typeface="字魂143号-正酷超级黑" panose="00000500000000000000" pitchFamily="2" charset="-122"/>
              </a:rPr>
              <a:t>目录</a:t>
            </a:r>
            <a:endParaRPr lang="zh-CN" altLang="en-US" sz="6000" i="1" dirty="0">
              <a:gradFill>
                <a:gsLst>
                  <a:gs pos="7000">
                    <a:srgbClr val="4B597C"/>
                  </a:gs>
                  <a:gs pos="100000">
                    <a:srgbClr val="3B4A67"/>
                  </a:gs>
                </a:gsLst>
                <a:lin ang="5400000" scaled="1"/>
              </a:gradFill>
              <a:latin typeface="字魂143号-正酷超级黑" panose="00000500000000000000" pitchFamily="2" charset="-122"/>
              <a:ea typeface="字魂143号-正酷超级黑" panose="00000500000000000000" pitchFamily="2" charset="-122"/>
            </a:endParaRPr>
          </a:p>
        </p:txBody>
      </p:sp>
      <p:grpSp>
        <p:nvGrpSpPr>
          <p:cNvPr id="4" name="组合 3"/>
          <p:cNvGrpSpPr/>
          <p:nvPr/>
        </p:nvGrpSpPr>
        <p:grpSpPr>
          <a:xfrm>
            <a:off x="1195070" y="1603375"/>
            <a:ext cx="7609206" cy="672465"/>
            <a:chOff x="1496285" y="2338142"/>
            <a:chExt cx="8657817" cy="673100"/>
          </a:xfrm>
        </p:grpSpPr>
        <p:sp>
          <p:nvSpPr>
            <p:cNvPr id="6" name="文本框 5"/>
            <p:cNvSpPr txBox="1"/>
            <p:nvPr/>
          </p:nvSpPr>
          <p:spPr>
            <a:xfrm>
              <a:off x="1661017" y="2510389"/>
              <a:ext cx="8493085" cy="460810"/>
            </a:xfrm>
            <a:prstGeom prst="rect">
              <a:avLst/>
            </a:prstGeom>
            <a:noFill/>
          </p:spPr>
          <p:txBody>
            <a:bodyPr wrap="square" rtlCol="0">
              <a:spAutoFit/>
            </a:bodyPr>
            <a:p>
              <a:r>
                <a:rPr lang="en-US" altLang="zh-CN" sz="2400" dirty="0">
                  <a:gradFill>
                    <a:gsLst>
                      <a:gs pos="7000">
                        <a:srgbClr val="4B597C"/>
                      </a:gs>
                      <a:gs pos="100000">
                        <a:srgbClr val="3B4A67"/>
                      </a:gs>
                    </a:gsLst>
                    <a:lin ang="5400000" scaled="1"/>
                  </a:gradFill>
                  <a:latin typeface="+mj-lt"/>
                  <a:ea typeface="+mj-lt"/>
                  <a:cs typeface="+mj-lt"/>
                </a:rPr>
                <a:t>01-</a:t>
              </a:r>
              <a:r>
                <a:rPr lang="zh-CN" altLang="en-US" sz="2400" dirty="0">
                  <a:gradFill>
                    <a:gsLst>
                      <a:gs pos="7000">
                        <a:srgbClr val="4B597C"/>
                      </a:gs>
                      <a:gs pos="100000">
                        <a:srgbClr val="3B4A67"/>
                      </a:gs>
                    </a:gsLst>
                    <a:lin ang="5400000" scaled="1"/>
                  </a:gradFill>
                  <a:latin typeface="+mj-lt"/>
                  <a:ea typeface="+mj-lt"/>
                  <a:cs typeface="+mj-lt"/>
                </a:rPr>
                <a:t>开展网民网络安全感满意度调查的背景及意义</a:t>
              </a:r>
              <a:endParaRPr lang="zh-CN" altLang="en-US" sz="2400" dirty="0">
                <a:gradFill>
                  <a:gsLst>
                    <a:gs pos="7000">
                      <a:srgbClr val="4B597C"/>
                    </a:gs>
                    <a:gs pos="100000">
                      <a:srgbClr val="3B4A67"/>
                    </a:gs>
                  </a:gsLst>
                  <a:lin ang="5400000" scaled="1"/>
                </a:gradFill>
                <a:latin typeface="+mj-lt"/>
                <a:ea typeface="+mj-lt"/>
                <a:cs typeface="+mj-lt"/>
              </a:endParaRPr>
            </a:p>
          </p:txBody>
        </p:sp>
        <p:sp>
          <p:nvSpPr>
            <p:cNvPr id="7" name="椭圆 6"/>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grpSp>
        <p:nvGrpSpPr>
          <p:cNvPr id="8" name="组合 7"/>
          <p:cNvGrpSpPr/>
          <p:nvPr/>
        </p:nvGrpSpPr>
        <p:grpSpPr>
          <a:xfrm>
            <a:off x="1195295" y="3559882"/>
            <a:ext cx="6828790" cy="673100"/>
            <a:chOff x="1496285" y="2338142"/>
            <a:chExt cx="6828790" cy="673100"/>
          </a:xfrm>
        </p:grpSpPr>
        <p:sp>
          <p:nvSpPr>
            <p:cNvPr id="9" name="文本框 8"/>
            <p:cNvSpPr txBox="1"/>
            <p:nvPr/>
          </p:nvSpPr>
          <p:spPr>
            <a:xfrm>
              <a:off x="1660750" y="2510227"/>
              <a:ext cx="6664325" cy="460375"/>
            </a:xfrm>
            <a:prstGeom prst="rect">
              <a:avLst/>
            </a:prstGeom>
            <a:noFill/>
          </p:spPr>
          <p:txBody>
            <a:bodyPr wrap="square" rtlCol="0">
              <a:spAutoFit/>
            </a:bodyPr>
            <a:p>
              <a:r>
                <a:rPr lang="zh-CN" altLang="en-US" sz="2400" dirty="0">
                  <a:gradFill>
                    <a:gsLst>
                      <a:gs pos="7000">
                        <a:srgbClr val="4B597C"/>
                      </a:gs>
                      <a:gs pos="100000">
                        <a:srgbClr val="3B4A67"/>
                      </a:gs>
                    </a:gsLst>
                    <a:lin ang="5400000" scaled="1"/>
                  </a:gradFill>
                  <a:latin typeface="+mj-lt"/>
                  <a:ea typeface="+mj-lt"/>
                  <a:cs typeface="+mj-lt"/>
                </a:rPr>
                <a:t>0</a:t>
              </a:r>
              <a:r>
                <a:rPr lang="en-US" altLang="zh-CN" sz="2400" dirty="0">
                  <a:gradFill>
                    <a:gsLst>
                      <a:gs pos="7000">
                        <a:srgbClr val="4B597C"/>
                      </a:gs>
                      <a:gs pos="100000">
                        <a:srgbClr val="3B4A67"/>
                      </a:gs>
                    </a:gsLst>
                    <a:lin ang="5400000" scaled="1"/>
                  </a:gradFill>
                  <a:latin typeface="+mj-lt"/>
                  <a:ea typeface="+mj-lt"/>
                  <a:cs typeface="+mj-lt"/>
                </a:rPr>
                <a:t>4</a:t>
              </a:r>
              <a:r>
                <a:rPr lang="zh-CN" altLang="en-US" sz="2400" dirty="0">
                  <a:gradFill>
                    <a:gsLst>
                      <a:gs pos="7000">
                        <a:srgbClr val="4B597C"/>
                      </a:gs>
                      <a:gs pos="100000">
                        <a:srgbClr val="3B4A67"/>
                      </a:gs>
                    </a:gsLst>
                    <a:lin ang="5400000" scaled="1"/>
                  </a:gradFill>
                  <a:latin typeface="+mj-lt"/>
                  <a:ea typeface="+mj-lt"/>
                  <a:cs typeface="+mj-lt"/>
                </a:rPr>
                <a:t>-主要发现</a:t>
              </a:r>
              <a:endParaRPr lang="zh-CN" altLang="en-US" sz="2400" dirty="0">
                <a:gradFill>
                  <a:gsLst>
                    <a:gs pos="7000">
                      <a:srgbClr val="4B597C"/>
                    </a:gs>
                    <a:gs pos="100000">
                      <a:srgbClr val="3B4A67"/>
                    </a:gs>
                  </a:gsLst>
                  <a:lin ang="5400000" scaled="1"/>
                </a:gradFill>
                <a:latin typeface="+mj-lt"/>
                <a:ea typeface="+mj-lt"/>
                <a:cs typeface="+mj-lt"/>
              </a:endParaRPr>
            </a:p>
          </p:txBody>
        </p:sp>
        <p:sp>
          <p:nvSpPr>
            <p:cNvPr id="10" name="椭圆 9"/>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grpSp>
        <p:nvGrpSpPr>
          <p:cNvPr id="11" name="组合 10"/>
          <p:cNvGrpSpPr/>
          <p:nvPr/>
        </p:nvGrpSpPr>
        <p:grpSpPr>
          <a:xfrm>
            <a:off x="1195295" y="2927422"/>
            <a:ext cx="6828790" cy="673100"/>
            <a:chOff x="1496285" y="2338142"/>
            <a:chExt cx="6828790" cy="673100"/>
          </a:xfrm>
        </p:grpSpPr>
        <p:sp>
          <p:nvSpPr>
            <p:cNvPr id="14" name="文本框 13"/>
            <p:cNvSpPr txBox="1"/>
            <p:nvPr/>
          </p:nvSpPr>
          <p:spPr>
            <a:xfrm>
              <a:off x="1660750" y="2510227"/>
              <a:ext cx="6664325" cy="460375"/>
            </a:xfrm>
            <a:prstGeom prst="rect">
              <a:avLst/>
            </a:prstGeom>
            <a:noFill/>
          </p:spPr>
          <p:txBody>
            <a:bodyPr wrap="square" rtlCol="0">
              <a:spAutoFit/>
            </a:bodyPr>
            <a:p>
              <a:r>
                <a:rPr lang="zh-CN" altLang="en-US" sz="2400" dirty="0">
                  <a:gradFill>
                    <a:gsLst>
                      <a:gs pos="7000">
                        <a:srgbClr val="4B597C"/>
                      </a:gs>
                      <a:gs pos="100000">
                        <a:srgbClr val="3B4A67"/>
                      </a:gs>
                    </a:gsLst>
                    <a:lin ang="5400000" scaled="1"/>
                  </a:gradFill>
                  <a:latin typeface="+mj-lt"/>
                  <a:ea typeface="+mj-lt"/>
                  <a:cs typeface="+mj-lt"/>
                </a:rPr>
                <a:t>0</a:t>
              </a:r>
              <a:r>
                <a:rPr lang="en-US" altLang="zh-CN" sz="2400" dirty="0">
                  <a:gradFill>
                    <a:gsLst>
                      <a:gs pos="7000">
                        <a:srgbClr val="4B597C"/>
                      </a:gs>
                      <a:gs pos="100000">
                        <a:srgbClr val="3B4A67"/>
                      </a:gs>
                    </a:gsLst>
                    <a:lin ang="5400000" scaled="1"/>
                  </a:gradFill>
                  <a:latin typeface="+mj-lt"/>
                  <a:ea typeface="+mj-lt"/>
                  <a:cs typeface="+mj-lt"/>
                </a:rPr>
                <a:t>3</a:t>
              </a:r>
              <a:r>
                <a:rPr lang="zh-CN" altLang="en-US" sz="2400" dirty="0">
                  <a:gradFill>
                    <a:gsLst>
                      <a:gs pos="7000">
                        <a:srgbClr val="4B597C"/>
                      </a:gs>
                      <a:gs pos="100000">
                        <a:srgbClr val="3B4A67"/>
                      </a:gs>
                    </a:gsLst>
                    <a:lin ang="5400000" scaled="1"/>
                  </a:gradFill>
                  <a:latin typeface="+mj-lt"/>
                  <a:ea typeface="+mj-lt"/>
                  <a:cs typeface="+mj-lt"/>
                </a:rPr>
                <a:t>-南宁市网民参与调查情况</a:t>
              </a:r>
              <a:endParaRPr lang="zh-CN" altLang="en-US" sz="2400" dirty="0">
                <a:gradFill>
                  <a:gsLst>
                    <a:gs pos="7000">
                      <a:srgbClr val="4B597C"/>
                    </a:gs>
                    <a:gs pos="100000">
                      <a:srgbClr val="3B4A67"/>
                    </a:gs>
                  </a:gsLst>
                  <a:lin ang="5400000" scaled="1"/>
                </a:gradFill>
                <a:latin typeface="+mj-lt"/>
                <a:ea typeface="+mj-lt"/>
                <a:cs typeface="+mj-lt"/>
              </a:endParaRPr>
            </a:p>
          </p:txBody>
        </p:sp>
        <p:sp>
          <p:nvSpPr>
            <p:cNvPr id="15" name="椭圆 14"/>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grpSp>
        <p:nvGrpSpPr>
          <p:cNvPr id="22" name="组合 21"/>
          <p:cNvGrpSpPr/>
          <p:nvPr/>
        </p:nvGrpSpPr>
        <p:grpSpPr>
          <a:xfrm>
            <a:off x="1195295" y="2293692"/>
            <a:ext cx="3569561" cy="673100"/>
            <a:chOff x="1496285" y="2338142"/>
            <a:chExt cx="3569561" cy="673100"/>
          </a:xfrm>
        </p:grpSpPr>
        <p:sp>
          <p:nvSpPr>
            <p:cNvPr id="23" name="文本框 22"/>
            <p:cNvSpPr txBox="1"/>
            <p:nvPr/>
          </p:nvSpPr>
          <p:spPr>
            <a:xfrm>
              <a:off x="1660908" y="2510452"/>
              <a:ext cx="3404938" cy="460375"/>
            </a:xfrm>
            <a:prstGeom prst="rect">
              <a:avLst/>
            </a:prstGeom>
            <a:noFill/>
          </p:spPr>
          <p:txBody>
            <a:bodyPr wrap="square" rtlCol="0">
              <a:spAutoFit/>
            </a:bodyPr>
            <a:p>
              <a:r>
                <a:rPr lang="en-US" altLang="zh-CN" sz="2400">
                  <a:gradFill>
                    <a:gsLst>
                      <a:gs pos="7000">
                        <a:srgbClr val="4B597C"/>
                      </a:gs>
                      <a:gs pos="100000">
                        <a:srgbClr val="3B4A67"/>
                      </a:gs>
                    </a:gsLst>
                    <a:lin ang="5400000" scaled="1"/>
                  </a:gradFill>
                  <a:latin typeface="+mj-lt"/>
                  <a:ea typeface="+mj-lt"/>
                  <a:cs typeface="+mj-lt"/>
                </a:rPr>
                <a:t>02-</a:t>
              </a:r>
              <a:r>
                <a:rPr lang="zh-CN" altLang="en-US" sz="2400">
                  <a:gradFill>
                    <a:gsLst>
                      <a:gs pos="7000">
                        <a:srgbClr val="4B597C"/>
                      </a:gs>
                      <a:gs pos="100000">
                        <a:srgbClr val="3B4A67"/>
                      </a:gs>
                    </a:gsLst>
                    <a:lin ang="5400000" scaled="1"/>
                  </a:gradFill>
                  <a:latin typeface="+mj-lt"/>
                  <a:ea typeface="宋体" panose="02010600030101010101" pitchFamily="2" charset="-122"/>
                  <a:cs typeface="+mj-lt"/>
                </a:rPr>
                <a:t>南宁市</a:t>
              </a:r>
              <a:r>
                <a:rPr lang="zh-CN" altLang="en-US" sz="2400">
                  <a:gradFill>
                    <a:gsLst>
                      <a:gs pos="7000">
                        <a:srgbClr val="4B597C"/>
                      </a:gs>
                      <a:gs pos="100000">
                        <a:srgbClr val="3B4A67"/>
                      </a:gs>
                    </a:gsLst>
                    <a:lin ang="5400000" scaled="1"/>
                  </a:gradFill>
                  <a:latin typeface="+mj-lt"/>
                  <a:ea typeface="宋体" panose="02010600030101010101" pitchFamily="2" charset="-122"/>
                  <a:cs typeface="+mj-lt"/>
                </a:rPr>
                <a:t>样本采集情况</a:t>
              </a:r>
              <a:endParaRPr lang="zh-CN" altLang="en-US" sz="2400" dirty="0">
                <a:gradFill>
                  <a:gsLst>
                    <a:gs pos="7000">
                      <a:srgbClr val="4B597C"/>
                    </a:gs>
                    <a:gs pos="100000">
                      <a:srgbClr val="3B4A67"/>
                    </a:gs>
                  </a:gsLst>
                  <a:lin ang="5400000" scaled="1"/>
                </a:gradFill>
                <a:latin typeface="+mj-lt"/>
                <a:ea typeface="宋体" panose="02010600030101010101" pitchFamily="2" charset="-122"/>
                <a:cs typeface="+mj-lt"/>
              </a:endParaRPr>
            </a:p>
          </p:txBody>
        </p:sp>
        <p:sp>
          <p:nvSpPr>
            <p:cNvPr id="24" name="椭圆 23"/>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1" name="任意多边形: 形状 80"/>
          <p:cNvSpPr/>
          <p:nvPr/>
        </p:nvSpPr>
        <p:spPr>
          <a:xfrm>
            <a:off x="7572375" y="464185"/>
            <a:ext cx="571500" cy="9906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任意多边形: 形状 82"/>
          <p:cNvSpPr/>
          <p:nvPr/>
        </p:nvSpPr>
        <p:spPr>
          <a:xfrm>
            <a:off x="2821977" y="4780915"/>
            <a:ext cx="340468" cy="2667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533559" y="1220311"/>
            <a:ext cx="4933474" cy="2983230"/>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（16）公众网民对网络购物安全状况评价满意认为满意以上的占</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50.69</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%，满意评价超过五成。</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（17）数据显示公众网民认为网络购物安全权益保障中虚假宣传、</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个人信息泄露</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等成为首要关注点，假货、大数据杀熟、消费者维权成为主要疼点。</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与全国数据相比，不清楚的人员比例要低2.69个百分点，打击假货的人员比例要高4.86个百分点。</a:t>
            </a:r>
            <a:endParaRPr lang="zh-CN" altLang="en-US" sz="1875"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17208" y="725011"/>
            <a:ext cx="7144226" cy="380365"/>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6</a:t>
            </a:r>
            <a:r>
              <a:rPr lang="zh-CN" altLang="en-US" sz="1875" b="1">
                <a:latin typeface="宋体" panose="02010600030101010101" pitchFamily="2" charset="-122"/>
                <a:ea typeface="宋体" panose="02010600030101010101" pitchFamily="2" charset="-122"/>
                <a:cs typeface="宋体" panose="02010600030101010101" pitchFamily="2" charset="-122"/>
              </a:rPr>
              <a:t>、网络购物权益保护满意度中等，电商购物直播治理有待加强</a:t>
            </a:r>
            <a:endParaRPr lang="zh-CN" altLang="en-US" sz="1875" b="1">
              <a:latin typeface="宋体" panose="02010600030101010101" pitchFamily="2" charset="-122"/>
              <a:ea typeface="宋体" panose="02010600030101010101" pitchFamily="2" charset="-122"/>
              <a:cs typeface="宋体" panose="02010600030101010101" pitchFamily="2" charset="-122"/>
            </a:endParaRPr>
          </a:p>
        </p:txBody>
      </p:sp>
      <p:sp>
        <p:nvSpPr>
          <p:cNvPr id="18" name="下箭头标注 17"/>
          <p:cNvSpPr/>
          <p:nvPr/>
        </p:nvSpPr>
        <p:spPr>
          <a:xfrm>
            <a:off x="5899785" y="1196816"/>
            <a:ext cx="2637949" cy="607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9" name="矩形 18"/>
          <p:cNvSpPr/>
          <p:nvPr/>
        </p:nvSpPr>
        <p:spPr>
          <a:xfrm>
            <a:off x="5899785" y="1775460"/>
            <a:ext cx="2637473" cy="3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0" name="文本框 9"/>
          <p:cNvSpPr txBox="1"/>
          <p:nvPr/>
        </p:nvSpPr>
        <p:spPr>
          <a:xfrm>
            <a:off x="5932646" y="1229201"/>
            <a:ext cx="2571750" cy="299085"/>
          </a:xfrm>
          <a:prstGeom prst="rect">
            <a:avLst/>
          </a:prstGeom>
          <a:noFill/>
        </p:spPr>
        <p:txBody>
          <a:bodyPr wrap="square" rtlCol="0">
            <a:spAutoFit/>
          </a:bodyPr>
          <a:p>
            <a:pPr algn="ctr"/>
            <a:r>
              <a:rPr lang="zh-CN" altLang="en-US" sz="1350">
                <a:solidFill>
                  <a:schemeClr val="bg1"/>
                </a:solidFill>
              </a:rPr>
              <a:t>网络购物安全状况评价</a:t>
            </a:r>
            <a:endParaRPr lang="zh-CN" altLang="en-US" sz="1350">
              <a:solidFill>
                <a:schemeClr val="bg1"/>
              </a:solidFill>
            </a:endParaRPr>
          </a:p>
        </p:txBody>
      </p:sp>
      <p:sp>
        <p:nvSpPr>
          <p:cNvPr id="12" name="文本框 11"/>
          <p:cNvSpPr txBox="1"/>
          <p:nvPr/>
        </p:nvSpPr>
        <p:spPr>
          <a:xfrm>
            <a:off x="5899785" y="1819751"/>
            <a:ext cx="2571750" cy="299085"/>
          </a:xfrm>
          <a:prstGeom prst="rect">
            <a:avLst/>
          </a:prstGeom>
          <a:noFill/>
        </p:spPr>
        <p:txBody>
          <a:bodyPr wrap="square" rtlCol="0">
            <a:spAutoFit/>
          </a:bodyPr>
          <a:p>
            <a:pPr algn="ctr"/>
            <a:r>
              <a:rPr lang="en-US" altLang="zh-CN" sz="1350">
                <a:solidFill>
                  <a:schemeClr val="bg1"/>
                </a:solidFill>
              </a:rPr>
              <a:t>50.69%</a:t>
            </a:r>
            <a:r>
              <a:rPr lang="zh-CN" altLang="en-US" sz="1350">
                <a:solidFill>
                  <a:schemeClr val="bg1"/>
                </a:solidFill>
              </a:rPr>
              <a:t>（非常满意和满意）</a:t>
            </a:r>
            <a:endParaRPr lang="zh-CN" altLang="en-US" sz="1350">
              <a:solidFill>
                <a:schemeClr val="bg1"/>
              </a:solidFill>
            </a:endParaRPr>
          </a:p>
        </p:txBody>
      </p:sp>
      <p:pic>
        <p:nvPicPr>
          <p:cNvPr id="13" name="图片 12"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14" name="图片 13"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5" name="图片 14"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6" name="图片 15"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pic>
        <p:nvPicPr>
          <p:cNvPr id="21" name="Drawing 95" descr="Generated"/>
          <p:cNvPicPr>
            <a:picLocks noChangeAspect="1"/>
          </p:cNvPicPr>
          <p:nvPr/>
        </p:nvPicPr>
        <p:blipFill>
          <a:blip r:embed="rId7"/>
          <a:stretch>
            <a:fillRect/>
          </a:stretch>
        </p:blipFill>
        <p:spPr>
          <a:xfrm>
            <a:off x="5542915" y="2173605"/>
            <a:ext cx="3284855" cy="26339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1" name="文本框 10"/>
          <p:cNvSpPr txBox="1"/>
          <p:nvPr/>
        </p:nvSpPr>
        <p:spPr>
          <a:xfrm>
            <a:off x="565150" y="1275080"/>
            <a:ext cx="4532630" cy="2983230"/>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18</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公众网民对互联网平台投诉处理结果的评价为：</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28.38</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%网民对投诉结果满意。</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19</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）超过七成（72.49%）公众网民认为网络欺凌情况比较严重或非常严重。</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相较于全国数据，除非常严重和比较严重比全国数据分别高出2.3个百分点、7.27个百分点外，其他数据值均少于全国数据。</a:t>
            </a:r>
            <a:endParaRPr lang="zh-CN" altLang="en-US" sz="1875"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64198" y="723106"/>
            <a:ext cx="7144226" cy="669290"/>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7</a:t>
            </a:r>
            <a:r>
              <a:rPr lang="zh-CN" altLang="en-US" sz="1875" b="1">
                <a:latin typeface="宋体" panose="02010600030101010101" pitchFamily="2" charset="-122"/>
                <a:ea typeface="宋体" panose="02010600030101010101" pitchFamily="2" charset="-122"/>
                <a:cs typeface="宋体" panose="02010600030101010101" pitchFamily="2" charset="-122"/>
              </a:rPr>
              <a:t>、</a:t>
            </a:r>
            <a:r>
              <a:rPr lang="en-US" altLang="zh-CN" sz="1875" b="1">
                <a:latin typeface="宋体" panose="02010600030101010101" pitchFamily="2" charset="-122"/>
                <a:ea typeface="宋体" panose="02010600030101010101" pitchFamily="2" charset="-122"/>
                <a:cs typeface="宋体" panose="02010600030101010101" pitchFamily="2" charset="-122"/>
                <a:sym typeface="+mn-ea"/>
              </a:rPr>
              <a:t>互联网平台投诉处理满意度有待提升</a:t>
            </a:r>
            <a:r>
              <a:rPr lang="zh-CN" altLang="en-US" sz="1875" b="1">
                <a:latin typeface="宋体" panose="02010600030101010101" pitchFamily="2" charset="-122"/>
                <a:ea typeface="宋体" panose="02010600030101010101" pitchFamily="2" charset="-122"/>
                <a:cs typeface="宋体" panose="02010600030101010101" pitchFamily="2" charset="-122"/>
                <a:sym typeface="+mn-ea"/>
              </a:rPr>
              <a:t>，网络欺凌仍为焦点</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sz="1875" b="1">
              <a:latin typeface="宋体" panose="02010600030101010101" pitchFamily="2" charset="-122"/>
              <a:ea typeface="宋体" panose="02010600030101010101" pitchFamily="2" charset="-122"/>
              <a:cs typeface="宋体" panose="02010600030101010101" pitchFamily="2" charset="-122"/>
            </a:endParaRPr>
          </a:p>
        </p:txBody>
      </p:sp>
      <p:sp>
        <p:nvSpPr>
          <p:cNvPr id="19" name="下箭头标注 18"/>
          <p:cNvSpPr/>
          <p:nvPr/>
        </p:nvSpPr>
        <p:spPr>
          <a:xfrm>
            <a:off x="5702141" y="1280001"/>
            <a:ext cx="2637949" cy="607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0" name="矩形 19"/>
          <p:cNvSpPr/>
          <p:nvPr/>
        </p:nvSpPr>
        <p:spPr>
          <a:xfrm>
            <a:off x="5702141" y="1858645"/>
            <a:ext cx="2637473" cy="3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1" name="文本框 20"/>
          <p:cNvSpPr txBox="1"/>
          <p:nvPr/>
        </p:nvSpPr>
        <p:spPr>
          <a:xfrm>
            <a:off x="5665470" y="1312545"/>
            <a:ext cx="2743200" cy="299085"/>
          </a:xfrm>
          <a:prstGeom prst="rect">
            <a:avLst/>
          </a:prstGeom>
          <a:noFill/>
        </p:spPr>
        <p:txBody>
          <a:bodyPr wrap="square" rtlCol="0">
            <a:spAutoFit/>
          </a:bodyPr>
          <a:p>
            <a:pPr algn="ctr"/>
            <a:r>
              <a:rPr lang="zh-CN" altLang="en-US" sz="135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互联网平台投诉处理</a:t>
            </a:r>
            <a:r>
              <a:rPr lang="zh-CN" altLang="en-US" sz="1350">
                <a:solidFill>
                  <a:schemeClr val="bg1"/>
                </a:solidFill>
              </a:rPr>
              <a:t>评价</a:t>
            </a:r>
            <a:endParaRPr lang="zh-CN" altLang="en-US" sz="1350">
              <a:solidFill>
                <a:schemeClr val="bg1"/>
              </a:solidFill>
            </a:endParaRPr>
          </a:p>
        </p:txBody>
      </p:sp>
      <p:sp>
        <p:nvSpPr>
          <p:cNvPr id="22" name="文本框 21"/>
          <p:cNvSpPr txBox="1"/>
          <p:nvPr/>
        </p:nvSpPr>
        <p:spPr>
          <a:xfrm>
            <a:off x="5702141" y="1902936"/>
            <a:ext cx="2571750" cy="299085"/>
          </a:xfrm>
          <a:prstGeom prst="rect">
            <a:avLst/>
          </a:prstGeom>
          <a:noFill/>
        </p:spPr>
        <p:txBody>
          <a:bodyPr wrap="square" rtlCol="0">
            <a:spAutoFit/>
          </a:bodyPr>
          <a:p>
            <a:pPr algn="ctr"/>
            <a:r>
              <a:rPr lang="en-US" altLang="zh-CN" sz="1350">
                <a:solidFill>
                  <a:schemeClr val="bg1"/>
                </a:solidFill>
              </a:rPr>
              <a:t>28.38%</a:t>
            </a:r>
            <a:r>
              <a:rPr lang="zh-CN" altLang="en-US" sz="1350">
                <a:solidFill>
                  <a:schemeClr val="bg1"/>
                </a:solidFill>
              </a:rPr>
              <a:t>（非常满意和满意）</a:t>
            </a:r>
            <a:endParaRPr lang="zh-CN" altLang="en-US" sz="1350">
              <a:solidFill>
                <a:schemeClr val="bg1"/>
              </a:solidFill>
            </a:endParaRPr>
          </a:p>
        </p:txBody>
      </p:sp>
      <p:pic>
        <p:nvPicPr>
          <p:cNvPr id="13" name="图片 12"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14" name="图片 13"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0" name="图片 9"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2" name="图片 11"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18" name="图片 17"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pic>
        <p:nvPicPr>
          <p:cNvPr id="15" name="Drawing 123" descr="Generated"/>
          <p:cNvPicPr>
            <a:picLocks noChangeAspect="1"/>
          </p:cNvPicPr>
          <p:nvPr/>
        </p:nvPicPr>
        <p:blipFill>
          <a:blip r:embed="rId7"/>
          <a:stretch>
            <a:fillRect/>
          </a:stretch>
        </p:blipFill>
        <p:spPr>
          <a:xfrm>
            <a:off x="5180965" y="2339975"/>
            <a:ext cx="3712845" cy="2622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间隔页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7" name="文本框 6"/>
          <p:cNvSpPr txBox="1"/>
          <p:nvPr/>
        </p:nvSpPr>
        <p:spPr>
          <a:xfrm>
            <a:off x="565150" y="1275080"/>
            <a:ext cx="4532630" cy="380365"/>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20</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875"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565150" y="1275080"/>
            <a:ext cx="4532630" cy="3272155"/>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20</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sz="1875" dirty="0">
                <a:latin typeface="宋体" panose="02010600030101010101" pitchFamily="2" charset="-122"/>
                <a:ea typeface="宋体" panose="02010600030101010101" pitchFamily="2" charset="-122"/>
                <a:cs typeface="宋体" panose="02010600030101010101" pitchFamily="2" charset="-122"/>
                <a:sym typeface="+mn-ea"/>
              </a:rPr>
              <a:t>公众网民对政府网上服务安全性的</a:t>
            </a:r>
            <a:r>
              <a:rPr lang="zh-CN" sz="1875" dirty="0">
                <a:latin typeface="宋体" panose="02010600030101010101" pitchFamily="2" charset="-122"/>
                <a:ea typeface="宋体" panose="02010600030101010101" pitchFamily="2" charset="-122"/>
                <a:cs typeface="宋体" panose="02010600030101010101" pitchFamily="2" charset="-122"/>
                <a:sym typeface="+mn-ea"/>
              </a:rPr>
              <a:t>好评较高。</a:t>
            </a:r>
            <a:r>
              <a:rPr lang="zh-CN" sz="1875"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超过七成</a:t>
            </a:r>
            <a:r>
              <a:rPr lang="zh-CN" sz="1875" dirty="0">
                <a:latin typeface="宋体" panose="02010600030101010101" pitchFamily="2" charset="-122"/>
                <a:ea typeface="宋体" panose="02010600030101010101" pitchFamily="2" charset="-122"/>
                <a:cs typeface="宋体" panose="02010600030101010101" pitchFamily="2" charset="-122"/>
                <a:sym typeface="+mn-ea"/>
              </a:rPr>
              <a:t>（77.83%）</a:t>
            </a:r>
            <a:r>
              <a:rPr lang="zh-CN" sz="1875" dirty="0">
                <a:latin typeface="宋体" panose="02010600030101010101" pitchFamily="2" charset="-122"/>
                <a:ea typeface="宋体" panose="02010600030101010101" pitchFamily="2" charset="-122"/>
                <a:cs typeface="宋体" panose="02010600030101010101" pitchFamily="2" charset="-122"/>
                <a:sym typeface="+mn-ea"/>
              </a:rPr>
              <a:t>的公众网民认为政府网上服务比较安全或非常安全。</a:t>
            </a:r>
            <a:endParaRPr lang="zh-CN"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sz="1875" b="1" dirty="0">
                <a:latin typeface="宋体" panose="02010600030101010101" pitchFamily="2" charset="-122"/>
                <a:ea typeface="宋体" panose="02010600030101010101" pitchFamily="2" charset="-122"/>
                <a:cs typeface="宋体" panose="02010600030101010101" pitchFamily="2" charset="-122"/>
                <a:sym typeface="+mn-ea"/>
              </a:rPr>
              <a:t>与全国数据相比，非常安全的人员比例要低8.6个百分点，比较安全的人员比例要高8.92个百分点。</a:t>
            </a:r>
            <a:endParaRPr lang="zh-CN" sz="1875"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sz="1875"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21</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）公众网民对政府监管部门提供的各种网络安全服务的满意度评价，网民对信息查询、知识普及服务满意度较高，对教育服务、标准制定等服务满意度一般。</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4" name="文本框 13"/>
          <p:cNvSpPr txBox="1"/>
          <p:nvPr/>
        </p:nvSpPr>
        <p:spPr>
          <a:xfrm>
            <a:off x="564198" y="723106"/>
            <a:ext cx="7144226" cy="669290"/>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8</a:t>
            </a:r>
            <a:r>
              <a:rPr lang="zh-CN" altLang="en-US" sz="1875" b="1">
                <a:latin typeface="宋体" panose="02010600030101010101" pitchFamily="2" charset="-122"/>
                <a:ea typeface="宋体" panose="02010600030101010101" pitchFamily="2" charset="-122"/>
                <a:cs typeface="宋体" panose="02010600030101010101" pitchFamily="2" charset="-122"/>
              </a:rPr>
              <a:t>、数字服务安全性受好评</a:t>
            </a:r>
            <a:r>
              <a:rPr lang="zh-CN" altLang="en-US" sz="1875" b="1">
                <a:latin typeface="宋体" panose="02010600030101010101" pitchFamily="2" charset="-122"/>
                <a:ea typeface="宋体" panose="02010600030101010101" pitchFamily="2" charset="-122"/>
                <a:cs typeface="宋体" panose="02010600030101010101" pitchFamily="2" charset="-122"/>
                <a:sym typeface="+mn-ea"/>
              </a:rPr>
              <a:t>，信息化治理提质增效</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sz="1875" b="1">
              <a:latin typeface="宋体" panose="02010600030101010101" pitchFamily="2" charset="-122"/>
              <a:ea typeface="宋体" panose="02010600030101010101" pitchFamily="2" charset="-122"/>
              <a:cs typeface="宋体" panose="02010600030101010101" pitchFamily="2" charset="-122"/>
            </a:endParaRPr>
          </a:p>
        </p:txBody>
      </p:sp>
      <p:sp>
        <p:nvSpPr>
          <p:cNvPr id="15" name="下箭头标注 14"/>
          <p:cNvSpPr/>
          <p:nvPr/>
        </p:nvSpPr>
        <p:spPr>
          <a:xfrm>
            <a:off x="5702141" y="1280001"/>
            <a:ext cx="2637949" cy="607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6" name="矩形 15"/>
          <p:cNvSpPr/>
          <p:nvPr/>
        </p:nvSpPr>
        <p:spPr>
          <a:xfrm>
            <a:off x="5702141" y="1858645"/>
            <a:ext cx="2637473" cy="3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1" name="文本框 20"/>
          <p:cNvSpPr txBox="1"/>
          <p:nvPr/>
        </p:nvSpPr>
        <p:spPr>
          <a:xfrm>
            <a:off x="5665470" y="1312545"/>
            <a:ext cx="2743200" cy="299085"/>
          </a:xfrm>
          <a:prstGeom prst="rect">
            <a:avLst/>
          </a:prstGeom>
          <a:noFill/>
        </p:spPr>
        <p:txBody>
          <a:bodyPr wrap="square" rtlCol="0">
            <a:spAutoFit/>
          </a:bodyPr>
          <a:p>
            <a:pPr algn="ctr"/>
            <a:r>
              <a:rPr lang="zh-CN" altLang="en-US" sz="1350">
                <a:solidFill>
                  <a:schemeClr val="bg1"/>
                </a:solidFill>
                <a:sym typeface="+mn-ea"/>
              </a:rPr>
              <a:t>政府网上服务安全性</a:t>
            </a:r>
            <a:r>
              <a:rPr lang="zh-CN" altLang="en-US" sz="1350">
                <a:solidFill>
                  <a:schemeClr val="bg1"/>
                </a:solidFill>
              </a:rPr>
              <a:t>评价</a:t>
            </a:r>
            <a:endParaRPr lang="zh-CN" altLang="en-US" sz="1350">
              <a:solidFill>
                <a:schemeClr val="bg1"/>
              </a:solidFill>
            </a:endParaRPr>
          </a:p>
        </p:txBody>
      </p:sp>
      <p:sp>
        <p:nvSpPr>
          <p:cNvPr id="22" name="文本框 21"/>
          <p:cNvSpPr txBox="1"/>
          <p:nvPr/>
        </p:nvSpPr>
        <p:spPr>
          <a:xfrm>
            <a:off x="5702141" y="1902936"/>
            <a:ext cx="2571750" cy="299085"/>
          </a:xfrm>
          <a:prstGeom prst="rect">
            <a:avLst/>
          </a:prstGeom>
          <a:noFill/>
        </p:spPr>
        <p:txBody>
          <a:bodyPr wrap="square" rtlCol="0">
            <a:spAutoFit/>
          </a:bodyPr>
          <a:p>
            <a:pPr algn="ctr"/>
            <a:r>
              <a:rPr lang="en-US" altLang="zh-CN" sz="1350">
                <a:solidFill>
                  <a:schemeClr val="bg1"/>
                </a:solidFill>
              </a:rPr>
              <a:t>77.83%</a:t>
            </a:r>
            <a:r>
              <a:rPr lang="zh-CN" altLang="en-US" sz="1350">
                <a:solidFill>
                  <a:schemeClr val="bg1"/>
                </a:solidFill>
              </a:rPr>
              <a:t>（非常满意和满意）</a:t>
            </a:r>
            <a:endParaRPr lang="zh-CN" altLang="en-US" sz="1350">
              <a:solidFill>
                <a:schemeClr val="bg1"/>
              </a:solidFill>
            </a:endParaRPr>
          </a:p>
        </p:txBody>
      </p:sp>
      <p:pic>
        <p:nvPicPr>
          <p:cNvPr id="4" name="Drawing 148" descr="Generated"/>
          <p:cNvPicPr>
            <a:picLocks noChangeAspect="1"/>
          </p:cNvPicPr>
          <p:nvPr/>
        </p:nvPicPr>
        <p:blipFill>
          <a:blip r:embed="rId8"/>
          <a:stretch>
            <a:fillRect/>
          </a:stretch>
        </p:blipFill>
        <p:spPr>
          <a:xfrm>
            <a:off x="5441950" y="2339975"/>
            <a:ext cx="3308350" cy="2696845"/>
          </a:xfrm>
          <a:prstGeom prst="rect">
            <a:avLst/>
          </a:prstGeom>
        </p:spPr>
      </p:pic>
    </p:spTree>
    <p:custDataLst>
      <p:tags r:id="rId9"/>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间隔页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8" name="文本框 7"/>
          <p:cNvSpPr txBox="1"/>
          <p:nvPr/>
        </p:nvSpPr>
        <p:spPr>
          <a:xfrm>
            <a:off x="565150" y="1312545"/>
            <a:ext cx="4532630" cy="2404745"/>
          </a:xfrm>
          <a:prstGeom prst="rect">
            <a:avLst/>
          </a:prstGeom>
          <a:noFill/>
        </p:spPr>
        <p:txBody>
          <a:bodyPr wrap="square" rtlCol="0">
            <a:spAutoFit/>
          </a:bodyPr>
          <a:p>
            <a:pPr indent="0">
              <a:lnSpc>
                <a:spcPct val="100000"/>
              </a:lnSpc>
              <a:spcBef>
                <a:spcPts val="0"/>
              </a:spcBef>
              <a:buNone/>
            </a:pPr>
            <a:r>
              <a:rPr lang="zh-CN"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22</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sz="1875" dirty="0">
                <a:latin typeface="宋体" panose="02010600030101010101" pitchFamily="2" charset="-122"/>
                <a:ea typeface="宋体" panose="02010600030101010101" pitchFamily="2" charset="-122"/>
                <a:cs typeface="宋体" panose="02010600030101010101" pitchFamily="2" charset="-122"/>
                <a:sym typeface="+mn-ea"/>
              </a:rPr>
              <a:t>公众网民对家乡互联网安全状况满意度评价</a:t>
            </a:r>
            <a:r>
              <a:rPr lang="zh-CN" sz="1875" dirty="0">
                <a:latin typeface="宋体" panose="02010600030101010101" pitchFamily="2" charset="-122"/>
                <a:ea typeface="宋体" panose="02010600030101010101" pitchFamily="2" charset="-122"/>
                <a:cs typeface="宋体" panose="02010600030101010101" pitchFamily="2" charset="-122"/>
                <a:sym typeface="+mn-ea"/>
              </a:rPr>
              <a:t>一般。</a:t>
            </a:r>
            <a:r>
              <a:rPr lang="zh-CN" sz="1875"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三成</a:t>
            </a:r>
            <a:r>
              <a:rPr lang="zh-CN" sz="1875" dirty="0">
                <a:latin typeface="宋体" panose="02010600030101010101" pitchFamily="2" charset="-122"/>
                <a:ea typeface="宋体" panose="02010600030101010101" pitchFamily="2" charset="-122"/>
                <a:cs typeface="宋体" panose="02010600030101010101" pitchFamily="2" charset="-122"/>
                <a:sym typeface="+mn-ea"/>
              </a:rPr>
              <a:t>公众网民表示满意或非常满意。</a:t>
            </a:r>
            <a:r>
              <a:rPr lang="zh-CN" sz="1875" b="1" dirty="0">
                <a:latin typeface="宋体" panose="02010600030101010101" pitchFamily="2" charset="-122"/>
                <a:ea typeface="宋体" panose="02010600030101010101" pitchFamily="2" charset="-122"/>
                <a:cs typeface="宋体" panose="02010600030101010101" pitchFamily="2" charset="-122"/>
                <a:sym typeface="+mn-ea"/>
              </a:rPr>
              <a:t>与全国数据相比，满意的人员比例要低2.08个百分点。</a:t>
            </a:r>
            <a:endParaRPr lang="zh-CN" sz="1875"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23</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）数据显示网民认为乡村最迫切需要解决的网络安全问题主要为网络诈骗、网络赌博、网络色情。</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4" name="文本框 13"/>
          <p:cNvSpPr txBox="1"/>
          <p:nvPr/>
        </p:nvSpPr>
        <p:spPr>
          <a:xfrm>
            <a:off x="564198" y="723106"/>
            <a:ext cx="7144226" cy="380365"/>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9</a:t>
            </a:r>
            <a:r>
              <a:rPr lang="zh-CN" altLang="en-US" sz="1875" b="1">
                <a:latin typeface="宋体" panose="02010600030101010101" pitchFamily="2" charset="-122"/>
                <a:ea typeface="宋体" panose="02010600030101010101" pitchFamily="2" charset="-122"/>
                <a:cs typeface="宋体" panose="02010600030101010101" pitchFamily="2" charset="-122"/>
              </a:rPr>
              <a:t>、</a:t>
            </a:r>
            <a:r>
              <a:rPr lang="zh-CN" altLang="en-US" sz="1875" b="1">
                <a:latin typeface="宋体" panose="02010600030101010101" pitchFamily="2" charset="-122"/>
                <a:ea typeface="宋体" panose="02010600030101010101" pitchFamily="2" charset="-122"/>
                <a:cs typeface="宋体" panose="02010600030101010101" pitchFamily="2" charset="-122"/>
                <a:sym typeface="+mn-ea"/>
              </a:rPr>
              <a:t>乡村数字鸿沟仍然存在，网络安全治理能力有待加强</a:t>
            </a:r>
            <a:endParaRPr lang="en-US" altLang="zh-CN" sz="1875" b="1">
              <a:latin typeface="宋体" panose="02010600030101010101" pitchFamily="2" charset="-122"/>
              <a:ea typeface="宋体" panose="02010600030101010101" pitchFamily="2" charset="-122"/>
              <a:cs typeface="宋体" panose="02010600030101010101" pitchFamily="2" charset="-122"/>
            </a:endParaRPr>
          </a:p>
        </p:txBody>
      </p:sp>
      <p:sp>
        <p:nvSpPr>
          <p:cNvPr id="15" name="下箭头标注 14"/>
          <p:cNvSpPr/>
          <p:nvPr/>
        </p:nvSpPr>
        <p:spPr>
          <a:xfrm>
            <a:off x="5702141" y="1280001"/>
            <a:ext cx="2637949" cy="607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6" name="矩形 15"/>
          <p:cNvSpPr/>
          <p:nvPr/>
        </p:nvSpPr>
        <p:spPr>
          <a:xfrm>
            <a:off x="5702141" y="1858645"/>
            <a:ext cx="2637473" cy="3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1" name="文本框 20"/>
          <p:cNvSpPr txBox="1"/>
          <p:nvPr/>
        </p:nvSpPr>
        <p:spPr>
          <a:xfrm>
            <a:off x="5665470" y="1312545"/>
            <a:ext cx="2743200" cy="299085"/>
          </a:xfrm>
          <a:prstGeom prst="rect">
            <a:avLst/>
          </a:prstGeom>
          <a:noFill/>
        </p:spPr>
        <p:txBody>
          <a:bodyPr wrap="square" rtlCol="0">
            <a:spAutoFit/>
          </a:bodyPr>
          <a:p>
            <a:pPr algn="ctr"/>
            <a:r>
              <a:rPr lang="zh-CN" altLang="en-US" sz="1350">
                <a:solidFill>
                  <a:schemeClr val="bg1"/>
                </a:solidFill>
                <a:sym typeface="+mn-ea"/>
              </a:rPr>
              <a:t>乡村互联网安全状况</a:t>
            </a:r>
            <a:r>
              <a:rPr lang="zh-CN" altLang="en-US" sz="1350">
                <a:solidFill>
                  <a:schemeClr val="bg1"/>
                </a:solidFill>
              </a:rPr>
              <a:t>评价</a:t>
            </a:r>
            <a:endParaRPr lang="zh-CN" altLang="en-US" sz="1350">
              <a:solidFill>
                <a:schemeClr val="bg1"/>
              </a:solidFill>
            </a:endParaRPr>
          </a:p>
        </p:txBody>
      </p:sp>
      <p:sp>
        <p:nvSpPr>
          <p:cNvPr id="22" name="文本框 21"/>
          <p:cNvSpPr txBox="1"/>
          <p:nvPr/>
        </p:nvSpPr>
        <p:spPr>
          <a:xfrm>
            <a:off x="5702141" y="1902936"/>
            <a:ext cx="2571750" cy="299085"/>
          </a:xfrm>
          <a:prstGeom prst="rect">
            <a:avLst/>
          </a:prstGeom>
          <a:noFill/>
        </p:spPr>
        <p:txBody>
          <a:bodyPr wrap="square" rtlCol="0">
            <a:spAutoFit/>
          </a:bodyPr>
          <a:p>
            <a:pPr algn="ctr"/>
            <a:r>
              <a:rPr lang="en-US" altLang="zh-CN" sz="1350">
                <a:solidFill>
                  <a:schemeClr val="bg1"/>
                </a:solidFill>
              </a:rPr>
              <a:t>36.11%</a:t>
            </a:r>
            <a:r>
              <a:rPr lang="zh-CN" altLang="en-US" sz="1350">
                <a:solidFill>
                  <a:schemeClr val="bg1"/>
                </a:solidFill>
              </a:rPr>
              <a:t>（非常满意和满意）</a:t>
            </a:r>
            <a:endParaRPr lang="zh-CN" altLang="en-US" sz="1350">
              <a:solidFill>
                <a:schemeClr val="bg1"/>
              </a:solidFill>
            </a:endParaRPr>
          </a:p>
        </p:txBody>
      </p:sp>
      <p:graphicFrame>
        <p:nvGraphicFramePr>
          <p:cNvPr id="12" name="图示 11"/>
          <p:cNvGraphicFramePr/>
          <p:nvPr/>
        </p:nvGraphicFramePr>
        <p:xfrm>
          <a:off x="3046730" y="3529965"/>
          <a:ext cx="5673725" cy="1393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14" name="文本框 13"/>
          <p:cNvSpPr txBox="1"/>
          <p:nvPr/>
        </p:nvSpPr>
        <p:spPr>
          <a:xfrm>
            <a:off x="564515" y="723265"/>
            <a:ext cx="7713980" cy="380365"/>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10</a:t>
            </a:r>
            <a:r>
              <a:rPr lang="zh-CN" altLang="en-US" sz="1875" b="1">
                <a:latin typeface="宋体" panose="02010600030101010101" pitchFamily="2" charset="-122"/>
                <a:ea typeface="宋体" panose="02010600030101010101" pitchFamily="2" charset="-122"/>
                <a:cs typeface="宋体" panose="02010600030101010101" pitchFamily="2" charset="-122"/>
              </a:rPr>
              <a:t>、网络从业人员总体安全感基本持平，网络安全监管力度得到肯定</a:t>
            </a:r>
            <a:endParaRPr lang="zh-CN" altLang="en-US" sz="1875" b="1">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565150" y="1216660"/>
            <a:ext cx="4878705" cy="3850640"/>
          </a:xfrm>
          <a:prstGeom prst="rect">
            <a:avLst/>
          </a:prstGeom>
          <a:noFill/>
        </p:spPr>
        <p:txBody>
          <a:bodyPr wrap="square" rtlCol="0">
            <a:spAutoFit/>
          </a:bodyPr>
          <a:p>
            <a:pPr indent="0">
              <a:lnSpc>
                <a:spcPct val="100000"/>
              </a:lnSpc>
              <a:spcBef>
                <a:spcPts val="0"/>
              </a:spcBef>
              <a:buNone/>
            </a:pPr>
            <a:r>
              <a:rPr lang="zh-CN"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24</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zh-CN" sz="1875" dirty="0">
                <a:latin typeface="宋体" panose="02010600030101010101" pitchFamily="2" charset="-122"/>
                <a:ea typeface="宋体" panose="02010600030101010101" pitchFamily="2" charset="-122"/>
                <a:cs typeface="宋体" panose="02010600030101010101" pitchFamily="2" charset="-122"/>
                <a:sym typeface="+mn-ea"/>
              </a:rPr>
              <a:t>接近</a:t>
            </a:r>
            <a:r>
              <a:rPr sz="1875" dirty="0">
                <a:latin typeface="宋体" panose="02010600030101010101" pitchFamily="2" charset="-122"/>
                <a:ea typeface="宋体" panose="02010600030101010101" pitchFamily="2" charset="-122"/>
                <a:cs typeface="宋体" panose="02010600030101010101" pitchFamily="2" charset="-122"/>
                <a:sym typeface="+mn-ea"/>
              </a:rPr>
              <a:t>四成参与调查的</a:t>
            </a:r>
            <a:r>
              <a:rPr lang="zh-CN" sz="1875" dirty="0">
                <a:latin typeface="宋体" panose="02010600030101010101" pitchFamily="2" charset="-122"/>
                <a:ea typeface="宋体" panose="02010600030101010101" pitchFamily="2" charset="-122"/>
                <a:cs typeface="宋体" panose="02010600030101010101" pitchFamily="2" charset="-122"/>
                <a:sym typeface="+mn-ea"/>
              </a:rPr>
              <a:t>网络</a:t>
            </a:r>
            <a:r>
              <a:rPr sz="1875" dirty="0">
                <a:latin typeface="宋体" panose="02010600030101010101" pitchFamily="2" charset="-122"/>
                <a:ea typeface="宋体" panose="02010600030101010101" pitchFamily="2" charset="-122"/>
                <a:cs typeface="宋体" panose="02010600030101010101" pitchFamily="2" charset="-122"/>
                <a:sym typeface="+mn-ea"/>
              </a:rPr>
              <a:t>从业人员网民对使用网络时的总体安全感觉是安全或非常安全的。</a:t>
            </a:r>
            <a:r>
              <a:rPr lang="zh-CN" sz="1875" dirty="0">
                <a:latin typeface="宋体" panose="02010600030101010101" pitchFamily="2" charset="-122"/>
                <a:ea typeface="宋体" panose="02010600030101010101" pitchFamily="2" charset="-122"/>
                <a:cs typeface="宋体" panose="02010600030101010101" pitchFamily="2" charset="-122"/>
                <a:sym typeface="+mn-ea"/>
              </a:rPr>
              <a:t>评价安全（非常安全和安全）占比</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48.89%</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，评价一般的占</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28.81</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%，持不安全评价或非常不安全评价的占</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22.3</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25</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）从业人员对政府有关部门对网络安全监管力度评价比较好，认为非常强占18.33%，认为比较强占33.52%，即认为强的占51.85%，超过一半。认为一般有41.07%。</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与全国数据相比，认为非常强的比例要低2.33个百分点，认为一般的比例要高3.93个百分点。</a:t>
            </a:r>
            <a:endParaRPr lang="zh-CN" altLang="en-US" sz="1875" b="1"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Drawing 174" descr="Generated"/>
          <p:cNvPicPr>
            <a:picLocks noChangeAspect="1"/>
          </p:cNvPicPr>
          <p:nvPr/>
        </p:nvPicPr>
        <p:blipFill>
          <a:blip r:embed="rId7"/>
          <a:stretch>
            <a:fillRect/>
          </a:stretch>
        </p:blipFill>
        <p:spPr>
          <a:xfrm>
            <a:off x="5697855" y="1002665"/>
            <a:ext cx="2886075" cy="2038350"/>
          </a:xfrm>
          <a:prstGeom prst="rect">
            <a:avLst/>
          </a:prstGeom>
        </p:spPr>
      </p:pic>
      <p:pic>
        <p:nvPicPr>
          <p:cNvPr id="186" name="Drawing 186" descr="Generated"/>
          <p:cNvPicPr>
            <a:picLocks noChangeAspect="1"/>
          </p:cNvPicPr>
          <p:nvPr/>
        </p:nvPicPr>
        <p:blipFill>
          <a:blip r:embed="rId8"/>
          <a:stretch>
            <a:fillRect/>
          </a:stretch>
        </p:blipFill>
        <p:spPr>
          <a:xfrm>
            <a:off x="5697855" y="2901315"/>
            <a:ext cx="2962275" cy="2092325"/>
          </a:xfrm>
          <a:prstGeom prst="rect">
            <a:avLst/>
          </a:prstGeom>
        </p:spPr>
      </p:pic>
    </p:spTree>
    <p:custDataLst>
      <p:tags r:id="rId9"/>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11" name="图片 10" descr="发布周"/>
          <p:cNvPicPr>
            <a:picLocks noChangeAspect="1"/>
          </p:cNvPicPr>
          <p:nvPr/>
        </p:nvPicPr>
        <p:blipFill>
          <a:blip r:embed="rId3"/>
          <a:stretch>
            <a:fillRect/>
          </a:stretch>
        </p:blipFill>
        <p:spPr>
          <a:xfrm>
            <a:off x="7947660" y="-40640"/>
            <a:ext cx="1553845" cy="1135380"/>
          </a:xfrm>
          <a:prstGeom prst="rect">
            <a:avLst/>
          </a:prstGeom>
        </p:spPr>
      </p:pic>
      <p:pic>
        <p:nvPicPr>
          <p:cNvPr id="12" name="图片 11" descr="网安联logo3"/>
          <p:cNvPicPr>
            <a:picLocks noChangeAspect="1"/>
          </p:cNvPicPr>
          <p:nvPr/>
        </p:nvPicPr>
        <p:blipFill>
          <a:blip r:embed="rId4"/>
          <a:stretch>
            <a:fillRect/>
          </a:stretch>
        </p:blipFill>
        <p:spPr>
          <a:xfrm>
            <a:off x="7275830" y="-29845"/>
            <a:ext cx="1480820" cy="1047115"/>
          </a:xfrm>
          <a:prstGeom prst="rect">
            <a:avLst/>
          </a:prstGeom>
        </p:spPr>
      </p:pic>
      <p:grpSp>
        <p:nvGrpSpPr>
          <p:cNvPr id="14" name="组合 13"/>
          <p:cNvGrpSpPr/>
          <p:nvPr/>
        </p:nvGrpSpPr>
        <p:grpSpPr>
          <a:xfrm>
            <a:off x="3434984" y="1479343"/>
            <a:ext cx="4950874" cy="1861093"/>
            <a:chOff x="4629573" y="1994969"/>
            <a:chExt cx="6601166" cy="2481457"/>
          </a:xfrm>
        </p:grpSpPr>
        <p:sp>
          <p:nvSpPr>
            <p:cNvPr id="15" name="文本框 14"/>
            <p:cNvSpPr txBox="1"/>
            <p:nvPr/>
          </p:nvSpPr>
          <p:spPr>
            <a:xfrm>
              <a:off x="6068269" y="1994969"/>
              <a:ext cx="413173" cy="1137073"/>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950" u="none" strike="noStrike" kern="1200" cap="none" spc="-150" normalizeH="0" baseline="0" noProof="0" dirty="0">
                <a:ln>
                  <a:noFill/>
                </a:ln>
                <a:solidFill>
                  <a:prstClr val="white"/>
                </a:solidFill>
                <a:effectLst/>
                <a:uLnTx/>
                <a:uFillTx/>
                <a:latin typeface="黑体" panose="02010609060101010101" charset="-122"/>
                <a:ea typeface="黑体" panose="02010609060101010101" charset="-122"/>
                <a:cs typeface="+mn-cs"/>
              </a:endParaRPr>
            </a:p>
          </p:txBody>
        </p:sp>
        <p:sp>
          <p:nvSpPr>
            <p:cNvPr id="16" name="文本框 15"/>
            <p:cNvSpPr txBox="1"/>
            <p:nvPr/>
          </p:nvSpPr>
          <p:spPr>
            <a:xfrm>
              <a:off x="4629573" y="2325465"/>
              <a:ext cx="3291840" cy="1044787"/>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5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感谢观看</a:t>
              </a:r>
              <a:endParaRPr kumimoji="0" lang="zh-CN" altLang="en-US" sz="4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6096000" y="4097119"/>
              <a:ext cx="5134739" cy="379307"/>
            </a:xfrm>
            <a:prstGeom prst="rect">
              <a:avLst/>
            </a:prstGeom>
            <a:noFill/>
          </p:spPr>
          <p:txBody>
            <a:bodyPr wrap="square" rtlCol="0">
              <a:spAutoFit/>
              <a:scene3d>
                <a:camera prst="orthographicFront"/>
                <a:lightRig rig="threePt" dir="t"/>
              </a:scene3d>
              <a:sp3d contourW="12700"/>
            </a:bodyPr>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1050" b="0" i="0" u="none" strike="noStrike" kern="1200" cap="none" spc="0" normalizeH="0" baseline="0" noProof="0" dirty="0">
                <a:ln>
                  <a:noFill/>
                </a:ln>
                <a:gradFill>
                  <a:gsLst>
                    <a:gs pos="0">
                      <a:srgbClr val="54F2F5"/>
                    </a:gs>
                    <a:gs pos="100000">
                      <a:srgbClr val="071643"/>
                    </a:gs>
                  </a:gsLst>
                  <a:lin ang="2700000" scaled="1"/>
                </a:gradFill>
                <a:effectLst/>
                <a:uLnTx/>
                <a:uFillTx/>
                <a:latin typeface="Century Gothic" panose="020B0502020202020204" pitchFamily="34" charset="0"/>
                <a:ea typeface="微软雅黑" panose="020B0503020204020204" pitchFamily="34" charset="-122"/>
                <a:cs typeface="+mn-cs"/>
              </a:endParaRPr>
            </a:p>
          </p:txBody>
        </p:sp>
      </p:grpSp>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3"/>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4"/>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564515" y="1439545"/>
            <a:ext cx="7501255" cy="2446020"/>
            <a:chOff x="1280538" y="1796419"/>
            <a:chExt cx="9306560" cy="3261359"/>
          </a:xfrm>
        </p:grpSpPr>
        <p:sp>
          <p:nvSpPr>
            <p:cNvPr id="134" name="文本框 133"/>
            <p:cNvSpPr txBox="1"/>
            <p:nvPr/>
          </p:nvSpPr>
          <p:spPr>
            <a:xfrm>
              <a:off x="1280538" y="2966512"/>
              <a:ext cx="9306560" cy="2091266"/>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开展网民网络安全感满意度调查背景及意义</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第一章</a:t>
              </a:r>
              <a:endPar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间隔页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111125" y="1299210"/>
            <a:ext cx="9097010" cy="4267200"/>
          </a:xfrm>
          <a:prstGeom prst="rect">
            <a:avLst/>
          </a:prstGeom>
          <a:noFill/>
        </p:spPr>
        <p:txBody>
          <a:bodyPr wrap="square" rtlCol="0">
            <a:spAutoFit/>
          </a:bodyPr>
          <a:p>
            <a:pPr marL="0" indent="0" algn="l">
              <a:lnSpc>
                <a:spcPct val="11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背景：</a:t>
            </a:r>
            <a:r>
              <a:rPr lang="zh-CN" altLang="zh-CN" sz="1900" dirty="0">
                <a:latin typeface="宋体" panose="02010600030101010101" pitchFamily="2" charset="-122"/>
                <a:ea typeface="宋体" panose="02010600030101010101" pitchFamily="2" charset="-122"/>
                <a:cs typeface="宋体" panose="02010600030101010101" pitchFamily="2" charset="-122"/>
                <a:sym typeface="+mn-ea"/>
              </a:rPr>
              <a:t>在全国各级网信、公安、工信、市场监管等政府部门的精心指导和大力支持下，</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全国</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135</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家网络安全行业协会及相关社会组织</a:t>
            </a:r>
            <a:r>
              <a:rPr lang="zh-CN" altLang="zh-CN" sz="1900" dirty="0">
                <a:latin typeface="宋体" panose="02010600030101010101" pitchFamily="2" charset="-122"/>
                <a:ea typeface="宋体" panose="02010600030101010101" pitchFamily="2" charset="-122"/>
                <a:cs typeface="宋体" panose="02010600030101010101" pitchFamily="2" charset="-122"/>
                <a:sym typeface="+mn-ea"/>
              </a:rPr>
              <a:t>共同发起了</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2021</a:t>
            </a:r>
            <a:r>
              <a:rPr lang="zh-CN" altLang="zh-CN" sz="1900" dirty="0">
                <a:latin typeface="宋体" panose="02010600030101010101" pitchFamily="2" charset="-122"/>
                <a:ea typeface="宋体" panose="02010600030101010101" pitchFamily="2" charset="-122"/>
                <a:cs typeface="宋体" panose="02010600030101010101" pitchFamily="2" charset="-122"/>
                <a:sym typeface="+mn-ea"/>
              </a:rPr>
              <a:t>网民网络安全感满意度调查活动。</a:t>
            </a:r>
            <a:endParaRPr lang="zh-CN" altLang="zh-CN" sz="1900" dirty="0">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ct val="110000"/>
              </a:lnSpc>
              <a:spcBef>
                <a:spcPts val="0"/>
              </a:spcBef>
              <a:buNone/>
            </a:pPr>
            <a:endParaRPr lang="en-US" altLang="zh-CN" sz="19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目的：</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贯彻习近平总书记有关</a:t>
            </a:r>
            <a:r>
              <a:rPr lang="zh-CN" altLang="en-US" sz="19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“网络安全为人民、网络安全靠人民</a:t>
            </a:r>
            <a:r>
              <a:rPr lang="zh-CN" altLang="en-US"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网络强国的重要思想，积极探索网络治理规律，提高综合治理的成效和水平</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为提升网民网络安全感和满意度提供帮助。</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ct val="110000"/>
              </a:lnSpc>
              <a:spcBef>
                <a:spcPts val="0"/>
              </a:spcBef>
              <a:buNone/>
            </a:pPr>
            <a:endParaRPr lang="en-US" altLang="zh-CN" sz="19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宗旨</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坚持面向网民大众，努力做到让大家畅所欲言，让政府主管部门能够真全面的倾听和了解网络安全在网民中的直接感受、网民的具体诉求和所反映的存在问题。同时也通过各种配合的活动向广大网民宣传网络安全的相关政策、法律和知识。</a:t>
            </a:r>
            <a:endParaRPr lang="en-US" altLang="zh-CN" sz="1900" dirty="0">
              <a:latin typeface="宋体" panose="02010600030101010101" pitchFamily="2" charset="-122"/>
              <a:ea typeface="宋体" panose="02010600030101010101" pitchFamily="2" charset="-122"/>
              <a:cs typeface="宋体" panose="02010600030101010101" pitchFamily="2" charset="-122"/>
            </a:endParaRPr>
          </a:p>
          <a:p>
            <a:pPr marL="0" indent="457200" algn="l">
              <a:lnSpc>
                <a:spcPct val="110000"/>
              </a:lnSpc>
              <a:spcBef>
                <a:spcPts val="0"/>
              </a:spcBef>
              <a:buClrTx/>
              <a:buSzTx/>
              <a:buNone/>
            </a:pPr>
            <a:endParaRPr lang="zh-CN" altLang="en-US" sz="1900" dirty="0">
              <a:latin typeface="宋体" panose="02010600030101010101" pitchFamily="2" charset="-122"/>
              <a:ea typeface="宋体" panose="02010600030101010101" pitchFamily="2" charset="-122"/>
              <a:cs typeface="宋体" panose="02010600030101010101" pitchFamily="2" charset="-122"/>
            </a:endParaRPr>
          </a:p>
          <a:p>
            <a:pPr marL="0" indent="457200" algn="l">
              <a:lnSpc>
                <a:spcPct val="110000"/>
              </a:lnSpc>
              <a:spcBef>
                <a:spcPts val="0"/>
              </a:spcBef>
              <a:buClrTx/>
              <a:buSzTx/>
              <a:buNone/>
            </a:pPr>
            <a:endParaRPr lang="zh-CN" altLang="en-US" sz="1900">
              <a:latin typeface="宋体" panose="02010600030101010101" pitchFamily="2" charset="-122"/>
              <a:ea typeface="宋体" panose="02010600030101010101" pitchFamily="2" charset="-122"/>
              <a:cs typeface="宋体" panose="02010600030101010101" pitchFamily="2" charset="-122"/>
            </a:endParaRPr>
          </a:p>
        </p:txBody>
      </p:sp>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间隔页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0" y="628015"/>
            <a:ext cx="9109075" cy="3945890"/>
          </a:xfrm>
          <a:prstGeom prst="rect">
            <a:avLst/>
          </a:prstGeom>
          <a:noFill/>
        </p:spPr>
        <p:txBody>
          <a:bodyPr wrap="square" rtlCol="0">
            <a:spAutoFit/>
          </a:bodyPr>
          <a:p>
            <a:pPr marL="0" indent="0" algn="l">
              <a:lnSpc>
                <a:spcPct val="110000"/>
              </a:lnSpc>
              <a:spcBef>
                <a:spcPts val="0"/>
              </a:spcBef>
              <a:buNone/>
            </a:pPr>
            <a:endParaRPr lang="en-US" altLang="zh-CN" sz="19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意义</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不断提升人民群众的安全感和满意度是对社会治安状况的直接感受和综合反映，是一种直观考量群众对社会治安的承受性、认同性的综合指标。是党和政府有关部门在以后的发展道路上的一个新目标、新任务。</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ct val="110000"/>
              </a:lnSpc>
              <a:spcBef>
                <a:spcPts val="0"/>
              </a:spcBef>
              <a:buNone/>
            </a:pPr>
            <a:endParaRPr lang="zh-CN" altLang="zh-CN" sz="1900" b="1" dirty="0">
              <a:latin typeface="宋体" panose="02010600030101010101" pitchFamily="2" charset="-122"/>
              <a:ea typeface="宋体" panose="02010600030101010101" pitchFamily="2" charset="-122"/>
              <a:cs typeface="宋体" panose="02010600030101010101" pitchFamily="2" charset="-122"/>
              <a:sym typeface="+mn-ea"/>
            </a:endParaRPr>
          </a:p>
          <a:p>
            <a:pPr marL="0" lvl="0" indent="0" algn="l" fontAlgn="auto">
              <a:lnSpc>
                <a:spcPct val="110000"/>
              </a:lnSpc>
              <a:spcBef>
                <a:spcPts val="0"/>
              </a:spcBef>
              <a:buNone/>
            </a:pPr>
            <a:r>
              <a:rPr lang="zh-CN" altLang="en-US" sz="1900" b="1" dirty="0">
                <a:solidFill>
                  <a:schemeClr val="tx1"/>
                </a:solidFill>
                <a:latin typeface="宋体" panose="02010600030101010101" pitchFamily="2" charset="-122"/>
                <a:ea typeface="宋体" panose="02010600030101010101" pitchFamily="2" charset="-122"/>
                <a:cs typeface="宋体" panose="02010600030101010101" pitchFamily="2" charset="-122"/>
              </a:rPr>
              <a:t>广西南宁调查活动的辐射力、影响力：</a:t>
            </a:r>
            <a:r>
              <a:rPr lang="zh-CN" altLang="en-US" sz="1900" dirty="0">
                <a:solidFill>
                  <a:schemeClr val="tx1"/>
                </a:solidFill>
                <a:latin typeface="宋体" panose="02010600030101010101" pitchFamily="2" charset="-122"/>
                <a:ea typeface="宋体" panose="02010600030101010101" pitchFamily="2" charset="-122"/>
                <a:cs typeface="宋体" panose="02010600030101010101" pitchFamily="2" charset="-122"/>
              </a:rPr>
              <a:t>南宁</a:t>
            </a:r>
            <a:r>
              <a:rPr lang="zh-CN" altLang="en-US" sz="1900" dirty="0">
                <a:solidFill>
                  <a:schemeClr val="tx1"/>
                </a:solidFill>
                <a:latin typeface="宋体" panose="02010600030101010101" pitchFamily="2" charset="-122"/>
                <a:ea typeface="宋体" panose="02010600030101010101" pitchFamily="2" charset="-122"/>
                <a:cs typeface="宋体" panose="02010600030101010101" pitchFamily="2" charset="-122"/>
              </a:rPr>
              <a:t>协会官方微信号发布调查活动相关内容资讯，在协会相关微信群进行推广，包括协会会员群，工作交流群，各个专委会群等群里定期发送调查问卷。其次，积极动员当地企业、直播平台和电商积极参与调查活动，还承担了论坛方案、反诈宣传协调等工作，还发动企业员工参与调查活动，在网站、App或微信公众号发布了调查问卷的入口，从业人员和广大网民响应填写调查问卷。调查活动全面覆盖上海多渠道推广，南宁市信息网络安全协会通过一系列活动举措，取得不错的活动效果。</a:t>
            </a:r>
            <a:endParaRPr lang="zh-CN" altLang="en-US" sz="19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3"/>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4"/>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821690" y="1439545"/>
            <a:ext cx="7501255" cy="1715770"/>
            <a:chOff x="1599607" y="1796419"/>
            <a:chExt cx="9306560" cy="2287693"/>
          </a:xfrm>
        </p:grpSpPr>
        <p:sp>
          <p:nvSpPr>
            <p:cNvPr id="134" name="文本框 133"/>
            <p:cNvSpPr txBox="1"/>
            <p:nvPr/>
          </p:nvSpPr>
          <p:spPr>
            <a:xfrm>
              <a:off x="1599607" y="2977519"/>
              <a:ext cx="9306560" cy="1106593"/>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南宁市样本采集情况</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第二章</a:t>
              </a:r>
              <a:endPar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间隔页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2" name="文本框 1"/>
          <p:cNvSpPr txBox="1"/>
          <p:nvPr/>
        </p:nvSpPr>
        <p:spPr>
          <a:xfrm>
            <a:off x="376555" y="993775"/>
            <a:ext cx="8313420" cy="2281555"/>
          </a:xfrm>
          <a:prstGeom prst="rect">
            <a:avLst/>
          </a:prstGeom>
          <a:noFill/>
        </p:spPr>
        <p:txBody>
          <a:bodyPr wrap="square" rtlCol="0">
            <a:spAutoFit/>
          </a:bodyPr>
          <a:p>
            <a:pPr marL="0" indent="0">
              <a:lnSpc>
                <a:spcPct val="100000"/>
              </a:lnSpc>
              <a:spcBef>
                <a:spcPts val="0"/>
              </a:spcBef>
              <a:buNone/>
            </a:pP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1900" dirty="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30000"/>
              </a:lnSpc>
              <a:spcBef>
                <a:spcPts val="0"/>
              </a:spcBef>
              <a:buNone/>
            </a:pPr>
            <a:r>
              <a:rPr lang="zh-CN" altLang="zh-CN" sz="1900" dirty="0">
                <a:latin typeface="宋体" panose="02010600030101010101" pitchFamily="2" charset="-122"/>
                <a:ea typeface="宋体" panose="02010600030101010101" pitchFamily="2" charset="-122"/>
                <a:cs typeface="宋体" panose="02010600030101010101" pitchFamily="2" charset="-122"/>
                <a:sym typeface="+mn-ea"/>
              </a:rPr>
              <a:t>广西南宁样本采集</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总体质量较好</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30000"/>
              </a:lnSpc>
              <a:spcBef>
                <a:spcPts val="0"/>
              </a:spcBef>
              <a:buNone/>
            </a:pPr>
            <a:endParaRPr lang="zh-CN" altLang="zh-CN" sz="1900" dirty="0">
              <a:latin typeface="宋体" panose="02010600030101010101" pitchFamily="2" charset="-122"/>
              <a:ea typeface="宋体" panose="02010600030101010101" pitchFamily="2" charset="-122"/>
              <a:cs typeface="宋体" panose="02010600030101010101" pitchFamily="2" charset="-122"/>
            </a:endParaRPr>
          </a:p>
          <a:p>
            <a:pPr marL="457200" indent="0">
              <a:lnSpc>
                <a:spcPct val="130000"/>
              </a:lnSpc>
              <a:spcBef>
                <a:spcPts val="0"/>
              </a:spcBef>
              <a:buNone/>
            </a:pP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从</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8</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月</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日至</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8</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月</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12</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日，共收回南宁市问卷总数量</a:t>
            </a:r>
            <a:r>
              <a:rPr lang="zh-CN" altLang="en-US" sz="19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为</a:t>
            </a:r>
            <a:r>
              <a:rPr lang="en-US" altLang="zh-CN"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15649</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份，其中，公众网民版</a:t>
            </a:r>
            <a:r>
              <a:rPr lang="en-US"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13325</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份，网络从业人员版</a:t>
            </a:r>
            <a:r>
              <a:rPr lang="en-US"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2324</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份。经过数据清洗后，有效问卷总数为</a:t>
            </a:r>
            <a:r>
              <a:rPr lang="en-US" altLang="zh-CN"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15118</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份，其中，公众网民版</a:t>
            </a:r>
            <a:r>
              <a:rPr lang="en-US"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12827</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份，网络从业人员版</a:t>
            </a:r>
            <a:r>
              <a:rPr lang="en-US"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2291</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a:t>
            </a:r>
            <a:endParaRPr lang="zh-CN" altLang="zh-CN" sz="19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3"/>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4"/>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821690" y="1439545"/>
            <a:ext cx="7501255" cy="1707515"/>
            <a:chOff x="1599607" y="1796419"/>
            <a:chExt cx="9306560" cy="2276686"/>
          </a:xfrm>
        </p:grpSpPr>
        <p:sp>
          <p:nvSpPr>
            <p:cNvPr id="134" name="文本框 133"/>
            <p:cNvSpPr txBox="1"/>
            <p:nvPr/>
          </p:nvSpPr>
          <p:spPr>
            <a:xfrm>
              <a:off x="1599607" y="2966512"/>
              <a:ext cx="9306560" cy="1106593"/>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南宁市网民参与调查情况</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第三章</a:t>
              </a:r>
              <a:endPar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R="0" indent="0" algn="dist" defTabSz="914400" fontAlgn="auto">
              <a:lnSpc>
                <a:spcPct val="100000"/>
              </a:lnSpc>
              <a:spcBef>
                <a:spcPts val="0"/>
              </a:spcBef>
              <a:spcAft>
                <a:spcPts val="0"/>
              </a:spcAft>
              <a:buClrTx/>
              <a:buSzTx/>
              <a:buFontTx/>
              <a:buNone/>
              <a:defRPr/>
            </a:pPr>
            <a:r>
              <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rPr>
              <a:t>间隔页</a:t>
            </a:r>
            <a:endPar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565150" y="827405"/>
            <a:ext cx="5172075" cy="4276725"/>
          </a:xfrm>
          <a:prstGeom prst="rect">
            <a:avLst/>
          </a:prstGeom>
          <a:noFill/>
        </p:spPr>
        <p:txBody>
          <a:bodyPr wrap="square" rtlCol="0">
            <a:spAutoFit/>
          </a:bodyPr>
          <a:p>
            <a:pPr indent="0">
              <a:lnSpc>
                <a:spcPct val="100000"/>
              </a:lnSpc>
              <a:spcBef>
                <a:spcPts val="0"/>
              </a:spcBef>
              <a:buNone/>
            </a:pP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一、南宁市公众网民参与调查情况</a:t>
            </a:r>
            <a:endParaRPr lang="zh-CN" altLang="en-US" sz="17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7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年龄分布</a:t>
            </a:r>
            <a:endParaRPr lang="zh-CN" altLang="en-US" sz="1700" b="1"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700" dirty="0">
                <a:latin typeface="宋体" panose="02010600030101010101" pitchFamily="2" charset="-122"/>
                <a:ea typeface="宋体" panose="02010600030101010101" pitchFamily="2" charset="-122"/>
                <a:cs typeface="宋体" panose="02010600030101010101" pitchFamily="2" charset="-122"/>
                <a:sym typeface="+mn-ea"/>
              </a:rPr>
              <a:t>    参与调查的网民中，青年人占大多数。</a:t>
            </a:r>
            <a:r>
              <a:rPr lang="en-US" altLang="zh-CN" sz="1700" dirty="0">
                <a:latin typeface="宋体" panose="02010600030101010101" pitchFamily="2" charset="-122"/>
                <a:ea typeface="宋体" panose="02010600030101010101" pitchFamily="2" charset="-122"/>
                <a:cs typeface="宋体" panose="02010600030101010101" pitchFamily="2" charset="-122"/>
                <a:sym typeface="+mn-ea"/>
              </a:rPr>
              <a:t>30</a:t>
            </a:r>
            <a:r>
              <a:rPr lang="zh-CN" altLang="en-US" sz="1700" dirty="0">
                <a:latin typeface="宋体" panose="02010600030101010101" pitchFamily="2" charset="-122"/>
                <a:ea typeface="宋体" panose="02010600030101010101" pitchFamily="2" charset="-122"/>
                <a:cs typeface="宋体" panose="02010600030101010101" pitchFamily="2" charset="-122"/>
                <a:sym typeface="+mn-ea"/>
              </a:rPr>
              <a:t>岁以下年轻人占</a:t>
            </a:r>
            <a:r>
              <a:rPr lang="en-US" altLang="zh-CN" sz="1700" dirty="0">
                <a:latin typeface="宋体" panose="02010600030101010101" pitchFamily="2" charset="-122"/>
                <a:ea typeface="宋体" panose="02010600030101010101" pitchFamily="2" charset="-122"/>
                <a:cs typeface="宋体" panose="02010600030101010101" pitchFamily="2" charset="-122"/>
                <a:sym typeface="+mn-ea"/>
              </a:rPr>
              <a:t>65.86%</a:t>
            </a:r>
            <a:r>
              <a:rPr lang="zh-CN" sz="17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700" dirty="0">
                <a:latin typeface="宋体" panose="02010600030101010101" pitchFamily="2" charset="-122"/>
                <a:ea typeface="宋体" panose="02010600030101010101" pitchFamily="2" charset="-122"/>
                <a:cs typeface="宋体" panose="02010600030101010101" pitchFamily="2" charset="-122"/>
                <a:sym typeface="+mn-ea"/>
              </a:rPr>
              <a:t>超过一半；31岁到45岁占</a:t>
            </a:r>
            <a:r>
              <a:rPr lang="en-US" altLang="zh-CN" sz="1700" dirty="0">
                <a:latin typeface="宋体" panose="02010600030101010101" pitchFamily="2" charset="-122"/>
                <a:ea typeface="宋体" panose="02010600030101010101" pitchFamily="2" charset="-122"/>
                <a:cs typeface="宋体" panose="02010600030101010101" pitchFamily="2" charset="-122"/>
                <a:sym typeface="+mn-ea"/>
              </a:rPr>
              <a:t>27.60</a:t>
            </a:r>
            <a:r>
              <a:rPr lang="zh-CN" altLang="en-US" sz="17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与全国数据相比，19-24岁的人员比例要高12.84个百分点。与全省数据相比，</a:t>
            </a:r>
            <a:r>
              <a:rPr lang="en-US" altLang="zh-CN" sz="1700" b="1" dirty="0">
                <a:latin typeface="宋体" panose="02010600030101010101" pitchFamily="2" charset="-122"/>
                <a:ea typeface="宋体" panose="02010600030101010101" pitchFamily="2" charset="-122"/>
                <a:cs typeface="宋体" panose="02010600030101010101" pitchFamily="2" charset="-122"/>
                <a:sym typeface="+mn-ea"/>
              </a:rPr>
              <a:t>31-45</a:t>
            </a: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岁的人员比例</a:t>
            </a:r>
            <a:r>
              <a:rPr lang="en-US" altLang="zh-CN" sz="1700" b="1" dirty="0">
                <a:latin typeface="宋体" panose="02010600030101010101" pitchFamily="2" charset="-122"/>
                <a:ea typeface="宋体" panose="02010600030101010101" pitchFamily="2" charset="-122"/>
                <a:cs typeface="宋体" panose="02010600030101010101" pitchFamily="2" charset="-122"/>
                <a:sym typeface="+mn-ea"/>
              </a:rPr>
              <a:t>2.16</a:t>
            </a: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700" b="1" dirty="0">
              <a:latin typeface="宋体" panose="02010600030101010101" pitchFamily="2" charset="-122"/>
              <a:ea typeface="宋体" panose="02010600030101010101" pitchFamily="2" charset="-122"/>
              <a:cs typeface="宋体" panose="02010600030101010101" pitchFamily="2" charset="-122"/>
              <a:sym typeface="+mn-ea"/>
            </a:endParaRPr>
          </a:p>
          <a:p>
            <a:pPr indent="0">
              <a:buNone/>
            </a:pPr>
            <a:endParaRPr lang="en-US" altLang="zh-CN" sz="1700" dirty="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zh-CN" sz="1700"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网龄分布</a:t>
            </a:r>
            <a:endParaRPr lang="zh-CN" altLang="en-US" sz="1700" b="1"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700" dirty="0">
                <a:latin typeface="宋体" panose="02010600030101010101" pitchFamily="2" charset="-122"/>
                <a:ea typeface="宋体" panose="02010600030101010101" pitchFamily="2" charset="-122"/>
                <a:cs typeface="宋体" panose="02010600030101010101" pitchFamily="2" charset="-122"/>
                <a:sym typeface="+mn-ea"/>
              </a:rPr>
              <a:t>    参与调查的公众网民中，</a:t>
            </a:r>
            <a:r>
              <a:rPr sz="1700" dirty="0">
                <a:latin typeface="宋体" panose="02010600030101010101" pitchFamily="2" charset="-122"/>
                <a:ea typeface="宋体" panose="02010600030101010101" pitchFamily="2" charset="-122"/>
                <a:cs typeface="宋体" panose="02010600030101010101" pitchFamily="2" charset="-122"/>
                <a:sym typeface="+mn-ea"/>
              </a:rPr>
              <a:t>有58.93%网龄在4-12年之间</a:t>
            </a:r>
            <a:r>
              <a:rPr lang="zh-CN" sz="1700" dirty="0">
                <a:latin typeface="宋体" panose="02010600030101010101" pitchFamily="2" charset="-122"/>
                <a:ea typeface="宋体" panose="02010600030101010101" pitchFamily="2" charset="-122"/>
                <a:cs typeface="宋体" panose="02010600030101010101" pitchFamily="2" charset="-122"/>
                <a:sym typeface="+mn-ea"/>
              </a:rPr>
              <a:t>，10年以上网龄人数占59.03%。</a:t>
            </a:r>
            <a:r>
              <a:rPr sz="1700" b="1" dirty="0">
                <a:latin typeface="宋体" panose="02010600030101010101" pitchFamily="2" charset="-122"/>
                <a:ea typeface="宋体" panose="02010600030101010101" pitchFamily="2" charset="-122"/>
                <a:cs typeface="宋体" panose="02010600030101010101" pitchFamily="2" charset="-122"/>
                <a:sym typeface="+mn-ea"/>
              </a:rPr>
              <a:t>与全国数据相比，1-3年的人员比例要低11.73个百分点，</a:t>
            </a:r>
            <a:r>
              <a:rPr lang="en-US" sz="1700" b="1" dirty="0">
                <a:latin typeface="宋体" panose="02010600030101010101" pitchFamily="2" charset="-122"/>
                <a:ea typeface="宋体" panose="02010600030101010101" pitchFamily="2" charset="-122"/>
                <a:cs typeface="宋体" panose="02010600030101010101" pitchFamily="2" charset="-122"/>
                <a:sym typeface="+mn-ea"/>
              </a:rPr>
              <a:t>16-20</a:t>
            </a: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年的人员比例要高</a:t>
            </a:r>
            <a:r>
              <a:rPr lang="en-US" altLang="zh-CN" sz="1700" b="1" dirty="0">
                <a:latin typeface="宋体" panose="02010600030101010101" pitchFamily="2" charset="-122"/>
                <a:ea typeface="宋体" panose="02010600030101010101" pitchFamily="2" charset="-122"/>
                <a:cs typeface="宋体" panose="02010600030101010101" pitchFamily="2" charset="-122"/>
                <a:sym typeface="+mn-ea"/>
              </a:rPr>
              <a:t>5.73</a:t>
            </a: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个百分点。与全省数据相比，</a:t>
            </a:r>
            <a:r>
              <a:rPr lang="en-US" altLang="zh-CN" sz="1700" b="1" dirty="0">
                <a:latin typeface="宋体" panose="02010600030101010101" pitchFamily="2" charset="-122"/>
                <a:ea typeface="宋体" panose="02010600030101010101" pitchFamily="2" charset="-122"/>
                <a:cs typeface="宋体" panose="02010600030101010101" pitchFamily="2" charset="-122"/>
                <a:sym typeface="+mn-ea"/>
              </a:rPr>
              <a:t>1-3</a:t>
            </a: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1700" b="1" dirty="0">
                <a:latin typeface="宋体" panose="02010600030101010101" pitchFamily="2" charset="-122"/>
                <a:ea typeface="宋体" panose="02010600030101010101" pitchFamily="2" charset="-122"/>
                <a:cs typeface="宋体" panose="02010600030101010101" pitchFamily="2" charset="-122"/>
                <a:sym typeface="+mn-ea"/>
              </a:rPr>
              <a:t>4-6</a:t>
            </a: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年分别低</a:t>
            </a:r>
            <a:r>
              <a:rPr lang="en-US" altLang="zh-CN" sz="1700" b="1" dirty="0">
                <a:latin typeface="宋体" panose="02010600030101010101" pitchFamily="2" charset="-122"/>
                <a:ea typeface="宋体" panose="02010600030101010101" pitchFamily="2" charset="-122"/>
                <a:cs typeface="宋体" panose="02010600030101010101" pitchFamily="2" charset="-122"/>
                <a:sym typeface="+mn-ea"/>
              </a:rPr>
              <a:t>2.94</a:t>
            </a: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700" b="1" dirty="0">
                <a:latin typeface="宋体" panose="02010600030101010101" pitchFamily="2" charset="-122"/>
                <a:ea typeface="宋体" panose="02010600030101010101" pitchFamily="2" charset="-122"/>
                <a:cs typeface="宋体" panose="02010600030101010101" pitchFamily="2" charset="-122"/>
                <a:sym typeface="+mn-ea"/>
              </a:rPr>
              <a:t>1.51</a:t>
            </a: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700" b="1"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 name="Drawing 5" descr="Generated"/>
          <p:cNvPicPr>
            <a:picLocks noChangeAspect="1"/>
          </p:cNvPicPr>
          <p:nvPr/>
        </p:nvPicPr>
        <p:blipFill>
          <a:blip r:embed="rId8"/>
          <a:stretch>
            <a:fillRect/>
          </a:stretch>
        </p:blipFill>
        <p:spPr>
          <a:xfrm>
            <a:off x="5748020" y="923925"/>
            <a:ext cx="2919095" cy="2061845"/>
          </a:xfrm>
          <a:prstGeom prst="rect">
            <a:avLst/>
          </a:prstGeom>
        </p:spPr>
      </p:pic>
      <p:pic>
        <p:nvPicPr>
          <p:cNvPr id="10" name="Drawing 10" descr="Generated"/>
          <p:cNvPicPr>
            <a:picLocks noChangeAspect="1"/>
          </p:cNvPicPr>
          <p:nvPr/>
        </p:nvPicPr>
        <p:blipFill>
          <a:blip r:embed="rId9"/>
          <a:stretch>
            <a:fillRect/>
          </a:stretch>
        </p:blipFill>
        <p:spPr>
          <a:xfrm>
            <a:off x="5748020" y="2985770"/>
            <a:ext cx="2919095" cy="2061845"/>
          </a:xfrm>
          <a:prstGeom prst="rect">
            <a:avLst/>
          </a:prstGeom>
        </p:spPr>
      </p:pic>
    </p:spTree>
    <p:custDataLst>
      <p:tags r:id="rId10"/>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PA" val="v5.2.11"/>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3984</Words>
  <Application>WPS 演示</Application>
  <PresentationFormat>宽屏</PresentationFormat>
  <Paragraphs>241</Paragraphs>
  <Slides>25</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Arial</vt:lpstr>
      <vt:lpstr>宋体</vt:lpstr>
      <vt:lpstr>Wingdings</vt:lpstr>
      <vt:lpstr>微软雅黑</vt:lpstr>
      <vt:lpstr>Wingdings</vt:lpstr>
      <vt:lpstr>思源黑体 Heavy</vt:lpstr>
      <vt:lpstr>思源黑体</vt:lpstr>
      <vt:lpstr>黑体</vt:lpstr>
      <vt:lpstr>字魂143号-正酷超级黑</vt:lpstr>
      <vt:lpstr>Arial Unicode MS</vt:lpstr>
      <vt:lpstr>Calibri</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珍珠</cp:lastModifiedBy>
  <cp:revision>279</cp:revision>
  <dcterms:created xsi:type="dcterms:W3CDTF">2019-06-19T02:08:00Z</dcterms:created>
  <dcterms:modified xsi:type="dcterms:W3CDTF">2021-12-09T09:49:33Z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B140D5EDC3904FB0A6E69FB493D4E6C8</vt:lpwstr>
  </property>
</Properties>
</file>