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2" r:id="rId5"/>
    <p:sldId id="266" r:id="rId6"/>
    <p:sldId id="263" r:id="rId7"/>
    <p:sldId id="267" r:id="rId8"/>
    <p:sldId id="269" r:id="rId9"/>
    <p:sldId id="268" r:id="rId10"/>
    <p:sldId id="271" r:id="rId11"/>
    <p:sldId id="270" r:id="rId12"/>
    <p:sldId id="272" r:id="rId13"/>
    <p:sldId id="274" r:id="rId14"/>
    <p:sldId id="273" r:id="rId15"/>
    <p:sldId id="275" r:id="rId16"/>
    <p:sldId id="278" r:id="rId17"/>
    <p:sldId id="301" r:id="rId18"/>
    <p:sldId id="279" r:id="rId19"/>
    <p:sldId id="303" r:id="rId20"/>
    <p:sldId id="281" r:id="rId21"/>
    <p:sldId id="283" r:id="rId22"/>
    <p:sldId id="294" r:id="rId23"/>
    <p:sldId id="286" r:id="rId24"/>
    <p:sldId id="305" r:id="rId25"/>
    <p:sldId id="287" r:id="rId26"/>
    <p:sldId id="284" r:id="rId27"/>
    <p:sldId id="290" r:id="rId28"/>
    <p:sldId id="306" r:id="rId29"/>
    <p:sldId id="314" r:id="rId30"/>
    <p:sldId id="315" r:id="rId31"/>
    <p:sldId id="261" r:id="rId32"/>
  </p:sldIdLst>
  <p:sldSz cx="9144000" cy="5144135"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1670"/>
        <p:guide pos="288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Lenovo\Desktop\&#23545;&#27604;&#22270;.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Lenovo\Desktop\&#23545;&#27604;&#22270;.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chartUserShapes" Target="../drawings/drawing1.xml"/><Relationship Id="rId1" Type="http://schemas.openxmlformats.org/officeDocument/2006/relationships/oleObject" Target="file:///C:\Users\Lenovo\Desktop\&#23545;&#27604;&#22270;.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Lenovo\Desktop\&#23545;&#27604;&#22270;.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Lenovo\Desktop\&#23545;&#27604;&#22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60" b="0" i="0" u="none" strike="noStrike" kern="1200" spc="0" baseline="0">
                <a:solidFill>
                  <a:schemeClr val="tx1">
                    <a:lumMod val="65000"/>
                    <a:lumOff val="35000"/>
                  </a:schemeClr>
                </a:solidFill>
                <a:latin typeface="+mn-lt"/>
                <a:ea typeface="+mn-ea"/>
                <a:cs typeface="+mn-cs"/>
              </a:defRPr>
            </a:pPr>
            <a:r>
              <a:rPr lang="en-US" altLang="zh-CN" sz="960"/>
              <a:t>2020</a:t>
            </a:r>
            <a:r>
              <a:rPr altLang="en-US" sz="960"/>
              <a:t>年</a:t>
            </a:r>
            <a:r>
              <a:rPr lang="en-US" altLang="zh-CN" sz="960"/>
              <a:t>—2021</a:t>
            </a:r>
            <a:r>
              <a:rPr altLang="en-US" sz="960"/>
              <a:t>年重庆市有效样本采集量对比</a:t>
            </a:r>
            <a:endParaRPr lang="en-US" altLang="zh-CN" sz="960"/>
          </a:p>
        </c:rich>
      </c:tx>
      <c:layout/>
      <c:overlay val="0"/>
      <c:spPr>
        <a:noFill/>
        <a:ln>
          <a:noFill/>
        </a:ln>
        <a:effectLst/>
      </c:spPr>
    </c:title>
    <c:autoTitleDeleted val="0"/>
    <c:plotArea>
      <c:layout/>
      <c:barChart>
        <c:barDir val="bar"/>
        <c:grouping val="clustered"/>
        <c:varyColors val="0"/>
        <c:ser>
          <c:idx val="0"/>
          <c:order val="0"/>
          <c:tx>
            <c:strRef>
              <c:f>[对比图.xlsx]全国公众主问卷!$B$356</c:f>
              <c:strCache>
                <c:ptCount val="1"/>
                <c:pt idx="0">
                  <c:v>2020</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[对比图.xlsx]全国公众主问卷!$A$357:$A$358</c:f>
              <c:strCache>
                <c:ptCount val="2"/>
                <c:pt idx="0">
                  <c:v>网络从业人员版</c:v>
                </c:pt>
                <c:pt idx="1">
                  <c:v>公众网民版</c:v>
                </c:pt>
              </c:strCache>
            </c:strRef>
          </c:cat>
          <c:val>
            <c:numRef>
              <c:f>[对比图.xlsx]全国公众主问卷!$B$357:$B$358</c:f>
              <c:numCache>
                <c:formatCode>General</c:formatCode>
                <c:ptCount val="2"/>
                <c:pt idx="0">
                  <c:v>1627</c:v>
                </c:pt>
                <c:pt idx="1">
                  <c:v>13373</c:v>
                </c:pt>
              </c:numCache>
            </c:numRef>
          </c:val>
        </c:ser>
        <c:ser>
          <c:idx val="1"/>
          <c:order val="1"/>
          <c:tx>
            <c:strRef>
              <c:f>[对比图.xlsx]全国公众主问卷!$C$356</c:f>
              <c:strCache>
                <c:ptCount val="1"/>
                <c:pt idx="0">
                  <c:v>2021</c:v>
                </c:pt>
              </c:strCache>
            </c:strRef>
          </c:tx>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[对比图.xlsx]全国公众主问卷!$A$357:$A$358</c:f>
              <c:strCache>
                <c:ptCount val="2"/>
                <c:pt idx="0">
                  <c:v>网络从业人员版</c:v>
                </c:pt>
                <c:pt idx="1">
                  <c:v>公众网民版</c:v>
                </c:pt>
              </c:strCache>
            </c:strRef>
          </c:cat>
          <c:val>
            <c:numRef>
              <c:f>[对比图.xlsx]全国公众主问卷!$C$357:$C$358</c:f>
              <c:numCache>
                <c:formatCode>General</c:formatCode>
                <c:ptCount val="2"/>
                <c:pt idx="0">
                  <c:v>14096</c:v>
                </c:pt>
                <c:pt idx="1">
                  <c:v>15273</c:v>
                </c:pt>
              </c:numCache>
            </c:numRef>
          </c:val>
        </c:ser>
        <c:dLbls>
          <c:showLegendKey val="0"/>
          <c:showVal val="1"/>
          <c:showCatName val="0"/>
          <c:showSerName val="0"/>
          <c:showPercent val="0"/>
          <c:showBubbleSize val="0"/>
        </c:dLbls>
        <c:gapWidth val="182"/>
        <c:overlap val="0"/>
        <c:axId val="741872144"/>
        <c:axId val="741862960"/>
      </c:barChart>
      <c:catAx>
        <c:axId val="74187214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1862960"/>
        <c:crosses val="autoZero"/>
        <c:auto val="1"/>
        <c:lblAlgn val="ctr"/>
        <c:lblOffset val="100"/>
        <c:noMultiLvlLbl val="0"/>
      </c:catAx>
      <c:valAx>
        <c:axId val="7418629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txPr>
          <a:bodyPr rot="-60000000" spcFirstLastPara="1"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crossAx val="741872144"/>
        <c:crosses val="autoZero"/>
        <c:crossBetween val="between"/>
      </c:valAx>
      <c:spPr>
        <a:noFill/>
        <a:ln>
          <a:noFill/>
        </a:ln>
        <a:effectLst/>
      </c:spPr>
    </c:plotArea>
    <c:legend>
      <c:legendPos val="b"/>
      <c:legendEntry>
        <c:idx val="0"/>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2021</a:t>
            </a:r>
            <a:r>
              <a:t>网络安全治理各领域满意度评价对比图</a:t>
            </a:r>
          </a:p>
        </c:rich>
      </c:tx>
      <c:layout/>
      <c:overlay val="0"/>
      <c:spPr>
        <a:noFill/>
        <a:ln>
          <a:noFill/>
        </a:ln>
        <a:effectLst/>
      </c:spPr>
    </c:title>
    <c:autoTitleDeleted val="0"/>
    <c:plotArea>
      <c:layout/>
      <c:barChart>
        <c:barDir val="bar"/>
        <c:grouping val="stacked"/>
        <c:varyColors val="0"/>
        <c:ser>
          <c:idx val="0"/>
          <c:order val="0"/>
          <c:tx>
            <c:strRef>
              <c:f>[对比图.xlsx]全国公众主问卷!$B$381</c:f>
              <c:strCache>
                <c:ptCount val="1"/>
                <c:pt idx="0">
                  <c:v>很满意</c:v>
                </c:pt>
              </c:strCache>
            </c:strRef>
          </c:tx>
          <c:spPr>
            <a:solidFill>
              <a:schemeClr val="accent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[对比图.xlsx]全国公众主问卷!$B$383:$B$393</c:f>
              <c:numCache>
                <c:formatCode>0.00%</c:formatCode>
                <c:ptCount val="11"/>
                <c:pt idx="0">
                  <c:v>0.1037</c:v>
                </c:pt>
                <c:pt idx="1">
                  <c:v>0.0748</c:v>
                </c:pt>
                <c:pt idx="2">
                  <c:v>0.1434</c:v>
                </c:pt>
                <c:pt idx="3">
                  <c:v>0.1606</c:v>
                </c:pt>
                <c:pt idx="4">
                  <c:v>0.172</c:v>
                </c:pt>
                <c:pt idx="5">
                  <c:v>0.1753</c:v>
                </c:pt>
                <c:pt idx="6">
                  <c:v>0.1127</c:v>
                </c:pt>
                <c:pt idx="7">
                  <c:v>0.1725</c:v>
                </c:pt>
                <c:pt idx="8">
                  <c:v>0.1778</c:v>
                </c:pt>
                <c:pt idx="9">
                  <c:v>0.1845</c:v>
                </c:pt>
                <c:pt idx="10">
                  <c:v>0.1983</c:v>
                </c:pt>
              </c:numCache>
            </c:numRef>
          </c:val>
        </c:ser>
        <c:ser>
          <c:idx val="1"/>
          <c:order val="1"/>
          <c:tx>
            <c:strRef>
              <c:f>[对比图.xlsx]全国公众主问卷!$C$381</c:f>
              <c:strCache>
                <c:ptCount val="1"/>
                <c:pt idx="0">
                  <c:v>满意</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[对比图.xlsx]全国公众主问卷!$C$383:$C$393</c:f>
              <c:numCache>
                <c:formatCode>0.00%</c:formatCode>
                <c:ptCount val="11"/>
                <c:pt idx="0">
                  <c:v>0.2241</c:v>
                </c:pt>
                <c:pt idx="1">
                  <c:v>0.1973</c:v>
                </c:pt>
                <c:pt idx="2">
                  <c:v>0.2505</c:v>
                </c:pt>
                <c:pt idx="3">
                  <c:v>0.3135</c:v>
                </c:pt>
                <c:pt idx="4">
                  <c:v>0.3292</c:v>
                </c:pt>
                <c:pt idx="5">
                  <c:v>0.3326</c:v>
                </c:pt>
                <c:pt idx="6">
                  <c:v>0.4011</c:v>
                </c:pt>
                <c:pt idx="7">
                  <c:v>0.3414</c:v>
                </c:pt>
                <c:pt idx="8">
                  <c:v>0.3653</c:v>
                </c:pt>
                <c:pt idx="9">
                  <c:v>0.3716</c:v>
                </c:pt>
                <c:pt idx="10">
                  <c:v>0.3659</c:v>
                </c:pt>
              </c:numCache>
            </c:numRef>
          </c:val>
        </c:ser>
        <c:ser>
          <c:idx val="2"/>
          <c:order val="2"/>
          <c:tx>
            <c:strRef>
              <c:f>[对比图.xlsx]全国公众主问卷!$D$381</c:f>
              <c:strCache>
                <c:ptCount val="1"/>
                <c:pt idx="0">
                  <c:v>一般</c:v>
                </c:pt>
              </c:strCache>
            </c:strRef>
          </c:tx>
          <c:spPr>
            <a:solidFill>
              <a:schemeClr val="accent3"/>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[对比图.xlsx]全国公众主问卷!$D$383:$D$393</c:f>
              <c:numCache>
                <c:formatCode>0.00%</c:formatCode>
                <c:ptCount val="11"/>
                <c:pt idx="0">
                  <c:v>0.3817</c:v>
                </c:pt>
                <c:pt idx="1">
                  <c:v>0.2925</c:v>
                </c:pt>
                <c:pt idx="2">
                  <c:v>0.4589</c:v>
                </c:pt>
                <c:pt idx="3">
                  <c:v>0.4237</c:v>
                </c:pt>
                <c:pt idx="4">
                  <c:v>0.3983</c:v>
                </c:pt>
                <c:pt idx="5">
                  <c:v>0.3957</c:v>
                </c:pt>
                <c:pt idx="6">
                  <c:v>0.4256</c:v>
                </c:pt>
                <c:pt idx="7">
                  <c:v>0.3989</c:v>
                </c:pt>
                <c:pt idx="8">
                  <c:v>0.3708</c:v>
                </c:pt>
                <c:pt idx="9">
                  <c:v>0.3484</c:v>
                </c:pt>
                <c:pt idx="10">
                  <c:v>0.3397</c:v>
                </c:pt>
              </c:numCache>
            </c:numRef>
          </c:val>
        </c:ser>
        <c:ser>
          <c:idx val="3"/>
          <c:order val="3"/>
          <c:tx>
            <c:strRef>
              <c:f>[对比图.xlsx]全国公众主问卷!$E$381</c:f>
              <c:strCache>
                <c:ptCount val="1"/>
                <c:pt idx="0">
                  <c:v>不满意</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[对比图.xlsx]全国公众主问卷!$E$383:$E$393</c:f>
              <c:numCache>
                <c:formatCode>0.00%</c:formatCode>
                <c:ptCount val="11"/>
                <c:pt idx="0">
                  <c:v>0.1888</c:v>
                </c:pt>
                <c:pt idx="1">
                  <c:v>0.2619</c:v>
                </c:pt>
                <c:pt idx="2">
                  <c:v>0.0762</c:v>
                </c:pt>
                <c:pt idx="3">
                  <c:v>0.0572</c:v>
                </c:pt>
                <c:pt idx="4">
                  <c:v>0.0564</c:v>
                </c:pt>
                <c:pt idx="5">
                  <c:v>0.0541</c:v>
                </c:pt>
                <c:pt idx="6">
                  <c:v>0.0358</c:v>
                </c:pt>
                <c:pt idx="7">
                  <c:v>0.0467</c:v>
                </c:pt>
                <c:pt idx="8">
                  <c:v>0.0539</c:v>
                </c:pt>
                <c:pt idx="9">
                  <c:v>0.0603</c:v>
                </c:pt>
                <c:pt idx="10">
                  <c:v>0.057</c:v>
                </c:pt>
              </c:numCache>
            </c:numRef>
          </c:val>
        </c:ser>
        <c:ser>
          <c:idx val="4"/>
          <c:order val="4"/>
          <c:tx>
            <c:strRef>
              <c:f>[对比图.xlsx]全国公众主问卷!$F$381</c:f>
              <c:strCache>
                <c:ptCount val="1"/>
                <c:pt idx="0">
                  <c:v>很不满意</c:v>
                </c:pt>
              </c:strCache>
            </c:strRef>
          </c:tx>
          <c:spPr>
            <a:solidFill>
              <a:schemeClr val="accent5"/>
            </a:solidFill>
            <a:ln>
              <a:noFill/>
            </a:ln>
            <a:effectLst/>
          </c:spPr>
          <c:invertIfNegative val="0"/>
          <c:dLbls>
            <c:dLbl>
              <c:idx val="0"/>
              <c:layout>
                <c:manualLayout>
                  <c:x val="0.0275333522565995"/>
                  <c:y val="-0.013509166934705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416311855426247"/>
                  <c:y val="-0.013509166934705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337780300879932"/>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283848992336077"/>
                  <c:y val="-0.021067867481505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301826095184029"/>
                  <c:y val="-0.001447410743004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194909641404106"/>
                  <c:y val="0.001447410743004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0.0222348377329927"/>
                  <c:y val="0.0014474107430041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25830258302583"/>
                  <c:y val="-0.004503055644901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186394171634024"/>
                  <c:y val="0"/>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[对比图.xlsx]全国公众主问卷!$A$383:$A$393</c:f>
              <c:strCache>
                <c:ptCount val="11"/>
                <c:pt idx="0">
                  <c:v>未成年人保护</c:v>
                </c:pt>
                <c:pt idx="1">
                  <c:v>私隐保护</c:v>
                </c:pt>
                <c:pt idx="2">
                  <c:v>企业履责</c:v>
                </c:pt>
                <c:pt idx="3">
                  <c:v>法治社会</c:v>
                </c:pt>
                <c:pt idx="4">
                  <c:v>监管执法</c:v>
                </c:pt>
                <c:pt idx="5">
                  <c:v>总体治理</c:v>
                </c:pt>
                <c:pt idx="6">
                  <c:v>数字政府</c:v>
                </c:pt>
                <c:pt idx="7">
                  <c:v>网络保护</c:v>
                </c:pt>
                <c:pt idx="8">
                  <c:v>遏制犯罪</c:v>
                </c:pt>
                <c:pt idx="9">
                  <c:v>社会参与</c:v>
                </c:pt>
                <c:pt idx="10">
                  <c:v>司法保障</c:v>
                </c:pt>
              </c:strCache>
            </c:strRef>
          </c:cat>
          <c:val>
            <c:numRef>
              <c:f>[对比图.xlsx]全国公众主问卷!$F$383:$F$393</c:f>
              <c:numCache>
                <c:formatCode>0.00%</c:formatCode>
                <c:ptCount val="11"/>
                <c:pt idx="0">
                  <c:v>0.1017</c:v>
                </c:pt>
                <c:pt idx="1">
                  <c:v>0.1735</c:v>
                </c:pt>
                <c:pt idx="2">
                  <c:v>0.071</c:v>
                </c:pt>
                <c:pt idx="3">
                  <c:v>0.045</c:v>
                </c:pt>
                <c:pt idx="4">
                  <c:v>0.0441</c:v>
                </c:pt>
                <c:pt idx="5">
                  <c:v>0.0423</c:v>
                </c:pt>
                <c:pt idx="6">
                  <c:v>0.0248</c:v>
                </c:pt>
                <c:pt idx="7">
                  <c:v>0.0405</c:v>
                </c:pt>
                <c:pt idx="8">
                  <c:v>0.0322</c:v>
                </c:pt>
                <c:pt idx="9">
                  <c:v>0.0352</c:v>
                </c:pt>
                <c:pt idx="10">
                  <c:v>0.0391</c:v>
                </c:pt>
              </c:numCache>
            </c:numRef>
          </c:val>
        </c:ser>
        <c:dLbls>
          <c:showLegendKey val="0"/>
          <c:showVal val="1"/>
          <c:showCatName val="0"/>
          <c:showSerName val="0"/>
          <c:showPercent val="0"/>
          <c:showBubbleSize val="0"/>
        </c:dLbls>
        <c:gapWidth val="150"/>
        <c:overlap val="100"/>
        <c:axId val="744724192"/>
        <c:axId val="141723878"/>
      </c:barChart>
      <c:catAx>
        <c:axId val="744724192"/>
        <c:scaling>
          <c:orientation val="minMax"/>
        </c:scaling>
        <c:delete val="0"/>
        <c:axPos val="l"/>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41723878"/>
        <c:crosses val="autoZero"/>
        <c:auto val="1"/>
        <c:lblAlgn val="ctr"/>
        <c:lblOffset val="100"/>
        <c:noMultiLvlLbl val="0"/>
      </c:catAx>
      <c:valAx>
        <c:axId val="14172387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44724192"/>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2020</a:t>
            </a:r>
            <a:r>
              <a:rPr altLang="en-US"/>
              <a:t>年</a:t>
            </a:r>
            <a:r>
              <a:rPr lang="en-US" altLang="zh-CN"/>
              <a:t>-2021</a:t>
            </a:r>
            <a:r>
              <a:rPr altLang="en-US"/>
              <a:t>年</a:t>
            </a:r>
            <a:r>
              <a:rPr lang="zh-CN"/>
              <a:t>网民常见网络安全问题</a:t>
            </a:r>
            <a:r>
              <a:rPr lang="zh-CN" altLang="en-US"/>
              <a:t>遇见率对比图</a:t>
            </a:r>
            <a:endParaRPr lang="zh-CN"/>
          </a:p>
        </c:rich>
      </c:tx>
      <c:layout/>
      <c:overlay val="0"/>
      <c:spPr>
        <a:noFill/>
        <a:ln>
          <a:noFill/>
        </a:ln>
        <a:effectLst/>
      </c:spPr>
    </c:title>
    <c:autoTitleDeleted val="0"/>
    <c:plotArea>
      <c:layout/>
      <c:barChart>
        <c:barDir val="bar"/>
        <c:grouping val="clustered"/>
        <c:varyColors val="0"/>
        <c:ser>
          <c:idx val="0"/>
          <c:order val="0"/>
          <c:tx>
            <c:strRef>
              <c:f>[对比图.xlsx]全国公众主问卷!$B$271</c:f>
              <c:strCache>
                <c:ptCount val="1"/>
                <c:pt idx="0">
                  <c:v>2021</c:v>
                </c:pt>
              </c:strCache>
            </c:strRef>
          </c:tx>
          <c:spPr>
            <a:solidFill>
              <a:schemeClr val="accent2"/>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[对比图.xlsx]全国公众主问卷!$A$272:$A$277</c:f>
              <c:strCache>
                <c:ptCount val="6"/>
                <c:pt idx="0">
                  <c:v>其他</c:v>
                </c:pt>
                <c:pt idx="1">
                  <c:v>网络入侵攻击（病毒木马、Wi-Fi蹭网、账号被盗）</c:v>
                </c:pt>
                <c:pt idx="2">
                  <c:v>利用网络实施违法犯罪（金融网络诈骗、电信网络诈骗、网络支付诈骗、数据违法交易、账号违法交易、侵犯知识产权、套路贷、网络传销、网络招嫖）</c:v>
                </c:pt>
                <c:pt idx="3">
                  <c:v>侵犯个人信息（采集规则不规范、过度采集、个人信息泄露、个人信息滥用、注销规则不完善）</c:v>
                </c:pt>
                <c:pt idx="4">
                  <c:v>违法有害信息（淫秽色情、网络赌博、网络谣言、侮辱诽谤、违禁物品信息、暴恐音视频、虚假广告）</c:v>
                </c:pt>
                <c:pt idx="5">
                  <c:v>网络骚扰行为（垃圾邮件、垃圾短信、骚扰电话、弹窗广告、捆绑下载、霸王条款）</c:v>
                </c:pt>
              </c:strCache>
            </c:strRef>
          </c:cat>
          <c:val>
            <c:numRef>
              <c:f>[对比图.xlsx]全国公众主问卷!$B$272:$B$277</c:f>
              <c:numCache>
                <c:formatCode>0.00%</c:formatCode>
                <c:ptCount val="6"/>
                <c:pt idx="0">
                  <c:v>0.1</c:v>
                </c:pt>
                <c:pt idx="1">
                  <c:v>0.2956</c:v>
                </c:pt>
                <c:pt idx="2">
                  <c:v>0.3008</c:v>
                </c:pt>
                <c:pt idx="3">
                  <c:v>0.5217</c:v>
                </c:pt>
                <c:pt idx="4">
                  <c:v>0.5327</c:v>
                </c:pt>
                <c:pt idx="5">
                  <c:v>0.7105</c:v>
                </c:pt>
              </c:numCache>
            </c:numRef>
          </c:val>
        </c:ser>
        <c:ser>
          <c:idx val="1"/>
          <c:order val="1"/>
          <c:tx>
            <c:strRef>
              <c:f>[对比图.xlsx]全国公众主问卷!$C$271</c:f>
              <c:strCache>
                <c:ptCount val="1"/>
                <c:pt idx="0">
                  <c:v>2020</c:v>
                </c:pt>
              </c:strCache>
            </c:strRef>
          </c:tx>
          <c:spPr>
            <a:solidFill>
              <a:schemeClr val="accent4"/>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[对比图.xlsx]全国公众主问卷!$A$272:$A$277</c:f>
              <c:strCache>
                <c:ptCount val="6"/>
                <c:pt idx="0">
                  <c:v>其他</c:v>
                </c:pt>
                <c:pt idx="1">
                  <c:v>网络入侵攻击（病毒木马、Wi-Fi蹭网、账号被盗）</c:v>
                </c:pt>
                <c:pt idx="2">
                  <c:v>利用网络实施违法犯罪（金融网络诈骗、电信网络诈骗、网络支付诈骗、数据违法交易、账号违法交易、侵犯知识产权、套路贷、网络传销、网络招嫖）</c:v>
                </c:pt>
                <c:pt idx="3">
                  <c:v>侵犯个人信息（采集规则不规范、过度采集、个人信息泄露、个人信息滥用、注销规则不完善）</c:v>
                </c:pt>
                <c:pt idx="4">
                  <c:v>违法有害信息（淫秽色情、网络赌博、网络谣言、侮辱诽谤、违禁物品信息、暴恐音视频、虚假广告）</c:v>
                </c:pt>
                <c:pt idx="5">
                  <c:v>网络骚扰行为（垃圾邮件、垃圾短信、骚扰电话、弹窗广告、捆绑下载、霸王条款）</c:v>
                </c:pt>
              </c:strCache>
            </c:strRef>
          </c:cat>
          <c:val>
            <c:numRef>
              <c:f>[对比图.xlsx]全国公众主问卷!$C$272:$C$277</c:f>
              <c:numCache>
                <c:formatCode>0.00%</c:formatCode>
                <c:ptCount val="6"/>
                <c:pt idx="0">
                  <c:v>0.0758</c:v>
                </c:pt>
                <c:pt idx="1">
                  <c:v>0.3891</c:v>
                </c:pt>
                <c:pt idx="2">
                  <c:v>0.3872</c:v>
                </c:pt>
                <c:pt idx="3">
                  <c:v>0.608</c:v>
                </c:pt>
                <c:pt idx="4">
                  <c:v>0.6609</c:v>
                </c:pt>
                <c:pt idx="5">
                  <c:v>0.7314</c:v>
                </c:pt>
              </c:numCache>
            </c:numRef>
          </c:val>
        </c:ser>
        <c:dLbls>
          <c:showLegendKey val="0"/>
          <c:showVal val="1"/>
          <c:showCatName val="0"/>
          <c:showSerName val="0"/>
          <c:showPercent val="0"/>
          <c:showBubbleSize val="0"/>
        </c:dLbls>
        <c:gapWidth val="219"/>
        <c:overlap val="-27"/>
        <c:axId val="547309672"/>
        <c:axId val="547316560"/>
      </c:barChart>
      <c:catAx>
        <c:axId val="547309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47316560"/>
        <c:crosses val="autoZero"/>
        <c:auto val="1"/>
        <c:lblAlgn val="ctr"/>
        <c:lblOffset val="100"/>
        <c:noMultiLvlLbl val="0"/>
      </c:catAx>
      <c:valAx>
        <c:axId val="5473165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47309672"/>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2020</a:t>
            </a:r>
            <a:r>
              <a:rPr altLang="en-US"/>
              <a:t>年</a:t>
            </a:r>
            <a:r>
              <a:rPr lang="en-US" altLang="zh-CN"/>
              <a:t>-2021</a:t>
            </a:r>
            <a:r>
              <a:rPr altLang="en-US"/>
              <a:t>年</a:t>
            </a:r>
            <a:r>
              <a:rPr lang="zh-CN" altLang="en-US"/>
              <a:t>“清朗”、“净网”等专项行动的成效评价对比图</a:t>
            </a:r>
            <a:endParaRPr lang="zh-CN" altLang="en-US"/>
          </a:p>
        </c:rich>
      </c:tx>
      <c:layout/>
      <c:overlay val="0"/>
      <c:spPr>
        <a:noFill/>
        <a:ln>
          <a:noFill/>
        </a:ln>
        <a:effectLst/>
      </c:spPr>
    </c:title>
    <c:autoTitleDeleted val="0"/>
    <c:plotArea>
      <c:layout/>
      <c:barChart>
        <c:barDir val="col"/>
        <c:grouping val="clustered"/>
        <c:varyColors val="0"/>
        <c:ser>
          <c:idx val="0"/>
          <c:order val="0"/>
          <c:tx>
            <c:strRef>
              <c:f>[对比图.xlsx]全国公众专题2!$B$311</c:f>
              <c:strCache>
                <c:ptCount val="1"/>
                <c:pt idx="0">
                  <c:v>2020</c:v>
                </c:pt>
              </c:strCache>
            </c:strRef>
          </c:tx>
          <c:spPr>
            <a:solidFill>
              <a:schemeClr val="accent2"/>
            </a:solidFill>
            <a:ln>
              <a:noFill/>
            </a:ln>
            <a:effectLst/>
          </c:spPr>
          <c:invertIfNegative val="0"/>
          <c:dLbls>
            <c:dLbl>
              <c:idx val="5"/>
              <c:layout>
                <c:manualLayout>
                  <c:x val="-0.002710027100271"/>
                  <c:y val="0.018610421836228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[对比图.xlsx]全国公众专题2!$A$312:$A$317</c:f>
              <c:strCache>
                <c:ptCount val="6"/>
                <c:pt idx="0">
                  <c:v>非常满意</c:v>
                </c:pt>
                <c:pt idx="1">
                  <c:v>满意</c:v>
                </c:pt>
                <c:pt idx="2">
                  <c:v>一般</c:v>
                </c:pt>
                <c:pt idx="3">
                  <c:v>不满意</c:v>
                </c:pt>
                <c:pt idx="4">
                  <c:v>非常不满意</c:v>
                </c:pt>
                <c:pt idx="5">
                  <c:v>不清楚</c:v>
                </c:pt>
              </c:strCache>
            </c:strRef>
          </c:cat>
          <c:val>
            <c:numRef>
              <c:f>[对比图.xlsx]全国公众专题2!$B$312:$B$317</c:f>
              <c:numCache>
                <c:formatCode>0.00%</c:formatCode>
                <c:ptCount val="6"/>
                <c:pt idx="0">
                  <c:v>0.0708</c:v>
                </c:pt>
                <c:pt idx="1">
                  <c:v>0.2116</c:v>
                </c:pt>
                <c:pt idx="2">
                  <c:v>0.3625</c:v>
                </c:pt>
                <c:pt idx="3">
                  <c:v>0.1665</c:v>
                </c:pt>
                <c:pt idx="4">
                  <c:v>0.1509</c:v>
                </c:pt>
                <c:pt idx="5">
                  <c:v>0.0377</c:v>
                </c:pt>
              </c:numCache>
            </c:numRef>
          </c:val>
        </c:ser>
        <c:ser>
          <c:idx val="1"/>
          <c:order val="1"/>
          <c:tx>
            <c:strRef>
              <c:f>[对比图.xlsx]全国公众专题2!$C$311</c:f>
              <c:strCache>
                <c:ptCount val="1"/>
                <c:pt idx="0">
                  <c:v>2021</c:v>
                </c:pt>
              </c:strCache>
            </c:strRef>
          </c:tx>
          <c:spPr>
            <a:solidFill>
              <a:schemeClr val="accent4"/>
            </a:solidFill>
            <a:ln>
              <a:noFill/>
            </a:ln>
            <a:effectLst/>
          </c:spPr>
          <c:invertIfNegative val="0"/>
          <c:dLbls>
            <c:dLbl>
              <c:idx val="2"/>
              <c:layout>
                <c:manualLayout>
                  <c:x val="0.022583559168925"/>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13550135501355"/>
                  <c:y val="-0.0223325062034739"/>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[对比图.xlsx]全国公众专题2!$A$312:$A$317</c:f>
              <c:strCache>
                <c:ptCount val="6"/>
                <c:pt idx="0">
                  <c:v>非常满意</c:v>
                </c:pt>
                <c:pt idx="1">
                  <c:v>满意</c:v>
                </c:pt>
                <c:pt idx="2">
                  <c:v>一般</c:v>
                </c:pt>
                <c:pt idx="3">
                  <c:v>不满意</c:v>
                </c:pt>
                <c:pt idx="4">
                  <c:v>非常不满意</c:v>
                </c:pt>
                <c:pt idx="5">
                  <c:v>不清楚</c:v>
                </c:pt>
              </c:strCache>
            </c:strRef>
          </c:cat>
          <c:val>
            <c:numRef>
              <c:f>[对比图.xlsx]全国公众专题2!$C$312:$C$317</c:f>
              <c:numCache>
                <c:formatCode>0.00%</c:formatCode>
                <c:ptCount val="6"/>
                <c:pt idx="0">
                  <c:v>0.1694</c:v>
                </c:pt>
                <c:pt idx="1">
                  <c:v>0.357</c:v>
                </c:pt>
                <c:pt idx="2">
                  <c:v>0.3625</c:v>
                </c:pt>
                <c:pt idx="3">
                  <c:v>0.0455</c:v>
                </c:pt>
                <c:pt idx="4">
                  <c:v>0.0237</c:v>
                </c:pt>
                <c:pt idx="5">
                  <c:v>0.0419</c:v>
                </c:pt>
              </c:numCache>
            </c:numRef>
          </c:val>
        </c:ser>
        <c:dLbls>
          <c:showLegendKey val="0"/>
          <c:showVal val="1"/>
          <c:showCatName val="0"/>
          <c:showSerName val="0"/>
          <c:showPercent val="0"/>
          <c:showBubbleSize val="0"/>
        </c:dLbls>
        <c:gapWidth val="219"/>
        <c:overlap val="-27"/>
        <c:axId val="545984296"/>
        <c:axId val="545986592"/>
      </c:barChart>
      <c:catAx>
        <c:axId val="54598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45986592"/>
        <c:crosses val="autoZero"/>
        <c:auto val="1"/>
        <c:lblAlgn val="ctr"/>
        <c:lblOffset val="100"/>
        <c:noMultiLvlLbl val="0"/>
      </c:catAx>
      <c:valAx>
        <c:axId val="545986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45984296"/>
        <c:crosses val="autoZero"/>
        <c:crossBetween val="between"/>
      </c:valAx>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a:t>2020</a:t>
            </a:r>
            <a:r>
              <a:rPr altLang="en-US"/>
              <a:t>年</a:t>
            </a:r>
            <a:r>
              <a:rPr lang="en-US" altLang="zh-CN"/>
              <a:t>-2021</a:t>
            </a:r>
            <a:r>
              <a:rPr altLang="en-US"/>
              <a:t>年</a:t>
            </a:r>
            <a:r>
              <a:rPr lang="zh-CN" altLang="en-US"/>
              <a:t>从业人员网民安全感评价对比图</a:t>
            </a:r>
            <a:endParaRPr lang="zh-CN" altLang="en-US"/>
          </a:p>
        </c:rich>
      </c:tx>
      <c:layout/>
      <c:overlay val="0"/>
      <c:spPr>
        <a:noFill/>
        <a:ln>
          <a:noFill/>
        </a:ln>
        <a:effectLst/>
      </c:spPr>
    </c:title>
    <c:autoTitleDeleted val="0"/>
    <c:plotArea>
      <c:layout/>
      <c:barChart>
        <c:barDir val="col"/>
        <c:grouping val="clustered"/>
        <c:varyColors val="0"/>
        <c:ser>
          <c:idx val="0"/>
          <c:order val="0"/>
          <c:tx>
            <c:strRef>
              <c:f>[对比图.xlsx]全国公众专题8!$B$142</c:f>
              <c:strCache>
                <c:ptCount val="1"/>
                <c:pt idx="0">
                  <c:v>2020</c:v>
                </c:pt>
              </c:strCache>
            </c:strRef>
          </c:tx>
          <c:spPr>
            <a:solidFill>
              <a:schemeClr val="accent2"/>
            </a:solidFill>
            <a:ln>
              <a:noFill/>
            </a:ln>
            <a:effectLst/>
          </c:spPr>
          <c:invertIfNegative val="0"/>
          <c:dLbls>
            <c:dLbl>
              <c:idx val="1"/>
              <c:layout>
                <c:manualLayout>
                  <c:x val="-0.0263719703629285"/>
                  <c:y val="0.033889468196037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[对比图.xlsx]全国公众专题8!$A$143:$A$147</c:f>
              <c:strCache>
                <c:ptCount val="5"/>
                <c:pt idx="0">
                  <c:v>非常安全</c:v>
                </c:pt>
                <c:pt idx="1">
                  <c:v>安全</c:v>
                </c:pt>
                <c:pt idx="2">
                  <c:v>一般</c:v>
                </c:pt>
                <c:pt idx="3">
                  <c:v>不安全</c:v>
                </c:pt>
                <c:pt idx="4">
                  <c:v>非常不安全</c:v>
                </c:pt>
              </c:strCache>
            </c:strRef>
          </c:cat>
          <c:val>
            <c:numRef>
              <c:f>[对比图.xlsx]全国公众专题8!$B$143:$B$147</c:f>
              <c:numCache>
                <c:formatCode>0.00%</c:formatCode>
                <c:ptCount val="5"/>
                <c:pt idx="0">
                  <c:v>0.1407</c:v>
                </c:pt>
                <c:pt idx="1">
                  <c:v>0.3921</c:v>
                </c:pt>
                <c:pt idx="2">
                  <c:v>0.338</c:v>
                </c:pt>
                <c:pt idx="3">
                  <c:v>0.0854</c:v>
                </c:pt>
                <c:pt idx="4">
                  <c:v>0.0436</c:v>
                </c:pt>
              </c:numCache>
            </c:numRef>
          </c:val>
        </c:ser>
        <c:ser>
          <c:idx val="1"/>
          <c:order val="1"/>
          <c:tx>
            <c:strRef>
              <c:f>[对比图.xlsx]全国公众专题8!$C$142</c:f>
              <c:strCache>
                <c:ptCount val="1"/>
                <c:pt idx="0">
                  <c:v>2021</c:v>
                </c:pt>
              </c:strCache>
            </c:strRef>
          </c:tx>
          <c:spPr>
            <a:solidFill>
              <a:schemeClr val="accent4"/>
            </a:solidFill>
            <a:ln>
              <a:noFill/>
            </a:ln>
            <a:effectLst/>
          </c:spPr>
          <c:invertIfNegative val="0"/>
          <c:dLbls>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[对比图.xlsx]全国公众专题8!$A$143:$A$147</c:f>
              <c:strCache>
                <c:ptCount val="5"/>
                <c:pt idx="0">
                  <c:v>非常安全</c:v>
                </c:pt>
                <c:pt idx="1">
                  <c:v>安全</c:v>
                </c:pt>
                <c:pt idx="2">
                  <c:v>一般</c:v>
                </c:pt>
                <c:pt idx="3">
                  <c:v>不安全</c:v>
                </c:pt>
                <c:pt idx="4">
                  <c:v>非常不安全</c:v>
                </c:pt>
              </c:strCache>
            </c:strRef>
          </c:cat>
          <c:val>
            <c:numRef>
              <c:f>[对比图.xlsx]全国公众专题8!$C$143:$C$147</c:f>
              <c:numCache>
                <c:formatCode>0.00%</c:formatCode>
                <c:ptCount val="5"/>
                <c:pt idx="0">
                  <c:v>0.1784</c:v>
                </c:pt>
                <c:pt idx="1">
                  <c:v>0.4058</c:v>
                </c:pt>
                <c:pt idx="2">
                  <c:v>0.2778</c:v>
                </c:pt>
                <c:pt idx="3">
                  <c:v>0.1102</c:v>
                </c:pt>
                <c:pt idx="4">
                  <c:v>0.0277</c:v>
                </c:pt>
              </c:numCache>
            </c:numRef>
          </c:val>
        </c:ser>
        <c:dLbls>
          <c:showLegendKey val="0"/>
          <c:showVal val="1"/>
          <c:showCatName val="0"/>
          <c:showSerName val="0"/>
          <c:showPercent val="0"/>
          <c:showBubbleSize val="0"/>
        </c:dLbls>
        <c:gapWidth val="219"/>
        <c:overlap val="-27"/>
        <c:axId val="926299776"/>
        <c:axId val="926301744"/>
      </c:barChart>
      <c:catAx>
        <c:axId val="92629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26301744"/>
        <c:crosses val="autoZero"/>
        <c:auto val="1"/>
        <c:lblAlgn val="ctr"/>
        <c:lblOffset val="100"/>
        <c:noMultiLvlLbl val="0"/>
      </c:catAx>
      <c:valAx>
        <c:axId val="926301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26299776"/>
        <c:crosses val="autoZero"/>
        <c:crossBetween val="between"/>
      </c:valAx>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78A478C-26C3-4F60-822F-732991398D9D}" type="doc">
      <dgm:prSet loTypeId="process" loCatId="process" qsTypeId="urn:microsoft.com/office/officeart/2005/8/quickstyle/simple1#5" qsCatId="simple" csTypeId="urn:microsoft.com/office/officeart/2005/8/colors/colorful3#3" csCatId="colorful" phldr="1"/>
      <dgm:spPr/>
      <dgm:t>
        <a:bodyPr/>
        <a:lstStyle/>
        <a:p>
          <a:endParaRPr lang="zh-CN" altLang="en-US"/>
        </a:p>
      </dgm:t>
    </dgm:pt>
    <dgm:pt modelId="{D9F322D8-FE8C-4A14-8FAF-315D5C281180}">
      <dgm:prSet phldrT="[文本]" phldr="0" custT="1"/>
      <dgm:spPr/>
      <dgm:t>
        <a:bodyPr vert="horz" wrap="square"/>
        <a:p>
          <a:pPr algn="ctr">
            <a:lnSpc>
              <a:spcPct val="100000"/>
            </a:lnSpc>
            <a:spcBef>
              <a:spcPct val="0"/>
            </a:spcBef>
            <a:spcAft>
              <a:spcPct val="35000"/>
            </a:spcAft>
          </a:pPr>
          <a:r>
            <a:rPr lang="zh-CN" altLang="en-US" sz="1600" b="1" dirty="0">
              <a:latin typeface="微软雅黑" panose="020B0503020204020204" pitchFamily="34" charset="-122"/>
              <a:ea typeface="微软雅黑" panose="020B0503020204020204" pitchFamily="34" charset="-122"/>
            </a:rPr>
            <a:t>网络安全总体评价满意以上</a:t>
          </a:r>
          <a:r>
            <a:rPr lang="en-US" altLang="zh-CN" sz="1600" b="1" dirty="0">
              <a:latin typeface="微软雅黑" panose="020B0503020204020204" pitchFamily="34" charset="-122"/>
              <a:ea typeface="微软雅黑" panose="020B0503020204020204" pitchFamily="34" charset="-122"/>
            </a:rPr>
            <a:t>50.79</a:t>
          </a:r>
          <a:r>
            <a:rPr lang="en-US" altLang="zh-CN"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
          </a:r>
          <a:endParaRPr lang="en-US" altLang="zh-CN" sz="1600" b="1" dirty="0">
            <a:latin typeface="微软雅黑" panose="020B0503020204020204" pitchFamily="34" charset="-122"/>
            <a:ea typeface="微软雅黑" panose="020B0503020204020204" pitchFamily="34" charset="-122"/>
          </a:endParaRPr>
        </a:p>
      </dgm:t>
    </dgm:pt>
    <dgm:pt modelId="{B55046CF-1A2D-416A-AF12-38A6FD5B83B5}" cxnId="{9865B510-C90D-45DB-ABB6-DBD632EE1FBF}"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8B462658-6336-4553-BFF0-B33AB3A58B6C}" cxnId="{9865B510-C90D-45DB-ABB6-DBD632EE1FBF}" type="sibTrans">
      <dgm:prSet custT="1"/>
      <dgm:spPr/>
      <dgm:t>
        <a:bodyPr/>
        <a:lstStyle/>
        <a:p>
          <a:endParaRPr lang="zh-CN" altLang="en-US" sz="1600" b="1">
            <a:latin typeface="微软雅黑" panose="020B0503020204020204" pitchFamily="34" charset="-122"/>
            <a:ea typeface="微软雅黑" panose="020B0503020204020204" pitchFamily="34" charset="-122"/>
          </a:endParaRPr>
        </a:p>
      </dgm:t>
    </dgm:pt>
    <dgm:pt modelId="{04A26C56-EE75-4DD2-8B34-B736A28358D2}">
      <dgm:prSet phldr="0" custT="1"/>
      <dgm:spPr/>
      <dgm:t>
        <a:bodyPr vert="horz" wrap="square"/>
        <a:p>
          <a:pPr>
            <a:lnSpc>
              <a:spcPct val="100000"/>
            </a:lnSpc>
            <a:spcBef>
              <a:spcPct val="0"/>
            </a:spcBef>
            <a:spcAft>
              <a:spcPct val="35000"/>
            </a:spcAft>
          </a:pPr>
          <a:r>
            <a:rPr lang="zh-CN" altLang="en-US" sz="1400" b="1" dirty="0">
              <a:latin typeface="微软雅黑" panose="020B0503020204020204" pitchFamily="34" charset="-122"/>
              <a:ea typeface="微软雅黑" panose="020B0503020204020204" pitchFamily="34" charset="-122"/>
            </a:rPr>
            <a:t>相比</a:t>
          </a:r>
          <a:r>
            <a:rPr lang="en-US" altLang="zh-CN" sz="1400" b="1" dirty="0">
              <a:latin typeface="微软雅黑" panose="020B0503020204020204" pitchFamily="34" charset="-122"/>
              <a:ea typeface="微软雅黑" panose="020B0503020204020204" pitchFamily="34" charset="-122"/>
            </a:rPr>
            <a:t>2020</a:t>
          </a:r>
          <a:r>
            <a:rPr lang="zh-CN" altLang="en-US" sz="1400" b="1" dirty="0">
              <a:latin typeface="微软雅黑" panose="020B0503020204020204" pitchFamily="34" charset="-122"/>
              <a:ea typeface="微软雅黑" panose="020B0503020204020204" pitchFamily="34" charset="-122"/>
            </a:rPr>
            <a:t>年</a:t>
          </a:r>
          <a:r>
            <a:rPr lang="en-US" altLang="zh-CN" sz="1400" b="1" dirty="0">
              <a:latin typeface="微软雅黑" panose="020B0503020204020204" pitchFamily="34" charset="-122"/>
              <a:ea typeface="微软雅黑" panose="020B0503020204020204" pitchFamily="34" charset="-122"/>
            </a:rPr>
            <a:t>47.29%</a:t>
          </a:r>
          <a:r>
            <a:rPr lang="zh-CN" altLang="en-US" sz="1400" b="1" dirty="0">
              <a:latin typeface="微软雅黑" panose="020B0503020204020204" pitchFamily="34" charset="-122"/>
              <a:ea typeface="微软雅黑" panose="020B0503020204020204" pitchFamily="34" charset="-122"/>
            </a:rPr>
            <a:t>高</a:t>
          </a:r>
          <a:r>
            <a:rPr lang="en-US" altLang="zh-CN" sz="1400" b="1" dirty="0">
              <a:latin typeface="微软雅黑" panose="020B0503020204020204" pitchFamily="34" charset="-122"/>
              <a:ea typeface="微软雅黑" panose="020B0503020204020204" pitchFamily="34" charset="-122"/>
            </a:rPr>
            <a:t>3.5</a:t>
          </a:r>
          <a:r>
            <a:rPr lang="zh-CN" altLang="en-US" sz="1400" b="1" dirty="0">
              <a:latin typeface="微软雅黑" panose="020B0503020204020204" pitchFamily="34" charset="-122"/>
              <a:ea typeface="微软雅黑" panose="020B0503020204020204" pitchFamily="34" charset="-122"/>
            </a:rPr>
            <a:t>个百分点</a:t>
          </a:r>
          <a:r>
            <a:rPr lang="zh-CN" altLang="en-US" sz="1400" b="1" dirty="0">
              <a:latin typeface="微软雅黑" panose="020B0503020204020204" pitchFamily="34" charset="-122"/>
              <a:ea typeface="微软雅黑" panose="020B0503020204020204" pitchFamily="34" charset="-122"/>
            </a:rPr>
            <a:t/>
          </a:r>
          <a:endParaRPr lang="zh-CN" altLang="en-US" sz="1400" b="1" dirty="0">
            <a:latin typeface="微软雅黑" panose="020B0503020204020204" pitchFamily="34" charset="-122"/>
            <a:ea typeface="微软雅黑" panose="020B0503020204020204" pitchFamily="34" charset="-122"/>
          </a:endParaRPr>
        </a:p>
      </dgm:t>
    </dgm:pt>
    <dgm:pt modelId="{AE2CB8B8-205C-47D4-934C-0E99E080A2BB}" cxnId="{9E62E353-D9F7-46A7-9E72-C72C81BEE245}"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2D33FCA8-8C6C-4FB5-8EF6-900B3479B904}" cxnId="{9E62E353-D9F7-46A7-9E72-C72C81BEE245}" type="sibTrans">
      <dgm:prSet custT="1"/>
      <dgm:spPr/>
      <dgm:t>
        <a:bodyPr/>
        <a:lstStyle/>
        <a:p>
          <a:endParaRPr lang="zh-CN" altLang="en-US" sz="1600" b="1">
            <a:latin typeface="微软雅黑" panose="020B0503020204020204" pitchFamily="34" charset="-122"/>
            <a:ea typeface="微软雅黑" panose="020B0503020204020204" pitchFamily="34" charset="-122"/>
          </a:endParaRPr>
        </a:p>
      </dgm:t>
    </dgm:pt>
    <dgm:pt modelId="{146661AB-92F6-40E7-81DF-0CAA07A90422}" type="pres">
      <dgm:prSet presAssocID="{D78A478C-26C3-4F60-822F-732991398D9D}" presName="diagram" presStyleCnt="0">
        <dgm:presLayoutVars>
          <dgm:dir/>
          <dgm:resizeHandles val="exact"/>
        </dgm:presLayoutVars>
      </dgm:prSet>
      <dgm:spPr/>
    </dgm:pt>
    <dgm:pt modelId="{83BF8D31-1EE0-4DA2-A5EF-F5FCBA571056}" type="pres">
      <dgm:prSet presAssocID="{D9F322D8-FE8C-4A14-8FAF-315D5C281180}" presName="node" presStyleLbl="node1" presStyleIdx="0" presStyleCnt="2">
        <dgm:presLayoutVars>
          <dgm:bulletEnabled val="1"/>
        </dgm:presLayoutVars>
      </dgm:prSet>
      <dgm:spPr/>
    </dgm:pt>
    <dgm:pt modelId="{5FF3E74F-0359-447B-94F3-6ABBAA7BDD1F}" type="pres">
      <dgm:prSet presAssocID="{8B462658-6336-4553-BFF0-B33AB3A58B6C}" presName="sibTrans" presStyleLbl="sibTrans2D1" presStyleIdx="0" presStyleCnt="1"/>
      <dgm:spPr/>
    </dgm:pt>
    <dgm:pt modelId="{08E37CD5-39DC-477D-9B03-B75884788632}" type="pres">
      <dgm:prSet presAssocID="{8B462658-6336-4553-BFF0-B33AB3A58B6C}" presName="connectorText" presStyleCnt="0"/>
      <dgm:spPr/>
    </dgm:pt>
    <dgm:pt modelId="{CD943CF4-80EC-4C28-BA5C-F543E84C2629}" type="pres">
      <dgm:prSet presAssocID="{04A26C56-EE75-4DD2-8B34-B736A28358D2}" presName="node" presStyleLbl="node1" presStyleIdx="1" presStyleCnt="2">
        <dgm:presLayoutVars>
          <dgm:bulletEnabled val="1"/>
        </dgm:presLayoutVars>
      </dgm:prSet>
      <dgm:spPr/>
    </dgm:pt>
  </dgm:ptLst>
  <dgm:cxnLst>
    <dgm:cxn modelId="{9865B510-C90D-45DB-ABB6-DBD632EE1FBF}" srcId="{D78A478C-26C3-4F60-822F-732991398D9D}" destId="{D9F322D8-FE8C-4A14-8FAF-315D5C281180}" srcOrd="0" destOrd="0" parTransId="{B55046CF-1A2D-416A-AF12-38A6FD5B83B5}" sibTransId="{8B462658-6336-4553-BFF0-B33AB3A58B6C}"/>
    <dgm:cxn modelId="{9E62E353-D9F7-46A7-9E72-C72C81BEE245}" srcId="{D78A478C-26C3-4F60-822F-732991398D9D}" destId="{04A26C56-EE75-4DD2-8B34-B736A28358D2}" srcOrd="1" destOrd="0" parTransId="{AE2CB8B8-205C-47D4-934C-0E99E080A2BB}" sibTransId="{2D33FCA8-8C6C-4FB5-8EF6-900B3479B904}"/>
    <dgm:cxn modelId="{8CC19542-F074-44D6-8E97-A9B3C8FE67DC}" type="presOf" srcId="{D78A478C-26C3-4F60-822F-732991398D9D}" destId="{146661AB-92F6-40E7-81DF-0CAA07A90422}" srcOrd="0" destOrd="0" presId="urn:microsoft.com/office/officeart/2005/8/layout/process5#2"/>
    <dgm:cxn modelId="{498128F5-0F03-4C19-8BBD-138E45A9E8A4}" type="presParOf" srcId="{146661AB-92F6-40E7-81DF-0CAA07A90422}" destId="{83BF8D31-1EE0-4DA2-A5EF-F5FCBA571056}" srcOrd="0" destOrd="0" presId="urn:microsoft.com/office/officeart/2005/8/layout/process5#2"/>
    <dgm:cxn modelId="{BD969629-0DFA-46D9-8A91-95695CF4CF1C}" type="presOf" srcId="{D9F322D8-FE8C-4A14-8FAF-315D5C281180}" destId="{83BF8D31-1EE0-4DA2-A5EF-F5FCBA571056}" srcOrd="0" destOrd="0" presId="urn:microsoft.com/office/officeart/2005/8/layout/process5#2"/>
    <dgm:cxn modelId="{D6ACA5AB-804E-42E4-BB0E-53A9CDBC31F8}" type="presParOf" srcId="{146661AB-92F6-40E7-81DF-0CAA07A90422}" destId="{5FF3E74F-0359-447B-94F3-6ABBAA7BDD1F}" srcOrd="1" destOrd="0" presId="urn:microsoft.com/office/officeart/2005/8/layout/process5#2"/>
    <dgm:cxn modelId="{52421AC2-6C2D-4137-A3D1-FE9F124F91F1}" type="presOf" srcId="{8B462658-6336-4553-BFF0-B33AB3A58B6C}" destId="{5FF3E74F-0359-447B-94F3-6ABBAA7BDD1F}" srcOrd="0" destOrd="0" presId="urn:microsoft.com/office/officeart/2005/8/layout/process5#2"/>
    <dgm:cxn modelId="{2597213B-2EC6-4DE5-9099-7ACF8F13104B}" type="presParOf" srcId="{5FF3E74F-0359-447B-94F3-6ABBAA7BDD1F}" destId="{08E37CD5-39DC-477D-9B03-B75884788632}" srcOrd="0" destOrd="1" presId="urn:microsoft.com/office/officeart/2005/8/layout/process5#2"/>
    <dgm:cxn modelId="{8694926D-CE6C-482D-8C00-E06F9D568570}" type="presOf" srcId="{8B462658-6336-4553-BFF0-B33AB3A58B6C}" destId="{08E37CD5-39DC-477D-9B03-B75884788632}" srcOrd="1" destOrd="0" presId="urn:microsoft.com/office/officeart/2005/8/layout/process5#2"/>
    <dgm:cxn modelId="{82D9C6FE-55FB-476E-861E-98AD0A7EB179}" type="presParOf" srcId="{146661AB-92F6-40E7-81DF-0CAA07A90422}" destId="{CD943CF4-80EC-4C28-BA5C-F543E84C2629}" srcOrd="2" destOrd="0" presId="urn:microsoft.com/office/officeart/2005/8/layout/process5#2"/>
    <dgm:cxn modelId="{F3A8B4A8-8C89-4917-813D-AC2DA1F7C2E3}" type="presOf" srcId="{04A26C56-EE75-4DD2-8B34-B736A28358D2}" destId="{CD943CF4-80EC-4C28-BA5C-F543E84C2629}" srcOrd="0" destOrd="0" presId="urn:microsoft.com/office/officeart/2005/8/layout/process5#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A4798-3CB0-40B9-A037-86F2859A3F94}" type="doc">
      <dgm:prSet loTypeId="process" loCatId="process" qsTypeId="urn:microsoft.com/office/officeart/2005/8/quickstyle/simple1#3" qsCatId="simple" csTypeId="urn:microsoft.com/office/officeart/2005/8/colors/colorful3#1" csCatId="colorful" phldr="1"/>
      <dgm:spPr/>
    </dgm:pt>
    <dgm:pt modelId="{66713A7E-A8FD-46AA-B3C3-8E475647811E}">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电话欠费、积分兑换、中奖诈骗</a:t>
          </a:r>
          <a:r>
            <a:rPr lang="en-US" altLang="zh-CN" sz="1500" b="1" dirty="0">
              <a:latin typeface="微软雅黑" panose="020B0503020204020204" pitchFamily="34" charset="-122"/>
              <a:ea typeface="微软雅黑" panose="020B0503020204020204" pitchFamily="34" charset="-122"/>
            </a:rPr>
            <a:t>51.81</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CDC87439-457C-4F4A-83BF-96B6AA6FA9DD}" cxnId="{D376C24B-1D77-45D1-B0AE-F51C9D00C9EC}"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6933977-7101-47E2-97B2-9D647AAD7799}" cxnId="{D376C24B-1D77-45D1-B0AE-F51C9D00C9EC}"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563A0440-6588-49DC-A933-54A16354F9CA}">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贷款诈骗</a:t>
          </a:r>
          <a:r>
            <a:rPr lang="en-US" altLang="zh-CN" sz="1500" b="1" dirty="0">
              <a:latin typeface="微软雅黑" panose="020B0503020204020204" pitchFamily="34" charset="-122"/>
              <a:ea typeface="微软雅黑" panose="020B0503020204020204" pitchFamily="34" charset="-122"/>
            </a:rPr>
            <a:t>49.82</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B5514D39-0272-43B2-90B7-D7E7E4ECBC33}" cxnId="{F904F854-EB63-4627-B3F9-B489F9ECB4F4}"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C715601F-7D4A-4468-968C-09C79077FC7F}" cxnId="{F904F854-EB63-4627-B3F9-B489F9ECB4F4}"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E6EF2189-3947-4A87-9A2A-F2FB5BC1F1BA}">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网络购物诈骗</a:t>
          </a:r>
          <a:r>
            <a:rPr lang="en-US" altLang="zh-CN" sz="1500" b="1" dirty="0">
              <a:latin typeface="微软雅黑" panose="020B0503020204020204" pitchFamily="34" charset="-122"/>
              <a:ea typeface="微软雅黑" panose="020B0503020204020204" pitchFamily="34" charset="-122"/>
            </a:rPr>
            <a:t>38.99</a:t>
          </a:r>
          <a:r>
            <a:rPr lang="en-US" altLang="en-US"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006A9808-CFFB-4B1B-B8D4-EC50F16E690D}" cxnId="{13C70E1B-6C89-4A68-95CA-5782C0E03D9B}"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AC722914-DF5F-4C35-96CB-64FCA64A617B}" cxnId="{13C70E1B-6C89-4A68-95CA-5782C0E03D9B}"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2C2BCD1-C403-418B-A181-D0930EEC2865}">
      <dgm:prSet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电子支付被盗刷</a:t>
          </a:r>
          <a:r>
            <a:rPr lang="en-US" altLang="en-US" sz="1500" b="1" dirty="0">
              <a:latin typeface="微软雅黑" panose="020B0503020204020204" pitchFamily="34" charset="-122"/>
              <a:ea typeface="微软雅黑" panose="020B0503020204020204" pitchFamily="34" charset="-122"/>
            </a:rPr>
            <a:t>16.48</a:t>
          </a:r>
          <a:r>
            <a:rPr lang="en-US" altLang="en-US"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dgm:t>
    </dgm:pt>
    <dgm:pt modelId="{49DEBCBF-BC06-44A5-BABA-26245CFED999}" cxnId="{F5036076-425B-4CED-A4BE-1A12A61F52D9}"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0376523A-749D-4253-AF4A-452225A1C31B}" cxnId="{F5036076-425B-4CED-A4BE-1A12A61F52D9}"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D435509-35FB-4127-B88B-D54C111F7D14}" type="pres">
      <dgm:prSet presAssocID="{26CA4798-3CB0-40B9-A037-86F2859A3F94}" presName="Name0" presStyleCnt="0">
        <dgm:presLayoutVars>
          <dgm:dir/>
          <dgm:animLvl val="lvl"/>
          <dgm:resizeHandles val="exact"/>
        </dgm:presLayoutVars>
      </dgm:prSet>
      <dgm:spPr/>
    </dgm:pt>
    <dgm:pt modelId="{5D5D255E-F0A6-410D-B4C1-F43F49B61B72}" type="pres">
      <dgm:prSet presAssocID="{66713A7E-A8FD-46AA-B3C3-8E475647811E}" presName="parTxOnly" presStyleLbl="node1" presStyleIdx="0" presStyleCnt="4">
        <dgm:presLayoutVars>
          <dgm:chMax val="0"/>
          <dgm:chPref val="0"/>
          <dgm:bulletEnabled val="1"/>
        </dgm:presLayoutVars>
      </dgm:prSet>
      <dgm:spPr/>
    </dgm:pt>
    <dgm:pt modelId="{D9C94D43-5F51-48F1-ADD7-D4441BEA05D8}" type="pres">
      <dgm:prSet presAssocID="{C6933977-7101-47E2-97B2-9D647AAD7799}" presName="parTxOnlySpace" presStyleCnt="0"/>
      <dgm:spPr/>
    </dgm:pt>
    <dgm:pt modelId="{2C65BCA7-1150-48C3-AFE5-637BA7EEB1F9}" type="pres">
      <dgm:prSet presAssocID="{563A0440-6588-49DC-A933-54A16354F9CA}" presName="parTxOnly" presStyleLbl="node1" presStyleIdx="1" presStyleCnt="4">
        <dgm:presLayoutVars>
          <dgm:chMax val="0"/>
          <dgm:chPref val="0"/>
          <dgm:bulletEnabled val="1"/>
        </dgm:presLayoutVars>
      </dgm:prSet>
      <dgm:spPr/>
    </dgm:pt>
    <dgm:pt modelId="{ACEE6221-47B6-471E-822E-6E7CAB10CA45}" type="pres">
      <dgm:prSet presAssocID="{C715601F-7D4A-4468-968C-09C79077FC7F}" presName="parTxOnlySpace" presStyleCnt="0"/>
      <dgm:spPr/>
    </dgm:pt>
    <dgm:pt modelId="{591A1676-047A-49F6-BD31-C1F4032796A1}" type="pres">
      <dgm:prSet presAssocID="{E6EF2189-3947-4A87-9A2A-F2FB5BC1F1BA}" presName="parTxOnly" presStyleLbl="node1" presStyleIdx="2" presStyleCnt="4">
        <dgm:presLayoutVars>
          <dgm:chMax val="0"/>
          <dgm:chPref val="0"/>
          <dgm:bulletEnabled val="1"/>
        </dgm:presLayoutVars>
      </dgm:prSet>
      <dgm:spPr/>
    </dgm:pt>
    <dgm:pt modelId="{ED7C5A42-0265-43A4-9EA6-D8E3A9D224E6}" type="pres">
      <dgm:prSet presAssocID="{AC722914-DF5F-4C35-96CB-64FCA64A617B}" presName="parTxOnlySpace" presStyleCnt="0"/>
      <dgm:spPr/>
    </dgm:pt>
    <dgm:pt modelId="{3390F867-9B28-443C-82A7-BFCFBEB3FDE0}" type="pres">
      <dgm:prSet presAssocID="{32C2BCD1-C403-418B-A181-D0930EEC2865}" presName="parTxOnly" presStyleLbl="node1" presStyleIdx="3" presStyleCnt="4">
        <dgm:presLayoutVars>
          <dgm:chMax val="0"/>
          <dgm:chPref val="0"/>
          <dgm:bulletEnabled val="1"/>
        </dgm:presLayoutVars>
      </dgm:prSet>
      <dgm:spPr/>
    </dgm:pt>
  </dgm:ptLst>
  <dgm:cxnLst>
    <dgm:cxn modelId="{D376C24B-1D77-45D1-B0AE-F51C9D00C9EC}" srcId="{26CA4798-3CB0-40B9-A037-86F2859A3F94}" destId="{66713A7E-A8FD-46AA-B3C3-8E475647811E}" srcOrd="0" destOrd="0" parTransId="{CDC87439-457C-4F4A-83BF-96B6AA6FA9DD}" sibTransId="{C6933977-7101-47E2-97B2-9D647AAD7799}"/>
    <dgm:cxn modelId="{F904F854-EB63-4627-B3F9-B489F9ECB4F4}" srcId="{26CA4798-3CB0-40B9-A037-86F2859A3F94}" destId="{563A0440-6588-49DC-A933-54A16354F9CA}" srcOrd="1" destOrd="0" parTransId="{B5514D39-0272-43B2-90B7-D7E7E4ECBC33}" sibTransId="{C715601F-7D4A-4468-968C-09C79077FC7F}"/>
    <dgm:cxn modelId="{13C70E1B-6C89-4A68-95CA-5782C0E03D9B}" srcId="{26CA4798-3CB0-40B9-A037-86F2859A3F94}" destId="{E6EF2189-3947-4A87-9A2A-F2FB5BC1F1BA}" srcOrd="2" destOrd="0" parTransId="{006A9808-CFFB-4B1B-B8D4-EC50F16E690D}" sibTransId="{AC722914-DF5F-4C35-96CB-64FCA64A617B}"/>
    <dgm:cxn modelId="{F5036076-425B-4CED-A4BE-1A12A61F52D9}" srcId="{26CA4798-3CB0-40B9-A037-86F2859A3F94}" destId="{32C2BCD1-C403-418B-A181-D0930EEC2865}" srcOrd="3" destOrd="0" parTransId="{49DEBCBF-BC06-44A5-BABA-26245CFED999}" sibTransId="{0376523A-749D-4253-AF4A-452225A1C31B}"/>
    <dgm:cxn modelId="{A52BEC9B-0A71-481A-88B0-EDE0688869B1}" type="presOf" srcId="{26CA4798-3CB0-40B9-A037-86F2859A3F94}" destId="{FD435509-35FB-4127-B88B-D54C111F7D14}" srcOrd="0" destOrd="0" presId="urn:microsoft.com/office/officeart/2005/8/layout/chevron1"/>
    <dgm:cxn modelId="{A9AF4E3A-552B-4F41-B60F-21224D4B0ABC}" type="presParOf" srcId="{FD435509-35FB-4127-B88B-D54C111F7D14}" destId="{5D5D255E-F0A6-410D-B4C1-F43F49B61B72}" srcOrd="0" destOrd="0" presId="urn:microsoft.com/office/officeart/2005/8/layout/chevron1"/>
    <dgm:cxn modelId="{7E6645A5-2480-4FB6-BA4A-382AE803BC59}" type="presOf" srcId="{66713A7E-A8FD-46AA-B3C3-8E475647811E}" destId="{5D5D255E-F0A6-410D-B4C1-F43F49B61B72}" srcOrd="0" destOrd="0" presId="urn:microsoft.com/office/officeart/2005/8/layout/chevron1"/>
    <dgm:cxn modelId="{148D54B7-0B0B-49AC-AEC7-EFA673CB15B0}" type="presParOf" srcId="{FD435509-35FB-4127-B88B-D54C111F7D14}" destId="{D9C94D43-5F51-48F1-ADD7-D4441BEA05D8}" srcOrd="1" destOrd="0" presId="urn:microsoft.com/office/officeart/2005/8/layout/chevron1"/>
    <dgm:cxn modelId="{E029463B-AB6F-400F-B417-D4B4FB40E04A}" type="presParOf" srcId="{FD435509-35FB-4127-B88B-D54C111F7D14}" destId="{2C65BCA7-1150-48C3-AFE5-637BA7EEB1F9}" srcOrd="2" destOrd="0" presId="urn:microsoft.com/office/officeart/2005/8/layout/chevron1"/>
    <dgm:cxn modelId="{6E5BEE46-6845-4CCD-9D96-C5A7FD7712B4}" type="presOf" srcId="{563A0440-6588-49DC-A933-54A16354F9CA}" destId="{2C65BCA7-1150-48C3-AFE5-637BA7EEB1F9}" srcOrd="0" destOrd="0" presId="urn:microsoft.com/office/officeart/2005/8/layout/chevron1"/>
    <dgm:cxn modelId="{04AAF770-6E1F-41D9-8E22-2899CC853366}" type="presParOf" srcId="{FD435509-35FB-4127-B88B-D54C111F7D14}" destId="{ACEE6221-47B6-471E-822E-6E7CAB10CA45}" srcOrd="3" destOrd="0" presId="urn:microsoft.com/office/officeart/2005/8/layout/chevron1"/>
    <dgm:cxn modelId="{FE4E4ECA-C678-4BCE-8F9F-CFAC1F583D1C}" type="presParOf" srcId="{FD435509-35FB-4127-B88B-D54C111F7D14}" destId="{591A1676-047A-49F6-BD31-C1F4032796A1}" srcOrd="4" destOrd="0" presId="urn:microsoft.com/office/officeart/2005/8/layout/chevron1"/>
    <dgm:cxn modelId="{A40EAFDF-FA74-4E88-89AD-96EF094B53D2}" type="presOf" srcId="{E6EF2189-3947-4A87-9A2A-F2FB5BC1F1BA}" destId="{591A1676-047A-49F6-BD31-C1F4032796A1}" srcOrd="0" destOrd="0" presId="urn:microsoft.com/office/officeart/2005/8/layout/chevron1"/>
    <dgm:cxn modelId="{11BF5F3C-A999-45CE-9A9F-C7A61705E10E}" type="presParOf" srcId="{FD435509-35FB-4127-B88B-D54C111F7D14}" destId="{ED7C5A42-0265-43A4-9EA6-D8E3A9D224E6}" srcOrd="5" destOrd="0" presId="urn:microsoft.com/office/officeart/2005/8/layout/chevron1"/>
    <dgm:cxn modelId="{13BECCAC-74CD-423D-A12B-E73EC0DB5B5E}" type="presParOf" srcId="{FD435509-35FB-4127-B88B-D54C111F7D14}" destId="{3390F867-9B28-443C-82A7-BFCFBEB3FDE0}" srcOrd="6" destOrd="0" presId="urn:microsoft.com/office/officeart/2005/8/layout/chevron1"/>
    <dgm:cxn modelId="{2FF45EAC-9CBF-44C2-B59E-3A2B6DBDD4AF}" type="presOf" srcId="{32C2BCD1-C403-418B-A181-D0930EEC2865}" destId="{3390F867-9B28-443C-82A7-BFCFBEB3FDE0}"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8A478C-26C3-4F60-822F-732991398D9D}" type="doc">
      <dgm:prSet loTypeId="process" loCatId="process" qsTypeId="urn:microsoft.com/office/officeart/2005/8/quickstyle/simple1#5" qsCatId="simple" csTypeId="urn:microsoft.com/office/officeart/2005/8/colors/colorful3#3" csCatId="colorful" phldr="1"/>
      <dgm:spPr/>
      <dgm:t>
        <a:bodyPr/>
        <a:lstStyle/>
        <a:p>
          <a:endParaRPr lang="zh-CN" altLang="en-US"/>
        </a:p>
      </dgm:t>
    </dgm:pt>
    <dgm:pt modelId="{D9F322D8-FE8C-4A14-8FAF-315D5C281180}">
      <dgm:prSet phldrT="[文本]" phldr="0" custT="1"/>
      <dgm:spPr/>
      <dgm:t>
        <a:bodyPr vert="horz" wrap="square"/>
        <a:p>
          <a:pPr algn="ct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侵犯个人信息</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a:p>
          <a:pPr algn="ctr">
            <a:lnSpc>
              <a:spcPct val="100000"/>
            </a:lnSpc>
            <a:spcBef>
              <a:spcPct val="0"/>
            </a:spcBef>
            <a:spcAft>
              <a:spcPct val="35000"/>
            </a:spcAft>
          </a:pPr>
          <a:r>
            <a:rPr lang="en-US" altLang="zh-CN" sz="1500" b="1" dirty="0">
              <a:latin typeface="微软雅黑" panose="020B0503020204020204" pitchFamily="34" charset="-122"/>
              <a:ea typeface="微软雅黑" panose="020B0503020204020204" pitchFamily="34" charset="-122"/>
            </a:rPr>
            <a:t>80.</a:t>
          </a:r>
          <a:r>
            <a:rPr lang="en-US" altLang="zh-CN" sz="1500" b="1" dirty="0">
              <a:latin typeface="微软雅黑" panose="020B0503020204020204" pitchFamily="34" charset="-122"/>
              <a:ea typeface="微软雅黑" panose="020B0503020204020204" pitchFamily="34" charset="-122"/>
            </a:rPr>
            <a:t>98</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B55046CF-1A2D-416A-AF12-38A6FD5B83B5}" cxnId="{0052E394-CEF1-4299-9571-0E8ABAF98432}"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8B462658-6336-4553-BFF0-B33AB3A58B6C}" cxnId="{0052E394-CEF1-4299-9571-0E8ABAF98432}" type="sibTrans">
      <dgm:prSet custT="1"/>
      <dgm:spPr/>
      <dgm:t>
        <a:bodyPr/>
        <a:lstStyle/>
        <a:p>
          <a:endParaRPr lang="zh-CN" altLang="en-US" sz="1600" b="1">
            <a:latin typeface="微软雅黑" panose="020B0503020204020204" pitchFamily="34" charset="-122"/>
            <a:ea typeface="微软雅黑" panose="020B0503020204020204" pitchFamily="34" charset="-122"/>
          </a:endParaRPr>
        </a:p>
      </dgm:t>
    </dgm:pt>
    <dgm:pt modelId="{04A26C56-EE75-4DD2-8B34-B736A28358D2}">
      <dgm:prSet phldr="0" custT="1"/>
      <dgm:spPr/>
      <dgm:t>
        <a:bodyPr vert="horz" wrap="square"/>
        <a:p>
          <a:pPr algn="ct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违法有害信息</a:t>
          </a:r>
          <a:r>
            <a:rPr lang="zh-CN" altLang="en-US" sz="1500" b="1" dirty="0">
              <a:latin typeface="微软雅黑" panose="020B0503020204020204" pitchFamily="34" charset="-122"/>
              <a:ea typeface="微软雅黑" panose="020B0503020204020204" pitchFamily="34" charset="-122"/>
            </a:rPr>
            <a:t/>
          </a:r>
          <a:endParaRPr lang="zh-CN" altLang="en-US" sz="1500" b="1" dirty="0">
            <a:latin typeface="微软雅黑" panose="020B0503020204020204" pitchFamily="34" charset="-122"/>
            <a:ea typeface="微软雅黑" panose="020B0503020204020204" pitchFamily="34" charset="-122"/>
          </a:endParaRPr>
        </a:p>
        <a:p>
          <a:pPr algn="ctr">
            <a:lnSpc>
              <a:spcPct val="100000"/>
            </a:lnSpc>
            <a:spcBef>
              <a:spcPct val="0"/>
            </a:spcBef>
            <a:spcAft>
              <a:spcPct val="35000"/>
            </a:spcAft>
          </a:pPr>
          <a:r>
            <a:rPr lang="en-US" altLang="zh-CN" sz="1500" b="1" dirty="0">
              <a:latin typeface="微软雅黑" panose="020B0503020204020204" pitchFamily="34" charset="-122"/>
              <a:ea typeface="微软雅黑" panose="020B0503020204020204" pitchFamily="34" charset="-122"/>
            </a:rPr>
            <a:t>72.83</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AE2CB8B8-205C-47D4-934C-0E99E080A2BB}" cxnId="{BC5107EC-3D46-466D-A002-1E09A864F9EE}"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2D33FCA8-8C6C-4FB5-8EF6-900B3479B904}" cxnId="{BC5107EC-3D46-466D-A002-1E09A864F9EE}" type="sibTrans">
      <dgm:prSet custT="1"/>
      <dgm:spPr/>
      <dgm:t>
        <a:bodyPr/>
        <a:lstStyle/>
        <a:p>
          <a:endParaRPr lang="zh-CN" altLang="en-US" sz="1600" b="1">
            <a:latin typeface="微软雅黑" panose="020B0503020204020204" pitchFamily="34" charset="-122"/>
            <a:ea typeface="微软雅黑" panose="020B0503020204020204" pitchFamily="34" charset="-122"/>
          </a:endParaRPr>
        </a:p>
      </dgm:t>
    </dgm:pt>
    <dgm:pt modelId="{7F0374EB-D616-400D-BD41-B454C1F22437}">
      <dgm:prSet phldrT="[文本]" phldr="0" custT="1"/>
      <dgm:spPr/>
      <dgm:t>
        <a:bodyPr vert="horz" wrap="square"/>
        <a:p>
          <a:pPr algn="ct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网络诈骗犯罪</a:t>
          </a:r>
          <a:r>
            <a:rPr lang="en-US" altLang="zh-CN" sz="1500" b="1" dirty="0">
              <a:latin typeface="微软雅黑" panose="020B0503020204020204" pitchFamily="34" charset="-122"/>
              <a:ea typeface="微软雅黑" panose="020B0503020204020204" pitchFamily="34" charset="-122"/>
            </a:rPr>
            <a:t>65.76</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4A837270-5F57-43A4-9353-8979123E207C}" cxnId="{997C95B1-32AC-44F5-B13D-AC2D6509470E}"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0C92D3CE-3DC0-43D5-AD3A-1D129F3BDD7F}" cxnId="{997C95B1-32AC-44F5-B13D-AC2D6509470E}" type="sibTrans">
      <dgm:prSet custT="1"/>
      <dgm:spPr/>
      <dgm:t>
        <a:bodyPr/>
        <a:lstStyle/>
        <a:p>
          <a:endParaRPr lang="zh-CN" altLang="en-US" sz="1600" b="1">
            <a:latin typeface="微软雅黑" panose="020B0503020204020204" pitchFamily="34" charset="-122"/>
            <a:ea typeface="微软雅黑" panose="020B0503020204020204" pitchFamily="34" charset="-122"/>
          </a:endParaRPr>
        </a:p>
      </dgm:t>
    </dgm:pt>
    <dgm:pt modelId="{59A220B1-4A81-427B-84D1-7604C4ACC77D}">
      <dgm:prSet phldrT="[文本]" phldr="0" custT="1"/>
      <dgm:spPr/>
      <dgm:t>
        <a:bodyPr vert="horz" wrap="square"/>
        <a:p>
          <a:pP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网络入侵</a:t>
          </a:r>
          <a:r>
            <a:rPr lang="en-US" altLang="zh-CN" sz="1500" b="1" dirty="0">
              <a:latin typeface="微软雅黑" panose="020B0503020204020204" pitchFamily="34" charset="-122"/>
              <a:ea typeface="微软雅黑" panose="020B0503020204020204" pitchFamily="34" charset="-122"/>
            </a:rPr>
            <a:t>51.45</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825EE08C-4303-4545-9171-FD2BE04D6E95}" cxnId="{CC6BABA5-C08F-4489-8335-AAE0B6DF05D9}"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3D5FBA3E-1005-4B54-806D-9A3BBBB8BF6D}" cxnId="{CC6BABA5-C08F-4489-8335-AAE0B6DF05D9}" type="sibTrans">
      <dgm:prSet custT="1"/>
      <dgm:spPr/>
      <dgm:t>
        <a:bodyPr/>
        <a:lstStyle/>
        <a:p>
          <a:endParaRPr lang="zh-CN" altLang="en-US" sz="1600" b="1">
            <a:latin typeface="微软雅黑" panose="020B0503020204020204" pitchFamily="34" charset="-122"/>
            <a:ea typeface="微软雅黑" panose="020B0503020204020204" pitchFamily="34" charset="-122"/>
          </a:endParaRPr>
        </a:p>
      </dgm:t>
    </dgm:pt>
    <dgm:pt modelId="{09FEA61E-4B2C-45AE-993E-E0F4E32E65DB}">
      <dgm:prSet phldrT="[文本]" phldr="0" custT="1"/>
      <dgm:spPr/>
      <dgm:t>
        <a:bodyPr vert="horz" wrap="square"/>
        <a:p>
          <a:pPr algn="ctr">
            <a:lnSpc>
              <a:spcPct val="100000"/>
            </a:lnSpc>
            <a:spcBef>
              <a:spcPct val="0"/>
            </a:spcBef>
            <a:spcAft>
              <a:spcPct val="35000"/>
            </a:spcAft>
          </a:pPr>
          <a:r>
            <a:rPr lang="zh-CN" altLang="en-US" sz="1500" b="1" dirty="0">
              <a:latin typeface="微软雅黑" panose="020B0503020204020204" pitchFamily="34" charset="-122"/>
              <a:ea typeface="微软雅黑" panose="020B0503020204020204" pitchFamily="34" charset="-122"/>
            </a:rPr>
            <a:t>网络黑灰色产业犯罪</a:t>
          </a:r>
          <a:r>
            <a:rPr lang="en-US" altLang="zh-CN" sz="1500" b="1" dirty="0">
              <a:latin typeface="微软雅黑" panose="020B0503020204020204" pitchFamily="34" charset="-122"/>
              <a:ea typeface="微软雅黑" panose="020B0503020204020204" pitchFamily="34" charset="-122"/>
            </a:rPr>
            <a:t>49.82</a:t>
          </a:r>
          <a:r>
            <a:rPr lang="en-US" altLang="zh-CN" sz="1500" b="1" dirty="0">
              <a:latin typeface="微软雅黑" panose="020B0503020204020204" pitchFamily="34" charset="-122"/>
              <a:ea typeface="微软雅黑" panose="020B0503020204020204" pitchFamily="34" charset="-122"/>
            </a:rPr>
            <a:t>%</a:t>
          </a:r>
          <a:r>
            <a:rPr lang="en-US" altLang="zh-CN" sz="1500" b="1" dirty="0">
              <a:latin typeface="微软雅黑" panose="020B0503020204020204" pitchFamily="34" charset="-122"/>
              <a:ea typeface="微软雅黑" panose="020B0503020204020204" pitchFamily="34" charset="-122"/>
            </a:rPr>
            <a:t/>
          </a:r>
          <a:endParaRPr lang="en-US" altLang="zh-CN" sz="1500" b="1" dirty="0">
            <a:latin typeface="微软雅黑" panose="020B0503020204020204" pitchFamily="34" charset="-122"/>
            <a:ea typeface="微软雅黑" panose="020B0503020204020204" pitchFamily="34" charset="-122"/>
          </a:endParaRPr>
        </a:p>
      </dgm:t>
    </dgm:pt>
    <dgm:pt modelId="{341CAEE1-0DC0-4DD9-B38F-C247A2E787ED}" cxnId="{40516153-9371-411C-BDB3-F4FB2C3F12FF}" type="par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FEA52A2B-641F-4E53-9374-6ADC2DF26764}" cxnId="{40516153-9371-411C-BDB3-F4FB2C3F12FF}" type="sibTrans">
      <dgm:prSet/>
      <dgm:spPr/>
      <dgm:t>
        <a:bodyPr/>
        <a:lstStyle/>
        <a:p>
          <a:endParaRPr lang="zh-CN" altLang="en-US" sz="2000" b="1">
            <a:latin typeface="微软雅黑" panose="020B0503020204020204" pitchFamily="34" charset="-122"/>
            <a:ea typeface="微软雅黑" panose="020B0503020204020204" pitchFamily="34" charset="-122"/>
          </a:endParaRPr>
        </a:p>
      </dgm:t>
    </dgm:pt>
    <dgm:pt modelId="{146661AB-92F6-40E7-81DF-0CAA07A90422}" type="pres">
      <dgm:prSet presAssocID="{D78A478C-26C3-4F60-822F-732991398D9D}" presName="diagram" presStyleCnt="0">
        <dgm:presLayoutVars>
          <dgm:dir/>
          <dgm:resizeHandles val="exact"/>
        </dgm:presLayoutVars>
      </dgm:prSet>
      <dgm:spPr/>
    </dgm:pt>
    <dgm:pt modelId="{83BF8D31-1EE0-4DA2-A5EF-F5FCBA571056}" type="pres">
      <dgm:prSet presAssocID="{D9F322D8-FE8C-4A14-8FAF-315D5C281180}" presName="node" presStyleLbl="node1" presStyleIdx="0" presStyleCnt="5">
        <dgm:presLayoutVars>
          <dgm:bulletEnabled val="1"/>
        </dgm:presLayoutVars>
      </dgm:prSet>
      <dgm:spPr/>
    </dgm:pt>
    <dgm:pt modelId="{5FF3E74F-0359-447B-94F3-6ABBAA7BDD1F}" type="pres">
      <dgm:prSet presAssocID="{8B462658-6336-4553-BFF0-B33AB3A58B6C}" presName="sibTrans" presStyleLbl="sibTrans2D1" presStyleIdx="0" presStyleCnt="4"/>
      <dgm:spPr/>
    </dgm:pt>
    <dgm:pt modelId="{08E37CD5-39DC-477D-9B03-B75884788632}" type="pres">
      <dgm:prSet presAssocID="{8B462658-6336-4553-BFF0-B33AB3A58B6C}" presName="connectorText" presStyleCnt="0"/>
      <dgm:spPr/>
    </dgm:pt>
    <dgm:pt modelId="{CD943CF4-80EC-4C28-BA5C-F543E84C2629}" type="pres">
      <dgm:prSet presAssocID="{04A26C56-EE75-4DD2-8B34-B736A28358D2}" presName="node" presStyleLbl="node1" presStyleIdx="1" presStyleCnt="5">
        <dgm:presLayoutVars>
          <dgm:bulletEnabled val="1"/>
        </dgm:presLayoutVars>
      </dgm:prSet>
      <dgm:spPr/>
    </dgm:pt>
    <dgm:pt modelId="{78B177A5-E025-483D-94EA-FCE7A12FE480}" type="pres">
      <dgm:prSet presAssocID="{2D33FCA8-8C6C-4FB5-8EF6-900B3479B904}" presName="sibTrans" presStyleLbl="sibTrans2D1" presStyleIdx="1" presStyleCnt="4"/>
      <dgm:spPr/>
    </dgm:pt>
    <dgm:pt modelId="{6181CE79-AD77-437E-9F47-FD758E42B05F}" type="pres">
      <dgm:prSet presAssocID="{2D33FCA8-8C6C-4FB5-8EF6-900B3479B904}" presName="connectorText" presStyleCnt="0"/>
      <dgm:spPr/>
    </dgm:pt>
    <dgm:pt modelId="{BE310ADF-545A-4BDF-A3AD-B749BB73BB95}" type="pres">
      <dgm:prSet presAssocID="{7F0374EB-D616-400D-BD41-B454C1F22437}" presName="node" presStyleLbl="node1" presStyleIdx="2" presStyleCnt="5">
        <dgm:presLayoutVars>
          <dgm:bulletEnabled val="1"/>
        </dgm:presLayoutVars>
      </dgm:prSet>
      <dgm:spPr/>
    </dgm:pt>
    <dgm:pt modelId="{1B0A23F5-C1C6-419E-8D55-4D73FD9B40BF}" type="pres">
      <dgm:prSet presAssocID="{0C92D3CE-3DC0-43D5-AD3A-1D129F3BDD7F}" presName="sibTrans" presStyleLbl="sibTrans2D1" presStyleIdx="2" presStyleCnt="4"/>
      <dgm:spPr/>
    </dgm:pt>
    <dgm:pt modelId="{18B06D1F-4644-4E2E-808C-380D6532C84F}" type="pres">
      <dgm:prSet presAssocID="{0C92D3CE-3DC0-43D5-AD3A-1D129F3BDD7F}" presName="connectorText" presStyleCnt="0"/>
      <dgm:spPr/>
    </dgm:pt>
    <dgm:pt modelId="{5B008C7E-E364-4FB9-B818-155E6C8561E9}" type="pres">
      <dgm:prSet presAssocID="{59A220B1-4A81-427B-84D1-7604C4ACC77D}" presName="node" presStyleLbl="node1" presStyleIdx="3" presStyleCnt="5">
        <dgm:presLayoutVars>
          <dgm:bulletEnabled val="1"/>
        </dgm:presLayoutVars>
      </dgm:prSet>
      <dgm:spPr/>
    </dgm:pt>
    <dgm:pt modelId="{B8C3CFFF-061F-4999-AB45-90BDA9999218}" type="pres">
      <dgm:prSet presAssocID="{3D5FBA3E-1005-4B54-806D-9A3BBBB8BF6D}" presName="sibTrans" presStyleLbl="sibTrans2D1" presStyleIdx="3" presStyleCnt="4"/>
      <dgm:spPr/>
    </dgm:pt>
    <dgm:pt modelId="{5A85C68F-59CC-4280-9DC4-3F51A6DCB41A}" type="pres">
      <dgm:prSet presAssocID="{3D5FBA3E-1005-4B54-806D-9A3BBBB8BF6D}" presName="connectorText" presStyleCnt="0"/>
      <dgm:spPr/>
    </dgm:pt>
    <dgm:pt modelId="{EC3A9D37-F344-41F4-BEE5-AE4B13959417}" type="pres">
      <dgm:prSet presAssocID="{09FEA61E-4B2C-45AE-993E-E0F4E32E65DB}" presName="node" presStyleLbl="node1" presStyleIdx="4" presStyleCnt="5">
        <dgm:presLayoutVars>
          <dgm:bulletEnabled val="1"/>
        </dgm:presLayoutVars>
      </dgm:prSet>
      <dgm:spPr/>
    </dgm:pt>
  </dgm:ptLst>
  <dgm:cxnLst>
    <dgm:cxn modelId="{0052E394-CEF1-4299-9571-0E8ABAF98432}" srcId="{D78A478C-26C3-4F60-822F-732991398D9D}" destId="{D9F322D8-FE8C-4A14-8FAF-315D5C281180}" srcOrd="0" destOrd="0" parTransId="{B55046CF-1A2D-416A-AF12-38A6FD5B83B5}" sibTransId="{8B462658-6336-4553-BFF0-B33AB3A58B6C}"/>
    <dgm:cxn modelId="{BC5107EC-3D46-466D-A002-1E09A864F9EE}" srcId="{D78A478C-26C3-4F60-822F-732991398D9D}" destId="{04A26C56-EE75-4DD2-8B34-B736A28358D2}" srcOrd="1" destOrd="0" parTransId="{AE2CB8B8-205C-47D4-934C-0E99E080A2BB}" sibTransId="{2D33FCA8-8C6C-4FB5-8EF6-900B3479B904}"/>
    <dgm:cxn modelId="{997C95B1-32AC-44F5-B13D-AC2D6509470E}" srcId="{D78A478C-26C3-4F60-822F-732991398D9D}" destId="{7F0374EB-D616-400D-BD41-B454C1F22437}" srcOrd="2" destOrd="0" parTransId="{4A837270-5F57-43A4-9353-8979123E207C}" sibTransId="{0C92D3CE-3DC0-43D5-AD3A-1D129F3BDD7F}"/>
    <dgm:cxn modelId="{CC6BABA5-C08F-4489-8335-AAE0B6DF05D9}" srcId="{D78A478C-26C3-4F60-822F-732991398D9D}" destId="{59A220B1-4A81-427B-84D1-7604C4ACC77D}" srcOrd="3" destOrd="0" parTransId="{825EE08C-4303-4545-9171-FD2BE04D6E95}" sibTransId="{3D5FBA3E-1005-4B54-806D-9A3BBBB8BF6D}"/>
    <dgm:cxn modelId="{40516153-9371-411C-BDB3-F4FB2C3F12FF}" srcId="{D78A478C-26C3-4F60-822F-732991398D9D}" destId="{09FEA61E-4B2C-45AE-993E-E0F4E32E65DB}" srcOrd="4" destOrd="0" parTransId="{341CAEE1-0DC0-4DD9-B38F-C247A2E787ED}" sibTransId="{FEA52A2B-641F-4E53-9374-6ADC2DF26764}"/>
    <dgm:cxn modelId="{D165CD40-58D2-45F8-81CE-45968BBDEF80}" type="presOf" srcId="{D78A478C-26C3-4F60-822F-732991398D9D}" destId="{146661AB-92F6-40E7-81DF-0CAA07A90422}" srcOrd="0" destOrd="0" presId="urn:microsoft.com/office/officeart/2005/8/layout/process5#2"/>
    <dgm:cxn modelId="{0BEB125B-BFDC-41DE-A1E4-E94A8BAD96D2}" type="presParOf" srcId="{146661AB-92F6-40E7-81DF-0CAA07A90422}" destId="{83BF8D31-1EE0-4DA2-A5EF-F5FCBA571056}" srcOrd="0" destOrd="0" presId="urn:microsoft.com/office/officeart/2005/8/layout/process5#2"/>
    <dgm:cxn modelId="{C5E64AF7-4805-4D08-922B-7CA99014381B}" type="presOf" srcId="{D9F322D8-FE8C-4A14-8FAF-315D5C281180}" destId="{83BF8D31-1EE0-4DA2-A5EF-F5FCBA571056}" srcOrd="0" destOrd="0" presId="urn:microsoft.com/office/officeart/2005/8/layout/process5#2"/>
    <dgm:cxn modelId="{1269C457-6D32-4496-984B-74595E3D5054}" type="presParOf" srcId="{146661AB-92F6-40E7-81DF-0CAA07A90422}" destId="{5FF3E74F-0359-447B-94F3-6ABBAA7BDD1F}" srcOrd="1" destOrd="0" presId="urn:microsoft.com/office/officeart/2005/8/layout/process5#2"/>
    <dgm:cxn modelId="{76CBE8E0-EB4D-4E08-9D74-7CF5AFC28860}" type="presOf" srcId="{8B462658-6336-4553-BFF0-B33AB3A58B6C}" destId="{5FF3E74F-0359-447B-94F3-6ABBAA7BDD1F}" srcOrd="0" destOrd="0" presId="urn:microsoft.com/office/officeart/2005/8/layout/process5#2"/>
    <dgm:cxn modelId="{68F34805-1487-4F65-A416-C6F0CE600A1C}" type="presParOf" srcId="{5FF3E74F-0359-447B-94F3-6ABBAA7BDD1F}" destId="{08E37CD5-39DC-477D-9B03-B75884788632}" srcOrd="0" destOrd="1" presId="urn:microsoft.com/office/officeart/2005/8/layout/process5#2"/>
    <dgm:cxn modelId="{A361128A-E933-470B-958B-E0AF04A65644}" type="presOf" srcId="{8B462658-6336-4553-BFF0-B33AB3A58B6C}" destId="{08E37CD5-39DC-477D-9B03-B75884788632}" srcOrd="1" destOrd="0" presId="urn:microsoft.com/office/officeart/2005/8/layout/process5#2"/>
    <dgm:cxn modelId="{D42486CC-76F3-49E6-AB9A-29BF155D7AD5}" type="presParOf" srcId="{146661AB-92F6-40E7-81DF-0CAA07A90422}" destId="{CD943CF4-80EC-4C28-BA5C-F543E84C2629}" srcOrd="2" destOrd="0" presId="urn:microsoft.com/office/officeart/2005/8/layout/process5#2"/>
    <dgm:cxn modelId="{FDA6309F-BD29-4BC3-938A-75D1D002A7A7}" type="presOf" srcId="{04A26C56-EE75-4DD2-8B34-B736A28358D2}" destId="{CD943CF4-80EC-4C28-BA5C-F543E84C2629}" srcOrd="0" destOrd="0" presId="urn:microsoft.com/office/officeart/2005/8/layout/process5#2"/>
    <dgm:cxn modelId="{A74BC821-AE73-491C-A8A6-E6503023BBC2}" type="presParOf" srcId="{146661AB-92F6-40E7-81DF-0CAA07A90422}" destId="{78B177A5-E025-483D-94EA-FCE7A12FE480}" srcOrd="3" destOrd="0" presId="urn:microsoft.com/office/officeart/2005/8/layout/process5#2"/>
    <dgm:cxn modelId="{F62FFC1F-5F73-4E90-BBD0-1234C8266DB4}" type="presOf" srcId="{2D33FCA8-8C6C-4FB5-8EF6-900B3479B904}" destId="{78B177A5-E025-483D-94EA-FCE7A12FE480}" srcOrd="0" destOrd="0" presId="urn:microsoft.com/office/officeart/2005/8/layout/process5#2"/>
    <dgm:cxn modelId="{03A7CA87-D785-41FF-83BD-B055228183EF}" type="presParOf" srcId="{78B177A5-E025-483D-94EA-FCE7A12FE480}" destId="{6181CE79-AD77-437E-9F47-FD758E42B05F}" srcOrd="0" destOrd="3" presId="urn:microsoft.com/office/officeart/2005/8/layout/process5#2"/>
    <dgm:cxn modelId="{76C9F65A-84BC-4B4D-BF9B-39441FCA2F23}" type="presOf" srcId="{2D33FCA8-8C6C-4FB5-8EF6-900B3479B904}" destId="{6181CE79-AD77-437E-9F47-FD758E42B05F}" srcOrd="1" destOrd="0" presId="urn:microsoft.com/office/officeart/2005/8/layout/process5#2"/>
    <dgm:cxn modelId="{8B3679F1-17A0-4BC7-A4E3-8604D71AB953}" type="presParOf" srcId="{146661AB-92F6-40E7-81DF-0CAA07A90422}" destId="{BE310ADF-545A-4BDF-A3AD-B749BB73BB95}" srcOrd="4" destOrd="0" presId="urn:microsoft.com/office/officeart/2005/8/layout/process5#2"/>
    <dgm:cxn modelId="{BA1BBB73-5394-4BBC-9AC0-0736FC3ED8EB}" type="presOf" srcId="{7F0374EB-D616-400D-BD41-B454C1F22437}" destId="{BE310ADF-545A-4BDF-A3AD-B749BB73BB95}" srcOrd="0" destOrd="0" presId="urn:microsoft.com/office/officeart/2005/8/layout/process5#2"/>
    <dgm:cxn modelId="{A3E5EB28-E745-4BD8-BC43-A99ADA094B44}" type="presParOf" srcId="{146661AB-92F6-40E7-81DF-0CAA07A90422}" destId="{1B0A23F5-C1C6-419E-8D55-4D73FD9B40BF}" srcOrd="5" destOrd="0" presId="urn:microsoft.com/office/officeart/2005/8/layout/process5#2"/>
    <dgm:cxn modelId="{EF3AAA95-7954-417D-A3C1-29094E2FB385}" type="presOf" srcId="{0C92D3CE-3DC0-43D5-AD3A-1D129F3BDD7F}" destId="{1B0A23F5-C1C6-419E-8D55-4D73FD9B40BF}" srcOrd="0" destOrd="0" presId="urn:microsoft.com/office/officeart/2005/8/layout/process5#2"/>
    <dgm:cxn modelId="{F0CD4DCB-4015-4886-A07A-FCFCF86F7A8A}" type="presParOf" srcId="{1B0A23F5-C1C6-419E-8D55-4D73FD9B40BF}" destId="{18B06D1F-4644-4E2E-808C-380D6532C84F}" srcOrd="0" destOrd="5" presId="urn:microsoft.com/office/officeart/2005/8/layout/process5#2"/>
    <dgm:cxn modelId="{5DAA40F3-1A43-47E7-BB62-858D0001AC22}" type="presOf" srcId="{0C92D3CE-3DC0-43D5-AD3A-1D129F3BDD7F}" destId="{18B06D1F-4644-4E2E-808C-380D6532C84F}" srcOrd="1" destOrd="0" presId="urn:microsoft.com/office/officeart/2005/8/layout/process5#2"/>
    <dgm:cxn modelId="{C4930118-17A2-4E6D-8B9E-3C472B73DBBD}" type="presParOf" srcId="{146661AB-92F6-40E7-81DF-0CAA07A90422}" destId="{5B008C7E-E364-4FB9-B818-155E6C8561E9}" srcOrd="6" destOrd="0" presId="urn:microsoft.com/office/officeart/2005/8/layout/process5#2"/>
    <dgm:cxn modelId="{2838CA46-1E7C-400C-A91D-3B16C94876DE}" type="presOf" srcId="{59A220B1-4A81-427B-84D1-7604C4ACC77D}" destId="{5B008C7E-E364-4FB9-B818-155E6C8561E9}" srcOrd="0" destOrd="0" presId="urn:microsoft.com/office/officeart/2005/8/layout/process5#2"/>
    <dgm:cxn modelId="{7CBB4FBF-02EE-40D7-A5CD-D1EC83E3C5C9}" type="presParOf" srcId="{146661AB-92F6-40E7-81DF-0CAA07A90422}" destId="{B8C3CFFF-061F-4999-AB45-90BDA9999218}" srcOrd="7" destOrd="0" presId="urn:microsoft.com/office/officeart/2005/8/layout/process5#2"/>
    <dgm:cxn modelId="{AFC30AE6-1D1E-4741-A89A-36F12A55203C}" type="presOf" srcId="{3D5FBA3E-1005-4B54-806D-9A3BBBB8BF6D}" destId="{B8C3CFFF-061F-4999-AB45-90BDA9999218}" srcOrd="0" destOrd="0" presId="urn:microsoft.com/office/officeart/2005/8/layout/process5#2"/>
    <dgm:cxn modelId="{05490A75-5E5D-4BD3-BDEB-F561BDF223A9}" type="presParOf" srcId="{B8C3CFFF-061F-4999-AB45-90BDA9999218}" destId="{5A85C68F-59CC-4280-9DC4-3F51A6DCB41A}" srcOrd="0" destOrd="7" presId="urn:microsoft.com/office/officeart/2005/8/layout/process5#2"/>
    <dgm:cxn modelId="{0765929B-EEF6-438A-A382-ACD072865E50}" type="presOf" srcId="{3D5FBA3E-1005-4B54-806D-9A3BBBB8BF6D}" destId="{5A85C68F-59CC-4280-9DC4-3F51A6DCB41A}" srcOrd="1" destOrd="0" presId="urn:microsoft.com/office/officeart/2005/8/layout/process5#2"/>
    <dgm:cxn modelId="{63CE4B17-852F-43A5-AFB1-6DE77056902F}" type="presParOf" srcId="{146661AB-92F6-40E7-81DF-0CAA07A90422}" destId="{EC3A9D37-F344-41F4-BEE5-AE4B13959417}" srcOrd="8" destOrd="0" presId="urn:microsoft.com/office/officeart/2005/8/layout/process5#2"/>
    <dgm:cxn modelId="{AEA11CB5-F77F-4E60-84E9-A161F929FF16}" type="presOf" srcId="{09FEA61E-4B2C-45AE-993E-E0F4E32E65DB}" destId="{EC3A9D37-F344-41F4-BEE5-AE4B13959417}" srcOrd="0" destOrd="0" presId="urn:microsoft.com/office/officeart/2005/8/layout/process5#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8D31-1EE0-4DA2-A5EF-F5FCBA571056}">
      <dsp:nvSpPr>
        <dsp:cNvPr id="0" name=""/>
        <dsp:cNvSpPr/>
      </dsp:nvSpPr>
      <dsp:spPr>
        <a:xfrm>
          <a:off x="5737" y="474539"/>
          <a:ext cx="1778631" cy="10671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侵犯个人信息</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80.94%</a:t>
          </a:r>
          <a:endParaRPr lang="zh-CN" altLang="en-US" sz="1600" b="1" kern="1200" dirty="0">
            <a:latin typeface="微软雅黑" panose="020B0503020204020204" pitchFamily="34" charset="-122"/>
            <a:ea typeface="微软雅黑" panose="020B0503020204020204" pitchFamily="34" charset="-122"/>
          </a:endParaRPr>
        </a:p>
      </dsp:txBody>
      <dsp:txXfrm>
        <a:off x="36994" y="505796"/>
        <a:ext cx="1716117" cy="1004664"/>
      </dsp:txXfrm>
    </dsp:sp>
    <dsp:sp modelId="{5FF3E74F-0359-447B-94F3-6ABBAA7BDD1F}">
      <dsp:nvSpPr>
        <dsp:cNvPr id="0" name=""/>
        <dsp:cNvSpPr/>
      </dsp:nvSpPr>
      <dsp:spPr>
        <a:xfrm>
          <a:off x="1940888" y="787578"/>
          <a:ext cx="377069" cy="4411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1940888" y="875798"/>
        <a:ext cx="263948" cy="264660"/>
      </dsp:txXfrm>
    </dsp:sp>
    <dsp:sp modelId="{CD943CF4-80EC-4C28-BA5C-F543E84C2629}">
      <dsp:nvSpPr>
        <dsp:cNvPr id="0" name=""/>
        <dsp:cNvSpPr/>
      </dsp:nvSpPr>
      <dsp:spPr>
        <a:xfrm>
          <a:off x="2495821" y="474539"/>
          <a:ext cx="1778631" cy="1067178"/>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传播有害信息</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79.49%</a:t>
          </a:r>
          <a:endParaRPr lang="zh-CN" altLang="en-US" sz="1600" b="1" kern="1200" dirty="0">
            <a:latin typeface="微软雅黑" panose="020B0503020204020204" pitchFamily="34" charset="-122"/>
            <a:ea typeface="微软雅黑" panose="020B0503020204020204" pitchFamily="34" charset="-122"/>
          </a:endParaRPr>
        </a:p>
      </dsp:txBody>
      <dsp:txXfrm>
        <a:off x="2527078" y="505796"/>
        <a:ext cx="1716117" cy="1004664"/>
      </dsp:txXfrm>
    </dsp:sp>
    <dsp:sp modelId="{78B177A5-E025-483D-94EA-FCE7A12FE480}">
      <dsp:nvSpPr>
        <dsp:cNvPr id="0" name=""/>
        <dsp:cNvSpPr/>
      </dsp:nvSpPr>
      <dsp:spPr>
        <a:xfrm>
          <a:off x="4430971" y="787578"/>
          <a:ext cx="377069" cy="441100"/>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4430971" y="875798"/>
        <a:ext cx="263948" cy="264660"/>
      </dsp:txXfrm>
    </dsp:sp>
    <dsp:sp modelId="{BE310ADF-545A-4BDF-A3AD-B749BB73BB95}">
      <dsp:nvSpPr>
        <dsp:cNvPr id="0" name=""/>
        <dsp:cNvSpPr/>
      </dsp:nvSpPr>
      <dsp:spPr>
        <a:xfrm>
          <a:off x="4985904" y="474539"/>
          <a:ext cx="1778631" cy="106717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网络黑灰产业</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63.47%</a:t>
          </a:r>
          <a:endParaRPr lang="zh-CN" altLang="en-US" sz="1600" b="1" kern="1200" dirty="0">
            <a:latin typeface="微软雅黑" panose="020B0503020204020204" pitchFamily="34" charset="-122"/>
            <a:ea typeface="微软雅黑" panose="020B0503020204020204" pitchFamily="34" charset="-122"/>
          </a:endParaRPr>
        </a:p>
      </dsp:txBody>
      <dsp:txXfrm>
        <a:off x="5017161" y="505796"/>
        <a:ext cx="1716117" cy="1004664"/>
      </dsp:txXfrm>
    </dsp:sp>
    <dsp:sp modelId="{1B0A23F5-C1C6-419E-8D55-4D73FD9B40BF}">
      <dsp:nvSpPr>
        <dsp:cNvPr id="0" name=""/>
        <dsp:cNvSpPr/>
      </dsp:nvSpPr>
      <dsp:spPr>
        <a:xfrm>
          <a:off x="6921055" y="787578"/>
          <a:ext cx="377069" cy="441100"/>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6921055" y="875798"/>
        <a:ext cx="263948" cy="264660"/>
      </dsp:txXfrm>
    </dsp:sp>
    <dsp:sp modelId="{5B008C7E-E364-4FB9-B818-155E6C8561E9}">
      <dsp:nvSpPr>
        <dsp:cNvPr id="0" name=""/>
        <dsp:cNvSpPr/>
      </dsp:nvSpPr>
      <dsp:spPr>
        <a:xfrm>
          <a:off x="7475988" y="474539"/>
          <a:ext cx="1778631" cy="1067178"/>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网络诈骗</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71.12%</a:t>
          </a:r>
          <a:endParaRPr lang="zh-CN" altLang="en-US" sz="1600" b="1" kern="1200" dirty="0">
            <a:latin typeface="微软雅黑" panose="020B0503020204020204" pitchFamily="34" charset="-122"/>
            <a:ea typeface="微软雅黑" panose="020B0503020204020204" pitchFamily="34" charset="-122"/>
          </a:endParaRPr>
        </a:p>
      </dsp:txBody>
      <dsp:txXfrm>
        <a:off x="7507245" y="505796"/>
        <a:ext cx="1716117" cy="1004664"/>
      </dsp:txXfrm>
    </dsp:sp>
    <dsp:sp modelId="{B8C3CFFF-061F-4999-AB45-90BDA9999218}">
      <dsp:nvSpPr>
        <dsp:cNvPr id="0" name=""/>
        <dsp:cNvSpPr/>
      </dsp:nvSpPr>
      <dsp:spPr>
        <a:xfrm>
          <a:off x="9411139" y="787578"/>
          <a:ext cx="377069" cy="441100"/>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9411139" y="875798"/>
        <a:ext cx="263948" cy="264660"/>
      </dsp:txXfrm>
    </dsp:sp>
    <dsp:sp modelId="{EC3A9D37-F344-41F4-BEE5-AE4B13959417}">
      <dsp:nvSpPr>
        <dsp:cNvPr id="0" name=""/>
        <dsp:cNvSpPr/>
      </dsp:nvSpPr>
      <dsp:spPr>
        <a:xfrm>
          <a:off x="9966072" y="474539"/>
          <a:ext cx="1778631" cy="106717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网络入侵</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56.22%</a:t>
          </a:r>
          <a:endParaRPr lang="zh-CN" altLang="en-US" sz="1600" b="1" kern="1200" dirty="0">
            <a:latin typeface="微软雅黑" panose="020B0503020204020204" pitchFamily="34" charset="-122"/>
            <a:ea typeface="微软雅黑" panose="020B0503020204020204" pitchFamily="34" charset="-122"/>
          </a:endParaRPr>
        </a:p>
      </dsp:txBody>
      <dsp:txXfrm>
        <a:off x="9997329" y="505796"/>
        <a:ext cx="1716117" cy="1004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D255E-F0A6-410D-B4C1-F43F49B61B72}">
      <dsp:nvSpPr>
        <dsp:cNvPr id="0" name=""/>
        <dsp:cNvSpPr/>
      </dsp:nvSpPr>
      <dsp:spPr>
        <a:xfrm>
          <a:off x="4877" y="485924"/>
          <a:ext cx="2839417" cy="1135766"/>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网络骚扰</a:t>
          </a:r>
          <a:r>
            <a:rPr lang="en-US" altLang="zh-CN" sz="2000" b="1" kern="1200" dirty="0">
              <a:latin typeface="微软雅黑" panose="020B0503020204020204" pitchFamily="34" charset="-122"/>
              <a:ea typeface="微软雅黑" panose="020B0503020204020204" pitchFamily="34" charset="-122"/>
            </a:rPr>
            <a:t>71.10%</a:t>
          </a:r>
          <a:endParaRPr lang="zh-CN" altLang="en-US" sz="2000" b="1" kern="1200" dirty="0">
            <a:latin typeface="微软雅黑" panose="020B0503020204020204" pitchFamily="34" charset="-122"/>
            <a:ea typeface="微软雅黑" panose="020B0503020204020204" pitchFamily="34" charset="-122"/>
          </a:endParaRPr>
        </a:p>
      </dsp:txBody>
      <dsp:txXfrm>
        <a:off x="572760" y="485924"/>
        <a:ext cx="1703651" cy="1135766"/>
      </dsp:txXfrm>
    </dsp:sp>
    <dsp:sp modelId="{2C65BCA7-1150-48C3-AFE5-637BA7EEB1F9}">
      <dsp:nvSpPr>
        <dsp:cNvPr id="0" name=""/>
        <dsp:cNvSpPr/>
      </dsp:nvSpPr>
      <dsp:spPr>
        <a:xfrm>
          <a:off x="2560353" y="485924"/>
          <a:ext cx="2839417" cy="1135766"/>
        </a:xfrm>
        <a:prstGeom prst="chevron">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违法有害信息</a:t>
          </a:r>
          <a:r>
            <a:rPr lang="en-US" altLang="zh-CN" sz="2000" b="1" kern="1200" dirty="0">
              <a:latin typeface="微软雅黑" panose="020B0503020204020204" pitchFamily="34" charset="-122"/>
              <a:ea typeface="微软雅黑" panose="020B0503020204020204" pitchFamily="34" charset="-122"/>
            </a:rPr>
            <a:t>54.68%</a:t>
          </a:r>
          <a:endParaRPr lang="zh-CN" altLang="en-US" sz="2000" b="1" kern="1200" dirty="0">
            <a:latin typeface="微软雅黑" panose="020B0503020204020204" pitchFamily="34" charset="-122"/>
            <a:ea typeface="微软雅黑" panose="020B0503020204020204" pitchFamily="34" charset="-122"/>
          </a:endParaRPr>
        </a:p>
      </dsp:txBody>
      <dsp:txXfrm>
        <a:off x="3128236" y="485924"/>
        <a:ext cx="1703651" cy="1135766"/>
      </dsp:txXfrm>
    </dsp:sp>
    <dsp:sp modelId="{591A1676-047A-49F6-BD31-C1F4032796A1}">
      <dsp:nvSpPr>
        <dsp:cNvPr id="0" name=""/>
        <dsp:cNvSpPr/>
      </dsp:nvSpPr>
      <dsp:spPr>
        <a:xfrm>
          <a:off x="5115829" y="485924"/>
          <a:ext cx="2839417" cy="1135766"/>
        </a:xfrm>
        <a:prstGeom prst="chevron">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侵犯个人信息</a:t>
          </a:r>
          <a:r>
            <a:rPr lang="en-US" altLang="en-US" sz="2000" b="1" kern="1200" dirty="0">
              <a:latin typeface="微软雅黑" panose="020B0503020204020204" pitchFamily="34" charset="-122"/>
              <a:ea typeface="微软雅黑" panose="020B0503020204020204" pitchFamily="34" charset="-122"/>
            </a:rPr>
            <a:t>49.42%</a:t>
          </a:r>
          <a:endParaRPr lang="zh-CN" altLang="en-US" sz="2000" b="1" kern="1200" dirty="0">
            <a:latin typeface="微软雅黑" panose="020B0503020204020204" pitchFamily="34" charset="-122"/>
            <a:ea typeface="微软雅黑" panose="020B0503020204020204" pitchFamily="34" charset="-122"/>
          </a:endParaRPr>
        </a:p>
      </dsp:txBody>
      <dsp:txXfrm>
        <a:off x="5683712" y="485924"/>
        <a:ext cx="1703651" cy="1135766"/>
      </dsp:txXfrm>
    </dsp:sp>
    <dsp:sp modelId="{3390F867-9B28-443C-82A7-BFCFBEB3FDE0}">
      <dsp:nvSpPr>
        <dsp:cNvPr id="0" name=""/>
        <dsp:cNvSpPr/>
      </dsp:nvSpPr>
      <dsp:spPr>
        <a:xfrm>
          <a:off x="7671304" y="485924"/>
          <a:ext cx="2839417" cy="1135766"/>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网络入侵</a:t>
          </a:r>
          <a:r>
            <a:rPr lang="en-US" altLang="en-US" sz="2000" b="1" kern="1200" dirty="0">
              <a:latin typeface="微软雅黑" panose="020B0503020204020204" pitchFamily="34" charset="-122"/>
              <a:ea typeface="微软雅黑" panose="020B0503020204020204" pitchFamily="34" charset="-122"/>
            </a:rPr>
            <a:t>32.97%</a:t>
          </a:r>
          <a:endParaRPr lang="zh-CN" altLang="en-US" sz="2000" b="1" kern="1200" dirty="0">
            <a:latin typeface="微软雅黑" panose="020B0503020204020204" pitchFamily="34" charset="-122"/>
            <a:ea typeface="微软雅黑" panose="020B0503020204020204" pitchFamily="34" charset="-122"/>
          </a:endParaRPr>
        </a:p>
      </dsp:txBody>
      <dsp:txXfrm>
        <a:off x="8239187" y="485924"/>
        <a:ext cx="1703651" cy="11357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F8D31-1EE0-4DA2-A5EF-F5FCBA571056}">
      <dsp:nvSpPr>
        <dsp:cNvPr id="0" name=""/>
        <dsp:cNvSpPr/>
      </dsp:nvSpPr>
      <dsp:spPr>
        <a:xfrm>
          <a:off x="5737" y="474539"/>
          <a:ext cx="1778631" cy="10671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侵犯个人信息</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80.94%</a:t>
          </a:r>
          <a:endParaRPr lang="zh-CN" altLang="en-US" sz="1600" b="1" kern="1200" dirty="0">
            <a:latin typeface="微软雅黑" panose="020B0503020204020204" pitchFamily="34" charset="-122"/>
            <a:ea typeface="微软雅黑" panose="020B0503020204020204" pitchFamily="34" charset="-122"/>
          </a:endParaRPr>
        </a:p>
      </dsp:txBody>
      <dsp:txXfrm>
        <a:off x="36994" y="505796"/>
        <a:ext cx="1716117" cy="1004664"/>
      </dsp:txXfrm>
    </dsp:sp>
    <dsp:sp modelId="{5FF3E74F-0359-447B-94F3-6ABBAA7BDD1F}">
      <dsp:nvSpPr>
        <dsp:cNvPr id="0" name=""/>
        <dsp:cNvSpPr/>
      </dsp:nvSpPr>
      <dsp:spPr>
        <a:xfrm>
          <a:off x="1940888" y="787578"/>
          <a:ext cx="377069" cy="44110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1940888" y="875798"/>
        <a:ext cx="263948" cy="264660"/>
      </dsp:txXfrm>
    </dsp:sp>
    <dsp:sp modelId="{CD943CF4-80EC-4C28-BA5C-F543E84C2629}">
      <dsp:nvSpPr>
        <dsp:cNvPr id="0" name=""/>
        <dsp:cNvSpPr/>
      </dsp:nvSpPr>
      <dsp:spPr>
        <a:xfrm>
          <a:off x="2495821" y="474539"/>
          <a:ext cx="1778631" cy="1067178"/>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传播有害信息</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79.49%</a:t>
          </a:r>
          <a:endParaRPr lang="zh-CN" altLang="en-US" sz="1600" b="1" kern="1200" dirty="0">
            <a:latin typeface="微软雅黑" panose="020B0503020204020204" pitchFamily="34" charset="-122"/>
            <a:ea typeface="微软雅黑" panose="020B0503020204020204" pitchFamily="34" charset="-122"/>
          </a:endParaRPr>
        </a:p>
      </dsp:txBody>
      <dsp:txXfrm>
        <a:off x="2527078" y="505796"/>
        <a:ext cx="1716117" cy="1004664"/>
      </dsp:txXfrm>
    </dsp:sp>
    <dsp:sp modelId="{78B177A5-E025-483D-94EA-FCE7A12FE480}">
      <dsp:nvSpPr>
        <dsp:cNvPr id="0" name=""/>
        <dsp:cNvSpPr/>
      </dsp:nvSpPr>
      <dsp:spPr>
        <a:xfrm>
          <a:off x="4430971" y="787578"/>
          <a:ext cx="377069" cy="441100"/>
        </a:xfrm>
        <a:prstGeom prst="rightArrow">
          <a:avLst>
            <a:gd name="adj1" fmla="val 60000"/>
            <a:gd name="adj2" fmla="val 50000"/>
          </a:avLst>
        </a:prstGeom>
        <a:solidFill>
          <a:schemeClr val="accent3">
            <a:hueOff val="903533"/>
            <a:satOff val="33333"/>
            <a:lumOff val="-490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4430971" y="875798"/>
        <a:ext cx="263948" cy="264660"/>
      </dsp:txXfrm>
    </dsp:sp>
    <dsp:sp modelId="{BE310ADF-545A-4BDF-A3AD-B749BB73BB95}">
      <dsp:nvSpPr>
        <dsp:cNvPr id="0" name=""/>
        <dsp:cNvSpPr/>
      </dsp:nvSpPr>
      <dsp:spPr>
        <a:xfrm>
          <a:off x="4985904" y="474539"/>
          <a:ext cx="1778631" cy="1067178"/>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网络黑灰产业</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63.47%</a:t>
          </a:r>
          <a:endParaRPr lang="zh-CN" altLang="en-US" sz="1600" b="1" kern="1200" dirty="0">
            <a:latin typeface="微软雅黑" panose="020B0503020204020204" pitchFamily="34" charset="-122"/>
            <a:ea typeface="微软雅黑" panose="020B0503020204020204" pitchFamily="34" charset="-122"/>
          </a:endParaRPr>
        </a:p>
      </dsp:txBody>
      <dsp:txXfrm>
        <a:off x="5017161" y="505796"/>
        <a:ext cx="1716117" cy="1004664"/>
      </dsp:txXfrm>
    </dsp:sp>
    <dsp:sp modelId="{1B0A23F5-C1C6-419E-8D55-4D73FD9B40BF}">
      <dsp:nvSpPr>
        <dsp:cNvPr id="0" name=""/>
        <dsp:cNvSpPr/>
      </dsp:nvSpPr>
      <dsp:spPr>
        <a:xfrm>
          <a:off x="6921055" y="787578"/>
          <a:ext cx="377069" cy="441100"/>
        </a:xfrm>
        <a:prstGeom prst="rightArrow">
          <a:avLst>
            <a:gd name="adj1" fmla="val 60000"/>
            <a:gd name="adj2" fmla="val 50000"/>
          </a:avLst>
        </a:prstGeom>
        <a:solidFill>
          <a:schemeClr val="accent3">
            <a:hueOff val="1807066"/>
            <a:satOff val="66667"/>
            <a:lumOff val="-980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6921055" y="875798"/>
        <a:ext cx="263948" cy="264660"/>
      </dsp:txXfrm>
    </dsp:sp>
    <dsp:sp modelId="{5B008C7E-E364-4FB9-B818-155E6C8561E9}">
      <dsp:nvSpPr>
        <dsp:cNvPr id="0" name=""/>
        <dsp:cNvSpPr/>
      </dsp:nvSpPr>
      <dsp:spPr>
        <a:xfrm>
          <a:off x="7475988" y="474539"/>
          <a:ext cx="1778631" cy="1067178"/>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网络诈骗</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71.12%</a:t>
          </a:r>
          <a:endParaRPr lang="zh-CN" altLang="en-US" sz="1600" b="1" kern="1200" dirty="0">
            <a:latin typeface="微软雅黑" panose="020B0503020204020204" pitchFamily="34" charset="-122"/>
            <a:ea typeface="微软雅黑" panose="020B0503020204020204" pitchFamily="34" charset="-122"/>
          </a:endParaRPr>
        </a:p>
      </dsp:txBody>
      <dsp:txXfrm>
        <a:off x="7507245" y="505796"/>
        <a:ext cx="1716117" cy="1004664"/>
      </dsp:txXfrm>
    </dsp:sp>
    <dsp:sp modelId="{B8C3CFFF-061F-4999-AB45-90BDA9999218}">
      <dsp:nvSpPr>
        <dsp:cNvPr id="0" name=""/>
        <dsp:cNvSpPr/>
      </dsp:nvSpPr>
      <dsp:spPr>
        <a:xfrm>
          <a:off x="9411139" y="787578"/>
          <a:ext cx="377069" cy="441100"/>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b="1" kern="1200">
            <a:latin typeface="微软雅黑" panose="020B0503020204020204" pitchFamily="34" charset="-122"/>
            <a:ea typeface="微软雅黑" panose="020B0503020204020204" pitchFamily="34" charset="-122"/>
          </a:endParaRPr>
        </a:p>
      </dsp:txBody>
      <dsp:txXfrm>
        <a:off x="9411139" y="875798"/>
        <a:ext cx="263948" cy="264660"/>
      </dsp:txXfrm>
    </dsp:sp>
    <dsp:sp modelId="{EC3A9D37-F344-41F4-BEE5-AE4B13959417}">
      <dsp:nvSpPr>
        <dsp:cNvPr id="0" name=""/>
        <dsp:cNvSpPr/>
      </dsp:nvSpPr>
      <dsp:spPr>
        <a:xfrm>
          <a:off x="9966072" y="474539"/>
          <a:ext cx="1778631" cy="1067178"/>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b="1" kern="1200" dirty="0">
              <a:latin typeface="微软雅黑" panose="020B0503020204020204" pitchFamily="34" charset="-122"/>
              <a:ea typeface="微软雅黑" panose="020B0503020204020204" pitchFamily="34" charset="-122"/>
            </a:rPr>
            <a:t>网络入侵</a:t>
          </a:r>
        </a:p>
        <a:p>
          <a:pPr marL="171450" lvl="1" indent="-171450" algn="l" defTabSz="711200">
            <a:lnSpc>
              <a:spcPct val="90000"/>
            </a:lnSpc>
            <a:spcBef>
              <a:spcPct val="0"/>
            </a:spcBef>
            <a:spcAft>
              <a:spcPct val="15000"/>
            </a:spcAft>
            <a:buChar char="•"/>
          </a:pPr>
          <a:r>
            <a:rPr lang="zh-CN" altLang="en-US" sz="1600" b="1" kern="1200" dirty="0">
              <a:latin typeface="微软雅黑" panose="020B0503020204020204" pitchFamily="34" charset="-122"/>
              <a:ea typeface="微软雅黑" panose="020B0503020204020204" pitchFamily="34" charset="-122"/>
            </a:rPr>
            <a:t>关注度</a:t>
          </a:r>
          <a:r>
            <a:rPr lang="en-US" altLang="zh-CN" sz="1600" b="1" kern="1200" dirty="0">
              <a:latin typeface="微软雅黑" panose="020B0503020204020204" pitchFamily="34" charset="-122"/>
              <a:ea typeface="微软雅黑" panose="020B0503020204020204" pitchFamily="34" charset="-122"/>
            </a:rPr>
            <a:t>56.22%</a:t>
          </a:r>
          <a:endParaRPr lang="zh-CN" altLang="en-US" sz="1600" b="1" kern="1200" dirty="0">
            <a:latin typeface="微软雅黑" panose="020B0503020204020204" pitchFamily="34" charset="-122"/>
            <a:ea typeface="微软雅黑" panose="020B0503020204020204" pitchFamily="34" charset="-122"/>
          </a:endParaRPr>
        </a:p>
      </dsp:txBody>
      <dsp:txXfrm>
        <a:off x="9997329" y="505796"/>
        <a:ext cx="1716117" cy="10046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2">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2">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0.0367176159166595</cdr:x>
      <cdr:y>0.933971162916049</cdr:y>
    </cdr:from>
    <cdr:to>
      <cdr:x>0.401417470753992</cdr:x>
      <cdr:y>0.978439563401159</cdr:y>
    </cdr:to>
    <cdr:sp>
      <cdr:nvSpPr>
        <cdr:cNvPr id="2" name="矩形 1"/>
        <cdr:cNvSpPr/>
      </cdr:nvSpPr>
      <cdr:spPr xmlns:a="http://schemas.openxmlformats.org/drawingml/2006/main">
        <a:xfrm xmlns:a="http://schemas.openxmlformats.org/drawingml/2006/main">
          <a:off x="273050" y="4401185"/>
          <a:ext cx="2712085" cy="209550"/>
        </a:xfrm>
        <a:prstGeom xmlns:a="http://schemas.openxmlformats.org/drawingml/2006/main" prst="rect">
          <a:avLst/>
        </a:prstGeom>
      </cdr:spPr>
      <cdr:txBody xmlns:a="http://schemas.openxmlformats.org/drawingml/2006/main">
        <a:bodyPr vertOverflow="clip" horzOverflow="clip" vert="horz" wrap="square" lIns="45720" tIns="45720" rIns="45720" bIns="45720" rtlCol="0" anchor="t" anchorCtr="0">
          <a:normAutofit/>
        </a:bodyPr>
        <a:p>
          <a:endParaRPr lang="en-US" alt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139" y="1143000"/>
            <a:ext cx="5485723"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685920"/>
            <a:ext cx="7349400" cy="1928137"/>
          </a:xfrm>
        </p:spPr>
        <p:txBody>
          <a:bodyPr lIns="90000" tIns="46800" rIns="90000" bIns="46800" anchor="b" anchorCtr="0">
            <a:normAutofit/>
          </a:bodyPr>
          <a:lstStyle>
            <a:lvl1pPr algn="ctr">
              <a:defRPr sz="45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2670767"/>
            <a:ext cx="7349400" cy="1104493"/>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580602"/>
            <a:ext cx="8229600" cy="4112819"/>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1863326"/>
            <a:ext cx="7349400" cy="764234"/>
          </a:xfrm>
        </p:spPr>
        <p:txBody>
          <a:bodyPr vert="horz" lIns="90000" tIns="46800" rIns="90000" bIns="46800" rtlCol="0" anchor="t" anchorCtr="0">
            <a:normAutofit/>
          </a:bodyPr>
          <a:lstStyle>
            <a:lvl1pPr algn="ctr">
              <a:defRPr sz="45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2670767"/>
            <a:ext cx="7349400" cy="353762"/>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117996"/>
            <a:ext cx="8226900" cy="3570024"/>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2886805"/>
            <a:ext cx="5826600" cy="575201"/>
          </a:xfrm>
        </p:spPr>
        <p:txBody>
          <a:bodyPr lIns="90000" tIns="46800" rIns="90000" bIns="46800" anchor="b" anchorCtr="0">
            <a:normAutofit/>
          </a:bodyPr>
          <a:lstStyle>
            <a:lvl1pPr>
              <a:defRPr sz="33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3462006"/>
            <a:ext cx="5826600" cy="650814"/>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126097"/>
            <a:ext cx="3882600" cy="3561923"/>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126097"/>
            <a:ext cx="3882600" cy="3561923"/>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072088"/>
            <a:ext cx="4006800" cy="286250"/>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066483"/>
            <a:ext cx="4006800" cy="286250"/>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90743"/>
            <a:ext cx="4006800" cy="3297277"/>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456380"/>
            <a:ext cx="8226900" cy="529293"/>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166540"/>
            <a:ext cx="3924776" cy="3456751"/>
          </a:xfrm>
        </p:spPr>
        <p:txBody>
          <a:bodyPr vert="horz" lIns="90000" tIns="46800" rIns="90000" bIns="46800" rtlCol="0">
            <a:normAutofit/>
          </a:bodyPr>
          <a:lstStyle>
            <a:lvl1pPr>
              <a:buNone/>
              <a:defRPr sz="12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166604"/>
            <a:ext cx="3920400" cy="3456605"/>
          </a:xfrm>
        </p:spPr>
        <p:txBody>
          <a:bodyPr vert="horz" lIns="90000" tIns="46800" rIns="90000" bIns="46800" rtlCol="0">
            <a:normAutofit/>
          </a:bodyPr>
          <a:lstStyle>
            <a:lvl1pPr>
              <a:buNone/>
              <a:defRPr sz="12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685920"/>
            <a:ext cx="783000" cy="3772560"/>
          </a:xfrm>
        </p:spPr>
        <p:txBody>
          <a:bodyPr vert="eaVert" lIns="90000" tIns="46800" rIns="90000" bIns="46800" rtlCol="0" anchor="ctr" anchorCtr="0">
            <a:normAutofit/>
          </a:bodyPr>
          <a:lstStyle>
            <a:lvl1pPr>
              <a:buNone/>
              <a:defRPr sz="21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685920"/>
            <a:ext cx="6876900" cy="377256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456380"/>
            <a:ext cx="8226900" cy="529293"/>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117996"/>
            <a:ext cx="8226900" cy="3570024"/>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4736628"/>
            <a:ext cx="2025000" cy="237642"/>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4736628"/>
            <a:ext cx="2970000" cy="237642"/>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4736628"/>
            <a:ext cx="2025000" cy="237642"/>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770" algn="l"/>
          <a:tab pos="1207770" algn="l"/>
          <a:tab pos="1207770" algn="l"/>
          <a:tab pos="1207770"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2" Type="http://schemas.openxmlformats.org/officeDocument/2006/relationships/notesSlide" Target="../notesSlides/notesSlide3.xml"/><Relationship Id="rId11" Type="http://schemas.openxmlformats.org/officeDocument/2006/relationships/slideLayout" Target="../slideLayouts/slideLayout1.xml"/><Relationship Id="rId10" Type="http://schemas.openxmlformats.org/officeDocument/2006/relationships/tags" Target="../tags/tag73.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4.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14.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0" Type="http://schemas.openxmlformats.org/officeDocument/2006/relationships/slideLayout" Target="../slideLayouts/slideLayout1.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9" Type="http://schemas.openxmlformats.org/officeDocument/2006/relationships/diagramData" Target="../diagrams/data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1.jpeg"/><Relationship Id="rId15" Type="http://schemas.openxmlformats.org/officeDocument/2006/relationships/slideLayout" Target="../slideLayouts/slideLayout1.xml"/><Relationship Id="rId14" Type="http://schemas.openxmlformats.org/officeDocument/2006/relationships/tags" Target="../tags/tag76.xml"/><Relationship Id="rId13" Type="http://schemas.microsoft.com/office/2007/relationships/diagramDrawing" Target="../diagrams/drawing1.xml"/><Relationship Id="rId12" Type="http://schemas.openxmlformats.org/officeDocument/2006/relationships/diagramColors" Target="../diagrams/colors1.xml"/><Relationship Id="rId11" Type="http://schemas.openxmlformats.org/officeDocument/2006/relationships/diagramQuickStyle" Target="../diagrams/quickStyle1.xml"/><Relationship Id="rId10" Type="http://schemas.openxmlformats.org/officeDocument/2006/relationships/diagramLayout" Target="../diagrams/layout1.xml"/><Relationship Id="rId1" Type="http://schemas.openxmlformats.org/officeDocument/2006/relationships/chart" Target="../charts/chart2.xml"/></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7.xml"/><Relationship Id="rId7" Type="http://schemas.openxmlformats.org/officeDocument/2006/relationships/image" Target="../media/image15.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chart" Target="../charts/chart3.xml"/></Relationships>
</file>

<file path=ppt/slides/_rels/slide16.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5.png"/><Relationship Id="rId7" Type="http://schemas.openxmlformats.org/officeDocument/2006/relationships/image" Target="../media/image2.png"/><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7" Type="http://schemas.openxmlformats.org/officeDocument/2006/relationships/slideLayout" Target="../slideLayouts/slideLayout7.xml"/><Relationship Id="rId16" Type="http://schemas.microsoft.com/office/2007/relationships/diagramDrawing" Target="../diagrams/drawing3.xml"/><Relationship Id="rId15" Type="http://schemas.openxmlformats.org/officeDocument/2006/relationships/diagramColors" Target="../diagrams/colors3.xml"/><Relationship Id="rId14" Type="http://schemas.openxmlformats.org/officeDocument/2006/relationships/diagramQuickStyle" Target="../diagrams/quickStyle3.xml"/><Relationship Id="rId13" Type="http://schemas.openxmlformats.org/officeDocument/2006/relationships/diagramLayout" Target="../diagrams/layout3.xml"/><Relationship Id="rId12" Type="http://schemas.openxmlformats.org/officeDocument/2006/relationships/diagramData" Target="../diagrams/data3.xml"/><Relationship Id="rId11" Type="http://schemas.openxmlformats.org/officeDocument/2006/relationships/image" Target="../media/image9.png"/><Relationship Id="rId10" Type="http://schemas.openxmlformats.org/officeDocument/2006/relationships/image" Target="../media/image8.pn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chart" Target="../charts/chart4.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5.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image" Target="../media/image19.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7.xml"/><Relationship Id="rId7" Type="http://schemas.openxmlformats.org/officeDocument/2006/relationships/image" Target="../media/image2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5.png"/><Relationship Id="rId2" Type="http://schemas.openxmlformats.org/officeDocument/2006/relationships/image" Target="../media/image2.png"/><Relationship Id="rId10" Type="http://schemas.openxmlformats.org/officeDocument/2006/relationships/notesSlide" Target="../notesSlides/notesSlide8.xml"/><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8.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1.jpeg"/><Relationship Id="rId10" Type="http://schemas.openxmlformats.org/officeDocument/2006/relationships/notesSlide" Target="../notesSlides/notesSlide9.xml"/><Relationship Id="rId1" Type="http://schemas.openxmlformats.org/officeDocument/2006/relationships/chart" Target="../charts/chart5.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9.xml"/><Relationship Id="rId7" Type="http://schemas.openxmlformats.org/officeDocument/2006/relationships/image" Target="../media/image23.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0" Type="http://schemas.openxmlformats.org/officeDocument/2006/relationships/notesSlide" Target="../notesSlides/notesSlide10.xml"/><Relationship Id="rId1" Type="http://schemas.openxmlformats.org/officeDocument/2006/relationships/image" Target="../media/image1.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0.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tags" Target="../tags/tag8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82.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6.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7.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68.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69.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png"/><Relationship Id="rId3" Type="http://schemas.openxmlformats.org/officeDocument/2006/relationships/image" Target="../media/image6.jpeg"/><Relationship Id="rId2" Type="http://schemas.openxmlformats.org/officeDocument/2006/relationships/image" Target="../media/image1.jpeg"/><Relationship Id="rId11" Type="http://schemas.openxmlformats.org/officeDocument/2006/relationships/notesSlide" Target="../notesSlides/notesSlide2.xml"/><Relationship Id="rId10" Type="http://schemas.openxmlformats.org/officeDocument/2006/relationships/slideLayout" Target="../slideLayouts/slideLayout1.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7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6.jpeg"/><Relationship Id="rId11" Type="http://schemas.openxmlformats.org/officeDocument/2006/relationships/slideLayout" Target="../slideLayouts/slideLayout1.xml"/><Relationship Id="rId10" Type="http://schemas.openxmlformats.org/officeDocument/2006/relationships/tags" Target="../tags/tag7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25" name="文本框 24"/>
          <p:cNvSpPr txBox="1"/>
          <p:nvPr/>
        </p:nvSpPr>
        <p:spPr>
          <a:xfrm>
            <a:off x="650875" y="1564005"/>
            <a:ext cx="7842250" cy="829945"/>
          </a:xfrm>
          <a:prstGeom prst="rect">
            <a:avLst/>
          </a:prstGeom>
          <a:noFill/>
        </p:spPr>
        <p:txBody>
          <a:bodyPr wrap="square" rtlCol="0">
            <a:spAutoFit/>
          </a:bodyPr>
          <a:p>
            <a:r>
              <a:rPr lang="zh-CN" altLang="en-US" sz="4800" dirty="0">
                <a:solidFill>
                  <a:schemeClr val="bg1"/>
                </a:solidFill>
                <a:latin typeface="思源黑体 Heavy" panose="020B0A00000000000000" charset="-122"/>
                <a:ea typeface="思源黑体 Heavy" panose="020B0A00000000000000" charset="-122"/>
              </a:rPr>
              <a:t>重庆网民网络安全感满意度</a:t>
            </a:r>
            <a:endParaRPr lang="zh-CN" altLang="en-US" sz="4800" dirty="0">
              <a:solidFill>
                <a:schemeClr val="bg1"/>
              </a:solidFill>
              <a:latin typeface="思源黑体 Heavy" panose="020B0A00000000000000" charset="-122"/>
              <a:ea typeface="思源黑体 Heavy" panose="020B0A00000000000000" charset="-122"/>
            </a:endParaRPr>
          </a:p>
        </p:txBody>
      </p:sp>
      <p:sp>
        <p:nvSpPr>
          <p:cNvPr id="28" name="文本框 27"/>
          <p:cNvSpPr txBox="1"/>
          <p:nvPr/>
        </p:nvSpPr>
        <p:spPr>
          <a:xfrm>
            <a:off x="3355340" y="734060"/>
            <a:ext cx="2433320" cy="829945"/>
          </a:xfrm>
          <a:prstGeom prst="rect">
            <a:avLst/>
          </a:prstGeom>
          <a:noFill/>
        </p:spPr>
        <p:txBody>
          <a:bodyPr wrap="square" rtlCol="0">
            <a:spAutoFit/>
          </a:bodyPr>
          <a:p>
            <a:r>
              <a:rPr lang="zh-CN" altLang="en-US" sz="4800" dirty="0">
                <a:solidFill>
                  <a:schemeClr val="bg1"/>
                </a:solidFill>
                <a:latin typeface="思源黑体 Heavy" panose="020B0A00000000000000" charset="-122"/>
                <a:ea typeface="思源黑体 Heavy" panose="020B0A00000000000000" charset="-122"/>
              </a:rPr>
              <a:t>2021年</a:t>
            </a:r>
            <a:endParaRPr lang="zh-CN" altLang="en-US" sz="4800" i="1" dirty="0">
              <a:solidFill>
                <a:schemeClr val="bg1"/>
              </a:solidFill>
              <a:latin typeface="思源黑体 Heavy" panose="020B0A00000000000000" charset="-122"/>
              <a:ea typeface="思源黑体 Heavy" panose="020B0A00000000000000" charset="-122"/>
            </a:endParaRPr>
          </a:p>
        </p:txBody>
      </p:sp>
      <p:sp>
        <p:nvSpPr>
          <p:cNvPr id="35" name="文本框 34"/>
          <p:cNvSpPr txBox="1"/>
          <p:nvPr/>
        </p:nvSpPr>
        <p:spPr>
          <a:xfrm>
            <a:off x="1379220" y="2473325"/>
            <a:ext cx="6129020" cy="829945"/>
          </a:xfrm>
          <a:prstGeom prst="rect">
            <a:avLst/>
          </a:prstGeom>
          <a:noFill/>
        </p:spPr>
        <p:txBody>
          <a:bodyPr wrap="square" rtlCol="0">
            <a:spAutoFit/>
          </a:bodyPr>
          <a:p>
            <a:pPr algn="dist"/>
            <a:r>
              <a:rPr lang="zh-CN" altLang="en-US" sz="4800" dirty="0">
                <a:solidFill>
                  <a:schemeClr val="bg1"/>
                </a:solidFill>
                <a:latin typeface="思源黑体 Heavy" panose="020B0A00000000000000" charset="-122"/>
                <a:ea typeface="思源黑体 Heavy" panose="020B0A00000000000000" charset="-122"/>
                <a:sym typeface="+mn-ea"/>
              </a:rPr>
              <a:t>调查</a:t>
            </a:r>
            <a:r>
              <a:rPr lang="zh-CN" altLang="en-US" sz="4800" dirty="0">
                <a:solidFill>
                  <a:schemeClr val="bg1"/>
                </a:solidFill>
                <a:latin typeface="思源黑体 Heavy" panose="020B0A00000000000000" charset="-122"/>
                <a:ea typeface="思源黑体 Heavy" panose="020B0A00000000000000" charset="-122"/>
              </a:rPr>
              <a:t>报告发布</a:t>
            </a:r>
            <a:endParaRPr lang="zh-CN" altLang="en-US" sz="4800" dirty="0">
              <a:solidFill>
                <a:schemeClr val="bg1"/>
              </a:solidFill>
              <a:latin typeface="思源黑体 Heavy" panose="020B0A00000000000000" charset="-122"/>
              <a:ea typeface="思源黑体 Heavy" panose="020B0A00000000000000" charset="-122"/>
            </a:endParaRPr>
          </a:p>
        </p:txBody>
      </p:sp>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4" name="PA-文本框 90"/>
          <p:cNvSpPr txBox="1"/>
          <p:nvPr>
            <p:custDataLst>
              <p:tags r:id="rId6"/>
            </p:custDataLst>
          </p:nvPr>
        </p:nvSpPr>
        <p:spPr>
          <a:xfrm>
            <a:off x="565150" y="3637280"/>
            <a:ext cx="8052435" cy="1476375"/>
          </a:xfrm>
          <a:prstGeom prst="rect">
            <a:avLst/>
          </a:prstGeom>
          <a:noFill/>
        </p:spPr>
        <p:txBody>
          <a:bodyPr wrap="square" rtlCol="0">
            <a:spAutoFit/>
          </a:bodyPr>
          <a:p>
            <a:pPr algn="l">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发布人：</a:t>
            </a:r>
            <a:r>
              <a:rPr lang="en-US" altLang="zh-CN" sz="1200" dirty="0">
                <a:solidFill>
                  <a:schemeClr val="bg1"/>
                </a:solidFill>
                <a:latin typeface="思源黑体" panose="020B0500000000000000" pitchFamily="34" charset="-122"/>
                <a:ea typeface="思源黑体" panose="020B0500000000000000" pitchFamily="34" charset="-122"/>
                <a:sym typeface="+mn-lt"/>
              </a:rPr>
              <a:t>  </a:t>
            </a:r>
            <a:r>
              <a:rPr lang="zh-CN" altLang="en-US" sz="1200" dirty="0">
                <a:solidFill>
                  <a:schemeClr val="bg1"/>
                </a:solidFill>
                <a:latin typeface="思源黑体" panose="020B0500000000000000" pitchFamily="34" charset="-122"/>
                <a:ea typeface="思源黑体" panose="020B0500000000000000" pitchFamily="34" charset="-122"/>
                <a:sym typeface="+mn-lt"/>
              </a:rPr>
              <a:t>网民网络安全感满意度调查活动组委会秘书长助理</a:t>
            </a:r>
            <a:r>
              <a:rPr lang="en-US" altLang="zh-CN" sz="1200" dirty="0">
                <a:solidFill>
                  <a:schemeClr val="bg1"/>
                </a:solidFill>
                <a:latin typeface="思源黑体" panose="020B0500000000000000" pitchFamily="34" charset="-122"/>
                <a:ea typeface="思源黑体" panose="020B0500000000000000" pitchFamily="34" charset="-122"/>
                <a:sym typeface="+mn-lt"/>
              </a:rPr>
              <a:t> </a:t>
            </a:r>
            <a:r>
              <a:rPr lang="zh-CN" altLang="en-US" sz="1200" dirty="0">
                <a:solidFill>
                  <a:schemeClr val="bg1"/>
                </a:solidFill>
                <a:latin typeface="思源黑体" panose="020B0500000000000000" pitchFamily="34" charset="-122"/>
                <a:ea typeface="思源黑体" panose="020B0500000000000000" pitchFamily="34" charset="-122"/>
                <a:sym typeface="+mn-lt"/>
              </a:rPr>
              <a:t>黎明瑶</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l">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发起单位：重庆市信息安全协会等全国135家网络安全行业协会及相关社会组织</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l">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承办单位：广东新兴国家网络安全和信息化发展研究院</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l">
              <a:lnSpc>
                <a:spcPct val="150000"/>
              </a:lnSpc>
              <a:spcBef>
                <a:spcPts val="0"/>
              </a:spcBef>
              <a:spcAft>
                <a:spcPts val="0"/>
              </a:spcAft>
              <a:buClrTx/>
              <a:buSzTx/>
              <a:buNone/>
            </a:pPr>
            <a:endParaRPr lang="zh-CN" altLang="en-US" sz="1200" dirty="0">
              <a:solidFill>
                <a:schemeClr val="bg1"/>
              </a:solidFill>
              <a:latin typeface="思源黑体" panose="020B0500000000000000" pitchFamily="34" charset="-122"/>
              <a:ea typeface="思源黑体" panose="020B0500000000000000" pitchFamily="34" charset="-122"/>
              <a:sym typeface="+mn-lt"/>
            </a:endParaRPr>
          </a:p>
          <a:p>
            <a:pPr algn="ctr">
              <a:lnSpc>
                <a:spcPct val="150000"/>
              </a:lnSpc>
              <a:spcBef>
                <a:spcPts val="0"/>
              </a:spcBef>
              <a:spcAft>
                <a:spcPts val="0"/>
              </a:spcAft>
              <a:buClrTx/>
              <a:buSzTx/>
              <a:buNone/>
            </a:pPr>
            <a:r>
              <a:rPr lang="zh-CN" altLang="en-US" sz="1200" dirty="0">
                <a:solidFill>
                  <a:schemeClr val="bg1"/>
                </a:solidFill>
                <a:latin typeface="思源黑体" panose="020B0500000000000000" pitchFamily="34" charset="-122"/>
                <a:ea typeface="思源黑体" panose="020B0500000000000000" pitchFamily="34" charset="-122"/>
                <a:sym typeface="+mn-lt"/>
              </a:rPr>
              <a:t>2021年12月</a:t>
            </a:r>
            <a:endParaRPr lang="zh-CN" altLang="en-US" sz="1200" dirty="0">
              <a:solidFill>
                <a:schemeClr val="bg1"/>
              </a:solidFill>
              <a:latin typeface="思源黑体" panose="020B0500000000000000" pitchFamily="34" charset="-122"/>
              <a:ea typeface="思源黑体" panose="020B0500000000000000" pitchFamily="34" charset="-122"/>
              <a:sym typeface="+mn-lt"/>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rPr>
              <a:t>间隔页</a:t>
            </a:r>
            <a:endPar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414020" y="666750"/>
            <a:ext cx="5433060" cy="4477385"/>
          </a:xfrm>
          <a:prstGeom prst="rect">
            <a:avLst/>
          </a:prstGeom>
          <a:noFill/>
        </p:spPr>
        <p:txBody>
          <a:bodyPr wrap="square" rtlCol="0">
            <a:spAutoFit/>
          </a:bodyPr>
          <a:p>
            <a:pPr indent="0">
              <a:lnSpc>
                <a:spcPct val="10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二、重庆网络从业人员参与调查情况</a:t>
            </a: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从业时间</a:t>
            </a:r>
            <a:endParaRPr lang="zh-CN" altLang="en-US" sz="19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参与调查的网络从业人员从业时间在</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6</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年以下</a:t>
            </a:r>
            <a:r>
              <a:rPr sz="1900" dirty="0">
                <a:latin typeface="宋体" panose="02010600030101010101" pitchFamily="2" charset="-122"/>
                <a:ea typeface="宋体" panose="02010600030101010101" pitchFamily="2" charset="-122"/>
                <a:cs typeface="宋体" panose="02010600030101010101" pitchFamily="2" charset="-122"/>
                <a:sym typeface="+mn-ea"/>
              </a:rPr>
              <a:t>，</a:t>
            </a:r>
            <a:r>
              <a:rPr lang="zh-CN" sz="1900" dirty="0">
                <a:latin typeface="宋体" panose="02010600030101010101" pitchFamily="2" charset="-122"/>
                <a:ea typeface="宋体" panose="02010600030101010101" pitchFamily="2" charset="-122"/>
                <a:cs typeface="宋体" panose="02010600030101010101" pitchFamily="2" charset="-122"/>
                <a:sym typeface="+mn-ea"/>
              </a:rPr>
              <a:t>占比达</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60.75%</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a:t>
            </a:r>
            <a:r>
              <a:rPr lang="en-US" sz="1900" dirty="0">
                <a:latin typeface="宋体" panose="02010600030101010101" pitchFamily="2" charset="-122"/>
                <a:ea typeface="宋体" panose="02010600030101010101" pitchFamily="2" charset="-122"/>
                <a:cs typeface="宋体" panose="02010600030101010101" pitchFamily="2" charset="-122"/>
                <a:sym typeface="+mn-ea"/>
              </a:rPr>
              <a:t>10-12</a:t>
            </a:r>
            <a:r>
              <a:rPr sz="1900" dirty="0">
                <a:latin typeface="宋体" panose="02010600030101010101" pitchFamily="2" charset="-122"/>
                <a:ea typeface="宋体" panose="02010600030101010101" pitchFamily="2" charset="-122"/>
                <a:cs typeface="宋体" panose="02010600030101010101" pitchFamily="2" charset="-122"/>
                <a:sym typeface="+mn-ea"/>
              </a:rPr>
              <a:t>年占</a:t>
            </a:r>
            <a:r>
              <a:rPr lang="zh-CN" sz="1900" dirty="0">
                <a:latin typeface="宋体" panose="02010600030101010101" pitchFamily="2" charset="-122"/>
                <a:ea typeface="宋体" panose="02010600030101010101" pitchFamily="2" charset="-122"/>
                <a:cs typeface="宋体" panose="02010600030101010101" pitchFamily="2" charset="-122"/>
                <a:sym typeface="+mn-ea"/>
              </a:rPr>
              <a:t>比</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13.94</a:t>
            </a:r>
            <a:r>
              <a:rPr sz="1900" dirty="0">
                <a:latin typeface="宋体" panose="02010600030101010101" pitchFamily="2" charset="-122"/>
                <a:ea typeface="宋体" panose="02010600030101010101" pitchFamily="2" charset="-122"/>
                <a:cs typeface="宋体" panose="02010600030101010101" pitchFamily="2" charset="-122"/>
                <a:sym typeface="+mn-ea"/>
              </a:rPr>
              <a:t>%</a:t>
            </a:r>
            <a:r>
              <a:rPr lang="zh-CN" sz="1900" dirty="0">
                <a:latin typeface="宋体" panose="02010600030101010101" pitchFamily="2" charset="-122"/>
                <a:ea typeface="宋体" panose="02010600030101010101" pitchFamily="2" charset="-122"/>
                <a:cs typeface="宋体" panose="02010600030101010101" pitchFamily="2" charset="-122"/>
                <a:sym typeface="+mn-ea"/>
              </a:rPr>
              <a:t>，排第三位</a:t>
            </a:r>
            <a:r>
              <a:rPr sz="19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与全国数据相比，</a:t>
            </a:r>
            <a:r>
              <a:rPr lang="en-US" sz="1900" b="1" dirty="0">
                <a:latin typeface="宋体" panose="02010600030101010101" pitchFamily="2" charset="-122"/>
                <a:ea typeface="宋体" panose="02010600030101010101" pitchFamily="2" charset="-122"/>
                <a:cs typeface="宋体" panose="02010600030101010101" pitchFamily="2" charset="-122"/>
                <a:sym typeface="+mn-ea"/>
              </a:rPr>
              <a:t>1-3</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年比例要低</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3.8</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buFont typeface="Wingdings" panose="05000000000000000000" charset="0"/>
              <a:buChar char="Ø"/>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说明网络从业者从业时间较年轻化。</a:t>
            </a:r>
            <a:endParaRPr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学历分布</a:t>
            </a:r>
            <a:endParaRPr lang="zh-CN" altLang="en-US" sz="19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a:t>
            </a:r>
            <a:r>
              <a:rPr sz="1900" dirty="0">
                <a:latin typeface="宋体" panose="02010600030101010101" pitchFamily="2" charset="-122"/>
                <a:ea typeface="宋体" panose="02010600030101010101" pitchFamily="2" charset="-122"/>
                <a:cs typeface="宋体" panose="02010600030101010101" pitchFamily="2" charset="-122"/>
                <a:sym typeface="+mn-ea"/>
              </a:rPr>
              <a:t>参与调查的</a:t>
            </a:r>
            <a:r>
              <a:rPr lang="zh-CN" sz="1900" dirty="0">
                <a:latin typeface="宋体" panose="02010600030101010101" pitchFamily="2" charset="-122"/>
                <a:ea typeface="宋体" panose="02010600030101010101" pitchFamily="2" charset="-122"/>
                <a:cs typeface="宋体" panose="02010600030101010101" pitchFamily="2" charset="-122"/>
                <a:sym typeface="+mn-ea"/>
              </a:rPr>
              <a:t>网络</a:t>
            </a:r>
            <a:r>
              <a:rPr sz="1900" dirty="0">
                <a:latin typeface="宋体" panose="02010600030101010101" pitchFamily="2" charset="-122"/>
                <a:ea typeface="宋体" panose="02010600030101010101" pitchFamily="2" charset="-122"/>
                <a:cs typeface="宋体" panose="02010600030101010101" pitchFamily="2" charset="-122"/>
                <a:sym typeface="+mn-ea"/>
              </a:rPr>
              <a:t>从业人员中大学本科学历人数最多，占52.2%，其次是大学专科学历，占27.63%。</a:t>
            </a:r>
            <a:r>
              <a:rPr lang="zh-CN" sz="1900" dirty="0">
                <a:latin typeface="宋体" panose="02010600030101010101" pitchFamily="2" charset="-122"/>
                <a:ea typeface="宋体" panose="02010600030101010101" pitchFamily="2" charset="-122"/>
                <a:cs typeface="宋体" panose="02010600030101010101" pitchFamily="2" charset="-122"/>
                <a:sym typeface="+mn-ea"/>
              </a:rPr>
              <a:t>其次研究生以上学历占比</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9.74%</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342900" indent="-342900">
              <a:buFont typeface="Wingdings" panose="05000000000000000000" charset="0"/>
              <a:buChar char="Ø"/>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说明</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在普通网民群体中受教育的程度相对来说不算低，但在IT领域里学历水平并不算高，大学本科、大学专科等学历的从业人员占比较高。</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06" name="图片 105"/>
          <p:cNvPicPr/>
          <p:nvPr/>
        </p:nvPicPr>
        <p:blipFill>
          <a:blip r:embed="rId8"/>
          <a:stretch>
            <a:fillRect/>
          </a:stretch>
        </p:blipFill>
        <p:spPr>
          <a:xfrm>
            <a:off x="5847080" y="827405"/>
            <a:ext cx="3010535" cy="2134235"/>
          </a:xfrm>
          <a:prstGeom prst="rect">
            <a:avLst/>
          </a:prstGeom>
          <a:noFill/>
          <a:ln w="9525">
            <a:noFill/>
          </a:ln>
        </p:spPr>
      </p:pic>
      <p:pic>
        <p:nvPicPr>
          <p:cNvPr id="2" name="Drawing 172" descr="Generated"/>
          <p:cNvPicPr>
            <a:picLocks noChangeAspect="1"/>
          </p:cNvPicPr>
          <p:nvPr/>
        </p:nvPicPr>
        <p:blipFill>
          <a:blip r:embed="rId9"/>
          <a:stretch>
            <a:fillRect/>
          </a:stretch>
        </p:blipFill>
        <p:spPr>
          <a:xfrm>
            <a:off x="5847080" y="2961640"/>
            <a:ext cx="3010535" cy="2138045"/>
          </a:xfrm>
          <a:prstGeom prst="rect">
            <a:avLst/>
          </a:prstGeom>
        </p:spPr>
      </p:pic>
    </p:spTree>
    <p:custDataLst>
      <p:tags r:id="rId10"/>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821690" y="1439545"/>
            <a:ext cx="7501255" cy="1690370"/>
            <a:chOff x="1599607" y="1796419"/>
            <a:chExt cx="9306560" cy="2253826"/>
          </a:xfrm>
        </p:grpSpPr>
        <p:sp>
          <p:nvSpPr>
            <p:cNvPr id="134" name="文本框 133"/>
            <p:cNvSpPr txBox="1"/>
            <p:nvPr/>
          </p:nvSpPr>
          <p:spPr>
            <a:xfrm>
              <a:off x="1599607" y="294365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主要发现</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第四章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rPr>
              <a:t>间隔页</a:t>
            </a:r>
            <a:endPar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187325" y="1250315"/>
            <a:ext cx="5118100" cy="3892550"/>
          </a:xfrm>
          <a:prstGeom prst="rect">
            <a:avLst/>
          </a:prstGeom>
          <a:noFill/>
        </p:spPr>
        <p:txBody>
          <a:bodyPr wrap="square" rtlCol="0">
            <a:spAutoFit/>
          </a:bodyPr>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（1）公众网民网络安全感有所提升，认为网络安全（安全和非常安全）的占50.47%，</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比</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46.13%</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上升了</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4.34</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900"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（2）网民网络安全保护意识有所提升，网民没有做过不安全网络行为的网民占</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32.71</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比</a:t>
            </a:r>
            <a:r>
              <a:rPr lang="en-US" altLang="zh-CN"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年</a:t>
            </a:r>
            <a:r>
              <a:rPr 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25.39%</a:t>
            </a:r>
            <a:r>
              <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上升</a:t>
            </a:r>
            <a:r>
              <a:rPr lang="en-US" altLang="zh-CN"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7.32</a:t>
            </a:r>
            <a:r>
              <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（3）在网民网络安全维权意识方面，37.93%网民选择向互联网服务提供者投诉，30.32%的网民选择自救或向朋友求助，31.25%选择不再使用该服务。选择向110、举报网站、12377举报中心举报的分别有21.88%、22.99%、25.8%。</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87325" y="805180"/>
            <a:ext cx="9525635" cy="383540"/>
          </a:xfrm>
          <a:prstGeom prst="rect">
            <a:avLst/>
          </a:prstGeom>
          <a:noFill/>
        </p:spPr>
        <p:txBody>
          <a:bodyPr wrap="square" rtlCol="0">
            <a:spAutoFit/>
          </a:bodyPr>
          <a:p>
            <a:r>
              <a:rPr lang="zh-CN" altLang="en-US" sz="1900" b="1">
                <a:latin typeface="宋体" panose="02010600030101010101" pitchFamily="2" charset="-122"/>
                <a:ea typeface="宋体" panose="02010600030101010101" pitchFamily="2" charset="-122"/>
                <a:cs typeface="宋体" panose="02010600030101010101" pitchFamily="2" charset="-122"/>
              </a:rPr>
              <a:t>1、网民网络安全感基本持平，网民网络安全意识增长幅度明显</a:t>
            </a:r>
            <a:endParaRPr lang="zh-CN" altLang="en-US" sz="1900" b="1">
              <a:latin typeface="宋体" panose="02010600030101010101" pitchFamily="2" charset="-122"/>
              <a:ea typeface="宋体" panose="02010600030101010101" pitchFamily="2" charset="-122"/>
              <a:cs typeface="宋体" panose="02010600030101010101" pitchFamily="2" charset="-122"/>
            </a:endParaRPr>
          </a:p>
        </p:txBody>
      </p:sp>
      <p:sp>
        <p:nvSpPr>
          <p:cNvPr id="10" name="椭圆 9"/>
          <p:cNvSpPr/>
          <p:nvPr/>
        </p:nvSpPr>
        <p:spPr>
          <a:xfrm>
            <a:off x="5468620" y="1214120"/>
            <a:ext cx="1012825" cy="1032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右箭头 11"/>
          <p:cNvSpPr/>
          <p:nvPr/>
        </p:nvSpPr>
        <p:spPr>
          <a:xfrm>
            <a:off x="6756400" y="1583690"/>
            <a:ext cx="469265" cy="294005"/>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7500620" y="1214120"/>
            <a:ext cx="1012825" cy="103251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546090" y="1530985"/>
            <a:ext cx="893445" cy="398780"/>
          </a:xfrm>
          <a:prstGeom prst="rect">
            <a:avLst/>
          </a:prstGeom>
          <a:noFill/>
        </p:spPr>
        <p:txBody>
          <a:bodyPr wrap="square" rtlCol="0">
            <a:spAutoFit/>
          </a:bodyPr>
          <a:p>
            <a:r>
              <a:rPr lang="zh-CN" altLang="en-US" sz="1000">
                <a:solidFill>
                  <a:schemeClr val="bg1"/>
                </a:solidFill>
              </a:rPr>
              <a:t>安全感满意度位</a:t>
            </a:r>
            <a:r>
              <a:rPr lang="en-US" altLang="zh-CN" sz="1000">
                <a:solidFill>
                  <a:schemeClr val="bg1"/>
                </a:solidFill>
              </a:rPr>
              <a:t>50.47%</a:t>
            </a:r>
            <a:endParaRPr lang="en-US" altLang="zh-CN" sz="1000">
              <a:solidFill>
                <a:schemeClr val="bg1"/>
              </a:solidFill>
            </a:endParaRPr>
          </a:p>
        </p:txBody>
      </p:sp>
      <p:sp>
        <p:nvSpPr>
          <p:cNvPr id="15" name="文本框 14"/>
          <p:cNvSpPr txBox="1"/>
          <p:nvPr/>
        </p:nvSpPr>
        <p:spPr>
          <a:xfrm>
            <a:off x="7639050" y="1416685"/>
            <a:ext cx="864870" cy="553085"/>
          </a:xfrm>
          <a:prstGeom prst="rect">
            <a:avLst/>
          </a:prstGeom>
          <a:noFill/>
        </p:spPr>
        <p:txBody>
          <a:bodyPr wrap="square" rtlCol="0">
            <a:spAutoFit/>
          </a:bodyPr>
          <a:p>
            <a:r>
              <a:rPr lang="zh-CN" sz="1000">
                <a:solidFill>
                  <a:schemeClr val="bg1"/>
                </a:solidFill>
              </a:rPr>
              <a:t>比</a:t>
            </a:r>
            <a:r>
              <a:rPr lang="en-US" altLang="zh-CN" sz="1000">
                <a:solidFill>
                  <a:schemeClr val="bg1"/>
                </a:solidFill>
              </a:rPr>
              <a:t>2020</a:t>
            </a:r>
            <a:r>
              <a:rPr lang="zh-CN" altLang="en-US" sz="1000">
                <a:solidFill>
                  <a:schemeClr val="bg1"/>
                </a:solidFill>
              </a:rPr>
              <a:t>年</a:t>
            </a:r>
            <a:r>
              <a:rPr lang="zh-CN" sz="1000">
                <a:solidFill>
                  <a:schemeClr val="bg1"/>
                </a:solidFill>
              </a:rPr>
              <a:t>上升了</a:t>
            </a:r>
            <a:r>
              <a:rPr lang="en-US" altLang="zh-CN" sz="1000">
                <a:solidFill>
                  <a:schemeClr val="bg1"/>
                </a:solidFill>
              </a:rPr>
              <a:t>4.34</a:t>
            </a:r>
            <a:r>
              <a:rPr lang="zh-CN" altLang="en-US" sz="1000">
                <a:solidFill>
                  <a:schemeClr val="bg1"/>
                </a:solidFill>
              </a:rPr>
              <a:t>个百分点</a:t>
            </a:r>
            <a:endParaRPr lang="zh-CN" altLang="en-US" sz="1000">
              <a:solidFill>
                <a:schemeClr val="bg1"/>
              </a:solidFill>
            </a:endParaRPr>
          </a:p>
        </p:txBody>
      </p:sp>
      <p:pic>
        <p:nvPicPr>
          <p:cNvPr id="107" name="图片 106"/>
          <p:cNvPicPr/>
          <p:nvPr/>
        </p:nvPicPr>
        <p:blipFill>
          <a:blip r:embed="rId8"/>
          <a:stretch>
            <a:fillRect/>
          </a:stretch>
        </p:blipFill>
        <p:spPr>
          <a:xfrm>
            <a:off x="5305425" y="2328545"/>
            <a:ext cx="3578860" cy="2537460"/>
          </a:xfrm>
          <a:prstGeom prst="rect">
            <a:avLst/>
          </a:prstGeom>
          <a:noFill/>
          <a:ln w="9525">
            <a:noFill/>
          </a:ln>
        </p:spPr>
      </p:pic>
    </p:spTree>
    <p:custDataLst>
      <p:tags r:id="rId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3"/>
          <a:stretch>
            <a:fillRect/>
          </a:stretch>
        </p:blipFill>
        <p:spPr>
          <a:xfrm>
            <a:off x="0" y="1270"/>
            <a:ext cx="9140825" cy="5142865"/>
          </a:xfrm>
          <a:prstGeom prst="rect">
            <a:avLst/>
          </a:prstGeom>
        </p:spPr>
      </p:pic>
      <p:pic>
        <p:nvPicPr>
          <p:cNvPr id="5" name="图片 4" descr="调查活动logo"/>
          <p:cNvPicPr>
            <a:picLocks noChangeAspect="1"/>
          </p:cNvPicPr>
          <p:nvPr/>
        </p:nvPicPr>
        <p:blipFill>
          <a:blip r:embed="rId4"/>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6"/>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7"/>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8"/>
          <a:srcRect l="42028" t="32763" r="22028" b="34675"/>
          <a:stretch>
            <a:fillRect/>
          </a:stretch>
        </p:blipFill>
        <p:spPr>
          <a:xfrm>
            <a:off x="685800" y="199390"/>
            <a:ext cx="3286760" cy="410845"/>
          </a:xfrm>
          <a:prstGeom prst="rect">
            <a:avLst/>
          </a:prstGeom>
        </p:spPr>
      </p:pic>
      <p:sp>
        <p:nvSpPr>
          <p:cNvPr id="11" name="文本框 10"/>
          <p:cNvSpPr txBox="1"/>
          <p:nvPr/>
        </p:nvSpPr>
        <p:spPr>
          <a:xfrm>
            <a:off x="295275" y="1189355"/>
            <a:ext cx="4068445" cy="4007485"/>
          </a:xfrm>
          <a:prstGeom prst="rect">
            <a:avLst/>
          </a:prstGeom>
          <a:noFill/>
        </p:spPr>
        <p:txBody>
          <a:bodyPr wrap="square" rtlCol="0">
            <a:spAutoFit/>
          </a:bodyPr>
          <a:p>
            <a:pPr indent="0">
              <a:lnSpc>
                <a:spcPct val="10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（4）公众网民对我国网络安全治理总体状况评价：认为满意以上的评价占</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50.79</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%，超过一半，总体评价是满意为主。</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4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（5）各领域满意度评价：互联网企业履行网络安全责任方面好评度为39.39%，法治社会建设和依法治理状况好评度为47.41%，政府在网络监管和执法表现好评度为50.12%，政府网上服务好评度为51.38%。</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87325" y="708025"/>
            <a:ext cx="9525635" cy="383540"/>
          </a:xfrm>
          <a:prstGeom prst="rect">
            <a:avLst/>
          </a:prstGeom>
          <a:noFill/>
        </p:spPr>
        <p:txBody>
          <a:bodyPr wrap="square" rtlCol="0">
            <a:spAutoFit/>
          </a:bodyPr>
          <a:p>
            <a:r>
              <a:rPr lang="en-US" altLang="zh-CN" sz="1900" b="1">
                <a:latin typeface="宋体" panose="02010600030101010101" pitchFamily="2" charset="-122"/>
                <a:ea typeface="宋体" panose="02010600030101010101" pitchFamily="2" charset="-122"/>
                <a:cs typeface="宋体" panose="02010600030101010101" pitchFamily="2" charset="-122"/>
              </a:rPr>
              <a:t>2</a:t>
            </a:r>
            <a:r>
              <a:rPr lang="zh-CN" altLang="en-US" sz="1900" b="1">
                <a:latin typeface="宋体" panose="02010600030101010101" pitchFamily="2" charset="-122"/>
                <a:ea typeface="宋体" panose="02010600030101010101" pitchFamily="2" charset="-122"/>
                <a:cs typeface="宋体" panose="02010600030101010101" pitchFamily="2" charset="-122"/>
              </a:rPr>
              <a:t>、网络安全治理初见成效，网民总体评价以满意为主</a:t>
            </a:r>
            <a:endParaRPr lang="zh-CN" altLang="en-US" sz="1900" b="1">
              <a:latin typeface="宋体" panose="02010600030101010101" pitchFamily="2" charset="-122"/>
              <a:ea typeface="宋体" panose="02010600030101010101" pitchFamily="2" charset="-122"/>
              <a:cs typeface="宋体" panose="02010600030101010101" pitchFamily="2" charset="-122"/>
            </a:endParaRPr>
          </a:p>
        </p:txBody>
      </p:sp>
      <p:graphicFrame>
        <p:nvGraphicFramePr>
          <p:cNvPr id="6" name="图示 5"/>
          <p:cNvGraphicFramePr/>
          <p:nvPr/>
        </p:nvGraphicFramePr>
        <p:xfrm>
          <a:off x="5321935" y="1162685"/>
          <a:ext cx="3251835" cy="1082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9" name="图表 38"/>
          <p:cNvGraphicFramePr/>
          <p:nvPr/>
        </p:nvGraphicFramePr>
        <p:xfrm>
          <a:off x="4326255" y="2316480"/>
          <a:ext cx="4817745" cy="2827655"/>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1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685800" y="1203325"/>
            <a:ext cx="7531735" cy="1407160"/>
          </a:xfrm>
          <a:prstGeom prst="rect">
            <a:avLst/>
          </a:prstGeom>
          <a:noFill/>
        </p:spPr>
        <p:txBody>
          <a:bodyPr wrap="square" rtlCol="0">
            <a:spAutoFit/>
          </a:bodyPr>
          <a:p>
            <a:pPr indent="0">
              <a:lnSpc>
                <a:spcPct val="15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（6）</a:t>
            </a:r>
            <a:r>
              <a:rPr sz="1900" dirty="0">
                <a:latin typeface="宋体" panose="02010600030101010101" pitchFamily="2" charset="-122"/>
                <a:ea typeface="宋体" panose="02010600030101010101" pitchFamily="2" charset="-122"/>
                <a:cs typeface="宋体" panose="02010600030101010101" pitchFamily="2" charset="-122"/>
                <a:sym typeface="+mn-ea"/>
              </a:rPr>
              <a:t>公众网民对今年网络诈骗发案率变化评价</a:t>
            </a:r>
            <a:r>
              <a:rPr lang="zh-CN" sz="1900" dirty="0">
                <a:latin typeface="宋体" panose="02010600030101010101" pitchFamily="2" charset="-122"/>
                <a:ea typeface="宋体" panose="02010600030101010101" pitchFamily="2" charset="-122"/>
                <a:cs typeface="宋体" panose="02010600030101010101" pitchFamily="2" charset="-122"/>
                <a:sym typeface="+mn-ea"/>
              </a:rPr>
              <a:t>，认为有所减少或明显减少的占37.26%，</a:t>
            </a:r>
            <a:r>
              <a:rPr lang="zh-CN" sz="1900" b="1" dirty="0">
                <a:latin typeface="宋体" panose="02010600030101010101" pitchFamily="2" charset="-122"/>
                <a:ea typeface="宋体" panose="02010600030101010101" pitchFamily="2" charset="-122"/>
                <a:cs typeface="宋体" panose="02010600030101010101" pitchFamily="2" charset="-122"/>
                <a:sym typeface="+mn-ea"/>
              </a:rPr>
              <a:t>对比</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年占比</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25.16%</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增长</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12.1</a:t>
            </a: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个百分点。</a:t>
            </a:r>
            <a:r>
              <a:rPr lang="zh-CN" sz="1900" b="1" dirty="0">
                <a:latin typeface="宋体" panose="02010600030101010101" pitchFamily="2" charset="-122"/>
                <a:ea typeface="宋体" panose="02010600030101010101" pitchFamily="2" charset="-122"/>
                <a:cs typeface="宋体" panose="02010600030101010101" pitchFamily="2" charset="-122"/>
                <a:sym typeface="+mn-ea"/>
              </a:rPr>
              <a:t>与全国数据相比，认为差不多的比例要高2.37个百分点。</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164783" y="669766"/>
            <a:ext cx="7144226" cy="380365"/>
          </a:xfrm>
          <a:prstGeom prst="rect">
            <a:avLst/>
          </a:prstGeom>
          <a:noFill/>
        </p:spPr>
        <p:txBody>
          <a:bodyPr wrap="square" rtlCol="0">
            <a:spAutoFit/>
          </a:bodyPr>
          <a:p>
            <a:r>
              <a:rPr lang="zh-CN" altLang="en-US" sz="1875" b="1">
                <a:latin typeface="宋体" panose="02010600030101010101" pitchFamily="2" charset="-122"/>
                <a:ea typeface="宋体" panose="02010600030101010101" pitchFamily="2" charset="-122"/>
                <a:cs typeface="宋体" panose="02010600030101010101" pitchFamily="2" charset="-122"/>
              </a:rPr>
              <a:t>3、网络安全态势依然严峻，但部分领域有所改善</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pic>
        <p:nvPicPr>
          <p:cNvPr id="10" name="图片 9"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2" name="图片 11"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15" name="图片 14"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40" name="Drawing 40" descr="Generated"/>
          <p:cNvPicPr>
            <a:picLocks noChangeAspect="1"/>
          </p:cNvPicPr>
          <p:nvPr/>
        </p:nvPicPr>
        <p:blipFill>
          <a:blip r:embed="rId7"/>
          <a:stretch>
            <a:fillRect/>
          </a:stretch>
        </p:blipFill>
        <p:spPr>
          <a:xfrm>
            <a:off x="2328545" y="2552065"/>
            <a:ext cx="3632200" cy="25806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画板 1"/>
          <p:cNvPicPr>
            <a:picLocks noChangeAspect="1"/>
          </p:cNvPicPr>
          <p:nvPr/>
        </p:nvPicPr>
        <p:blipFill>
          <a:blip r:embed="rId2"/>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pic>
        <p:nvPicPr>
          <p:cNvPr id="10" name="图片 9"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12" name="图片 11"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15" name="图片 14"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30" name="文本框 29"/>
          <p:cNvSpPr txBox="1"/>
          <p:nvPr/>
        </p:nvSpPr>
        <p:spPr>
          <a:xfrm>
            <a:off x="4406265" y="1177290"/>
            <a:ext cx="4542790" cy="3441700"/>
          </a:xfrm>
          <a:prstGeom prst="rect">
            <a:avLst/>
          </a:prstGeom>
          <a:noFill/>
        </p:spPr>
        <p:txBody>
          <a:bodyPr wrap="square" rtlCol="0">
            <a:spAutoFit/>
          </a:bodyPr>
          <a:p>
            <a:pPr>
              <a:lnSpc>
                <a:spcPct val="110000"/>
              </a:lnSpc>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7</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网络安全态势变化方面，与2020年相比，公众网民遇见违法有害信息、网络入侵攻击、侵犯个人信息、利用网络实施违法犯罪等分别下降12.82、9.35、8.63、8.64个百分点，显示打击违法有害信息、网络入侵攻击、侵犯个人信息和网络违法犯罪取得一定的效果。而网络骚扰行为则和去年基本持平。</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10000"/>
              </a:lnSpc>
            </a:pP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marL="285750" indent="-285750">
              <a:lnSpc>
                <a:spcPct val="110000"/>
              </a:lnSpc>
              <a:buFont typeface="Wingdings" panose="05000000000000000000" charset="0"/>
              <a:buChar char="Ø"/>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显示网络安全问题和网络安全事件有所下降。</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6" name="图表 15"/>
          <p:cNvGraphicFramePr/>
          <p:nvPr/>
        </p:nvGraphicFramePr>
        <p:xfrm>
          <a:off x="312420" y="1083945"/>
          <a:ext cx="4032885" cy="358203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graphicFrame>
        <p:nvGraphicFramePr>
          <p:cNvPr id="16" name="图示 15"/>
          <p:cNvGraphicFramePr/>
          <p:nvPr/>
        </p:nvGraphicFramePr>
        <p:xfrm>
          <a:off x="564515" y="3512820"/>
          <a:ext cx="7766685" cy="80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p:cNvSpPr txBox="1"/>
          <p:nvPr/>
        </p:nvSpPr>
        <p:spPr>
          <a:xfrm>
            <a:off x="273685" y="1227455"/>
            <a:ext cx="8835390" cy="66929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8</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）打击网络犯罪主要痛点在侵犯个人信息等领域</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a:p>
        </p:txBody>
      </p:sp>
      <p:pic>
        <p:nvPicPr>
          <p:cNvPr id="9" name="图片 8" descr="调查活动logo"/>
          <p:cNvPicPr>
            <a:picLocks noChangeAspect="1"/>
          </p:cNvPicPr>
          <p:nvPr/>
        </p:nvPicPr>
        <p:blipFill>
          <a:blip r:embed="rId7"/>
          <a:stretch>
            <a:fillRect/>
          </a:stretch>
        </p:blipFill>
        <p:spPr>
          <a:xfrm>
            <a:off x="187325" y="162560"/>
            <a:ext cx="465455" cy="465455"/>
          </a:xfrm>
          <a:prstGeom prst="rect">
            <a:avLst/>
          </a:prstGeom>
        </p:spPr>
      </p:pic>
      <p:pic>
        <p:nvPicPr>
          <p:cNvPr id="12" name="图片 11" descr="未标题-3"/>
          <p:cNvPicPr>
            <a:picLocks noChangeAspect="1"/>
          </p:cNvPicPr>
          <p:nvPr/>
        </p:nvPicPr>
        <p:blipFill>
          <a:blip r:embed="rId8"/>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9"/>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10"/>
          <a:srcRect l="28837" r="24397" b="16204"/>
          <a:stretch>
            <a:fillRect/>
          </a:stretch>
        </p:blipFill>
        <p:spPr>
          <a:xfrm>
            <a:off x="8406765" y="-31115"/>
            <a:ext cx="702310" cy="919480"/>
          </a:xfrm>
          <a:prstGeom prst="rect">
            <a:avLst/>
          </a:prstGeom>
        </p:spPr>
      </p:pic>
      <p:pic>
        <p:nvPicPr>
          <p:cNvPr id="15" name="图片 14" descr="发布周2"/>
          <p:cNvPicPr>
            <a:picLocks noChangeAspect="1"/>
          </p:cNvPicPr>
          <p:nvPr/>
        </p:nvPicPr>
        <p:blipFill>
          <a:blip r:embed="rId11"/>
          <a:srcRect l="42028" t="32763" r="22028" b="34675"/>
          <a:stretch>
            <a:fillRect/>
          </a:stretch>
        </p:blipFill>
        <p:spPr>
          <a:xfrm>
            <a:off x="685800" y="199390"/>
            <a:ext cx="3286760" cy="410845"/>
          </a:xfrm>
          <a:prstGeom prst="rect">
            <a:avLst/>
          </a:prstGeom>
        </p:spPr>
      </p:pic>
      <p:graphicFrame>
        <p:nvGraphicFramePr>
          <p:cNvPr id="14" name="图示 13"/>
          <p:cNvGraphicFramePr/>
          <p:nvPr/>
        </p:nvGraphicFramePr>
        <p:xfrm>
          <a:off x="187325" y="1415415"/>
          <a:ext cx="8620760" cy="12928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1" name="文本框 20"/>
          <p:cNvSpPr txBox="1"/>
          <p:nvPr/>
        </p:nvSpPr>
        <p:spPr>
          <a:xfrm>
            <a:off x="273050" y="3004820"/>
            <a:ext cx="8535035" cy="380365"/>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9</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）电信诈骗、网络诈骗渗透度方面，最多为电话欠费、积分兑换、中奖诈骗。</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2" name="文本框 21"/>
          <p:cNvSpPr txBox="1"/>
          <p:nvPr/>
        </p:nvSpPr>
        <p:spPr>
          <a:xfrm>
            <a:off x="187325" y="4450080"/>
            <a:ext cx="8835390" cy="958850"/>
          </a:xfrm>
          <a:prstGeom prst="rect">
            <a:avLst/>
          </a:prstGeom>
          <a:noFill/>
        </p:spPr>
        <p:txBody>
          <a:bodyPr wrap="square" rtlCol="0">
            <a:spAutoFit/>
          </a:bodyPr>
          <a:p>
            <a:pPr marL="342900" indent="-342900">
              <a:lnSpc>
                <a:spcPct val="100000"/>
              </a:lnSpc>
              <a:spcBef>
                <a:spcPts val="0"/>
              </a:spcBef>
              <a:buFont typeface="Wingdings" panose="05000000000000000000" charset="0"/>
              <a:buChar char="Ø"/>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打击侵犯个人信息犯罪、打击违法犯罪、打击网络诈骗犯罪是网民所关注的重点。</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a:p>
        </p:txBody>
      </p:sp>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pic>
        <p:nvPicPr>
          <p:cNvPr id="9" name="图片 8"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12" name="图片 11"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15" name="图片 14"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20" name="文本框 19"/>
          <p:cNvSpPr txBox="1"/>
          <p:nvPr/>
        </p:nvSpPr>
        <p:spPr>
          <a:xfrm>
            <a:off x="302895" y="904875"/>
            <a:ext cx="8535035" cy="95885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10</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）公众网民对“清朗”、“净网”等专项行动成效评价，认为满意以上的占52.64%。</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满意度与</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28.24%</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增加</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24.4</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个百分点；不满意比例也大幅减少</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24.82</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11" name="图表 10"/>
          <p:cNvGraphicFramePr/>
          <p:nvPr/>
        </p:nvGraphicFramePr>
        <p:xfrm>
          <a:off x="1057275" y="1955165"/>
          <a:ext cx="7029450" cy="2266950"/>
        </p:xfrm>
        <a:graphic>
          <a:graphicData uri="http://schemas.openxmlformats.org/drawingml/2006/chart">
            <c:chart xmlns:c="http://schemas.openxmlformats.org/drawingml/2006/chart" xmlns:r="http://schemas.openxmlformats.org/officeDocument/2006/relationships" r:id="rId1"/>
          </a:graphicData>
        </a:graphic>
      </p:graphicFrame>
      <p:sp>
        <p:nvSpPr>
          <p:cNvPr id="17" name="文本框 16"/>
          <p:cNvSpPr txBox="1"/>
          <p:nvPr/>
        </p:nvSpPr>
        <p:spPr>
          <a:xfrm>
            <a:off x="1081405" y="4462145"/>
            <a:ext cx="6490970" cy="669290"/>
          </a:xfrm>
          <a:prstGeom prst="rect">
            <a:avLst/>
          </a:prstGeom>
          <a:noFill/>
        </p:spPr>
        <p:txBody>
          <a:bodyPr wrap="square" rtlCol="0">
            <a:spAutoFit/>
          </a:bodyPr>
          <a:p>
            <a:pPr marL="342900" indent="-342900">
              <a:lnSpc>
                <a:spcPct val="100000"/>
              </a:lnSpc>
              <a:spcBef>
                <a:spcPts val="0"/>
              </a:spcBef>
              <a:buFont typeface="Wingdings" panose="05000000000000000000" charset="0"/>
              <a:buChar char="Ø"/>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显示公众网民对网络安全执法工作满意度较高，执法力度得到认可。</a:t>
            </a:r>
            <a:endParaRPr lang="en-US" altLang="zh-CN" sz="1875"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685800" y="1325880"/>
            <a:ext cx="4912995" cy="3745865"/>
          </a:xfrm>
          <a:prstGeom prst="rect">
            <a:avLst/>
          </a:prstGeom>
          <a:noFill/>
        </p:spPr>
        <p:txBody>
          <a:bodyPr wrap="square" rtlCol="0">
            <a:spAutoFit/>
          </a:bodyPr>
          <a:p>
            <a:pPr indent="0">
              <a:lnSpc>
                <a:spcPct val="110000"/>
              </a:lnSpc>
              <a:spcBef>
                <a:spcPts val="0"/>
              </a:spcBef>
              <a:buNone/>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11</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）公众网民对网络安全方面司法工作满意度评价：认为满意以上占比65.24%。</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满意度评价对比</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40.54%</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提升</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24.7</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10000"/>
              </a:lnSpc>
              <a:spcBef>
                <a:spcPts val="0"/>
              </a:spcBef>
              <a:buNone/>
            </a:pP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10000"/>
              </a:lnSpc>
              <a:spcBef>
                <a:spcPts val="0"/>
              </a:spcBef>
              <a:buNone/>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12</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）公众网民对亟待加强网络安全立法的内容的关注方面，第一位是个人信息保护（关注度</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85.21</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%），第二位是互联网络平台安全责任监管细则（关注度64.74%），第三位是未成年人上网保护（关注度</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61.84</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与全国数据相比，个人信息保护的比例要高</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0.84</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个百分点；数据安全保护实施细则的比例要高3.25个百分点。</a:t>
            </a:r>
            <a:endParaRPr lang="zh-CN" altLang="en-US"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93408" y="610076"/>
            <a:ext cx="7144226" cy="669290"/>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4</a:t>
            </a:r>
            <a:r>
              <a:rPr lang="zh-CN" altLang="en-US" sz="1875" b="1">
                <a:latin typeface="宋体" panose="02010600030101010101" pitchFamily="2" charset="-122"/>
                <a:ea typeface="宋体" panose="02010600030101010101" pitchFamily="2" charset="-122"/>
                <a:cs typeface="宋体" panose="02010600030101010101" pitchFamily="2" charset="-122"/>
              </a:rPr>
              <a:t>、网络安全法治建设满意度大幅提升，立足核心诉求深化网络生态治理</a:t>
            </a:r>
            <a:endParaRPr lang="en-US" altLang="zh-CN" sz="1875" b="1">
              <a:latin typeface="宋体" panose="02010600030101010101" pitchFamily="2" charset="-122"/>
              <a:ea typeface="宋体" panose="02010600030101010101" pitchFamily="2" charset="-122"/>
              <a:cs typeface="宋体" panose="02010600030101010101" pitchFamily="2" charset="-122"/>
            </a:endParaRPr>
          </a:p>
        </p:txBody>
      </p:sp>
      <p:pic>
        <p:nvPicPr>
          <p:cNvPr id="22" name="图片 21"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23" name="图片 22"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24" name="图片 23"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25" name="图片 24"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6" name="图片 25"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19" name="下箭头标注 18"/>
          <p:cNvSpPr/>
          <p:nvPr/>
        </p:nvSpPr>
        <p:spPr>
          <a:xfrm>
            <a:off x="5978366" y="1123156"/>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矩形 9"/>
          <p:cNvSpPr/>
          <p:nvPr/>
        </p:nvSpPr>
        <p:spPr>
          <a:xfrm>
            <a:off x="5978366" y="1701800"/>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文本框 11"/>
          <p:cNvSpPr txBox="1"/>
          <p:nvPr/>
        </p:nvSpPr>
        <p:spPr>
          <a:xfrm>
            <a:off x="5941695" y="1155700"/>
            <a:ext cx="2743200" cy="299085"/>
          </a:xfrm>
          <a:prstGeom prst="rect">
            <a:avLst/>
          </a:prstGeom>
          <a:noFill/>
        </p:spPr>
        <p:txBody>
          <a:bodyPr wrap="square" rtlCol="0">
            <a:spAutoFit/>
          </a:bodyPr>
          <a:p>
            <a:pPr algn="ctr"/>
            <a:r>
              <a:rPr lang="zh-CN" altLang="en-US" sz="1350">
                <a:solidFill>
                  <a:schemeClr val="bg1"/>
                </a:solidFill>
              </a:rPr>
              <a:t> 网络安全司法工作评价</a:t>
            </a:r>
            <a:endParaRPr lang="zh-CN" altLang="en-US" sz="1350">
              <a:solidFill>
                <a:schemeClr val="bg1"/>
              </a:solidFill>
            </a:endParaRPr>
          </a:p>
        </p:txBody>
      </p:sp>
      <p:sp>
        <p:nvSpPr>
          <p:cNvPr id="13" name="文本框 12"/>
          <p:cNvSpPr txBox="1"/>
          <p:nvPr/>
        </p:nvSpPr>
        <p:spPr>
          <a:xfrm>
            <a:off x="5978366" y="1746091"/>
            <a:ext cx="2571750" cy="299085"/>
          </a:xfrm>
          <a:prstGeom prst="rect">
            <a:avLst/>
          </a:prstGeom>
          <a:noFill/>
        </p:spPr>
        <p:txBody>
          <a:bodyPr wrap="square" rtlCol="0">
            <a:spAutoFit/>
          </a:bodyPr>
          <a:p>
            <a:pPr algn="ctr"/>
            <a:r>
              <a:rPr lang="en-US" altLang="zh-CN" sz="1350">
                <a:solidFill>
                  <a:schemeClr val="bg1"/>
                </a:solidFill>
              </a:rPr>
              <a:t>65.24%</a:t>
            </a:r>
            <a:r>
              <a:rPr lang="zh-CN" altLang="en-US" sz="1350">
                <a:solidFill>
                  <a:schemeClr val="bg1"/>
                </a:solidFill>
              </a:rPr>
              <a:t>（非常满意和满意）</a:t>
            </a:r>
            <a:endParaRPr lang="zh-CN" altLang="en-US" sz="1350">
              <a:solidFill>
                <a:schemeClr val="bg1"/>
              </a:solidFill>
            </a:endParaRPr>
          </a:p>
        </p:txBody>
      </p:sp>
      <p:pic>
        <p:nvPicPr>
          <p:cNvPr id="15" name="Drawing 31" descr="Generated"/>
          <p:cNvPicPr>
            <a:picLocks noChangeAspect="1"/>
          </p:cNvPicPr>
          <p:nvPr/>
        </p:nvPicPr>
        <p:blipFill>
          <a:blip r:embed="rId7"/>
          <a:stretch>
            <a:fillRect/>
          </a:stretch>
        </p:blipFill>
        <p:spPr>
          <a:xfrm>
            <a:off x="5805805" y="2296795"/>
            <a:ext cx="2917190" cy="2072005"/>
          </a:xfrm>
          <a:prstGeom prst="rect">
            <a:avLst/>
          </a:prstGeom>
        </p:spPr>
      </p:pic>
      <p:sp>
        <p:nvSpPr>
          <p:cNvPr id="16" name="文本框 15"/>
          <p:cNvSpPr txBox="1"/>
          <p:nvPr/>
        </p:nvSpPr>
        <p:spPr>
          <a:xfrm>
            <a:off x="6100445" y="4525645"/>
            <a:ext cx="2886075" cy="368300"/>
          </a:xfrm>
          <a:prstGeom prst="rect">
            <a:avLst/>
          </a:prstGeom>
          <a:noFill/>
        </p:spPr>
        <p:txBody>
          <a:bodyPr wrap="square" rtlCol="0">
            <a:spAutoFit/>
          </a:bodyPr>
          <a:p>
            <a:pPr marL="285750" indent="-285750">
              <a:buFont typeface="Wingdings" panose="05000000000000000000" charset="0"/>
              <a:buChar char="Ø"/>
            </a:pPr>
            <a:r>
              <a:rPr lang="zh-CN" altLang="en-US"/>
              <a:t>网民三大核心诉求</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画板 1"/>
          <p:cNvPicPr>
            <a:picLocks noChangeAspect="1"/>
          </p:cNvPicPr>
          <p:nvPr/>
        </p:nvPicPr>
        <p:blipFill>
          <a:blip r:embed="rId1"/>
          <a:stretch>
            <a:fillRect/>
          </a:stretch>
        </p:blipFill>
        <p:spPr>
          <a:xfrm>
            <a:off x="0" y="-31115"/>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593090" y="1139825"/>
            <a:ext cx="5153660" cy="784860"/>
          </a:xfrm>
          <a:prstGeom prst="rect">
            <a:avLst/>
          </a:prstGeom>
          <a:noFill/>
        </p:spPr>
        <p:txBody>
          <a:bodyPr wrap="square" rtlCol="0">
            <a:spAutoFit/>
          </a:bodyPr>
          <a:p>
            <a:pPr indent="0">
              <a:lnSpc>
                <a:spcPct val="12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13</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网络勒索病毒、木马等破坏性程序渗透程度方面</a:t>
            </a:r>
            <a:r>
              <a:rPr lang="en-US" sz="1875" dirty="0">
                <a:latin typeface="宋体" panose="02010600030101010101" pitchFamily="2" charset="-122"/>
                <a:ea typeface="宋体" panose="02010600030101010101" pitchFamily="2" charset="-122"/>
                <a:cs typeface="宋体" panose="02010600030101010101" pitchFamily="2" charset="-122"/>
                <a:sym typeface="+mn-ea"/>
              </a:rPr>
              <a:t>,59.21%</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网民表示在上网过程中遇到过。</a:t>
            </a: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92773" y="610076"/>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5</a:t>
            </a:r>
            <a:r>
              <a:rPr lang="zh-CN" altLang="en-US" sz="1875" b="1">
                <a:latin typeface="宋体" panose="02010600030101010101" pitchFamily="2" charset="-122"/>
                <a:ea typeface="宋体" panose="02010600030101010101" pitchFamily="2" charset="-122"/>
                <a:cs typeface="宋体" panose="02010600030101010101" pitchFamily="2" charset="-122"/>
              </a:rPr>
              <a:t>、破坏程序渗透度较高，个人网络安全防范不容忽视</a:t>
            </a:r>
            <a:endParaRPr lang="zh-CN" sz="1875" b="1">
              <a:latin typeface="宋体" panose="02010600030101010101" pitchFamily="2" charset="-122"/>
              <a:ea typeface="宋体" panose="02010600030101010101" pitchFamily="2" charset="-122"/>
              <a:cs typeface="宋体" panose="02010600030101010101" pitchFamily="2" charset="-122"/>
            </a:endParaRPr>
          </a:p>
        </p:txBody>
      </p:sp>
      <p:pic>
        <p:nvPicPr>
          <p:cNvPr id="20" name="图片 19"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21" name="图片 20"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22" name="图片 21"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23" name="图片 22"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4" name="图片 23"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50" name="Drawing 50" descr="Generated"/>
          <p:cNvPicPr>
            <a:picLocks noChangeAspect="1"/>
          </p:cNvPicPr>
          <p:nvPr/>
        </p:nvPicPr>
        <p:blipFill>
          <a:blip r:embed="rId7"/>
          <a:stretch>
            <a:fillRect/>
          </a:stretch>
        </p:blipFill>
        <p:spPr>
          <a:xfrm>
            <a:off x="5746750" y="943610"/>
            <a:ext cx="2629535" cy="1867535"/>
          </a:xfrm>
          <a:prstGeom prst="rect">
            <a:avLst/>
          </a:prstGeom>
        </p:spPr>
      </p:pic>
      <p:pic>
        <p:nvPicPr>
          <p:cNvPr id="51" name="Drawing 51" descr="Generated"/>
          <p:cNvPicPr>
            <a:picLocks noChangeAspect="1"/>
          </p:cNvPicPr>
          <p:nvPr/>
        </p:nvPicPr>
        <p:blipFill>
          <a:blip r:embed="rId8"/>
          <a:stretch>
            <a:fillRect/>
          </a:stretch>
        </p:blipFill>
        <p:spPr>
          <a:xfrm>
            <a:off x="685800" y="2759075"/>
            <a:ext cx="2554605" cy="1814830"/>
          </a:xfrm>
          <a:prstGeom prst="rect">
            <a:avLst/>
          </a:prstGeom>
        </p:spPr>
      </p:pic>
      <p:sp>
        <p:nvSpPr>
          <p:cNvPr id="12" name="文本框 11"/>
          <p:cNvSpPr txBox="1"/>
          <p:nvPr/>
        </p:nvSpPr>
        <p:spPr>
          <a:xfrm>
            <a:off x="3740150" y="2927350"/>
            <a:ext cx="5153660" cy="1478915"/>
          </a:xfrm>
          <a:prstGeom prst="rect">
            <a:avLst/>
          </a:prstGeom>
          <a:noFill/>
        </p:spPr>
        <p:txBody>
          <a:bodyPr wrap="square" rtlCol="0">
            <a:spAutoFit/>
          </a:bodyPr>
          <a:p>
            <a:pPr indent="0">
              <a:lnSpc>
                <a:spcPct val="12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14</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在网络安全个人防范措施的落实方面</a:t>
            </a:r>
            <a:r>
              <a:rPr lang="en-US" sz="1875" dirty="0">
                <a:latin typeface="宋体" panose="02010600030101010101" pitchFamily="2" charset="-122"/>
                <a:ea typeface="宋体" panose="02010600030101010101" pitchFamily="2" charset="-122"/>
                <a:cs typeface="宋体" panose="02010600030101010101" pitchFamily="2" charset="-122"/>
                <a:sym typeface="+mn-ea"/>
              </a:rPr>
              <a:t>,24.82%</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网民</a:t>
            </a:r>
            <a:r>
              <a:rPr lang="en-US" sz="1875" dirty="0">
                <a:latin typeface="宋体" panose="02010600030101010101" pitchFamily="2" charset="-122"/>
                <a:ea typeface="宋体" panose="02010600030101010101" pitchFamily="2" charset="-122"/>
                <a:cs typeface="宋体" panose="02010600030101010101" pitchFamily="2" charset="-122"/>
                <a:sym typeface="+mn-ea"/>
              </a:rPr>
              <a:t>能够定期杀毒和更新补丁，21.2%能够</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经常</a:t>
            </a:r>
            <a:r>
              <a:rPr lang="en-US" sz="1875" dirty="0">
                <a:latin typeface="宋体" panose="02010600030101010101" pitchFamily="2" charset="-122"/>
                <a:ea typeface="宋体" panose="02010600030101010101" pitchFamily="2" charset="-122"/>
                <a:cs typeface="宋体" panose="02010600030101010101" pitchFamily="2" charset="-122"/>
                <a:sym typeface="+mn-ea"/>
              </a:rPr>
              <a:t>进行杀毒和更新补丁，8.15%从不杀毒和更新补丁。</a:t>
            </a: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2" name="文本框 1"/>
          <p:cNvSpPr txBox="1"/>
          <p:nvPr/>
        </p:nvSpPr>
        <p:spPr>
          <a:xfrm>
            <a:off x="3330575" y="610235"/>
            <a:ext cx="2033270" cy="1014730"/>
          </a:xfrm>
          <a:prstGeom prst="rect">
            <a:avLst/>
          </a:prstGeom>
          <a:noFill/>
        </p:spPr>
        <p:txBody>
          <a:bodyPr wrap="square" rtlCol="0">
            <a:spAutoFit/>
          </a:bodyPr>
          <a:p>
            <a:pPr algn="ctr"/>
            <a:r>
              <a:rPr lang="zh-CN" altLang="en-US" sz="6000" i="1" dirty="0">
                <a:gradFill>
                  <a:gsLst>
                    <a:gs pos="7000">
                      <a:srgbClr val="4B597C"/>
                    </a:gs>
                    <a:gs pos="100000">
                      <a:srgbClr val="3B4A67"/>
                    </a:gs>
                  </a:gsLst>
                  <a:lin ang="5400000" scaled="1"/>
                </a:gradFill>
                <a:latin typeface="字魂143号-正酷超级黑" panose="00000500000000000000" pitchFamily="2" charset="-122"/>
                <a:ea typeface="字魂143号-正酷超级黑" panose="00000500000000000000" pitchFamily="2" charset="-122"/>
              </a:rPr>
              <a:t>目录</a:t>
            </a:r>
            <a:endParaRPr lang="zh-CN" altLang="en-US" sz="6000" i="1" dirty="0">
              <a:gradFill>
                <a:gsLst>
                  <a:gs pos="7000">
                    <a:srgbClr val="4B597C"/>
                  </a:gs>
                  <a:gs pos="100000">
                    <a:srgbClr val="3B4A67"/>
                  </a:gs>
                </a:gsLst>
                <a:lin ang="5400000" scaled="1"/>
              </a:gradFill>
              <a:latin typeface="字魂143号-正酷超级黑" panose="00000500000000000000" pitchFamily="2" charset="-122"/>
              <a:ea typeface="字魂143号-正酷超级黑" panose="00000500000000000000" pitchFamily="2" charset="-122"/>
            </a:endParaRPr>
          </a:p>
        </p:txBody>
      </p:sp>
      <p:grpSp>
        <p:nvGrpSpPr>
          <p:cNvPr id="4" name="组合 3"/>
          <p:cNvGrpSpPr/>
          <p:nvPr/>
        </p:nvGrpSpPr>
        <p:grpSpPr>
          <a:xfrm>
            <a:off x="1195070" y="1603375"/>
            <a:ext cx="7609206" cy="672465"/>
            <a:chOff x="1496285" y="2338142"/>
            <a:chExt cx="8657817" cy="673100"/>
          </a:xfrm>
        </p:grpSpPr>
        <p:sp>
          <p:nvSpPr>
            <p:cNvPr id="6" name="文本框 5"/>
            <p:cNvSpPr txBox="1"/>
            <p:nvPr/>
          </p:nvSpPr>
          <p:spPr>
            <a:xfrm>
              <a:off x="1661017" y="2510389"/>
              <a:ext cx="8493085" cy="460810"/>
            </a:xfrm>
            <a:prstGeom prst="rect">
              <a:avLst/>
            </a:prstGeom>
            <a:noFill/>
          </p:spPr>
          <p:txBody>
            <a:bodyPr wrap="square" rtlCol="0">
              <a:spAutoFit/>
            </a:bodyPr>
            <a:p>
              <a:r>
                <a:rPr lang="en-US" altLang="zh-CN" sz="2400" dirty="0">
                  <a:gradFill>
                    <a:gsLst>
                      <a:gs pos="7000">
                        <a:srgbClr val="4B597C"/>
                      </a:gs>
                      <a:gs pos="100000">
                        <a:srgbClr val="3B4A67"/>
                      </a:gs>
                    </a:gsLst>
                    <a:lin ang="5400000" scaled="1"/>
                  </a:gradFill>
                  <a:latin typeface="+mj-lt"/>
                  <a:ea typeface="+mj-lt"/>
                  <a:cs typeface="+mj-lt"/>
                </a:rPr>
                <a:t>01-</a:t>
              </a:r>
              <a:r>
                <a:rPr lang="zh-CN" altLang="en-US" sz="2400" dirty="0">
                  <a:gradFill>
                    <a:gsLst>
                      <a:gs pos="7000">
                        <a:srgbClr val="4B597C"/>
                      </a:gs>
                      <a:gs pos="100000">
                        <a:srgbClr val="3B4A67"/>
                      </a:gs>
                    </a:gsLst>
                    <a:lin ang="5400000" scaled="1"/>
                  </a:gradFill>
                  <a:latin typeface="+mj-lt"/>
                  <a:ea typeface="+mj-lt"/>
                  <a:cs typeface="+mj-lt"/>
                </a:rPr>
                <a:t>开展网民网络安全感满意度调查的背景及意义</a:t>
              </a:r>
              <a:endParaRPr lang="zh-CN" altLang="en-US" sz="2400" dirty="0">
                <a:gradFill>
                  <a:gsLst>
                    <a:gs pos="7000">
                      <a:srgbClr val="4B597C"/>
                    </a:gs>
                    <a:gs pos="100000">
                      <a:srgbClr val="3B4A67"/>
                    </a:gs>
                  </a:gsLst>
                  <a:lin ang="5400000" scaled="1"/>
                </a:gradFill>
                <a:latin typeface="+mj-lt"/>
                <a:ea typeface="+mj-lt"/>
                <a:cs typeface="+mj-lt"/>
              </a:endParaRPr>
            </a:p>
          </p:txBody>
        </p:sp>
        <p:sp>
          <p:nvSpPr>
            <p:cNvPr id="7" name="椭圆 6"/>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grpSp>
        <p:nvGrpSpPr>
          <p:cNvPr id="8" name="组合 7"/>
          <p:cNvGrpSpPr/>
          <p:nvPr/>
        </p:nvGrpSpPr>
        <p:grpSpPr>
          <a:xfrm>
            <a:off x="1195295" y="3559882"/>
            <a:ext cx="6828790" cy="673100"/>
            <a:chOff x="1496285" y="2338142"/>
            <a:chExt cx="6828790" cy="673100"/>
          </a:xfrm>
        </p:grpSpPr>
        <p:sp>
          <p:nvSpPr>
            <p:cNvPr id="9" name="文本框 8"/>
            <p:cNvSpPr txBox="1"/>
            <p:nvPr/>
          </p:nvSpPr>
          <p:spPr>
            <a:xfrm>
              <a:off x="1660750" y="2510227"/>
              <a:ext cx="6664325" cy="460375"/>
            </a:xfrm>
            <a:prstGeom prst="rect">
              <a:avLst/>
            </a:prstGeom>
            <a:noFill/>
          </p:spPr>
          <p:txBody>
            <a:bodyPr wrap="square" rtlCol="0">
              <a:spAutoFit/>
            </a:bodyPr>
            <a:p>
              <a:r>
                <a:rPr lang="zh-CN" altLang="en-US" sz="2400" dirty="0">
                  <a:gradFill>
                    <a:gsLst>
                      <a:gs pos="7000">
                        <a:srgbClr val="4B597C"/>
                      </a:gs>
                      <a:gs pos="100000">
                        <a:srgbClr val="3B4A67"/>
                      </a:gs>
                    </a:gsLst>
                    <a:lin ang="5400000" scaled="1"/>
                  </a:gradFill>
                  <a:latin typeface="+mj-lt"/>
                  <a:ea typeface="+mj-lt"/>
                  <a:cs typeface="+mj-lt"/>
                </a:rPr>
                <a:t>0</a:t>
              </a:r>
              <a:r>
                <a:rPr lang="en-US" altLang="zh-CN" sz="2400" dirty="0">
                  <a:gradFill>
                    <a:gsLst>
                      <a:gs pos="7000">
                        <a:srgbClr val="4B597C"/>
                      </a:gs>
                      <a:gs pos="100000">
                        <a:srgbClr val="3B4A67"/>
                      </a:gs>
                    </a:gsLst>
                    <a:lin ang="5400000" scaled="1"/>
                  </a:gradFill>
                  <a:latin typeface="+mj-lt"/>
                  <a:ea typeface="+mj-lt"/>
                  <a:cs typeface="+mj-lt"/>
                </a:rPr>
                <a:t>4</a:t>
              </a:r>
              <a:r>
                <a:rPr lang="zh-CN" altLang="en-US" sz="2400" dirty="0">
                  <a:gradFill>
                    <a:gsLst>
                      <a:gs pos="7000">
                        <a:srgbClr val="4B597C"/>
                      </a:gs>
                      <a:gs pos="100000">
                        <a:srgbClr val="3B4A67"/>
                      </a:gs>
                    </a:gsLst>
                    <a:lin ang="5400000" scaled="1"/>
                  </a:gradFill>
                  <a:latin typeface="+mj-lt"/>
                  <a:ea typeface="+mj-lt"/>
                  <a:cs typeface="+mj-lt"/>
                </a:rPr>
                <a:t>-主要发现</a:t>
              </a:r>
              <a:endParaRPr lang="zh-CN" altLang="en-US" sz="2400" dirty="0">
                <a:gradFill>
                  <a:gsLst>
                    <a:gs pos="7000">
                      <a:srgbClr val="4B597C"/>
                    </a:gs>
                    <a:gs pos="100000">
                      <a:srgbClr val="3B4A67"/>
                    </a:gs>
                  </a:gsLst>
                  <a:lin ang="5400000" scaled="1"/>
                </a:gradFill>
                <a:latin typeface="+mj-lt"/>
                <a:ea typeface="+mj-lt"/>
                <a:cs typeface="+mj-lt"/>
              </a:endParaRPr>
            </a:p>
          </p:txBody>
        </p:sp>
        <p:sp>
          <p:nvSpPr>
            <p:cNvPr id="10" name="椭圆 9"/>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grpSp>
        <p:nvGrpSpPr>
          <p:cNvPr id="11" name="组合 10"/>
          <p:cNvGrpSpPr/>
          <p:nvPr/>
        </p:nvGrpSpPr>
        <p:grpSpPr>
          <a:xfrm>
            <a:off x="1195295" y="2927422"/>
            <a:ext cx="6828790" cy="673100"/>
            <a:chOff x="1496285" y="2338142"/>
            <a:chExt cx="6828790" cy="673100"/>
          </a:xfrm>
        </p:grpSpPr>
        <p:sp>
          <p:nvSpPr>
            <p:cNvPr id="14" name="文本框 13"/>
            <p:cNvSpPr txBox="1"/>
            <p:nvPr/>
          </p:nvSpPr>
          <p:spPr>
            <a:xfrm>
              <a:off x="1660750" y="2510227"/>
              <a:ext cx="6664325" cy="460375"/>
            </a:xfrm>
            <a:prstGeom prst="rect">
              <a:avLst/>
            </a:prstGeom>
            <a:noFill/>
          </p:spPr>
          <p:txBody>
            <a:bodyPr wrap="square" rtlCol="0">
              <a:spAutoFit/>
            </a:bodyPr>
            <a:p>
              <a:r>
                <a:rPr lang="zh-CN" altLang="en-US" sz="2400" dirty="0">
                  <a:gradFill>
                    <a:gsLst>
                      <a:gs pos="7000">
                        <a:srgbClr val="4B597C"/>
                      </a:gs>
                      <a:gs pos="100000">
                        <a:srgbClr val="3B4A67"/>
                      </a:gs>
                    </a:gsLst>
                    <a:lin ang="5400000" scaled="1"/>
                  </a:gradFill>
                  <a:latin typeface="+mj-lt"/>
                  <a:ea typeface="+mj-lt"/>
                  <a:cs typeface="+mj-lt"/>
                </a:rPr>
                <a:t>0</a:t>
              </a:r>
              <a:r>
                <a:rPr lang="en-US" altLang="zh-CN" sz="2400" dirty="0">
                  <a:gradFill>
                    <a:gsLst>
                      <a:gs pos="7000">
                        <a:srgbClr val="4B597C"/>
                      </a:gs>
                      <a:gs pos="100000">
                        <a:srgbClr val="3B4A67"/>
                      </a:gs>
                    </a:gsLst>
                    <a:lin ang="5400000" scaled="1"/>
                  </a:gradFill>
                  <a:latin typeface="+mj-lt"/>
                  <a:ea typeface="+mj-lt"/>
                  <a:cs typeface="+mj-lt"/>
                </a:rPr>
                <a:t>3</a:t>
              </a:r>
              <a:r>
                <a:rPr lang="zh-CN" altLang="en-US" sz="2400" dirty="0">
                  <a:gradFill>
                    <a:gsLst>
                      <a:gs pos="7000">
                        <a:srgbClr val="4B597C"/>
                      </a:gs>
                      <a:gs pos="100000">
                        <a:srgbClr val="3B4A67"/>
                      </a:gs>
                    </a:gsLst>
                    <a:lin ang="5400000" scaled="1"/>
                  </a:gradFill>
                  <a:latin typeface="+mj-lt"/>
                  <a:ea typeface="+mj-lt"/>
                  <a:cs typeface="+mj-lt"/>
                </a:rPr>
                <a:t>-重庆网民参与调查情况</a:t>
              </a:r>
              <a:endParaRPr lang="zh-CN" altLang="en-US" sz="2400" dirty="0">
                <a:gradFill>
                  <a:gsLst>
                    <a:gs pos="7000">
                      <a:srgbClr val="4B597C"/>
                    </a:gs>
                    <a:gs pos="100000">
                      <a:srgbClr val="3B4A67"/>
                    </a:gs>
                  </a:gsLst>
                  <a:lin ang="5400000" scaled="1"/>
                </a:gradFill>
                <a:latin typeface="+mj-lt"/>
                <a:ea typeface="+mj-lt"/>
                <a:cs typeface="+mj-lt"/>
              </a:endParaRPr>
            </a:p>
          </p:txBody>
        </p:sp>
        <p:sp>
          <p:nvSpPr>
            <p:cNvPr id="15" name="椭圆 14"/>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grpSp>
        <p:nvGrpSpPr>
          <p:cNvPr id="22" name="组合 21"/>
          <p:cNvGrpSpPr/>
          <p:nvPr/>
        </p:nvGrpSpPr>
        <p:grpSpPr>
          <a:xfrm>
            <a:off x="1195295" y="2293692"/>
            <a:ext cx="3569561" cy="673100"/>
            <a:chOff x="1496285" y="2338142"/>
            <a:chExt cx="3569561" cy="673100"/>
          </a:xfrm>
        </p:grpSpPr>
        <p:sp>
          <p:nvSpPr>
            <p:cNvPr id="23" name="文本框 22"/>
            <p:cNvSpPr txBox="1"/>
            <p:nvPr/>
          </p:nvSpPr>
          <p:spPr>
            <a:xfrm>
              <a:off x="1660908" y="2510452"/>
              <a:ext cx="3404938" cy="460375"/>
            </a:xfrm>
            <a:prstGeom prst="rect">
              <a:avLst/>
            </a:prstGeom>
            <a:noFill/>
          </p:spPr>
          <p:txBody>
            <a:bodyPr wrap="square" rtlCol="0">
              <a:spAutoFit/>
            </a:bodyPr>
            <a:p>
              <a:r>
                <a:rPr lang="en-US" altLang="zh-CN" sz="2400">
                  <a:gradFill>
                    <a:gsLst>
                      <a:gs pos="7000">
                        <a:srgbClr val="4B597C"/>
                      </a:gs>
                      <a:gs pos="100000">
                        <a:srgbClr val="3B4A67"/>
                      </a:gs>
                    </a:gsLst>
                    <a:lin ang="5400000" scaled="1"/>
                  </a:gradFill>
                  <a:latin typeface="+mj-lt"/>
                  <a:ea typeface="+mj-lt"/>
                  <a:cs typeface="+mj-lt"/>
                </a:rPr>
                <a:t>02-</a:t>
              </a:r>
              <a:r>
                <a:rPr lang="zh-CN" altLang="en-US" sz="2400">
                  <a:gradFill>
                    <a:gsLst>
                      <a:gs pos="7000">
                        <a:srgbClr val="4B597C"/>
                      </a:gs>
                      <a:gs pos="100000">
                        <a:srgbClr val="3B4A67"/>
                      </a:gs>
                    </a:gsLst>
                    <a:lin ang="5400000" scaled="1"/>
                  </a:gradFill>
                  <a:latin typeface="+mj-lt"/>
                  <a:ea typeface="宋体" panose="02010600030101010101" pitchFamily="2" charset="-122"/>
                  <a:cs typeface="+mj-lt"/>
                </a:rPr>
                <a:t>重庆</a:t>
              </a:r>
              <a:r>
                <a:rPr lang="zh-CN" altLang="en-US" sz="2400">
                  <a:gradFill>
                    <a:gsLst>
                      <a:gs pos="7000">
                        <a:srgbClr val="4B597C"/>
                      </a:gs>
                      <a:gs pos="100000">
                        <a:srgbClr val="3B4A67"/>
                      </a:gs>
                    </a:gsLst>
                    <a:lin ang="5400000" scaled="1"/>
                  </a:gradFill>
                  <a:latin typeface="+mj-lt"/>
                  <a:ea typeface="宋体" panose="02010600030101010101" pitchFamily="2" charset="-122"/>
                  <a:cs typeface="+mj-lt"/>
                </a:rPr>
                <a:t>样本采集情况</a:t>
              </a:r>
              <a:endParaRPr lang="zh-CN" altLang="en-US" sz="2400" dirty="0">
                <a:gradFill>
                  <a:gsLst>
                    <a:gs pos="7000">
                      <a:srgbClr val="4B597C"/>
                    </a:gs>
                    <a:gs pos="100000">
                      <a:srgbClr val="3B4A67"/>
                    </a:gs>
                  </a:gsLst>
                  <a:lin ang="5400000" scaled="1"/>
                </a:gradFill>
                <a:latin typeface="+mj-lt"/>
                <a:ea typeface="宋体" panose="02010600030101010101" pitchFamily="2" charset="-122"/>
                <a:cs typeface="+mj-lt"/>
              </a:endParaRPr>
            </a:p>
          </p:txBody>
        </p:sp>
        <p:sp>
          <p:nvSpPr>
            <p:cNvPr id="24" name="椭圆 23"/>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grpSp>
        <p:nvGrpSpPr>
          <p:cNvPr id="12" name="组合 11"/>
          <p:cNvGrpSpPr/>
          <p:nvPr/>
        </p:nvGrpSpPr>
        <p:grpSpPr>
          <a:xfrm>
            <a:off x="1195295" y="4168212"/>
            <a:ext cx="6828790" cy="673100"/>
            <a:chOff x="1496285" y="2338142"/>
            <a:chExt cx="6828790" cy="673100"/>
          </a:xfrm>
        </p:grpSpPr>
        <p:sp>
          <p:nvSpPr>
            <p:cNvPr id="16" name="文本框 15"/>
            <p:cNvSpPr txBox="1"/>
            <p:nvPr/>
          </p:nvSpPr>
          <p:spPr>
            <a:xfrm>
              <a:off x="1660750" y="2510227"/>
              <a:ext cx="6664325" cy="460375"/>
            </a:xfrm>
            <a:prstGeom prst="rect">
              <a:avLst/>
            </a:prstGeom>
            <a:noFill/>
          </p:spPr>
          <p:txBody>
            <a:bodyPr wrap="square" rtlCol="0">
              <a:spAutoFit/>
            </a:bodyPr>
            <a:p>
              <a:r>
                <a:rPr lang="zh-CN" altLang="en-US" sz="2400" dirty="0">
                  <a:gradFill>
                    <a:gsLst>
                      <a:gs pos="7000">
                        <a:srgbClr val="4B597C"/>
                      </a:gs>
                      <a:gs pos="100000">
                        <a:srgbClr val="3B4A67"/>
                      </a:gs>
                    </a:gsLst>
                    <a:lin ang="5400000" scaled="1"/>
                  </a:gradFill>
                  <a:latin typeface="+mj-lt"/>
                  <a:ea typeface="+mj-lt"/>
                  <a:cs typeface="+mj-lt"/>
                </a:rPr>
                <a:t>0</a:t>
              </a:r>
              <a:r>
                <a:rPr lang="en-US" altLang="zh-CN" sz="2400" dirty="0">
                  <a:gradFill>
                    <a:gsLst>
                      <a:gs pos="7000">
                        <a:srgbClr val="4B597C"/>
                      </a:gs>
                      <a:gs pos="100000">
                        <a:srgbClr val="3B4A67"/>
                      </a:gs>
                    </a:gsLst>
                    <a:lin ang="5400000" scaled="1"/>
                  </a:gradFill>
                  <a:latin typeface="+mj-lt"/>
                  <a:ea typeface="+mj-lt"/>
                  <a:cs typeface="+mj-lt"/>
                </a:rPr>
                <a:t>5</a:t>
              </a:r>
              <a:r>
                <a:rPr lang="zh-CN" altLang="en-US" sz="2400" dirty="0">
                  <a:gradFill>
                    <a:gsLst>
                      <a:gs pos="7000">
                        <a:srgbClr val="4B597C"/>
                      </a:gs>
                      <a:gs pos="100000">
                        <a:srgbClr val="3B4A67"/>
                      </a:gs>
                    </a:gsLst>
                    <a:lin ang="5400000" scaled="1"/>
                  </a:gradFill>
                  <a:latin typeface="+mj-lt"/>
                  <a:ea typeface="+mj-lt"/>
                  <a:cs typeface="+mj-lt"/>
                </a:rPr>
                <a:t>-结论</a:t>
              </a:r>
              <a:endParaRPr lang="zh-CN" altLang="en-US" sz="2400" dirty="0">
                <a:gradFill>
                  <a:gsLst>
                    <a:gs pos="7000">
                      <a:srgbClr val="4B597C"/>
                    </a:gs>
                    <a:gs pos="100000">
                      <a:srgbClr val="3B4A67"/>
                    </a:gs>
                  </a:gsLst>
                  <a:lin ang="5400000" scaled="1"/>
                </a:gradFill>
                <a:latin typeface="+mj-lt"/>
                <a:ea typeface="+mj-lt"/>
                <a:cs typeface="+mj-lt"/>
              </a:endParaRPr>
            </a:p>
          </p:txBody>
        </p:sp>
        <p:sp>
          <p:nvSpPr>
            <p:cNvPr id="17" name="椭圆 16"/>
            <p:cNvSpPr/>
            <p:nvPr/>
          </p:nvSpPr>
          <p:spPr>
            <a:xfrm>
              <a:off x="1496285" y="2338142"/>
              <a:ext cx="673100" cy="673100"/>
            </a:xfrm>
            <a:prstGeom prst="ellipse">
              <a:avLst/>
            </a:prstGeom>
            <a:gradFill flip="none" rotWithShape="1">
              <a:gsLst>
                <a:gs pos="0">
                  <a:srgbClr val="4B6C9A">
                    <a:alpha val="0"/>
                  </a:srgbClr>
                </a:gs>
                <a:gs pos="70000">
                  <a:srgbClr val="4B597C">
                    <a:alpha val="67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gr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8160" y="4202430"/>
            <a:ext cx="715010"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1" name="任意多边形: 形状 80"/>
          <p:cNvSpPr/>
          <p:nvPr/>
        </p:nvSpPr>
        <p:spPr>
          <a:xfrm>
            <a:off x="7572375" y="464185"/>
            <a:ext cx="571500" cy="990600"/>
          </a:xfrm>
          <a:custGeom>
            <a:avLst/>
            <a:gdLst>
              <a:gd name="connsiteX0" fmla="*/ 704850 w 762000"/>
              <a:gd name="connsiteY0" fmla="*/ 1206500 h 1320800"/>
              <a:gd name="connsiteX1" fmla="*/ 762000 w 762000"/>
              <a:gd name="connsiteY1" fmla="*/ 1263650 h 1320800"/>
              <a:gd name="connsiteX2" fmla="*/ 704850 w 762000"/>
              <a:gd name="connsiteY2" fmla="*/ 1320800 h 1320800"/>
              <a:gd name="connsiteX3" fmla="*/ 647700 w 762000"/>
              <a:gd name="connsiteY3" fmla="*/ 1263650 h 1320800"/>
              <a:gd name="connsiteX4" fmla="*/ 704850 w 762000"/>
              <a:gd name="connsiteY4" fmla="*/ 1206500 h 1320800"/>
              <a:gd name="connsiteX5" fmla="*/ 488950 w 762000"/>
              <a:gd name="connsiteY5" fmla="*/ 1206500 h 1320800"/>
              <a:gd name="connsiteX6" fmla="*/ 546100 w 762000"/>
              <a:gd name="connsiteY6" fmla="*/ 1263650 h 1320800"/>
              <a:gd name="connsiteX7" fmla="*/ 488950 w 762000"/>
              <a:gd name="connsiteY7" fmla="*/ 1320800 h 1320800"/>
              <a:gd name="connsiteX8" fmla="*/ 431800 w 762000"/>
              <a:gd name="connsiteY8" fmla="*/ 1263650 h 1320800"/>
              <a:gd name="connsiteX9" fmla="*/ 488950 w 762000"/>
              <a:gd name="connsiteY9" fmla="*/ 1206500 h 1320800"/>
              <a:gd name="connsiteX10" fmla="*/ 273050 w 762000"/>
              <a:gd name="connsiteY10" fmla="*/ 1206500 h 1320800"/>
              <a:gd name="connsiteX11" fmla="*/ 330200 w 762000"/>
              <a:gd name="connsiteY11" fmla="*/ 1263650 h 1320800"/>
              <a:gd name="connsiteX12" fmla="*/ 273050 w 762000"/>
              <a:gd name="connsiteY12" fmla="*/ 1320800 h 1320800"/>
              <a:gd name="connsiteX13" fmla="*/ 215900 w 762000"/>
              <a:gd name="connsiteY13" fmla="*/ 1263650 h 1320800"/>
              <a:gd name="connsiteX14" fmla="*/ 273050 w 762000"/>
              <a:gd name="connsiteY14" fmla="*/ 1206500 h 1320800"/>
              <a:gd name="connsiteX15" fmla="*/ 57150 w 762000"/>
              <a:gd name="connsiteY15" fmla="*/ 1206500 h 1320800"/>
              <a:gd name="connsiteX16" fmla="*/ 114300 w 762000"/>
              <a:gd name="connsiteY16" fmla="*/ 1263650 h 1320800"/>
              <a:gd name="connsiteX17" fmla="*/ 57150 w 762000"/>
              <a:gd name="connsiteY17" fmla="*/ 1320800 h 1320800"/>
              <a:gd name="connsiteX18" fmla="*/ 0 w 762000"/>
              <a:gd name="connsiteY18" fmla="*/ 1263650 h 1320800"/>
              <a:gd name="connsiteX19" fmla="*/ 57150 w 762000"/>
              <a:gd name="connsiteY19" fmla="*/ 1206500 h 1320800"/>
              <a:gd name="connsiteX20" fmla="*/ 704850 w 762000"/>
              <a:gd name="connsiteY20" fmla="*/ 965200 h 1320800"/>
              <a:gd name="connsiteX21" fmla="*/ 762000 w 762000"/>
              <a:gd name="connsiteY21" fmla="*/ 1022350 h 1320800"/>
              <a:gd name="connsiteX22" fmla="*/ 704850 w 762000"/>
              <a:gd name="connsiteY22" fmla="*/ 1079500 h 1320800"/>
              <a:gd name="connsiteX23" fmla="*/ 647700 w 762000"/>
              <a:gd name="connsiteY23" fmla="*/ 1022350 h 1320800"/>
              <a:gd name="connsiteX24" fmla="*/ 704850 w 762000"/>
              <a:gd name="connsiteY24" fmla="*/ 965200 h 1320800"/>
              <a:gd name="connsiteX25" fmla="*/ 488950 w 762000"/>
              <a:gd name="connsiteY25" fmla="*/ 965200 h 1320800"/>
              <a:gd name="connsiteX26" fmla="*/ 546100 w 762000"/>
              <a:gd name="connsiteY26" fmla="*/ 1022350 h 1320800"/>
              <a:gd name="connsiteX27" fmla="*/ 488950 w 762000"/>
              <a:gd name="connsiteY27" fmla="*/ 1079500 h 1320800"/>
              <a:gd name="connsiteX28" fmla="*/ 431800 w 762000"/>
              <a:gd name="connsiteY28" fmla="*/ 1022350 h 1320800"/>
              <a:gd name="connsiteX29" fmla="*/ 488950 w 762000"/>
              <a:gd name="connsiteY29" fmla="*/ 965200 h 1320800"/>
              <a:gd name="connsiteX30" fmla="*/ 273050 w 762000"/>
              <a:gd name="connsiteY30" fmla="*/ 965200 h 1320800"/>
              <a:gd name="connsiteX31" fmla="*/ 330200 w 762000"/>
              <a:gd name="connsiteY31" fmla="*/ 1022350 h 1320800"/>
              <a:gd name="connsiteX32" fmla="*/ 273050 w 762000"/>
              <a:gd name="connsiteY32" fmla="*/ 1079500 h 1320800"/>
              <a:gd name="connsiteX33" fmla="*/ 215900 w 762000"/>
              <a:gd name="connsiteY33" fmla="*/ 1022350 h 1320800"/>
              <a:gd name="connsiteX34" fmla="*/ 273050 w 762000"/>
              <a:gd name="connsiteY34" fmla="*/ 965200 h 1320800"/>
              <a:gd name="connsiteX35" fmla="*/ 57150 w 762000"/>
              <a:gd name="connsiteY35" fmla="*/ 965200 h 1320800"/>
              <a:gd name="connsiteX36" fmla="*/ 114300 w 762000"/>
              <a:gd name="connsiteY36" fmla="*/ 1022350 h 1320800"/>
              <a:gd name="connsiteX37" fmla="*/ 57150 w 762000"/>
              <a:gd name="connsiteY37" fmla="*/ 1079500 h 1320800"/>
              <a:gd name="connsiteX38" fmla="*/ 0 w 762000"/>
              <a:gd name="connsiteY38" fmla="*/ 1022350 h 1320800"/>
              <a:gd name="connsiteX39" fmla="*/ 57150 w 762000"/>
              <a:gd name="connsiteY39" fmla="*/ 965200 h 1320800"/>
              <a:gd name="connsiteX40" fmla="*/ 704850 w 762000"/>
              <a:gd name="connsiteY40" fmla="*/ 723900 h 1320800"/>
              <a:gd name="connsiteX41" fmla="*/ 762000 w 762000"/>
              <a:gd name="connsiteY41" fmla="*/ 781050 h 1320800"/>
              <a:gd name="connsiteX42" fmla="*/ 704850 w 762000"/>
              <a:gd name="connsiteY42" fmla="*/ 838200 h 1320800"/>
              <a:gd name="connsiteX43" fmla="*/ 647700 w 762000"/>
              <a:gd name="connsiteY43" fmla="*/ 781050 h 1320800"/>
              <a:gd name="connsiteX44" fmla="*/ 704850 w 762000"/>
              <a:gd name="connsiteY44" fmla="*/ 723900 h 1320800"/>
              <a:gd name="connsiteX45" fmla="*/ 488950 w 762000"/>
              <a:gd name="connsiteY45" fmla="*/ 723900 h 1320800"/>
              <a:gd name="connsiteX46" fmla="*/ 546100 w 762000"/>
              <a:gd name="connsiteY46" fmla="*/ 781050 h 1320800"/>
              <a:gd name="connsiteX47" fmla="*/ 488950 w 762000"/>
              <a:gd name="connsiteY47" fmla="*/ 838200 h 1320800"/>
              <a:gd name="connsiteX48" fmla="*/ 431800 w 762000"/>
              <a:gd name="connsiteY48" fmla="*/ 781050 h 1320800"/>
              <a:gd name="connsiteX49" fmla="*/ 488950 w 762000"/>
              <a:gd name="connsiteY49" fmla="*/ 723900 h 1320800"/>
              <a:gd name="connsiteX50" fmla="*/ 273050 w 762000"/>
              <a:gd name="connsiteY50" fmla="*/ 723900 h 1320800"/>
              <a:gd name="connsiteX51" fmla="*/ 330200 w 762000"/>
              <a:gd name="connsiteY51" fmla="*/ 781050 h 1320800"/>
              <a:gd name="connsiteX52" fmla="*/ 273050 w 762000"/>
              <a:gd name="connsiteY52" fmla="*/ 838200 h 1320800"/>
              <a:gd name="connsiteX53" fmla="*/ 215900 w 762000"/>
              <a:gd name="connsiteY53" fmla="*/ 781050 h 1320800"/>
              <a:gd name="connsiteX54" fmla="*/ 273050 w 762000"/>
              <a:gd name="connsiteY54" fmla="*/ 723900 h 1320800"/>
              <a:gd name="connsiteX55" fmla="*/ 57150 w 762000"/>
              <a:gd name="connsiteY55" fmla="*/ 723900 h 1320800"/>
              <a:gd name="connsiteX56" fmla="*/ 114300 w 762000"/>
              <a:gd name="connsiteY56" fmla="*/ 781050 h 1320800"/>
              <a:gd name="connsiteX57" fmla="*/ 57150 w 762000"/>
              <a:gd name="connsiteY57" fmla="*/ 838200 h 1320800"/>
              <a:gd name="connsiteX58" fmla="*/ 0 w 762000"/>
              <a:gd name="connsiteY58" fmla="*/ 781050 h 1320800"/>
              <a:gd name="connsiteX59" fmla="*/ 57150 w 762000"/>
              <a:gd name="connsiteY59" fmla="*/ 723900 h 1320800"/>
              <a:gd name="connsiteX60" fmla="*/ 704850 w 762000"/>
              <a:gd name="connsiteY60" fmla="*/ 482600 h 1320800"/>
              <a:gd name="connsiteX61" fmla="*/ 762000 w 762000"/>
              <a:gd name="connsiteY61" fmla="*/ 539750 h 1320800"/>
              <a:gd name="connsiteX62" fmla="*/ 704850 w 762000"/>
              <a:gd name="connsiteY62" fmla="*/ 596900 h 1320800"/>
              <a:gd name="connsiteX63" fmla="*/ 647700 w 762000"/>
              <a:gd name="connsiteY63" fmla="*/ 539750 h 1320800"/>
              <a:gd name="connsiteX64" fmla="*/ 704850 w 762000"/>
              <a:gd name="connsiteY64" fmla="*/ 482600 h 1320800"/>
              <a:gd name="connsiteX65" fmla="*/ 488950 w 762000"/>
              <a:gd name="connsiteY65" fmla="*/ 482600 h 1320800"/>
              <a:gd name="connsiteX66" fmla="*/ 546100 w 762000"/>
              <a:gd name="connsiteY66" fmla="*/ 539750 h 1320800"/>
              <a:gd name="connsiteX67" fmla="*/ 488950 w 762000"/>
              <a:gd name="connsiteY67" fmla="*/ 596900 h 1320800"/>
              <a:gd name="connsiteX68" fmla="*/ 431800 w 762000"/>
              <a:gd name="connsiteY68" fmla="*/ 539750 h 1320800"/>
              <a:gd name="connsiteX69" fmla="*/ 488950 w 762000"/>
              <a:gd name="connsiteY69" fmla="*/ 482600 h 1320800"/>
              <a:gd name="connsiteX70" fmla="*/ 273050 w 762000"/>
              <a:gd name="connsiteY70" fmla="*/ 482600 h 1320800"/>
              <a:gd name="connsiteX71" fmla="*/ 330200 w 762000"/>
              <a:gd name="connsiteY71" fmla="*/ 539750 h 1320800"/>
              <a:gd name="connsiteX72" fmla="*/ 273050 w 762000"/>
              <a:gd name="connsiteY72" fmla="*/ 596900 h 1320800"/>
              <a:gd name="connsiteX73" fmla="*/ 215900 w 762000"/>
              <a:gd name="connsiteY73" fmla="*/ 539750 h 1320800"/>
              <a:gd name="connsiteX74" fmla="*/ 273050 w 762000"/>
              <a:gd name="connsiteY74" fmla="*/ 482600 h 1320800"/>
              <a:gd name="connsiteX75" fmla="*/ 57150 w 762000"/>
              <a:gd name="connsiteY75" fmla="*/ 482600 h 1320800"/>
              <a:gd name="connsiteX76" fmla="*/ 114300 w 762000"/>
              <a:gd name="connsiteY76" fmla="*/ 539750 h 1320800"/>
              <a:gd name="connsiteX77" fmla="*/ 57150 w 762000"/>
              <a:gd name="connsiteY77" fmla="*/ 596900 h 1320800"/>
              <a:gd name="connsiteX78" fmla="*/ 0 w 762000"/>
              <a:gd name="connsiteY78" fmla="*/ 539750 h 1320800"/>
              <a:gd name="connsiteX79" fmla="*/ 57150 w 762000"/>
              <a:gd name="connsiteY79" fmla="*/ 482600 h 1320800"/>
              <a:gd name="connsiteX80" fmla="*/ 704850 w 762000"/>
              <a:gd name="connsiteY80" fmla="*/ 241300 h 1320800"/>
              <a:gd name="connsiteX81" fmla="*/ 762000 w 762000"/>
              <a:gd name="connsiteY81" fmla="*/ 298450 h 1320800"/>
              <a:gd name="connsiteX82" fmla="*/ 704850 w 762000"/>
              <a:gd name="connsiteY82" fmla="*/ 355600 h 1320800"/>
              <a:gd name="connsiteX83" fmla="*/ 647700 w 762000"/>
              <a:gd name="connsiteY83" fmla="*/ 298450 h 1320800"/>
              <a:gd name="connsiteX84" fmla="*/ 704850 w 762000"/>
              <a:gd name="connsiteY84" fmla="*/ 241300 h 1320800"/>
              <a:gd name="connsiteX85" fmla="*/ 488950 w 762000"/>
              <a:gd name="connsiteY85" fmla="*/ 241300 h 1320800"/>
              <a:gd name="connsiteX86" fmla="*/ 546100 w 762000"/>
              <a:gd name="connsiteY86" fmla="*/ 298450 h 1320800"/>
              <a:gd name="connsiteX87" fmla="*/ 488950 w 762000"/>
              <a:gd name="connsiteY87" fmla="*/ 355600 h 1320800"/>
              <a:gd name="connsiteX88" fmla="*/ 431800 w 762000"/>
              <a:gd name="connsiteY88" fmla="*/ 298450 h 1320800"/>
              <a:gd name="connsiteX89" fmla="*/ 488950 w 762000"/>
              <a:gd name="connsiteY89" fmla="*/ 241300 h 1320800"/>
              <a:gd name="connsiteX90" fmla="*/ 273050 w 762000"/>
              <a:gd name="connsiteY90" fmla="*/ 241300 h 1320800"/>
              <a:gd name="connsiteX91" fmla="*/ 330200 w 762000"/>
              <a:gd name="connsiteY91" fmla="*/ 298450 h 1320800"/>
              <a:gd name="connsiteX92" fmla="*/ 273050 w 762000"/>
              <a:gd name="connsiteY92" fmla="*/ 355600 h 1320800"/>
              <a:gd name="connsiteX93" fmla="*/ 215900 w 762000"/>
              <a:gd name="connsiteY93" fmla="*/ 298450 h 1320800"/>
              <a:gd name="connsiteX94" fmla="*/ 273050 w 762000"/>
              <a:gd name="connsiteY94" fmla="*/ 241300 h 1320800"/>
              <a:gd name="connsiteX95" fmla="*/ 57150 w 762000"/>
              <a:gd name="connsiteY95" fmla="*/ 241300 h 1320800"/>
              <a:gd name="connsiteX96" fmla="*/ 114300 w 762000"/>
              <a:gd name="connsiteY96" fmla="*/ 298450 h 1320800"/>
              <a:gd name="connsiteX97" fmla="*/ 57150 w 762000"/>
              <a:gd name="connsiteY97" fmla="*/ 355600 h 1320800"/>
              <a:gd name="connsiteX98" fmla="*/ 0 w 762000"/>
              <a:gd name="connsiteY98" fmla="*/ 298450 h 1320800"/>
              <a:gd name="connsiteX99" fmla="*/ 57150 w 762000"/>
              <a:gd name="connsiteY99" fmla="*/ 241300 h 1320800"/>
              <a:gd name="connsiteX100" fmla="*/ 704850 w 762000"/>
              <a:gd name="connsiteY100" fmla="*/ 0 h 1320800"/>
              <a:gd name="connsiteX101" fmla="*/ 762000 w 762000"/>
              <a:gd name="connsiteY101" fmla="*/ 57150 h 1320800"/>
              <a:gd name="connsiteX102" fmla="*/ 704850 w 762000"/>
              <a:gd name="connsiteY102" fmla="*/ 114300 h 1320800"/>
              <a:gd name="connsiteX103" fmla="*/ 647700 w 762000"/>
              <a:gd name="connsiteY103" fmla="*/ 57150 h 1320800"/>
              <a:gd name="connsiteX104" fmla="*/ 704850 w 762000"/>
              <a:gd name="connsiteY104" fmla="*/ 0 h 1320800"/>
              <a:gd name="connsiteX105" fmla="*/ 488950 w 762000"/>
              <a:gd name="connsiteY105" fmla="*/ 0 h 1320800"/>
              <a:gd name="connsiteX106" fmla="*/ 546100 w 762000"/>
              <a:gd name="connsiteY106" fmla="*/ 57150 h 1320800"/>
              <a:gd name="connsiteX107" fmla="*/ 488950 w 762000"/>
              <a:gd name="connsiteY107" fmla="*/ 114300 h 1320800"/>
              <a:gd name="connsiteX108" fmla="*/ 431800 w 762000"/>
              <a:gd name="connsiteY108" fmla="*/ 57150 h 1320800"/>
              <a:gd name="connsiteX109" fmla="*/ 488950 w 762000"/>
              <a:gd name="connsiteY109" fmla="*/ 0 h 1320800"/>
              <a:gd name="connsiteX110" fmla="*/ 273050 w 762000"/>
              <a:gd name="connsiteY110" fmla="*/ 0 h 1320800"/>
              <a:gd name="connsiteX111" fmla="*/ 330200 w 762000"/>
              <a:gd name="connsiteY111" fmla="*/ 57150 h 1320800"/>
              <a:gd name="connsiteX112" fmla="*/ 273050 w 762000"/>
              <a:gd name="connsiteY112" fmla="*/ 114300 h 1320800"/>
              <a:gd name="connsiteX113" fmla="*/ 215900 w 762000"/>
              <a:gd name="connsiteY113" fmla="*/ 57150 h 1320800"/>
              <a:gd name="connsiteX114" fmla="*/ 273050 w 762000"/>
              <a:gd name="connsiteY114" fmla="*/ 0 h 1320800"/>
              <a:gd name="connsiteX115" fmla="*/ 57150 w 762000"/>
              <a:gd name="connsiteY115" fmla="*/ 0 h 1320800"/>
              <a:gd name="connsiteX116" fmla="*/ 114300 w 762000"/>
              <a:gd name="connsiteY116" fmla="*/ 57150 h 1320800"/>
              <a:gd name="connsiteX117" fmla="*/ 57150 w 762000"/>
              <a:gd name="connsiteY117" fmla="*/ 114300 h 1320800"/>
              <a:gd name="connsiteX118" fmla="*/ 0 w 762000"/>
              <a:gd name="connsiteY118" fmla="*/ 57150 h 1320800"/>
              <a:gd name="connsiteX119" fmla="*/ 57150 w 762000"/>
              <a:gd name="connsiteY119" fmla="*/ 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762000" h="1320800">
                <a:moveTo>
                  <a:pt x="704850" y="1206500"/>
                </a:moveTo>
                <a:cubicBezTo>
                  <a:pt x="736413" y="1206500"/>
                  <a:pt x="762000" y="1232087"/>
                  <a:pt x="762000" y="1263650"/>
                </a:cubicBezTo>
                <a:cubicBezTo>
                  <a:pt x="762000" y="1295213"/>
                  <a:pt x="736413" y="1320800"/>
                  <a:pt x="704850" y="1320800"/>
                </a:cubicBezTo>
                <a:cubicBezTo>
                  <a:pt x="673287" y="1320800"/>
                  <a:pt x="647700" y="1295213"/>
                  <a:pt x="647700" y="1263650"/>
                </a:cubicBezTo>
                <a:cubicBezTo>
                  <a:pt x="647700" y="1232087"/>
                  <a:pt x="673287" y="1206500"/>
                  <a:pt x="704850" y="1206500"/>
                </a:cubicBezTo>
                <a:close/>
                <a:moveTo>
                  <a:pt x="488950" y="1206500"/>
                </a:moveTo>
                <a:cubicBezTo>
                  <a:pt x="520513" y="1206500"/>
                  <a:pt x="546100" y="1232087"/>
                  <a:pt x="546100" y="1263650"/>
                </a:cubicBezTo>
                <a:cubicBezTo>
                  <a:pt x="546100" y="1295213"/>
                  <a:pt x="520513" y="1320800"/>
                  <a:pt x="488950" y="1320800"/>
                </a:cubicBezTo>
                <a:cubicBezTo>
                  <a:pt x="457387" y="1320800"/>
                  <a:pt x="431800" y="1295213"/>
                  <a:pt x="431800" y="1263650"/>
                </a:cubicBezTo>
                <a:cubicBezTo>
                  <a:pt x="431800" y="1232087"/>
                  <a:pt x="457387" y="1206500"/>
                  <a:pt x="488950" y="1206500"/>
                </a:cubicBezTo>
                <a:close/>
                <a:moveTo>
                  <a:pt x="273050" y="1206500"/>
                </a:moveTo>
                <a:cubicBezTo>
                  <a:pt x="304613" y="1206500"/>
                  <a:pt x="330200" y="1232087"/>
                  <a:pt x="330200" y="1263650"/>
                </a:cubicBezTo>
                <a:cubicBezTo>
                  <a:pt x="330200" y="1295213"/>
                  <a:pt x="304613" y="1320800"/>
                  <a:pt x="273050" y="1320800"/>
                </a:cubicBezTo>
                <a:cubicBezTo>
                  <a:pt x="241487" y="1320800"/>
                  <a:pt x="215900" y="1295213"/>
                  <a:pt x="215900" y="1263650"/>
                </a:cubicBezTo>
                <a:cubicBezTo>
                  <a:pt x="215900" y="1232087"/>
                  <a:pt x="241487" y="1206500"/>
                  <a:pt x="273050" y="1206500"/>
                </a:cubicBezTo>
                <a:close/>
                <a:moveTo>
                  <a:pt x="57150" y="1206500"/>
                </a:moveTo>
                <a:cubicBezTo>
                  <a:pt x="88713" y="1206500"/>
                  <a:pt x="114300" y="1232087"/>
                  <a:pt x="114300" y="1263650"/>
                </a:cubicBezTo>
                <a:cubicBezTo>
                  <a:pt x="114300" y="1295213"/>
                  <a:pt x="88713" y="1320800"/>
                  <a:pt x="57150" y="1320800"/>
                </a:cubicBezTo>
                <a:cubicBezTo>
                  <a:pt x="25587" y="1320800"/>
                  <a:pt x="0" y="1295213"/>
                  <a:pt x="0" y="1263650"/>
                </a:cubicBezTo>
                <a:cubicBezTo>
                  <a:pt x="0" y="1232087"/>
                  <a:pt x="25587" y="1206500"/>
                  <a:pt x="57150" y="1206500"/>
                </a:cubicBezTo>
                <a:close/>
                <a:moveTo>
                  <a:pt x="704850" y="965200"/>
                </a:moveTo>
                <a:cubicBezTo>
                  <a:pt x="736413" y="965200"/>
                  <a:pt x="762000" y="990787"/>
                  <a:pt x="762000" y="1022350"/>
                </a:cubicBezTo>
                <a:cubicBezTo>
                  <a:pt x="762000" y="1053913"/>
                  <a:pt x="736413" y="1079500"/>
                  <a:pt x="704850" y="1079500"/>
                </a:cubicBezTo>
                <a:cubicBezTo>
                  <a:pt x="673287" y="1079500"/>
                  <a:pt x="647700" y="1053913"/>
                  <a:pt x="647700" y="1022350"/>
                </a:cubicBezTo>
                <a:cubicBezTo>
                  <a:pt x="647700" y="990787"/>
                  <a:pt x="673287" y="965200"/>
                  <a:pt x="704850" y="965200"/>
                </a:cubicBezTo>
                <a:close/>
                <a:moveTo>
                  <a:pt x="488950" y="965200"/>
                </a:moveTo>
                <a:cubicBezTo>
                  <a:pt x="520513" y="965200"/>
                  <a:pt x="546100" y="990787"/>
                  <a:pt x="546100" y="1022350"/>
                </a:cubicBezTo>
                <a:cubicBezTo>
                  <a:pt x="546100" y="1053913"/>
                  <a:pt x="520513" y="1079500"/>
                  <a:pt x="488950" y="1079500"/>
                </a:cubicBezTo>
                <a:cubicBezTo>
                  <a:pt x="457387" y="1079500"/>
                  <a:pt x="431800" y="1053913"/>
                  <a:pt x="431800" y="1022350"/>
                </a:cubicBezTo>
                <a:cubicBezTo>
                  <a:pt x="431800" y="990787"/>
                  <a:pt x="457387" y="965200"/>
                  <a:pt x="488950" y="965200"/>
                </a:cubicBezTo>
                <a:close/>
                <a:moveTo>
                  <a:pt x="273050" y="965200"/>
                </a:moveTo>
                <a:cubicBezTo>
                  <a:pt x="304613" y="965200"/>
                  <a:pt x="330200" y="990787"/>
                  <a:pt x="330200" y="1022350"/>
                </a:cubicBezTo>
                <a:cubicBezTo>
                  <a:pt x="330200" y="1053913"/>
                  <a:pt x="304613" y="1079500"/>
                  <a:pt x="273050" y="1079500"/>
                </a:cubicBezTo>
                <a:cubicBezTo>
                  <a:pt x="241487" y="1079500"/>
                  <a:pt x="215900" y="1053913"/>
                  <a:pt x="215900" y="1022350"/>
                </a:cubicBezTo>
                <a:cubicBezTo>
                  <a:pt x="215900" y="990787"/>
                  <a:pt x="241487" y="965200"/>
                  <a:pt x="273050" y="965200"/>
                </a:cubicBezTo>
                <a:close/>
                <a:moveTo>
                  <a:pt x="57150" y="965200"/>
                </a:moveTo>
                <a:cubicBezTo>
                  <a:pt x="88713" y="965200"/>
                  <a:pt x="114300" y="990787"/>
                  <a:pt x="114300" y="1022350"/>
                </a:cubicBezTo>
                <a:cubicBezTo>
                  <a:pt x="114300" y="1053913"/>
                  <a:pt x="88713" y="1079500"/>
                  <a:pt x="57150" y="1079500"/>
                </a:cubicBezTo>
                <a:cubicBezTo>
                  <a:pt x="25587" y="1079500"/>
                  <a:pt x="0" y="1053913"/>
                  <a:pt x="0" y="1022350"/>
                </a:cubicBezTo>
                <a:cubicBezTo>
                  <a:pt x="0" y="990787"/>
                  <a:pt x="25587" y="965200"/>
                  <a:pt x="57150" y="965200"/>
                </a:cubicBezTo>
                <a:close/>
                <a:moveTo>
                  <a:pt x="704850" y="723900"/>
                </a:moveTo>
                <a:cubicBezTo>
                  <a:pt x="736413" y="723900"/>
                  <a:pt x="762000" y="749487"/>
                  <a:pt x="762000" y="781050"/>
                </a:cubicBezTo>
                <a:cubicBezTo>
                  <a:pt x="762000" y="812613"/>
                  <a:pt x="736413" y="838200"/>
                  <a:pt x="704850" y="838200"/>
                </a:cubicBezTo>
                <a:cubicBezTo>
                  <a:pt x="673287" y="838200"/>
                  <a:pt x="647700" y="812613"/>
                  <a:pt x="647700" y="781050"/>
                </a:cubicBezTo>
                <a:cubicBezTo>
                  <a:pt x="647700" y="749487"/>
                  <a:pt x="673287" y="723900"/>
                  <a:pt x="704850" y="723900"/>
                </a:cubicBezTo>
                <a:close/>
                <a:moveTo>
                  <a:pt x="488950" y="723900"/>
                </a:moveTo>
                <a:cubicBezTo>
                  <a:pt x="520513" y="723900"/>
                  <a:pt x="546100" y="749487"/>
                  <a:pt x="546100" y="781050"/>
                </a:cubicBezTo>
                <a:cubicBezTo>
                  <a:pt x="546100" y="812613"/>
                  <a:pt x="520513" y="838200"/>
                  <a:pt x="488950" y="838200"/>
                </a:cubicBezTo>
                <a:cubicBezTo>
                  <a:pt x="457387" y="838200"/>
                  <a:pt x="431800" y="812613"/>
                  <a:pt x="431800" y="781050"/>
                </a:cubicBezTo>
                <a:cubicBezTo>
                  <a:pt x="431800" y="749487"/>
                  <a:pt x="457387" y="723900"/>
                  <a:pt x="488950" y="723900"/>
                </a:cubicBezTo>
                <a:close/>
                <a:moveTo>
                  <a:pt x="273050" y="723900"/>
                </a:moveTo>
                <a:cubicBezTo>
                  <a:pt x="304613" y="723900"/>
                  <a:pt x="330200" y="749487"/>
                  <a:pt x="330200" y="781050"/>
                </a:cubicBezTo>
                <a:cubicBezTo>
                  <a:pt x="330200" y="812613"/>
                  <a:pt x="304613" y="838200"/>
                  <a:pt x="273050" y="838200"/>
                </a:cubicBezTo>
                <a:cubicBezTo>
                  <a:pt x="241487" y="838200"/>
                  <a:pt x="215900" y="812613"/>
                  <a:pt x="215900" y="781050"/>
                </a:cubicBezTo>
                <a:cubicBezTo>
                  <a:pt x="215900" y="749487"/>
                  <a:pt x="241487" y="723900"/>
                  <a:pt x="273050" y="723900"/>
                </a:cubicBezTo>
                <a:close/>
                <a:moveTo>
                  <a:pt x="57150" y="723900"/>
                </a:moveTo>
                <a:cubicBezTo>
                  <a:pt x="88713" y="723900"/>
                  <a:pt x="114300" y="749487"/>
                  <a:pt x="114300" y="781050"/>
                </a:cubicBezTo>
                <a:cubicBezTo>
                  <a:pt x="114300" y="812613"/>
                  <a:pt x="88713" y="838200"/>
                  <a:pt x="57150" y="838200"/>
                </a:cubicBezTo>
                <a:cubicBezTo>
                  <a:pt x="25587" y="838200"/>
                  <a:pt x="0" y="812613"/>
                  <a:pt x="0" y="781050"/>
                </a:cubicBezTo>
                <a:cubicBezTo>
                  <a:pt x="0" y="749487"/>
                  <a:pt x="25587" y="723900"/>
                  <a:pt x="57150" y="723900"/>
                </a:cubicBezTo>
                <a:close/>
                <a:moveTo>
                  <a:pt x="704850" y="482600"/>
                </a:moveTo>
                <a:cubicBezTo>
                  <a:pt x="736413" y="482600"/>
                  <a:pt x="762000" y="508187"/>
                  <a:pt x="762000" y="539750"/>
                </a:cubicBezTo>
                <a:cubicBezTo>
                  <a:pt x="762000" y="571313"/>
                  <a:pt x="736413" y="596900"/>
                  <a:pt x="704850" y="596900"/>
                </a:cubicBezTo>
                <a:cubicBezTo>
                  <a:pt x="673287" y="596900"/>
                  <a:pt x="647700" y="571313"/>
                  <a:pt x="647700" y="539750"/>
                </a:cubicBezTo>
                <a:cubicBezTo>
                  <a:pt x="647700" y="508187"/>
                  <a:pt x="673287" y="482600"/>
                  <a:pt x="704850"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0" y="241300"/>
                </a:moveTo>
                <a:cubicBezTo>
                  <a:pt x="736413" y="241300"/>
                  <a:pt x="762000" y="266887"/>
                  <a:pt x="762000" y="298450"/>
                </a:cubicBezTo>
                <a:cubicBezTo>
                  <a:pt x="762000" y="330013"/>
                  <a:pt x="736413" y="355600"/>
                  <a:pt x="704850" y="355600"/>
                </a:cubicBezTo>
                <a:cubicBezTo>
                  <a:pt x="673287" y="355600"/>
                  <a:pt x="647700" y="330013"/>
                  <a:pt x="647700" y="298450"/>
                </a:cubicBezTo>
                <a:cubicBezTo>
                  <a:pt x="647700" y="266887"/>
                  <a:pt x="673287" y="241300"/>
                  <a:pt x="704850"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0" y="0"/>
                </a:moveTo>
                <a:cubicBezTo>
                  <a:pt x="736413" y="0"/>
                  <a:pt x="762000" y="25587"/>
                  <a:pt x="762000" y="57150"/>
                </a:cubicBezTo>
                <a:cubicBezTo>
                  <a:pt x="762000" y="88713"/>
                  <a:pt x="736413" y="114300"/>
                  <a:pt x="704850" y="114300"/>
                </a:cubicBezTo>
                <a:cubicBezTo>
                  <a:pt x="673287" y="114300"/>
                  <a:pt x="647700" y="88713"/>
                  <a:pt x="647700" y="57150"/>
                </a:cubicBezTo>
                <a:cubicBezTo>
                  <a:pt x="647700" y="25587"/>
                  <a:pt x="673287" y="0"/>
                  <a:pt x="704850"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40" y="4669155"/>
            <a:ext cx="360045"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685800" y="1028065"/>
            <a:ext cx="8058150" cy="385064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15</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）公众网民对我国个人信息保护状况评价偏低。认为较好以上的占</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27.21</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29.25</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%认为一般、</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43.54</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%认为不好。</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满意度评价对比</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21.48</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提升</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5.73</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16</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）公众网民遭遇APP收集信息的情况，最多选择的是频繁索要无关权限占比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71.25</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；公众网民遇到个人信息被泄露或被滥用的情况，最多的是接到各类中介的推销电话选择率</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81.39</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sz="1875" dirty="0">
                <a:latin typeface="宋体" panose="02010600030101010101" pitchFamily="2" charset="-122"/>
                <a:ea typeface="宋体" panose="02010600030101010101" pitchFamily="2" charset="-122"/>
                <a:cs typeface="宋体" panose="02010600030101010101" pitchFamily="2" charset="-122"/>
                <a:sym typeface="+mn-ea"/>
              </a:rPr>
              <a:t>。</a:t>
            </a: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sz="1875"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     公众网民认为对于目前数据安全保护存有以下问题：第一位是数据交易市场比较乱</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占比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56.98</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%，第二位是数据不规范</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占比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54.56</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%，第三位是数据安全标准规范建设滞后</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占比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49.83</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92773" y="610076"/>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6</a:t>
            </a:r>
            <a:r>
              <a:rPr lang="zh-CN" altLang="en-US" sz="1875" b="1">
                <a:latin typeface="宋体" panose="02010600030101010101" pitchFamily="2" charset="-122"/>
                <a:ea typeface="宋体" panose="02010600030101010101" pitchFamily="2" charset="-122"/>
                <a:cs typeface="宋体" panose="02010600030101010101" pitchFamily="2" charset="-122"/>
              </a:rPr>
              <a:t>、人信息保护评价基本持平，普遍存有较多疑虑</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sp>
        <p:nvSpPr>
          <p:cNvPr id="18" name="下箭头标注 17"/>
          <p:cNvSpPr/>
          <p:nvPr/>
        </p:nvSpPr>
        <p:spPr>
          <a:xfrm>
            <a:off x="2432685" y="2038985"/>
            <a:ext cx="3918585" cy="57848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9" name="矩形 18"/>
          <p:cNvSpPr/>
          <p:nvPr/>
        </p:nvSpPr>
        <p:spPr>
          <a:xfrm>
            <a:off x="2432685" y="2617470"/>
            <a:ext cx="3917950" cy="3321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2" name="文本框 11"/>
          <p:cNvSpPr txBox="1"/>
          <p:nvPr/>
        </p:nvSpPr>
        <p:spPr>
          <a:xfrm>
            <a:off x="3268980" y="2097405"/>
            <a:ext cx="2148840" cy="299085"/>
          </a:xfrm>
          <a:prstGeom prst="rect">
            <a:avLst/>
          </a:prstGeom>
          <a:noFill/>
        </p:spPr>
        <p:txBody>
          <a:bodyPr wrap="square" rtlCol="0">
            <a:spAutoFit/>
          </a:bodyPr>
          <a:p>
            <a:r>
              <a:rPr lang="zh-CN" altLang="en-US" sz="1350">
                <a:solidFill>
                  <a:schemeClr val="bg1"/>
                </a:solidFill>
              </a:rPr>
              <a:t>个人信息保护状况评价</a:t>
            </a:r>
            <a:endParaRPr lang="zh-CN" altLang="en-US" sz="1350">
              <a:solidFill>
                <a:schemeClr val="bg1"/>
              </a:solidFill>
            </a:endParaRPr>
          </a:p>
        </p:txBody>
      </p:sp>
      <p:sp>
        <p:nvSpPr>
          <p:cNvPr id="13" name="文本框 12"/>
          <p:cNvSpPr txBox="1"/>
          <p:nvPr/>
        </p:nvSpPr>
        <p:spPr>
          <a:xfrm>
            <a:off x="3037840" y="2646045"/>
            <a:ext cx="2751455" cy="299085"/>
          </a:xfrm>
          <a:prstGeom prst="rect">
            <a:avLst/>
          </a:prstGeom>
          <a:noFill/>
        </p:spPr>
        <p:txBody>
          <a:bodyPr wrap="square" rtlCol="0">
            <a:spAutoFit/>
          </a:bodyPr>
          <a:p>
            <a:r>
              <a:rPr lang="en-US" altLang="zh-CN" sz="1350">
                <a:solidFill>
                  <a:schemeClr val="bg1"/>
                </a:solidFill>
              </a:rPr>
              <a:t>27.21%</a:t>
            </a:r>
            <a:r>
              <a:rPr lang="zh-CN" altLang="en-US" sz="1350">
                <a:solidFill>
                  <a:schemeClr val="bg1"/>
                </a:solidFill>
              </a:rPr>
              <a:t>（非常好和比较好）</a:t>
            </a:r>
            <a:endParaRPr lang="zh-CN" altLang="en-US" sz="1350">
              <a:solidFill>
                <a:schemeClr val="bg1"/>
              </a:solidFill>
            </a:endParaRPr>
          </a:p>
        </p:txBody>
      </p:sp>
      <p:pic>
        <p:nvPicPr>
          <p:cNvPr id="20" name="图片 19"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21" name="图片 20"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22" name="图片 21"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23" name="图片 22"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4" name="图片 23"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517684" y="1394301"/>
            <a:ext cx="4933474" cy="3560445"/>
          </a:xfrm>
          <a:prstGeom prst="rect">
            <a:avLst/>
          </a:prstGeom>
          <a:noFill/>
        </p:spPr>
        <p:txBody>
          <a:bodyPr wrap="square" rtlCol="0">
            <a:spAutoFit/>
          </a:bodyPr>
          <a:p>
            <a:pPr indent="0">
              <a:lnSpc>
                <a:spcPct val="12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17</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）公众网民对网络购物安全状况评价认为满意以上的占</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47.80</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对比</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51.59</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下降</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3.79</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18</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）数据显示公众网民认为网络购物安全权益保障中假货、虚假宣传成为首要关注点，个人信息泄露、大数据杀熟、消费者维权等成为主要疼点。</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与全国数据相比，</a:t>
            </a:r>
            <a:r>
              <a:rPr lang="zh-CN" sz="1875" b="1" dirty="0">
                <a:latin typeface="宋体" panose="02010600030101010101" pitchFamily="2" charset="-122"/>
                <a:ea typeface="宋体" panose="02010600030101010101" pitchFamily="2" charset="-122"/>
                <a:cs typeface="宋体" panose="02010600030101010101" pitchFamily="2" charset="-122"/>
                <a:sym typeface="+mn-ea"/>
              </a:rPr>
              <a:t>个人信息泄露的比例高</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4.08</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个百分点；打击大数据杀熟的比例</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12.44</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17208" y="725011"/>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7</a:t>
            </a:r>
            <a:r>
              <a:rPr lang="zh-CN" altLang="en-US" sz="1875" b="1">
                <a:latin typeface="宋体" panose="02010600030101010101" pitchFamily="2" charset="-122"/>
                <a:ea typeface="宋体" panose="02010600030101010101" pitchFamily="2" charset="-122"/>
                <a:cs typeface="宋体" panose="02010600030101010101" pitchFamily="2" charset="-122"/>
              </a:rPr>
              <a:t>、网络购物安全评价略有下降，网络购物安全权益保障诉求较多</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sp>
        <p:nvSpPr>
          <p:cNvPr id="18" name="下箭头标注 17"/>
          <p:cNvSpPr/>
          <p:nvPr/>
        </p:nvSpPr>
        <p:spPr>
          <a:xfrm>
            <a:off x="5899785" y="151114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9" name="矩形 18"/>
          <p:cNvSpPr/>
          <p:nvPr/>
        </p:nvSpPr>
        <p:spPr>
          <a:xfrm>
            <a:off x="5899785" y="208978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文本框 9"/>
          <p:cNvSpPr txBox="1"/>
          <p:nvPr/>
        </p:nvSpPr>
        <p:spPr>
          <a:xfrm>
            <a:off x="5932646" y="1543526"/>
            <a:ext cx="2571750" cy="299085"/>
          </a:xfrm>
          <a:prstGeom prst="rect">
            <a:avLst/>
          </a:prstGeom>
          <a:noFill/>
        </p:spPr>
        <p:txBody>
          <a:bodyPr wrap="square" rtlCol="0">
            <a:spAutoFit/>
          </a:bodyPr>
          <a:p>
            <a:pPr algn="ctr"/>
            <a:r>
              <a:rPr lang="zh-CN" altLang="en-US" sz="1350">
                <a:solidFill>
                  <a:schemeClr val="bg1"/>
                </a:solidFill>
              </a:rPr>
              <a:t>网络购物安全状况评价</a:t>
            </a:r>
            <a:endParaRPr lang="zh-CN" altLang="en-US" sz="1350">
              <a:solidFill>
                <a:schemeClr val="bg1"/>
              </a:solidFill>
            </a:endParaRPr>
          </a:p>
        </p:txBody>
      </p:sp>
      <p:sp>
        <p:nvSpPr>
          <p:cNvPr id="12" name="文本框 11"/>
          <p:cNvSpPr txBox="1"/>
          <p:nvPr/>
        </p:nvSpPr>
        <p:spPr>
          <a:xfrm>
            <a:off x="5899785" y="2134076"/>
            <a:ext cx="2571750" cy="299085"/>
          </a:xfrm>
          <a:prstGeom prst="rect">
            <a:avLst/>
          </a:prstGeom>
          <a:noFill/>
        </p:spPr>
        <p:txBody>
          <a:bodyPr wrap="square" rtlCol="0">
            <a:spAutoFit/>
          </a:bodyPr>
          <a:p>
            <a:pPr algn="ctr"/>
            <a:r>
              <a:rPr lang="en-US" altLang="zh-CN" sz="1350">
                <a:solidFill>
                  <a:schemeClr val="bg1"/>
                </a:solidFill>
              </a:rPr>
              <a:t>47.80%</a:t>
            </a:r>
            <a:r>
              <a:rPr lang="zh-CN" altLang="en-US" sz="1350">
                <a:solidFill>
                  <a:schemeClr val="bg1"/>
                </a:solidFill>
              </a:rPr>
              <a:t>（非常满意和满意）</a:t>
            </a:r>
            <a:endParaRPr lang="zh-CN" altLang="en-US" sz="1350">
              <a:solidFill>
                <a:schemeClr val="bg1"/>
              </a:solidFill>
            </a:endParaRPr>
          </a:p>
        </p:txBody>
      </p:sp>
      <p:pic>
        <p:nvPicPr>
          <p:cNvPr id="13" name="图片 12"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4" name="图片 13"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5" name="图片 14"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6" name="图片 15"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95" name="Drawing 95" descr="Generated"/>
          <p:cNvPicPr>
            <a:picLocks noChangeAspect="1"/>
          </p:cNvPicPr>
          <p:nvPr/>
        </p:nvPicPr>
        <p:blipFill>
          <a:blip r:embed="rId7"/>
          <a:stretch>
            <a:fillRect/>
          </a:stretch>
        </p:blipFill>
        <p:spPr>
          <a:xfrm>
            <a:off x="5451475" y="2559050"/>
            <a:ext cx="3267710" cy="2320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38" name="椭圆 37"/>
          <p:cNvSpPr/>
          <p:nvPr/>
        </p:nvSpPr>
        <p:spPr>
          <a:xfrm>
            <a:off x="5597979" y="4314190"/>
            <a:ext cx="676275" cy="676275"/>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83" name="任意多边形: 形状 82"/>
          <p:cNvSpPr/>
          <p:nvPr/>
        </p:nvSpPr>
        <p:spPr>
          <a:xfrm>
            <a:off x="2821977" y="4780915"/>
            <a:ext cx="340468" cy="266700"/>
          </a:xfrm>
          <a:custGeom>
            <a:avLst/>
            <a:gdLst>
              <a:gd name="connsiteX0" fmla="*/ 704851 w 762000"/>
              <a:gd name="connsiteY0" fmla="*/ 482600 h 596900"/>
              <a:gd name="connsiteX1" fmla="*/ 762000 w 762000"/>
              <a:gd name="connsiteY1" fmla="*/ 539750 h 596900"/>
              <a:gd name="connsiteX2" fmla="*/ 704851 w 762000"/>
              <a:gd name="connsiteY2" fmla="*/ 596900 h 596900"/>
              <a:gd name="connsiteX3" fmla="*/ 647700 w 762000"/>
              <a:gd name="connsiteY3" fmla="*/ 539750 h 596900"/>
              <a:gd name="connsiteX4" fmla="*/ 704851 w 762000"/>
              <a:gd name="connsiteY4" fmla="*/ 482600 h 596900"/>
              <a:gd name="connsiteX5" fmla="*/ 488950 w 762000"/>
              <a:gd name="connsiteY5" fmla="*/ 482600 h 596900"/>
              <a:gd name="connsiteX6" fmla="*/ 546100 w 762000"/>
              <a:gd name="connsiteY6" fmla="*/ 539750 h 596900"/>
              <a:gd name="connsiteX7" fmla="*/ 488950 w 762000"/>
              <a:gd name="connsiteY7" fmla="*/ 596900 h 596900"/>
              <a:gd name="connsiteX8" fmla="*/ 431800 w 762000"/>
              <a:gd name="connsiteY8" fmla="*/ 539750 h 596900"/>
              <a:gd name="connsiteX9" fmla="*/ 488950 w 762000"/>
              <a:gd name="connsiteY9" fmla="*/ 482600 h 596900"/>
              <a:gd name="connsiteX10" fmla="*/ 273050 w 762000"/>
              <a:gd name="connsiteY10" fmla="*/ 482600 h 596900"/>
              <a:gd name="connsiteX11" fmla="*/ 330200 w 762000"/>
              <a:gd name="connsiteY11" fmla="*/ 539750 h 596900"/>
              <a:gd name="connsiteX12" fmla="*/ 273050 w 762000"/>
              <a:gd name="connsiteY12" fmla="*/ 596900 h 596900"/>
              <a:gd name="connsiteX13" fmla="*/ 215900 w 762000"/>
              <a:gd name="connsiteY13" fmla="*/ 539750 h 596900"/>
              <a:gd name="connsiteX14" fmla="*/ 273050 w 762000"/>
              <a:gd name="connsiteY14" fmla="*/ 482600 h 596900"/>
              <a:gd name="connsiteX15" fmla="*/ 57150 w 762000"/>
              <a:gd name="connsiteY15" fmla="*/ 482600 h 596900"/>
              <a:gd name="connsiteX16" fmla="*/ 114300 w 762000"/>
              <a:gd name="connsiteY16" fmla="*/ 539750 h 596900"/>
              <a:gd name="connsiteX17" fmla="*/ 57150 w 762000"/>
              <a:gd name="connsiteY17" fmla="*/ 596900 h 596900"/>
              <a:gd name="connsiteX18" fmla="*/ 0 w 762000"/>
              <a:gd name="connsiteY18" fmla="*/ 539750 h 596900"/>
              <a:gd name="connsiteX19" fmla="*/ 57150 w 762000"/>
              <a:gd name="connsiteY19" fmla="*/ 482600 h 596900"/>
              <a:gd name="connsiteX20" fmla="*/ 704851 w 762000"/>
              <a:gd name="connsiteY20" fmla="*/ 241300 h 596900"/>
              <a:gd name="connsiteX21" fmla="*/ 762000 w 762000"/>
              <a:gd name="connsiteY21" fmla="*/ 298450 h 596900"/>
              <a:gd name="connsiteX22" fmla="*/ 704851 w 762000"/>
              <a:gd name="connsiteY22" fmla="*/ 355600 h 596900"/>
              <a:gd name="connsiteX23" fmla="*/ 647700 w 762000"/>
              <a:gd name="connsiteY23" fmla="*/ 298450 h 596900"/>
              <a:gd name="connsiteX24" fmla="*/ 704851 w 762000"/>
              <a:gd name="connsiteY24" fmla="*/ 241300 h 596900"/>
              <a:gd name="connsiteX25" fmla="*/ 488950 w 762000"/>
              <a:gd name="connsiteY25" fmla="*/ 241300 h 596900"/>
              <a:gd name="connsiteX26" fmla="*/ 546100 w 762000"/>
              <a:gd name="connsiteY26" fmla="*/ 298450 h 596900"/>
              <a:gd name="connsiteX27" fmla="*/ 488950 w 762000"/>
              <a:gd name="connsiteY27" fmla="*/ 355600 h 596900"/>
              <a:gd name="connsiteX28" fmla="*/ 431800 w 762000"/>
              <a:gd name="connsiteY28" fmla="*/ 298450 h 596900"/>
              <a:gd name="connsiteX29" fmla="*/ 488950 w 762000"/>
              <a:gd name="connsiteY29" fmla="*/ 241300 h 596900"/>
              <a:gd name="connsiteX30" fmla="*/ 273050 w 762000"/>
              <a:gd name="connsiteY30" fmla="*/ 241300 h 596900"/>
              <a:gd name="connsiteX31" fmla="*/ 330200 w 762000"/>
              <a:gd name="connsiteY31" fmla="*/ 298450 h 596900"/>
              <a:gd name="connsiteX32" fmla="*/ 273050 w 762000"/>
              <a:gd name="connsiteY32" fmla="*/ 355600 h 596900"/>
              <a:gd name="connsiteX33" fmla="*/ 215900 w 762000"/>
              <a:gd name="connsiteY33" fmla="*/ 298450 h 596900"/>
              <a:gd name="connsiteX34" fmla="*/ 273050 w 762000"/>
              <a:gd name="connsiteY34" fmla="*/ 241300 h 596900"/>
              <a:gd name="connsiteX35" fmla="*/ 57150 w 762000"/>
              <a:gd name="connsiteY35" fmla="*/ 241300 h 596900"/>
              <a:gd name="connsiteX36" fmla="*/ 114300 w 762000"/>
              <a:gd name="connsiteY36" fmla="*/ 298450 h 596900"/>
              <a:gd name="connsiteX37" fmla="*/ 57150 w 762000"/>
              <a:gd name="connsiteY37" fmla="*/ 355600 h 596900"/>
              <a:gd name="connsiteX38" fmla="*/ 0 w 762000"/>
              <a:gd name="connsiteY38" fmla="*/ 298450 h 596900"/>
              <a:gd name="connsiteX39" fmla="*/ 57150 w 762000"/>
              <a:gd name="connsiteY39" fmla="*/ 241300 h 596900"/>
              <a:gd name="connsiteX40" fmla="*/ 704851 w 762000"/>
              <a:gd name="connsiteY40" fmla="*/ 0 h 596900"/>
              <a:gd name="connsiteX41" fmla="*/ 762000 w 762000"/>
              <a:gd name="connsiteY41" fmla="*/ 57150 h 596900"/>
              <a:gd name="connsiteX42" fmla="*/ 704851 w 762000"/>
              <a:gd name="connsiteY42" fmla="*/ 114300 h 596900"/>
              <a:gd name="connsiteX43" fmla="*/ 647700 w 762000"/>
              <a:gd name="connsiteY43" fmla="*/ 57150 h 596900"/>
              <a:gd name="connsiteX44" fmla="*/ 704851 w 762000"/>
              <a:gd name="connsiteY44" fmla="*/ 0 h 596900"/>
              <a:gd name="connsiteX45" fmla="*/ 488950 w 762000"/>
              <a:gd name="connsiteY45" fmla="*/ 0 h 596900"/>
              <a:gd name="connsiteX46" fmla="*/ 546100 w 762000"/>
              <a:gd name="connsiteY46" fmla="*/ 57150 h 596900"/>
              <a:gd name="connsiteX47" fmla="*/ 488950 w 762000"/>
              <a:gd name="connsiteY47" fmla="*/ 114300 h 596900"/>
              <a:gd name="connsiteX48" fmla="*/ 431800 w 762000"/>
              <a:gd name="connsiteY48" fmla="*/ 57150 h 596900"/>
              <a:gd name="connsiteX49" fmla="*/ 488950 w 762000"/>
              <a:gd name="connsiteY49" fmla="*/ 0 h 596900"/>
              <a:gd name="connsiteX50" fmla="*/ 273050 w 762000"/>
              <a:gd name="connsiteY50" fmla="*/ 0 h 596900"/>
              <a:gd name="connsiteX51" fmla="*/ 330200 w 762000"/>
              <a:gd name="connsiteY51" fmla="*/ 57150 h 596900"/>
              <a:gd name="connsiteX52" fmla="*/ 273050 w 762000"/>
              <a:gd name="connsiteY52" fmla="*/ 114300 h 596900"/>
              <a:gd name="connsiteX53" fmla="*/ 215900 w 762000"/>
              <a:gd name="connsiteY53" fmla="*/ 57150 h 596900"/>
              <a:gd name="connsiteX54" fmla="*/ 273050 w 762000"/>
              <a:gd name="connsiteY54" fmla="*/ 0 h 596900"/>
              <a:gd name="connsiteX55" fmla="*/ 57150 w 762000"/>
              <a:gd name="connsiteY55" fmla="*/ 0 h 596900"/>
              <a:gd name="connsiteX56" fmla="*/ 114300 w 762000"/>
              <a:gd name="connsiteY56" fmla="*/ 57150 h 596900"/>
              <a:gd name="connsiteX57" fmla="*/ 57150 w 762000"/>
              <a:gd name="connsiteY57" fmla="*/ 114300 h 596900"/>
              <a:gd name="connsiteX58" fmla="*/ 0 w 762000"/>
              <a:gd name="connsiteY58" fmla="*/ 57150 h 596900"/>
              <a:gd name="connsiteX59" fmla="*/ 57150 w 762000"/>
              <a:gd name="connsiteY59" fmla="*/ 0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62000" h="596900">
                <a:moveTo>
                  <a:pt x="704851" y="482600"/>
                </a:moveTo>
                <a:cubicBezTo>
                  <a:pt x="736413" y="482600"/>
                  <a:pt x="762000" y="508187"/>
                  <a:pt x="762000" y="539750"/>
                </a:cubicBezTo>
                <a:cubicBezTo>
                  <a:pt x="762000" y="571313"/>
                  <a:pt x="736413" y="596900"/>
                  <a:pt x="704851" y="596900"/>
                </a:cubicBezTo>
                <a:cubicBezTo>
                  <a:pt x="673287" y="596900"/>
                  <a:pt x="647700" y="571313"/>
                  <a:pt x="647700" y="539750"/>
                </a:cubicBezTo>
                <a:cubicBezTo>
                  <a:pt x="647700" y="508187"/>
                  <a:pt x="673287" y="482600"/>
                  <a:pt x="704851" y="482600"/>
                </a:cubicBezTo>
                <a:close/>
                <a:moveTo>
                  <a:pt x="488950" y="482600"/>
                </a:moveTo>
                <a:cubicBezTo>
                  <a:pt x="520513" y="482600"/>
                  <a:pt x="546100" y="508187"/>
                  <a:pt x="546100" y="539750"/>
                </a:cubicBezTo>
                <a:cubicBezTo>
                  <a:pt x="546100" y="571313"/>
                  <a:pt x="520513" y="596900"/>
                  <a:pt x="488950" y="596900"/>
                </a:cubicBezTo>
                <a:cubicBezTo>
                  <a:pt x="457387" y="596900"/>
                  <a:pt x="431800" y="571313"/>
                  <a:pt x="431800" y="539750"/>
                </a:cubicBezTo>
                <a:cubicBezTo>
                  <a:pt x="431800" y="508187"/>
                  <a:pt x="457387" y="482600"/>
                  <a:pt x="488950" y="482600"/>
                </a:cubicBezTo>
                <a:close/>
                <a:moveTo>
                  <a:pt x="273050" y="482600"/>
                </a:moveTo>
                <a:cubicBezTo>
                  <a:pt x="304613" y="482600"/>
                  <a:pt x="330200" y="508187"/>
                  <a:pt x="330200" y="539750"/>
                </a:cubicBezTo>
                <a:cubicBezTo>
                  <a:pt x="330200" y="571313"/>
                  <a:pt x="304613" y="596900"/>
                  <a:pt x="273050" y="596900"/>
                </a:cubicBezTo>
                <a:cubicBezTo>
                  <a:pt x="241487" y="596900"/>
                  <a:pt x="215900" y="571313"/>
                  <a:pt x="215900" y="539750"/>
                </a:cubicBezTo>
                <a:cubicBezTo>
                  <a:pt x="215900" y="508187"/>
                  <a:pt x="241487" y="482600"/>
                  <a:pt x="273050" y="482600"/>
                </a:cubicBezTo>
                <a:close/>
                <a:moveTo>
                  <a:pt x="57150" y="482600"/>
                </a:moveTo>
                <a:cubicBezTo>
                  <a:pt x="88713" y="482600"/>
                  <a:pt x="114300" y="508187"/>
                  <a:pt x="114300" y="539750"/>
                </a:cubicBezTo>
                <a:cubicBezTo>
                  <a:pt x="114300" y="571313"/>
                  <a:pt x="88713" y="596900"/>
                  <a:pt x="57150" y="596900"/>
                </a:cubicBezTo>
                <a:cubicBezTo>
                  <a:pt x="25587" y="596900"/>
                  <a:pt x="0" y="571313"/>
                  <a:pt x="0" y="539750"/>
                </a:cubicBezTo>
                <a:cubicBezTo>
                  <a:pt x="0" y="508187"/>
                  <a:pt x="25587" y="482600"/>
                  <a:pt x="57150" y="482600"/>
                </a:cubicBezTo>
                <a:close/>
                <a:moveTo>
                  <a:pt x="704851" y="241300"/>
                </a:moveTo>
                <a:cubicBezTo>
                  <a:pt x="736413" y="241300"/>
                  <a:pt x="762000" y="266887"/>
                  <a:pt x="762000" y="298450"/>
                </a:cubicBezTo>
                <a:cubicBezTo>
                  <a:pt x="762000" y="330013"/>
                  <a:pt x="736413" y="355600"/>
                  <a:pt x="704851" y="355600"/>
                </a:cubicBezTo>
                <a:cubicBezTo>
                  <a:pt x="673287" y="355600"/>
                  <a:pt x="647700" y="330013"/>
                  <a:pt x="647700" y="298450"/>
                </a:cubicBezTo>
                <a:cubicBezTo>
                  <a:pt x="647700" y="266887"/>
                  <a:pt x="673287" y="241300"/>
                  <a:pt x="704851" y="241300"/>
                </a:cubicBezTo>
                <a:close/>
                <a:moveTo>
                  <a:pt x="488950" y="241300"/>
                </a:moveTo>
                <a:cubicBezTo>
                  <a:pt x="520513" y="241300"/>
                  <a:pt x="546100" y="266887"/>
                  <a:pt x="546100" y="298450"/>
                </a:cubicBezTo>
                <a:cubicBezTo>
                  <a:pt x="546100" y="330013"/>
                  <a:pt x="520513" y="355600"/>
                  <a:pt x="488950" y="355600"/>
                </a:cubicBezTo>
                <a:cubicBezTo>
                  <a:pt x="457387" y="355600"/>
                  <a:pt x="431800" y="330013"/>
                  <a:pt x="431800" y="298450"/>
                </a:cubicBezTo>
                <a:cubicBezTo>
                  <a:pt x="431800" y="266887"/>
                  <a:pt x="457387" y="241300"/>
                  <a:pt x="488950" y="241300"/>
                </a:cubicBezTo>
                <a:close/>
                <a:moveTo>
                  <a:pt x="273050" y="241300"/>
                </a:moveTo>
                <a:cubicBezTo>
                  <a:pt x="304613" y="241300"/>
                  <a:pt x="330200" y="266887"/>
                  <a:pt x="330200" y="298450"/>
                </a:cubicBezTo>
                <a:cubicBezTo>
                  <a:pt x="330200" y="330013"/>
                  <a:pt x="304613" y="355600"/>
                  <a:pt x="273050" y="355600"/>
                </a:cubicBezTo>
                <a:cubicBezTo>
                  <a:pt x="241487" y="355600"/>
                  <a:pt x="215900" y="330013"/>
                  <a:pt x="215900" y="298450"/>
                </a:cubicBezTo>
                <a:cubicBezTo>
                  <a:pt x="215900" y="266887"/>
                  <a:pt x="241487" y="241300"/>
                  <a:pt x="273050" y="241300"/>
                </a:cubicBezTo>
                <a:close/>
                <a:moveTo>
                  <a:pt x="57150" y="241300"/>
                </a:moveTo>
                <a:cubicBezTo>
                  <a:pt x="88713" y="241300"/>
                  <a:pt x="114300" y="266887"/>
                  <a:pt x="114300" y="298450"/>
                </a:cubicBezTo>
                <a:cubicBezTo>
                  <a:pt x="114300" y="330013"/>
                  <a:pt x="88713" y="355600"/>
                  <a:pt x="57150" y="355600"/>
                </a:cubicBezTo>
                <a:cubicBezTo>
                  <a:pt x="25587" y="355600"/>
                  <a:pt x="0" y="330013"/>
                  <a:pt x="0" y="298450"/>
                </a:cubicBezTo>
                <a:cubicBezTo>
                  <a:pt x="0" y="266887"/>
                  <a:pt x="25587" y="241300"/>
                  <a:pt x="57150" y="241300"/>
                </a:cubicBezTo>
                <a:close/>
                <a:moveTo>
                  <a:pt x="704851" y="0"/>
                </a:moveTo>
                <a:cubicBezTo>
                  <a:pt x="736413" y="0"/>
                  <a:pt x="762000" y="25587"/>
                  <a:pt x="762000" y="57150"/>
                </a:cubicBezTo>
                <a:cubicBezTo>
                  <a:pt x="762000" y="88713"/>
                  <a:pt x="736413" y="114300"/>
                  <a:pt x="704851" y="114300"/>
                </a:cubicBezTo>
                <a:cubicBezTo>
                  <a:pt x="673287" y="114300"/>
                  <a:pt x="647700" y="88713"/>
                  <a:pt x="647700" y="57150"/>
                </a:cubicBezTo>
                <a:cubicBezTo>
                  <a:pt x="647700" y="25587"/>
                  <a:pt x="673287" y="0"/>
                  <a:pt x="704851" y="0"/>
                </a:cubicBezTo>
                <a:close/>
                <a:moveTo>
                  <a:pt x="488950" y="0"/>
                </a:moveTo>
                <a:cubicBezTo>
                  <a:pt x="520513" y="0"/>
                  <a:pt x="546100" y="25587"/>
                  <a:pt x="546100" y="57150"/>
                </a:cubicBezTo>
                <a:cubicBezTo>
                  <a:pt x="546100" y="88713"/>
                  <a:pt x="520513" y="114300"/>
                  <a:pt x="488950" y="114300"/>
                </a:cubicBezTo>
                <a:cubicBezTo>
                  <a:pt x="457387" y="114300"/>
                  <a:pt x="431800" y="88713"/>
                  <a:pt x="431800" y="57150"/>
                </a:cubicBezTo>
                <a:cubicBezTo>
                  <a:pt x="431800" y="25587"/>
                  <a:pt x="457387" y="0"/>
                  <a:pt x="488950" y="0"/>
                </a:cubicBezTo>
                <a:close/>
                <a:moveTo>
                  <a:pt x="273050" y="0"/>
                </a:moveTo>
                <a:cubicBezTo>
                  <a:pt x="304613" y="0"/>
                  <a:pt x="330200" y="25587"/>
                  <a:pt x="330200" y="57150"/>
                </a:cubicBezTo>
                <a:cubicBezTo>
                  <a:pt x="330200" y="88713"/>
                  <a:pt x="304613" y="114300"/>
                  <a:pt x="273050" y="114300"/>
                </a:cubicBezTo>
                <a:cubicBezTo>
                  <a:pt x="241487" y="114300"/>
                  <a:pt x="215900" y="88713"/>
                  <a:pt x="215900" y="57150"/>
                </a:cubicBezTo>
                <a:cubicBezTo>
                  <a:pt x="215900" y="25587"/>
                  <a:pt x="241487" y="0"/>
                  <a:pt x="273050" y="0"/>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adFill flip="none" rotWithShape="1">
            <a:gsLst>
              <a:gs pos="0">
                <a:srgbClr val="FFFFFF"/>
              </a:gs>
              <a:gs pos="100000">
                <a:srgbClr val="FFFFFF">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11" name="文本框 10"/>
          <p:cNvSpPr txBox="1"/>
          <p:nvPr/>
        </p:nvSpPr>
        <p:spPr>
          <a:xfrm>
            <a:off x="517684" y="1547336"/>
            <a:ext cx="4933474" cy="3412490"/>
          </a:xfrm>
          <a:prstGeom prst="rect">
            <a:avLst/>
          </a:prstGeom>
          <a:noFill/>
        </p:spPr>
        <p:txBody>
          <a:bodyPr wrap="square" rtlCol="0">
            <a:spAutoFit/>
          </a:bodyPr>
          <a:p>
            <a:pPr indent="0">
              <a:lnSpc>
                <a:spcPct val="120000"/>
              </a:lnSpc>
              <a:spcBef>
                <a:spcPts val="0"/>
              </a:spcBef>
              <a:buNone/>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19</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）公众网民对未成年人网络权益保护状况，认为满意以上的占</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32.78</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满意度评价对比</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21.67%</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上升</a:t>
            </a:r>
            <a:r>
              <a:rPr lang="en-US" altLang="zh-CN" b="1" dirty="0">
                <a:latin typeface="宋体" panose="02010600030101010101" pitchFamily="2" charset="-122"/>
                <a:ea typeface="宋体" panose="02010600030101010101" pitchFamily="2" charset="-122"/>
                <a:cs typeface="宋体" panose="02010600030101010101" pitchFamily="2" charset="-122"/>
                <a:sym typeface="+mn-ea"/>
              </a:rPr>
              <a:t>11.11</a:t>
            </a:r>
            <a:r>
              <a:rPr lang="zh-CN" altLang="en-US"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endParaRPr lang="zh-CN" altLang="en-US"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20</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dirty="0">
                <a:latin typeface="宋体" panose="02010600030101010101" pitchFamily="2" charset="-122"/>
                <a:ea typeface="宋体" panose="02010600030101010101" pitchFamily="2" charset="-122"/>
                <a:cs typeface="宋体" panose="02010600030101010101" pitchFamily="2" charset="-122"/>
                <a:sym typeface="+mn-ea"/>
              </a:rPr>
              <a:t>公众网民对未成年人上网相关问题的关注点主要在不良信息影响</a:t>
            </a:r>
            <a:r>
              <a:rPr lang="zh-CN"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79.79%</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dirty="0">
                <a:latin typeface="宋体" panose="02010600030101010101" pitchFamily="2" charset="-122"/>
                <a:ea typeface="宋体" panose="02010600030101010101" pitchFamily="2" charset="-122"/>
                <a:cs typeface="宋体" panose="02010600030101010101" pitchFamily="2" charset="-122"/>
                <a:sym typeface="+mn-ea"/>
              </a:rPr>
              <a:t>、网络沉迷</a:t>
            </a:r>
            <a:r>
              <a:rPr lang="zh-CN"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73.12%</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a:t>
            </a:r>
            <a:r>
              <a:rPr dirty="0">
                <a:latin typeface="宋体" panose="02010600030101010101" pitchFamily="2" charset="-122"/>
                <a:ea typeface="宋体" panose="02010600030101010101" pitchFamily="2" charset="-122"/>
                <a:cs typeface="宋体" panose="02010600030101010101" pitchFamily="2" charset="-122"/>
                <a:sym typeface="+mn-ea"/>
              </a:rPr>
              <a:t>、盲目追星、粉丝应援</a:t>
            </a:r>
            <a:r>
              <a:rPr lang="zh-CN"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dirty="0">
                <a:latin typeface="宋体" panose="02010600030101010101" pitchFamily="2" charset="-122"/>
                <a:ea typeface="宋体" panose="02010600030101010101" pitchFamily="2" charset="-122"/>
                <a:cs typeface="宋体" panose="02010600030101010101" pitchFamily="2" charset="-122"/>
                <a:sym typeface="+mn-ea"/>
              </a:rPr>
              <a:t>65.42%</a:t>
            </a:r>
            <a:r>
              <a:rPr lang="zh-CN" altLang="en-US" dirty="0">
                <a:latin typeface="宋体" panose="02010600030101010101" pitchFamily="2" charset="-122"/>
                <a:ea typeface="宋体" panose="02010600030101010101" pitchFamily="2" charset="-122"/>
                <a:cs typeface="宋体" panose="02010600030101010101" pitchFamily="2" charset="-122"/>
                <a:sym typeface="+mn-ea"/>
              </a:rPr>
              <a:t>）、被诱导大额充值或过度消费（60.83%）、以及个人隐私泄露（58.96%）方面。</a:t>
            </a:r>
            <a:endParaRPr lang="zh-CN"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17208" y="725011"/>
            <a:ext cx="7144226" cy="669290"/>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8</a:t>
            </a:r>
            <a:r>
              <a:rPr lang="zh-CN" altLang="en-US" sz="1875" b="1">
                <a:latin typeface="宋体" panose="02010600030101010101" pitchFamily="2" charset="-122"/>
                <a:ea typeface="宋体" panose="02010600030101010101" pitchFamily="2" charset="-122"/>
                <a:cs typeface="宋体" panose="02010600030101010101" pitchFamily="2" charset="-122"/>
              </a:rPr>
              <a:t>、未成年人网络权益保护评价较低，未成年人接触不良信息成首次上榜焦点</a:t>
            </a:r>
            <a:endParaRPr lang="en-US" altLang="zh-CN" sz="1875" b="1">
              <a:latin typeface="宋体" panose="02010600030101010101" pitchFamily="2" charset="-122"/>
              <a:ea typeface="宋体" panose="02010600030101010101" pitchFamily="2" charset="-122"/>
              <a:cs typeface="宋体" panose="02010600030101010101" pitchFamily="2" charset="-122"/>
            </a:endParaRPr>
          </a:p>
        </p:txBody>
      </p:sp>
      <p:sp>
        <p:nvSpPr>
          <p:cNvPr id="18" name="下箭头标注 17"/>
          <p:cNvSpPr/>
          <p:nvPr/>
        </p:nvSpPr>
        <p:spPr>
          <a:xfrm>
            <a:off x="5899785" y="151114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9" name="矩形 18"/>
          <p:cNvSpPr/>
          <p:nvPr/>
        </p:nvSpPr>
        <p:spPr>
          <a:xfrm>
            <a:off x="5899785" y="208978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0" name="文本框 9"/>
          <p:cNvSpPr txBox="1"/>
          <p:nvPr/>
        </p:nvSpPr>
        <p:spPr>
          <a:xfrm>
            <a:off x="5932646" y="1543526"/>
            <a:ext cx="2571750" cy="506730"/>
          </a:xfrm>
          <a:prstGeom prst="rect">
            <a:avLst/>
          </a:prstGeom>
          <a:noFill/>
        </p:spPr>
        <p:txBody>
          <a:bodyPr wrap="square" rtlCol="0">
            <a:spAutoFit/>
          </a:bodyPr>
          <a:p>
            <a:pPr algn="ctr"/>
            <a:r>
              <a:rPr lang="zh-CN" altLang="en-US" sz="1350">
                <a:solidFill>
                  <a:schemeClr val="bg1"/>
                </a:solidFill>
              </a:rPr>
              <a:t>未成年人网络权益保护状况评价</a:t>
            </a:r>
            <a:endParaRPr lang="zh-CN" altLang="en-US" sz="1350">
              <a:solidFill>
                <a:schemeClr val="bg1"/>
              </a:solidFill>
            </a:endParaRPr>
          </a:p>
        </p:txBody>
      </p:sp>
      <p:sp>
        <p:nvSpPr>
          <p:cNvPr id="12" name="文本框 11"/>
          <p:cNvSpPr txBox="1"/>
          <p:nvPr/>
        </p:nvSpPr>
        <p:spPr>
          <a:xfrm>
            <a:off x="5899785" y="2134076"/>
            <a:ext cx="2571750" cy="299085"/>
          </a:xfrm>
          <a:prstGeom prst="rect">
            <a:avLst/>
          </a:prstGeom>
          <a:noFill/>
        </p:spPr>
        <p:txBody>
          <a:bodyPr wrap="square" rtlCol="0">
            <a:spAutoFit/>
          </a:bodyPr>
          <a:p>
            <a:pPr algn="ctr"/>
            <a:r>
              <a:rPr lang="en-US" altLang="zh-CN" sz="1350">
                <a:solidFill>
                  <a:schemeClr val="bg1"/>
                </a:solidFill>
              </a:rPr>
              <a:t>32.78%</a:t>
            </a:r>
            <a:r>
              <a:rPr lang="zh-CN" altLang="en-US" sz="1350">
                <a:solidFill>
                  <a:schemeClr val="bg1"/>
                </a:solidFill>
              </a:rPr>
              <a:t>（非常满意和满意）</a:t>
            </a:r>
            <a:endParaRPr lang="zh-CN" altLang="en-US" sz="1350">
              <a:solidFill>
                <a:schemeClr val="bg1"/>
              </a:solidFill>
            </a:endParaRPr>
          </a:p>
        </p:txBody>
      </p:sp>
      <p:pic>
        <p:nvPicPr>
          <p:cNvPr id="13" name="图片 12"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4" name="图片 13"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5" name="图片 14"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6" name="图片 15"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107" name="Drawing 107" descr="Generated"/>
          <p:cNvPicPr>
            <a:picLocks noChangeAspect="1"/>
          </p:cNvPicPr>
          <p:nvPr/>
        </p:nvPicPr>
        <p:blipFill>
          <a:blip r:embed="rId7"/>
          <a:stretch>
            <a:fillRect/>
          </a:stretch>
        </p:blipFill>
        <p:spPr>
          <a:xfrm>
            <a:off x="5808980" y="2705735"/>
            <a:ext cx="3076575" cy="2185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bldLst>
      <p:bldP spid="3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画板 1"/>
          <p:cNvPicPr>
            <a:picLocks noChangeAspect="1"/>
          </p:cNvPicPr>
          <p:nvPr/>
        </p:nvPicPr>
        <p:blipFill>
          <a:blip r:embed="rId1"/>
          <a:stretch>
            <a:fillRect/>
          </a:stretch>
        </p:blipFill>
        <p:spPr>
          <a:xfrm>
            <a:off x="0" y="0"/>
            <a:ext cx="9140825" cy="5142865"/>
          </a:xfrm>
          <a:prstGeom prst="rect">
            <a:avLst/>
          </a:prstGeom>
        </p:spPr>
      </p:pic>
      <p:grpSp>
        <p:nvGrpSpPr>
          <p:cNvPr id="8" name="组合 7"/>
          <p:cNvGrpSpPr/>
          <p:nvPr/>
        </p:nvGrpSpPr>
        <p:grpSpPr>
          <a:xfrm>
            <a:off x="-199103" y="-652239"/>
            <a:ext cx="9542207" cy="6448614"/>
            <a:chOff x="-5715000" y="-6019800"/>
            <a:chExt cx="25031700" cy="16916400"/>
          </a:xfrm>
        </p:grpSpPr>
        <p:grpSp>
          <p:nvGrpSpPr>
            <p:cNvPr id="4" name="组合 3"/>
            <p:cNvGrpSpPr/>
            <p:nvPr/>
          </p:nvGrpSpPr>
          <p:grpSpPr>
            <a:xfrm>
              <a:off x="-5715000" y="-6019800"/>
              <a:ext cx="419100" cy="16916400"/>
              <a:chOff x="-5715000" y="-6019800"/>
              <a:chExt cx="419100" cy="16916400"/>
            </a:xfrm>
          </p:grpSpPr>
          <p:sp>
            <p:nvSpPr>
              <p:cNvPr id="2" name="椭圆 1"/>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椭圆 2"/>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nvGrpSpPr>
            <p:cNvPr id="5" name="组合 4"/>
            <p:cNvGrpSpPr/>
            <p:nvPr/>
          </p:nvGrpSpPr>
          <p:grpSpPr>
            <a:xfrm>
              <a:off x="18897600" y="-6019800"/>
              <a:ext cx="419100" cy="16916400"/>
              <a:chOff x="-5715000" y="-6019800"/>
              <a:chExt cx="419100" cy="16916400"/>
            </a:xfrm>
          </p:grpSpPr>
          <p:sp>
            <p:nvSpPr>
              <p:cNvPr id="6" name="椭圆 5"/>
              <p:cNvSpPr/>
              <p:nvPr/>
            </p:nvSpPr>
            <p:spPr>
              <a:xfrm>
                <a:off x="-5715000" y="-60198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5715000" y="10477500"/>
                <a:ext cx="419100" cy="419100"/>
              </a:xfrm>
              <a:prstGeom prst="ellipse">
                <a:avLst/>
              </a:prstGeom>
              <a:solidFill>
                <a:srgbClr val="E6E6E6"/>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grpSp>
      <p:sp>
        <p:nvSpPr>
          <p:cNvPr id="11" name="文本框 10"/>
          <p:cNvSpPr txBox="1"/>
          <p:nvPr/>
        </p:nvSpPr>
        <p:spPr>
          <a:xfrm>
            <a:off x="565150" y="1275080"/>
            <a:ext cx="4845685" cy="2693670"/>
          </a:xfrm>
          <a:prstGeom prst="rect">
            <a:avLst/>
          </a:prstGeom>
          <a:noFill/>
        </p:spPr>
        <p:txBody>
          <a:bodyPr wrap="square" rtlCol="0">
            <a:spAutoFit/>
          </a:bodyPr>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21</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公众网民对自媒体平台</a:t>
            </a:r>
            <a:r>
              <a:rPr lang="zh-CN" sz="1875" dirty="0">
                <a:latin typeface="宋体" panose="02010600030101010101" pitchFamily="2" charset="-122"/>
                <a:ea typeface="宋体" panose="02010600030101010101" pitchFamily="2" charset="-122"/>
                <a:cs typeface="宋体" panose="02010600030101010101" pitchFamily="2" charset="-122"/>
                <a:sym typeface="+mn-ea"/>
              </a:rPr>
              <a:t>发布内容合规检查措施</a:t>
            </a:r>
            <a:r>
              <a:rPr sz="1875" dirty="0">
                <a:latin typeface="宋体" panose="02010600030101010101" pitchFamily="2" charset="-122"/>
                <a:ea typeface="宋体" panose="02010600030101010101" pitchFamily="2" charset="-122"/>
                <a:cs typeface="宋体" panose="02010600030101010101" pitchFamily="2" charset="-122"/>
                <a:sym typeface="+mn-ea"/>
              </a:rPr>
              <a:t>评价</a:t>
            </a:r>
            <a:r>
              <a:rPr lang="zh-CN" sz="1875" dirty="0">
                <a:latin typeface="宋体" panose="02010600030101010101" pitchFamily="2" charset="-122"/>
                <a:ea typeface="宋体" panose="02010600030101010101" pitchFamily="2" charset="-122"/>
                <a:cs typeface="宋体" panose="02010600030101010101" pitchFamily="2" charset="-122"/>
                <a:sym typeface="+mn-ea"/>
              </a:rPr>
              <a:t>，认为有效的占比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35.19%</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与全国数据相比，认为效果不大的人员比例要高5.76个百分点。</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22</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）公众网民对互联网平台投诉处理结果评价，26.39%网民对投诉结果满意。</a:t>
            </a:r>
            <a:r>
              <a:rPr sz="1875" b="1" dirty="0">
                <a:latin typeface="宋体" panose="02010600030101010101" pitchFamily="2" charset="-122"/>
                <a:ea typeface="宋体" panose="02010600030101010101" pitchFamily="2" charset="-122"/>
                <a:cs typeface="宋体" panose="02010600030101010101" pitchFamily="2" charset="-122"/>
                <a:sym typeface="+mn-ea"/>
              </a:rPr>
              <a:t>与全国数据相比，投诉处理周期短，结果满意的人员比例要低5.33个百分点</a:t>
            </a:r>
            <a:r>
              <a:rPr lang="zh-CN" sz="1875" b="1" dirty="0">
                <a:latin typeface="宋体" panose="02010600030101010101" pitchFamily="2" charset="-122"/>
                <a:ea typeface="宋体" panose="02010600030101010101" pitchFamily="2" charset="-122"/>
                <a:cs typeface="宋体" panose="02010600030101010101" pitchFamily="2" charset="-122"/>
                <a:sym typeface="+mn-ea"/>
              </a:rPr>
              <a:t>。</a:t>
            </a:r>
            <a:endParaRPr lang="zh-CN" sz="1875"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文本框 8"/>
          <p:cNvSpPr txBox="1"/>
          <p:nvPr/>
        </p:nvSpPr>
        <p:spPr>
          <a:xfrm>
            <a:off x="564198" y="723106"/>
            <a:ext cx="7144226"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9</a:t>
            </a:r>
            <a:r>
              <a:rPr lang="zh-CN" altLang="en-US" sz="1875" b="1">
                <a:latin typeface="宋体" panose="02010600030101010101" pitchFamily="2" charset="-122"/>
                <a:ea typeface="宋体" panose="02010600030101010101" pitchFamily="2" charset="-122"/>
                <a:cs typeface="宋体" panose="02010600030101010101" pitchFamily="2" charset="-122"/>
              </a:rPr>
              <a:t>、</a:t>
            </a:r>
            <a:r>
              <a:rPr lang="zh-CN" altLang="en-US" sz="1875" b="1">
                <a:latin typeface="宋体" panose="02010600030101010101" pitchFamily="2" charset="-122"/>
                <a:ea typeface="宋体" panose="02010600030101010101" pitchFamily="2" charset="-122"/>
                <a:cs typeface="宋体" panose="02010600030101010101" pitchFamily="2" charset="-122"/>
                <a:sym typeface="+mn-ea"/>
              </a:rPr>
              <a:t>企业</a:t>
            </a:r>
            <a:r>
              <a:rPr lang="zh-CN" altLang="en-US" sz="1875" b="1">
                <a:latin typeface="宋体" panose="02010600030101010101" pitchFamily="2" charset="-122"/>
                <a:ea typeface="宋体" panose="02010600030101010101" pitchFamily="2" charset="-122"/>
                <a:cs typeface="宋体" panose="02010600030101010101" pitchFamily="2" charset="-122"/>
                <a:sym typeface="+mn-ea"/>
              </a:rPr>
              <a:t>平台合规不容小觑，企业平台服务满意度较低</a:t>
            </a:r>
            <a:endParaRPr lang="en-US" altLang="zh-CN" sz="1875" b="1">
              <a:latin typeface="宋体" panose="02010600030101010101" pitchFamily="2" charset="-122"/>
              <a:ea typeface="宋体" panose="02010600030101010101" pitchFamily="2" charset="-122"/>
              <a:cs typeface="宋体" panose="02010600030101010101" pitchFamily="2" charset="-122"/>
            </a:endParaRPr>
          </a:p>
        </p:txBody>
      </p:sp>
      <p:pic>
        <p:nvPicPr>
          <p:cNvPr id="13" name="图片 12"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4" name="图片 13" descr="未标题-3"/>
          <p:cNvPicPr>
            <a:picLocks noChangeAspect="1"/>
          </p:cNvPicPr>
          <p:nvPr/>
        </p:nvPicPr>
        <p:blipFill>
          <a:blip r:embed="rId3"/>
          <a:srcRect l="65278" b="80121"/>
          <a:stretch>
            <a:fillRect/>
          </a:stretch>
        </p:blipFill>
        <p:spPr>
          <a:xfrm>
            <a:off x="565150" y="359410"/>
            <a:ext cx="3175000" cy="250825"/>
          </a:xfrm>
          <a:prstGeom prst="rect">
            <a:avLst/>
          </a:prstGeom>
        </p:spPr>
      </p:pic>
      <p:pic>
        <p:nvPicPr>
          <p:cNvPr id="10" name="图片 9" descr="发布周3"/>
          <p:cNvPicPr>
            <a:picLocks noChangeAspect="1"/>
          </p:cNvPicPr>
          <p:nvPr/>
        </p:nvPicPr>
        <p:blipFill>
          <a:blip r:embed="rId4"/>
          <a:srcRect l="30810" r="28271" b="17461"/>
          <a:stretch>
            <a:fillRect/>
          </a:stretch>
        </p:blipFill>
        <p:spPr>
          <a:xfrm>
            <a:off x="7737475" y="-19050"/>
            <a:ext cx="593725" cy="846455"/>
          </a:xfrm>
          <a:prstGeom prst="rect">
            <a:avLst/>
          </a:prstGeom>
        </p:spPr>
      </p:pic>
      <p:pic>
        <p:nvPicPr>
          <p:cNvPr id="12" name="图片 11"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18" name="图片 17"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pic>
        <p:nvPicPr>
          <p:cNvPr id="15" name="Drawing 126" descr="Generated"/>
          <p:cNvPicPr>
            <a:picLocks noChangeAspect="1"/>
          </p:cNvPicPr>
          <p:nvPr/>
        </p:nvPicPr>
        <p:blipFill>
          <a:blip r:embed="rId7"/>
          <a:stretch>
            <a:fillRect/>
          </a:stretch>
        </p:blipFill>
        <p:spPr>
          <a:xfrm>
            <a:off x="5584825" y="888365"/>
            <a:ext cx="2821940" cy="2005330"/>
          </a:xfrm>
          <a:prstGeom prst="rect">
            <a:avLst/>
          </a:prstGeom>
        </p:spPr>
      </p:pic>
      <p:pic>
        <p:nvPicPr>
          <p:cNvPr id="16" name="Drawing 130" descr="Generated"/>
          <p:cNvPicPr>
            <a:picLocks noChangeAspect="1"/>
          </p:cNvPicPr>
          <p:nvPr/>
        </p:nvPicPr>
        <p:blipFill>
          <a:blip r:embed="rId8"/>
          <a:stretch>
            <a:fillRect/>
          </a:stretch>
        </p:blipFill>
        <p:spPr>
          <a:xfrm>
            <a:off x="5768340" y="2954655"/>
            <a:ext cx="2858135" cy="20300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advTm="5000">
        <p14:warp dir="in"/>
      </p:transition>
    </mc:Choice>
    <mc:Fallback>
      <p:transition spd="slow" advTm="5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8" name="文本框 7"/>
          <p:cNvSpPr txBox="1"/>
          <p:nvPr/>
        </p:nvSpPr>
        <p:spPr>
          <a:xfrm>
            <a:off x="564515" y="1280160"/>
            <a:ext cx="4532630" cy="3271520"/>
          </a:xfrm>
          <a:prstGeom prst="rect">
            <a:avLst/>
          </a:prstGeom>
          <a:noFill/>
        </p:spPr>
        <p:txBody>
          <a:bodyPr wrap="square" rtlCol="0">
            <a:spAutoFit/>
          </a:bodyPr>
          <a:p>
            <a:pPr indent="0">
              <a:lnSpc>
                <a:spcPct val="12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23</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sz="1875" dirty="0">
                <a:latin typeface="宋体" panose="02010600030101010101" pitchFamily="2" charset="-122"/>
                <a:ea typeface="宋体" panose="02010600030101010101" pitchFamily="2" charset="-122"/>
                <a:cs typeface="宋体" panose="02010600030101010101" pitchFamily="2" charset="-122"/>
                <a:sym typeface="+mn-ea"/>
              </a:rPr>
              <a:t>公众网民对政府网上服务安全性的</a:t>
            </a:r>
            <a:r>
              <a:rPr lang="zh-CN" sz="1875" dirty="0">
                <a:latin typeface="宋体" panose="02010600030101010101" pitchFamily="2" charset="-122"/>
                <a:ea typeface="宋体" panose="02010600030101010101" pitchFamily="2" charset="-122"/>
                <a:cs typeface="宋体" panose="02010600030101010101" pitchFamily="2" charset="-122"/>
                <a:sym typeface="+mn-ea"/>
              </a:rPr>
              <a:t>好评较高。</a:t>
            </a:r>
            <a:r>
              <a:rPr sz="1875" dirty="0">
                <a:latin typeface="宋体" panose="02010600030101010101" pitchFamily="2" charset="-122"/>
                <a:ea typeface="宋体" panose="02010600030101010101" pitchFamily="2" charset="-122"/>
                <a:cs typeface="宋体" panose="02010600030101010101" pitchFamily="2" charset="-122"/>
                <a:sym typeface="+mn-ea"/>
              </a:rPr>
              <a:t>78.69</a:t>
            </a:r>
            <a:r>
              <a:rPr 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sz="1875" dirty="0">
                <a:latin typeface="宋体" panose="02010600030101010101" pitchFamily="2" charset="-122"/>
                <a:ea typeface="宋体" panose="02010600030101010101" pitchFamily="2" charset="-122"/>
                <a:cs typeface="宋体" panose="02010600030101010101" pitchFamily="2" charset="-122"/>
                <a:sym typeface="+mn-ea"/>
              </a:rPr>
              <a:t>公众网民认为政府网上服务比较安全或非常安全。</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对比</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72.23</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上升</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6.46</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20000"/>
              </a:lnSpc>
              <a:spcBef>
                <a:spcPts val="0"/>
              </a:spcBef>
              <a:buNone/>
            </a:pP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sz="1875"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24</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）政府提升治理能力的信息化工程成效评价中等。表示满意或非常满意的网民占44.86%。</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对比</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44.72</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上升</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0.14</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14" name="文本框 13"/>
          <p:cNvSpPr txBox="1"/>
          <p:nvPr/>
        </p:nvSpPr>
        <p:spPr>
          <a:xfrm>
            <a:off x="564198" y="723106"/>
            <a:ext cx="7144226" cy="669290"/>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10</a:t>
            </a:r>
            <a:r>
              <a:rPr lang="zh-CN" altLang="en-US" sz="1875" b="1">
                <a:latin typeface="宋体" panose="02010600030101010101" pitchFamily="2" charset="-122"/>
                <a:ea typeface="宋体" panose="02010600030101010101" pitchFamily="2" charset="-122"/>
                <a:cs typeface="宋体" panose="02010600030101010101" pitchFamily="2" charset="-122"/>
              </a:rPr>
              <a:t>、数字服务安全性受好评</a:t>
            </a:r>
            <a:r>
              <a:rPr lang="zh-CN" altLang="en-US" sz="1875" b="1">
                <a:latin typeface="宋体" panose="02010600030101010101" pitchFamily="2" charset="-122"/>
                <a:ea typeface="宋体" panose="02010600030101010101" pitchFamily="2" charset="-122"/>
                <a:cs typeface="宋体" panose="02010600030101010101" pitchFamily="2" charset="-122"/>
                <a:sym typeface="+mn-ea"/>
              </a:rPr>
              <a:t>，信息化治理仍有上升空间</a:t>
            </a:r>
            <a:endParaRPr lang="zh-CN" altLang="en-US" sz="1875" dirty="0">
              <a:latin typeface="宋体" panose="02010600030101010101" pitchFamily="2" charset="-122"/>
              <a:ea typeface="宋体" panose="02010600030101010101" pitchFamily="2" charset="-122"/>
              <a:cs typeface="宋体" panose="02010600030101010101" pitchFamily="2" charset="-122"/>
              <a:sym typeface="+mn-ea"/>
            </a:endParaRPr>
          </a:p>
          <a:p>
            <a:endParaRPr lang="en-US" altLang="zh-CN" sz="1875" b="1">
              <a:latin typeface="宋体" panose="02010600030101010101" pitchFamily="2" charset="-122"/>
              <a:ea typeface="宋体" panose="02010600030101010101" pitchFamily="2" charset="-122"/>
              <a:cs typeface="宋体" panose="02010600030101010101" pitchFamily="2" charset="-122"/>
            </a:endParaRPr>
          </a:p>
        </p:txBody>
      </p:sp>
      <p:sp>
        <p:nvSpPr>
          <p:cNvPr id="15" name="下箭头标注 14"/>
          <p:cNvSpPr/>
          <p:nvPr/>
        </p:nvSpPr>
        <p:spPr>
          <a:xfrm>
            <a:off x="5702141" y="128000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16" name="矩形 15"/>
          <p:cNvSpPr/>
          <p:nvPr/>
        </p:nvSpPr>
        <p:spPr>
          <a:xfrm>
            <a:off x="5702141" y="185864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nvSpPr>
        <p:spPr>
          <a:xfrm>
            <a:off x="5665470" y="1312545"/>
            <a:ext cx="2743200" cy="299085"/>
          </a:xfrm>
          <a:prstGeom prst="rect">
            <a:avLst/>
          </a:prstGeom>
          <a:noFill/>
        </p:spPr>
        <p:txBody>
          <a:bodyPr wrap="square" rtlCol="0">
            <a:spAutoFit/>
          </a:bodyPr>
          <a:p>
            <a:pPr algn="ctr"/>
            <a:r>
              <a:rPr lang="zh-CN" altLang="en-US" sz="1350">
                <a:solidFill>
                  <a:schemeClr val="bg1"/>
                </a:solidFill>
                <a:sym typeface="+mn-ea"/>
              </a:rPr>
              <a:t>政府网上服务安全性</a:t>
            </a:r>
            <a:r>
              <a:rPr lang="zh-CN" altLang="en-US" sz="1350">
                <a:solidFill>
                  <a:schemeClr val="bg1"/>
                </a:solidFill>
              </a:rPr>
              <a:t>评价</a:t>
            </a:r>
            <a:endParaRPr lang="zh-CN" altLang="en-US" sz="1350">
              <a:solidFill>
                <a:schemeClr val="bg1"/>
              </a:solidFill>
            </a:endParaRPr>
          </a:p>
        </p:txBody>
      </p:sp>
      <p:sp>
        <p:nvSpPr>
          <p:cNvPr id="22" name="文本框 21"/>
          <p:cNvSpPr txBox="1"/>
          <p:nvPr/>
        </p:nvSpPr>
        <p:spPr>
          <a:xfrm>
            <a:off x="5702141" y="1902936"/>
            <a:ext cx="2571750" cy="299085"/>
          </a:xfrm>
          <a:prstGeom prst="rect">
            <a:avLst/>
          </a:prstGeom>
          <a:noFill/>
        </p:spPr>
        <p:txBody>
          <a:bodyPr wrap="square" rtlCol="0">
            <a:spAutoFit/>
          </a:bodyPr>
          <a:p>
            <a:pPr algn="ctr"/>
            <a:r>
              <a:rPr lang="en-US" altLang="zh-CN" sz="1350">
                <a:solidFill>
                  <a:schemeClr val="bg1"/>
                </a:solidFill>
              </a:rPr>
              <a:t>78.69%</a:t>
            </a:r>
            <a:r>
              <a:rPr lang="zh-CN" altLang="en-US" sz="1350">
                <a:solidFill>
                  <a:schemeClr val="bg1"/>
                </a:solidFill>
              </a:rPr>
              <a:t>（非常安全和比较安全）</a:t>
            </a:r>
            <a:endParaRPr lang="zh-CN" altLang="en-US" sz="1350">
              <a:solidFill>
                <a:schemeClr val="bg1"/>
              </a:solidFill>
            </a:endParaRPr>
          </a:p>
        </p:txBody>
      </p:sp>
      <p:sp>
        <p:nvSpPr>
          <p:cNvPr id="2" name="下箭头标注 1"/>
          <p:cNvSpPr/>
          <p:nvPr/>
        </p:nvSpPr>
        <p:spPr>
          <a:xfrm>
            <a:off x="5693251" y="3099911"/>
            <a:ext cx="2637949" cy="60721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4" name="矩形 3"/>
          <p:cNvSpPr/>
          <p:nvPr/>
        </p:nvSpPr>
        <p:spPr>
          <a:xfrm>
            <a:off x="5693251" y="3678555"/>
            <a:ext cx="2637473" cy="348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6" name="文本框 5"/>
          <p:cNvSpPr txBox="1"/>
          <p:nvPr/>
        </p:nvSpPr>
        <p:spPr>
          <a:xfrm>
            <a:off x="5656580" y="3132455"/>
            <a:ext cx="2743200" cy="299085"/>
          </a:xfrm>
          <a:prstGeom prst="rect">
            <a:avLst/>
          </a:prstGeom>
          <a:noFill/>
        </p:spPr>
        <p:txBody>
          <a:bodyPr wrap="square" rtlCol="0">
            <a:spAutoFit/>
          </a:bodyPr>
          <a:p>
            <a:pPr algn="ctr"/>
            <a:r>
              <a:rPr lang="zh-CN" altLang="en-US" sz="1350">
                <a:solidFill>
                  <a:schemeClr val="bg1"/>
                </a:solidFill>
                <a:sym typeface="+mn-ea"/>
              </a:rPr>
              <a:t>信息化治理成效</a:t>
            </a:r>
            <a:r>
              <a:rPr lang="zh-CN" altLang="en-US" sz="1350">
                <a:solidFill>
                  <a:schemeClr val="bg1"/>
                </a:solidFill>
              </a:rPr>
              <a:t>评价</a:t>
            </a:r>
            <a:endParaRPr lang="zh-CN" altLang="en-US" sz="1350">
              <a:solidFill>
                <a:schemeClr val="bg1"/>
              </a:solidFill>
            </a:endParaRPr>
          </a:p>
        </p:txBody>
      </p:sp>
      <p:sp>
        <p:nvSpPr>
          <p:cNvPr id="9" name="文本框 8"/>
          <p:cNvSpPr txBox="1"/>
          <p:nvPr/>
        </p:nvSpPr>
        <p:spPr>
          <a:xfrm>
            <a:off x="5693251" y="3722846"/>
            <a:ext cx="2571750" cy="299085"/>
          </a:xfrm>
          <a:prstGeom prst="rect">
            <a:avLst/>
          </a:prstGeom>
          <a:noFill/>
        </p:spPr>
        <p:txBody>
          <a:bodyPr wrap="square" rtlCol="0">
            <a:spAutoFit/>
          </a:bodyPr>
          <a:p>
            <a:pPr algn="ctr"/>
            <a:r>
              <a:rPr lang="en-US" altLang="zh-CN" sz="1350">
                <a:solidFill>
                  <a:schemeClr val="bg1"/>
                </a:solidFill>
              </a:rPr>
              <a:t>44.86%</a:t>
            </a:r>
            <a:r>
              <a:rPr lang="zh-CN" altLang="en-US" sz="1350">
                <a:solidFill>
                  <a:schemeClr val="bg1"/>
                </a:solidFill>
              </a:rPr>
              <a:t>（非常满意和满意）</a:t>
            </a:r>
            <a:endParaRPr lang="zh-CN" altLang="en-US" sz="1350">
              <a:solidFill>
                <a:schemeClr val="bg1"/>
              </a:solidFill>
            </a:endParaRPr>
          </a:p>
        </p:txBody>
      </p:sp>
    </p:spTree>
    <p:custDataLst>
      <p:tags r:id="rId8"/>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3"/>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4"/>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4" name="文本框 13"/>
          <p:cNvSpPr txBox="1"/>
          <p:nvPr/>
        </p:nvSpPr>
        <p:spPr>
          <a:xfrm>
            <a:off x="564515" y="723265"/>
            <a:ext cx="7713980" cy="380365"/>
          </a:xfrm>
          <a:prstGeom prst="rect">
            <a:avLst/>
          </a:prstGeom>
          <a:noFill/>
        </p:spPr>
        <p:txBody>
          <a:bodyPr wrap="square" rtlCol="0">
            <a:spAutoFit/>
          </a:bodyPr>
          <a:p>
            <a:r>
              <a:rPr lang="en-US" altLang="zh-CN" sz="1875" b="1">
                <a:latin typeface="宋体" panose="02010600030101010101" pitchFamily="2" charset="-122"/>
                <a:ea typeface="宋体" panose="02010600030101010101" pitchFamily="2" charset="-122"/>
                <a:cs typeface="宋体" panose="02010600030101010101" pitchFamily="2" charset="-122"/>
              </a:rPr>
              <a:t>11</a:t>
            </a:r>
            <a:r>
              <a:rPr lang="zh-CN" altLang="en-US" sz="1875" b="1">
                <a:latin typeface="宋体" panose="02010600030101010101" pitchFamily="2" charset="-122"/>
                <a:ea typeface="宋体" panose="02010600030101010101" pitchFamily="2" charset="-122"/>
                <a:cs typeface="宋体" panose="02010600030101010101" pitchFamily="2" charset="-122"/>
              </a:rPr>
              <a:t>、网络从业人员总体安全感基本持平，网络安全监管力度加强</a:t>
            </a:r>
            <a:endParaRPr lang="zh-CN" altLang="en-US" sz="1875" b="1">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565150" y="1505585"/>
            <a:ext cx="7501255" cy="727075"/>
          </a:xfrm>
          <a:prstGeom prst="rect">
            <a:avLst/>
          </a:prstGeom>
          <a:noFill/>
        </p:spPr>
        <p:txBody>
          <a:bodyPr wrap="square" rtlCol="0">
            <a:spAutoFit/>
          </a:bodyPr>
          <a:p>
            <a:pPr indent="0">
              <a:lnSpc>
                <a:spcPct val="110000"/>
              </a:lnSpc>
              <a:spcBef>
                <a:spcPts val="0"/>
              </a:spcBef>
              <a:buNone/>
            </a:pPr>
            <a:r>
              <a:rPr lang="zh-CN"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25</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sz="1875" dirty="0">
                <a:latin typeface="宋体" panose="02010600030101010101" pitchFamily="2" charset="-122"/>
                <a:ea typeface="宋体" panose="02010600030101010101" pitchFamily="2" charset="-122"/>
                <a:cs typeface="宋体" panose="02010600030101010101" pitchFamily="2" charset="-122"/>
                <a:sym typeface="+mn-ea"/>
              </a:rPr>
              <a:t>网络</a:t>
            </a:r>
            <a:r>
              <a:rPr sz="1875" dirty="0">
                <a:latin typeface="宋体" panose="02010600030101010101" pitchFamily="2" charset="-122"/>
                <a:ea typeface="宋体" panose="02010600030101010101" pitchFamily="2" charset="-122"/>
                <a:cs typeface="宋体" panose="02010600030101010101" pitchFamily="2" charset="-122"/>
                <a:sym typeface="+mn-ea"/>
              </a:rPr>
              <a:t>从业人员网民对使用网络时的总体安全感</a:t>
            </a:r>
            <a:r>
              <a:rPr lang="zh-CN" sz="1875" dirty="0">
                <a:latin typeface="宋体" panose="02010600030101010101" pitchFamily="2" charset="-122"/>
                <a:ea typeface="宋体" panose="02010600030101010101" pitchFamily="2" charset="-122"/>
                <a:cs typeface="宋体" panose="02010600030101010101" pitchFamily="2" charset="-122"/>
                <a:sym typeface="+mn-ea"/>
              </a:rPr>
              <a:t>评价，认为安全以上占比</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58.42%</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对比</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年的</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53.28</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上升</a:t>
            </a:r>
            <a:r>
              <a:rPr lang="en-US" altLang="zh-CN" sz="1875" b="1" dirty="0">
                <a:latin typeface="宋体" panose="02010600030101010101" pitchFamily="2" charset="-122"/>
                <a:ea typeface="宋体" panose="02010600030101010101" pitchFamily="2" charset="-122"/>
                <a:cs typeface="宋体" panose="02010600030101010101" pitchFamily="2" charset="-122"/>
                <a:sym typeface="+mn-ea"/>
              </a:rPr>
              <a:t>5.14</a:t>
            </a:r>
            <a:r>
              <a:rPr lang="zh-CN" altLang="en-US"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lang="zh-CN" altLang="en-US" sz="1875" b="1" dirty="0">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9" name="图表 8"/>
          <p:cNvGraphicFramePr/>
          <p:nvPr/>
        </p:nvGraphicFramePr>
        <p:xfrm>
          <a:off x="1908810" y="2432685"/>
          <a:ext cx="5056505" cy="2435860"/>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8"/>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565150" y="743585"/>
            <a:ext cx="7501255" cy="1218565"/>
          </a:xfrm>
          <a:prstGeom prst="rect">
            <a:avLst/>
          </a:prstGeom>
          <a:noFill/>
        </p:spPr>
        <p:txBody>
          <a:bodyPr wrap="square" rtlCol="0">
            <a:spAutoFit/>
          </a:bodyPr>
          <a:p>
            <a:pPr indent="0">
              <a:lnSpc>
                <a:spcPct val="130000"/>
              </a:lnSpc>
              <a:spcBef>
                <a:spcPts val="0"/>
              </a:spcBef>
              <a:buNone/>
            </a:pPr>
            <a:r>
              <a:rPr lang="zh-CN" sz="1875" dirty="0">
                <a:latin typeface="宋体" panose="02010600030101010101" pitchFamily="2" charset="-122"/>
                <a:ea typeface="宋体" panose="02010600030101010101" pitchFamily="2" charset="-122"/>
                <a:cs typeface="宋体" panose="02010600030101010101" pitchFamily="2" charset="-122"/>
                <a:sym typeface="+mn-ea"/>
              </a:rPr>
              <a:t>（</a:t>
            </a:r>
            <a:r>
              <a:rPr lang="en-US" altLang="zh-CN" sz="1875" dirty="0">
                <a:latin typeface="宋体" panose="02010600030101010101" pitchFamily="2" charset="-122"/>
                <a:ea typeface="宋体" panose="02010600030101010101" pitchFamily="2" charset="-122"/>
                <a:cs typeface="宋体" panose="02010600030101010101" pitchFamily="2" charset="-122"/>
                <a:sym typeface="+mn-ea"/>
              </a:rPr>
              <a:t>26</a:t>
            </a:r>
            <a:r>
              <a:rPr lang="zh-CN" altLang="en-US" sz="1875" dirty="0">
                <a:latin typeface="宋体" panose="02010600030101010101" pitchFamily="2" charset="-122"/>
                <a:ea typeface="宋体" panose="02010600030101010101" pitchFamily="2" charset="-122"/>
                <a:cs typeface="宋体" panose="02010600030101010101" pitchFamily="2" charset="-122"/>
                <a:sym typeface="+mn-ea"/>
              </a:rPr>
              <a:t>）网络</a:t>
            </a:r>
            <a:r>
              <a:rPr sz="1875" dirty="0">
                <a:latin typeface="宋体" panose="02010600030101010101" pitchFamily="2" charset="-122"/>
                <a:ea typeface="宋体" panose="02010600030101010101" pitchFamily="2" charset="-122"/>
                <a:cs typeface="宋体" panose="02010600030101010101" pitchFamily="2" charset="-122"/>
                <a:sym typeface="+mn-ea"/>
              </a:rPr>
              <a:t>从业人员对政府有关部门对网络安全监管力度评价比较好，认为</a:t>
            </a:r>
            <a:r>
              <a:rPr lang="zh-CN" sz="1875" dirty="0">
                <a:latin typeface="宋体" panose="02010600030101010101" pitchFamily="2" charset="-122"/>
                <a:ea typeface="宋体" panose="02010600030101010101" pitchFamily="2" charset="-122"/>
                <a:cs typeface="宋体" panose="02010600030101010101" pitchFamily="2" charset="-122"/>
                <a:sym typeface="+mn-ea"/>
              </a:rPr>
              <a:t>非常强和加</a:t>
            </a:r>
            <a:r>
              <a:rPr sz="1875" dirty="0">
                <a:latin typeface="宋体" panose="02010600030101010101" pitchFamily="2" charset="-122"/>
                <a:ea typeface="宋体" panose="02010600030101010101" pitchFamily="2" charset="-122"/>
                <a:cs typeface="宋体" panose="02010600030101010101" pitchFamily="2" charset="-122"/>
                <a:sym typeface="+mn-ea"/>
              </a:rPr>
              <a:t>强占56.55%</a:t>
            </a:r>
            <a:r>
              <a:rPr lang="zh-CN" sz="1875" dirty="0">
                <a:latin typeface="宋体" panose="02010600030101010101" pitchFamily="2" charset="-122"/>
                <a:ea typeface="宋体" panose="02010600030101010101" pitchFamily="2" charset="-122"/>
                <a:cs typeface="宋体" panose="02010600030101010101" pitchFamily="2" charset="-122"/>
                <a:sym typeface="+mn-ea"/>
              </a:rPr>
              <a:t>。与</a:t>
            </a:r>
            <a:r>
              <a:rPr sz="1875" b="1" dirty="0">
                <a:latin typeface="宋体" panose="02010600030101010101" pitchFamily="2" charset="-122"/>
                <a:ea typeface="宋体" panose="02010600030101010101" pitchFamily="2" charset="-122"/>
                <a:cs typeface="宋体" panose="02010600030101010101" pitchFamily="2" charset="-122"/>
                <a:sym typeface="+mn-ea"/>
              </a:rPr>
              <a:t>全国数据相比，</a:t>
            </a:r>
            <a:r>
              <a:rPr lang="zh-CN" sz="1875" b="1" dirty="0">
                <a:latin typeface="宋体" panose="02010600030101010101" pitchFamily="2" charset="-122"/>
                <a:ea typeface="宋体" panose="02010600030101010101" pitchFamily="2" charset="-122"/>
                <a:cs typeface="宋体" panose="02010600030101010101" pitchFamily="2" charset="-122"/>
                <a:sym typeface="+mn-ea"/>
              </a:rPr>
              <a:t>比较强</a:t>
            </a:r>
            <a:r>
              <a:rPr sz="1875" b="1" dirty="0">
                <a:latin typeface="宋体" panose="02010600030101010101" pitchFamily="2" charset="-122"/>
                <a:ea typeface="宋体" panose="02010600030101010101" pitchFamily="2" charset="-122"/>
                <a:cs typeface="宋体" panose="02010600030101010101" pitchFamily="2" charset="-122"/>
                <a:sym typeface="+mn-ea"/>
              </a:rPr>
              <a:t>的比例要</a:t>
            </a:r>
            <a:r>
              <a:rPr lang="zh-CN" sz="1875" b="1" dirty="0">
                <a:latin typeface="宋体" panose="02010600030101010101" pitchFamily="2" charset="-122"/>
                <a:ea typeface="宋体" panose="02010600030101010101" pitchFamily="2" charset="-122"/>
                <a:cs typeface="宋体" panose="02010600030101010101" pitchFamily="2" charset="-122"/>
                <a:sym typeface="+mn-ea"/>
              </a:rPr>
              <a:t>高</a:t>
            </a:r>
            <a:r>
              <a:rPr lang="en-US" sz="1875" b="1" dirty="0">
                <a:latin typeface="宋体" panose="02010600030101010101" pitchFamily="2" charset="-122"/>
                <a:ea typeface="宋体" panose="02010600030101010101" pitchFamily="2" charset="-122"/>
                <a:cs typeface="宋体" panose="02010600030101010101" pitchFamily="2" charset="-122"/>
                <a:sym typeface="+mn-ea"/>
              </a:rPr>
              <a:t>7.14</a:t>
            </a:r>
            <a:r>
              <a:rPr sz="1875" b="1" dirty="0">
                <a:latin typeface="宋体" panose="02010600030101010101" pitchFamily="2" charset="-122"/>
                <a:ea typeface="宋体" panose="02010600030101010101" pitchFamily="2" charset="-122"/>
                <a:cs typeface="宋体" panose="02010600030101010101" pitchFamily="2" charset="-122"/>
                <a:sym typeface="+mn-ea"/>
              </a:rPr>
              <a:t>个百分点。</a:t>
            </a:r>
            <a:endParaRPr sz="1875"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186" name="Drawing 186" descr="Generated"/>
          <p:cNvPicPr>
            <a:picLocks noChangeAspect="1"/>
          </p:cNvPicPr>
          <p:nvPr/>
        </p:nvPicPr>
        <p:blipFill>
          <a:blip r:embed="rId7"/>
          <a:stretch>
            <a:fillRect/>
          </a:stretch>
        </p:blipFill>
        <p:spPr>
          <a:xfrm>
            <a:off x="2367280" y="2106930"/>
            <a:ext cx="4080510" cy="2898140"/>
          </a:xfrm>
          <a:prstGeom prst="rect">
            <a:avLst/>
          </a:prstGeom>
        </p:spPr>
      </p:pic>
    </p:spTree>
    <p:custDataLst>
      <p:tags r:id="rId8"/>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821690" y="1439545"/>
            <a:ext cx="7501255" cy="1690370"/>
            <a:chOff x="1599607" y="1796419"/>
            <a:chExt cx="9306560" cy="2253826"/>
          </a:xfrm>
        </p:grpSpPr>
        <p:sp>
          <p:nvSpPr>
            <p:cNvPr id="134" name="文本框 133"/>
            <p:cNvSpPr txBox="1"/>
            <p:nvPr/>
          </p:nvSpPr>
          <p:spPr>
            <a:xfrm>
              <a:off x="1599607" y="294365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结</a:t>
              </a:r>
              <a:r>
                <a:rPr lang="en-US" altLang="zh-CN" sz="4000" dirty="0">
                  <a:solidFill>
                    <a:schemeClr val="bg1"/>
                  </a:solidFill>
                  <a:latin typeface="思源黑体 Heavy" panose="020B0A00000000000000" charset="-122"/>
                  <a:ea typeface="思源黑体 Heavy" panose="020B0A00000000000000" charset="-122"/>
                  <a:sym typeface="+mn-ea"/>
                </a:rPr>
                <a:t>  </a:t>
              </a:r>
              <a:r>
                <a:rPr lang="zh-CN" altLang="en-US" sz="4000" dirty="0">
                  <a:solidFill>
                    <a:schemeClr val="bg1"/>
                  </a:solidFill>
                  <a:latin typeface="思源黑体 Heavy" panose="020B0A00000000000000" charset="-122"/>
                  <a:ea typeface="思源黑体 Heavy" panose="020B0A00000000000000" charset="-122"/>
                  <a:sym typeface="+mn-ea"/>
                </a:rPr>
                <a:t>论</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第五章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3175"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9" name="图片 18" descr="发布周1"/>
          <p:cNvPicPr>
            <a:picLocks noChangeAspect="1"/>
          </p:cNvPicPr>
          <p:nvPr/>
        </p:nvPicPr>
        <p:blipFill>
          <a:blip r:embed="rId5"/>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6"/>
          <a:srcRect l="42028" t="32763" r="22028" b="34675"/>
          <a:stretch>
            <a:fillRect/>
          </a:stretch>
        </p:blipFill>
        <p:spPr>
          <a:xfrm>
            <a:off x="685800" y="199390"/>
            <a:ext cx="3286760" cy="410845"/>
          </a:xfrm>
          <a:prstGeom prst="rect">
            <a:avLst/>
          </a:prstGeom>
        </p:spPr>
      </p:pic>
      <p:sp>
        <p:nvSpPr>
          <p:cNvPr id="2" name="文本框 1"/>
          <p:cNvSpPr txBox="1"/>
          <p:nvPr/>
        </p:nvSpPr>
        <p:spPr>
          <a:xfrm>
            <a:off x="565150" y="743585"/>
            <a:ext cx="7501255" cy="3907155"/>
          </a:xfrm>
          <a:prstGeom prst="rect">
            <a:avLst/>
          </a:prstGeom>
          <a:noFill/>
        </p:spPr>
        <p:txBody>
          <a:bodyPr wrap="square" rtlCol="0">
            <a:spAutoFit/>
          </a:bodyPr>
          <a:p>
            <a:pPr indent="0">
              <a:lnSpc>
                <a:spcPct val="120000"/>
              </a:lnSpc>
              <a:spcBef>
                <a:spcPts val="0"/>
              </a:spcBef>
              <a:buNone/>
            </a:pPr>
            <a:r>
              <a:rPr lang="zh-CN" altLang="en-US" sz="1875" dirty="0">
                <a:sym typeface="+mn-ea"/>
              </a:rPr>
              <a:t>一、</a:t>
            </a:r>
            <a:r>
              <a:rPr lang="zh-CN" altLang="en-US" sz="1875" dirty="0">
                <a:sym typeface="+mn-ea"/>
              </a:rPr>
              <a:t>从参与调查的网民反映的情况看，重庆市网民网络安全感</a:t>
            </a:r>
            <a:r>
              <a:rPr lang="zh-CN" altLang="en-US" sz="1875" b="1" dirty="0">
                <a:solidFill>
                  <a:srgbClr val="C00000"/>
                </a:solidFill>
                <a:sym typeface="+mn-ea"/>
              </a:rPr>
              <a:t>满意度有很大上升空间</a:t>
            </a:r>
            <a:r>
              <a:rPr lang="zh-CN" altLang="en-US" sz="1875" dirty="0">
                <a:sym typeface="+mn-ea"/>
              </a:rPr>
              <a:t>，网络安全治理取得良好的效果</a:t>
            </a:r>
            <a:r>
              <a:rPr lang="zh-CN" altLang="en-US" sz="1875" b="1" dirty="0">
                <a:sym typeface="+mn-ea"/>
              </a:rPr>
              <a:t>；</a:t>
            </a:r>
            <a:endParaRPr lang="zh-CN" altLang="en-US" sz="1875" b="1" dirty="0">
              <a:sym typeface="+mn-ea"/>
            </a:endParaRPr>
          </a:p>
          <a:p>
            <a:pPr indent="0">
              <a:lnSpc>
                <a:spcPct val="120000"/>
              </a:lnSpc>
              <a:spcBef>
                <a:spcPts val="0"/>
              </a:spcBef>
              <a:buNone/>
            </a:pPr>
            <a:endParaRPr lang="zh-CN" altLang="en-US" sz="1875" b="1" dirty="0">
              <a:sym typeface="+mn-ea"/>
            </a:endParaRPr>
          </a:p>
          <a:p>
            <a:pPr indent="0">
              <a:lnSpc>
                <a:spcPct val="120000"/>
              </a:lnSpc>
              <a:spcBef>
                <a:spcPts val="0"/>
              </a:spcBef>
              <a:buNone/>
            </a:pPr>
            <a:r>
              <a:rPr lang="zh-CN" altLang="en-US" sz="1875" dirty="0">
                <a:sym typeface="+mn-ea"/>
              </a:rPr>
              <a:t>二、</a:t>
            </a:r>
            <a:r>
              <a:rPr lang="zh-CN" altLang="en-US" sz="1875" b="1" dirty="0">
                <a:solidFill>
                  <a:srgbClr val="C00000"/>
                </a:solidFill>
                <a:sym typeface="+mn-ea"/>
              </a:rPr>
              <a:t>网络安全形势仍然严峻</a:t>
            </a:r>
            <a:r>
              <a:rPr lang="zh-CN" altLang="en-US" sz="1875" dirty="0">
                <a:sym typeface="+mn-ea"/>
              </a:rPr>
              <a:t>，网络暴力、恶意炒作、不良信息泛滥问题突出，加强打击网络犯罪任重道远；</a:t>
            </a:r>
            <a:endParaRPr lang="zh-CN" altLang="en-US" sz="1875" dirty="0">
              <a:sym typeface="+mn-ea"/>
            </a:endParaRPr>
          </a:p>
          <a:p>
            <a:pPr indent="0">
              <a:lnSpc>
                <a:spcPct val="120000"/>
              </a:lnSpc>
              <a:spcBef>
                <a:spcPts val="0"/>
              </a:spcBef>
              <a:buNone/>
            </a:pPr>
            <a:endParaRPr lang="zh-CN" altLang="en-US" sz="1875" dirty="0">
              <a:sym typeface="+mn-ea"/>
            </a:endParaRPr>
          </a:p>
          <a:p>
            <a:pPr indent="0">
              <a:lnSpc>
                <a:spcPct val="120000"/>
              </a:lnSpc>
              <a:spcBef>
                <a:spcPts val="0"/>
              </a:spcBef>
              <a:buNone/>
            </a:pPr>
            <a:r>
              <a:rPr lang="zh-CN" sz="1875" dirty="0">
                <a:sym typeface="+mn-ea"/>
              </a:rPr>
              <a:t>三、</a:t>
            </a:r>
            <a:r>
              <a:rPr lang="zh-CN" altLang="en-US" sz="1875" b="1" dirty="0">
                <a:solidFill>
                  <a:srgbClr val="C00000"/>
                </a:solidFill>
                <a:sym typeface="+mn-ea"/>
              </a:rPr>
              <a:t>网民网络安全意识有较大提高</a:t>
            </a:r>
            <a:r>
              <a:rPr lang="zh-CN" altLang="en-US" sz="1875" dirty="0">
                <a:sym typeface="+mn-ea"/>
              </a:rPr>
              <a:t>，网民对个人信息保护和未成年人网络权益保护的关注度高；</a:t>
            </a:r>
            <a:endParaRPr lang="zh-CN" altLang="en-US" sz="1875" dirty="0">
              <a:sym typeface="+mn-ea"/>
            </a:endParaRPr>
          </a:p>
          <a:p>
            <a:pPr indent="0">
              <a:lnSpc>
                <a:spcPct val="120000"/>
              </a:lnSpc>
              <a:spcBef>
                <a:spcPts val="0"/>
              </a:spcBef>
              <a:buNone/>
            </a:pPr>
            <a:endParaRPr lang="en-US" altLang="zh-CN" sz="1875" dirty="0"/>
          </a:p>
          <a:p>
            <a:pPr indent="0">
              <a:lnSpc>
                <a:spcPct val="120000"/>
              </a:lnSpc>
              <a:spcBef>
                <a:spcPts val="0"/>
              </a:spcBef>
              <a:buNone/>
            </a:pPr>
            <a:r>
              <a:rPr lang="zh-CN" sz="1875" dirty="0">
                <a:sym typeface="+mn-ea"/>
              </a:rPr>
              <a:t>四、</a:t>
            </a:r>
            <a:r>
              <a:rPr lang="zh-CN" altLang="en-US" sz="1875" dirty="0">
                <a:sym typeface="+mn-ea"/>
              </a:rPr>
              <a:t>网络安全等级保护和关键信息基础设施保护制度持续推进，</a:t>
            </a:r>
            <a:r>
              <a:rPr lang="zh-CN" altLang="en-US" sz="1875" b="1" dirty="0">
                <a:solidFill>
                  <a:srgbClr val="C00000"/>
                </a:solidFill>
                <a:sym typeface="+mn-ea"/>
              </a:rPr>
              <a:t>企业合规自律和网络安全保障水平有较大提升</a:t>
            </a:r>
            <a:r>
              <a:rPr lang="zh-CN" altLang="en-US" sz="1875" dirty="0">
                <a:solidFill>
                  <a:schemeClr val="tx1"/>
                </a:solidFill>
                <a:sym typeface="+mn-ea"/>
              </a:rPr>
              <a:t>。</a:t>
            </a:r>
            <a:endParaRPr lang="zh-CN" altLang="en-US" sz="1875" dirty="0">
              <a:solidFill>
                <a:schemeClr val="tx1"/>
              </a:solidFill>
              <a:sym typeface="+mn-ea"/>
            </a:endParaRPr>
          </a:p>
        </p:txBody>
      </p:sp>
    </p:spTree>
    <p:custDataLst>
      <p:tags r:id="rId7"/>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8" name="图片 7"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11" name="图片 10" descr="发布周"/>
          <p:cNvPicPr>
            <a:picLocks noChangeAspect="1"/>
          </p:cNvPicPr>
          <p:nvPr/>
        </p:nvPicPr>
        <p:blipFill>
          <a:blip r:embed="rId3"/>
          <a:stretch>
            <a:fillRect/>
          </a:stretch>
        </p:blipFill>
        <p:spPr>
          <a:xfrm>
            <a:off x="7947660" y="-40640"/>
            <a:ext cx="1553845" cy="1135380"/>
          </a:xfrm>
          <a:prstGeom prst="rect">
            <a:avLst/>
          </a:prstGeom>
        </p:spPr>
      </p:pic>
      <p:pic>
        <p:nvPicPr>
          <p:cNvPr id="12" name="图片 11" descr="网安联logo3"/>
          <p:cNvPicPr>
            <a:picLocks noChangeAspect="1"/>
          </p:cNvPicPr>
          <p:nvPr/>
        </p:nvPicPr>
        <p:blipFill>
          <a:blip r:embed="rId4"/>
          <a:stretch>
            <a:fillRect/>
          </a:stretch>
        </p:blipFill>
        <p:spPr>
          <a:xfrm>
            <a:off x="7275830" y="-29845"/>
            <a:ext cx="1480820" cy="1047115"/>
          </a:xfrm>
          <a:prstGeom prst="rect">
            <a:avLst/>
          </a:prstGeom>
        </p:spPr>
      </p:pic>
      <p:grpSp>
        <p:nvGrpSpPr>
          <p:cNvPr id="14" name="组合 13"/>
          <p:cNvGrpSpPr/>
          <p:nvPr/>
        </p:nvGrpSpPr>
        <p:grpSpPr>
          <a:xfrm>
            <a:off x="3210986" y="1547288"/>
            <a:ext cx="3871852" cy="1861093"/>
            <a:chOff x="6068269" y="1994969"/>
            <a:chExt cx="5162470" cy="2481457"/>
          </a:xfrm>
        </p:grpSpPr>
        <p:sp>
          <p:nvSpPr>
            <p:cNvPr id="15" name="文本框 14"/>
            <p:cNvSpPr txBox="1"/>
            <p:nvPr/>
          </p:nvSpPr>
          <p:spPr>
            <a:xfrm>
              <a:off x="6068269" y="1994969"/>
              <a:ext cx="2606040" cy="1137073"/>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950" u="none" strike="noStrike" kern="1200" cap="none" spc="-150" normalizeH="0" baseline="0" noProof="0" dirty="0">
                  <a:ln>
                    <a:noFill/>
                  </a:ln>
                  <a:solidFill>
                    <a:prstClr val="white"/>
                  </a:solidFill>
                  <a:effectLst/>
                  <a:uLnTx/>
                  <a:uFillTx/>
                  <a:latin typeface="黑体" panose="02010609060101010101" charset="-122"/>
                  <a:ea typeface="黑体" panose="02010609060101010101" charset="-122"/>
                  <a:cs typeface="+mn-cs"/>
                </a:rPr>
                <a:t>THANKS</a:t>
              </a:r>
              <a:endParaRPr kumimoji="0" lang="zh-CN" altLang="en-US" sz="4950" u="none" strike="noStrike" kern="1200" cap="none" spc="-150" normalizeH="0" baseline="0" noProof="0" dirty="0">
                <a:ln>
                  <a:noFill/>
                </a:ln>
                <a:solidFill>
                  <a:prstClr val="white"/>
                </a:solidFill>
                <a:effectLst/>
                <a:uLnTx/>
                <a:uFillTx/>
                <a:latin typeface="黑体" panose="02010609060101010101" charset="-122"/>
                <a:ea typeface="黑体" panose="02010609060101010101" charset="-122"/>
                <a:cs typeface="+mn-cs"/>
              </a:endParaRPr>
            </a:p>
          </p:txBody>
        </p:sp>
        <p:sp>
          <p:nvSpPr>
            <p:cNvPr id="16" name="文本框 15"/>
            <p:cNvSpPr txBox="1"/>
            <p:nvPr/>
          </p:nvSpPr>
          <p:spPr>
            <a:xfrm>
              <a:off x="6096000" y="3132338"/>
              <a:ext cx="3291840" cy="1044787"/>
            </a:xfrm>
            <a:prstGeom prst="rect">
              <a:avLst/>
            </a:prstGeom>
            <a:noFill/>
          </p:spPr>
          <p:txBody>
            <a:bodyPr wrap="none" rtlCol="0">
              <a:spAutoFit/>
              <a:scene3d>
                <a:camera prst="orthographicFront"/>
                <a:lightRig rig="threePt" dir="t"/>
              </a:scene3d>
              <a:sp3d contourW="12700"/>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5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感谢观看</a:t>
              </a:r>
              <a:endParaRPr kumimoji="0" lang="zh-CN" altLang="en-US" sz="4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6096000" y="4097119"/>
              <a:ext cx="5134739" cy="379307"/>
            </a:xfrm>
            <a:prstGeom prst="rect">
              <a:avLst/>
            </a:prstGeom>
            <a:noFill/>
          </p:spPr>
          <p:txBody>
            <a:bodyPr wrap="square" rtlCol="0">
              <a:spAutoFit/>
              <a:scene3d>
                <a:camera prst="orthographicFront"/>
                <a:lightRig rig="threePt" dir="t"/>
              </a:scene3d>
              <a:sp3d contourW="12700"/>
            </a:bodyPr>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050" b="0" i="0" u="none" strike="noStrike" kern="1200" cap="none" spc="0" normalizeH="0" baseline="0" noProof="0" dirty="0">
                <a:ln>
                  <a:noFill/>
                </a:ln>
                <a:gradFill>
                  <a:gsLst>
                    <a:gs pos="0">
                      <a:srgbClr val="54F2F5"/>
                    </a:gs>
                    <a:gs pos="100000">
                      <a:srgbClr val="071643"/>
                    </a:gs>
                  </a:gsLst>
                  <a:lin ang="2700000" scaled="1"/>
                </a:gradFill>
                <a:effectLst/>
                <a:uLnTx/>
                <a:uFillTx/>
                <a:latin typeface="Century Gothic" panose="020B0502020202020204" pitchFamily="34" charset="0"/>
                <a:ea typeface="微软雅黑" panose="020B0503020204020204" pitchFamily="34" charset="-122"/>
                <a:cs typeface="+mn-cs"/>
              </a:endParaRPr>
            </a:p>
          </p:txBody>
        </p:sp>
      </p:grpSp>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564515" y="1439545"/>
            <a:ext cx="7501255" cy="2446020"/>
            <a:chOff x="1280538" y="1796419"/>
            <a:chExt cx="9306560" cy="3261359"/>
          </a:xfrm>
        </p:grpSpPr>
        <p:sp>
          <p:nvSpPr>
            <p:cNvPr id="134" name="文本框 133"/>
            <p:cNvSpPr txBox="1"/>
            <p:nvPr/>
          </p:nvSpPr>
          <p:spPr>
            <a:xfrm>
              <a:off x="1280538" y="2966512"/>
              <a:ext cx="9306560" cy="2091266"/>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开展网民网络安全感满意度调查背景及意义</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第一章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958215" y="1061085"/>
            <a:ext cx="7223760" cy="3303905"/>
          </a:xfrm>
          <a:prstGeom prst="rect">
            <a:avLst/>
          </a:prstGeom>
          <a:noFill/>
        </p:spPr>
        <p:txBody>
          <a:bodyPr wrap="square" rtlCol="0">
            <a:spAutoFit/>
          </a:bodyPr>
          <a:p>
            <a:pPr marL="0" indent="0" algn="l">
              <a:lnSpc>
                <a:spcPct val="11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发起：</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全国</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135</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家网络安全行业协会及相关社会组织</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共同发起</a:t>
            </a:r>
            <a:endParaRPr lang="zh-CN" altLang="zh-CN"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10000"/>
              </a:lnSpc>
              <a:spcBef>
                <a:spcPts val="0"/>
              </a:spcBef>
              <a:buNone/>
            </a:pPr>
            <a:endParaRPr lang="en-US" altLang="zh-CN" sz="19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目的：</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贯彻习近平总书记有关</a:t>
            </a:r>
            <a:r>
              <a:rPr lang="zh-CN" altLang="en-US" sz="19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“网络安全为人民、网络安全靠人民</a:t>
            </a:r>
            <a:r>
              <a:rPr lang="zh-CN" alt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网络强国的重要思想，积极探索网络治理规律，提高综合治理的成效和水平</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为提升网民网络安全感和满意度提供帮助。</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gn="l">
              <a:lnSpc>
                <a:spcPct val="110000"/>
              </a:lnSpc>
              <a:spcBef>
                <a:spcPts val="0"/>
              </a:spcBef>
              <a:buNone/>
            </a:pPr>
            <a:endParaRPr lang="en-US" altLang="zh-CN" sz="1900" dirty="0">
              <a:latin typeface="宋体" panose="02010600030101010101" pitchFamily="2" charset="-122"/>
              <a:ea typeface="宋体" panose="02010600030101010101" pitchFamily="2" charset="-122"/>
              <a:cs typeface="宋体" panose="02010600030101010101" pitchFamily="2" charset="-122"/>
            </a:endParaRPr>
          </a:p>
          <a:p>
            <a:pPr marL="0" indent="0" algn="l">
              <a:lnSpc>
                <a:spcPct val="110000"/>
              </a:lnSpc>
              <a:spcBef>
                <a:spcPts val="0"/>
              </a:spcBef>
              <a:buNone/>
            </a:pPr>
            <a:r>
              <a:rPr lang="zh-CN" altLang="en-US" sz="1900" b="1" dirty="0">
                <a:latin typeface="宋体" panose="02010600030101010101" pitchFamily="2" charset="-122"/>
                <a:ea typeface="宋体" panose="02010600030101010101" pitchFamily="2" charset="-122"/>
                <a:cs typeface="宋体" panose="02010600030101010101" pitchFamily="2" charset="-122"/>
                <a:sym typeface="+mn-ea"/>
              </a:rPr>
              <a:t>宗旨</a:t>
            </a:r>
            <a:r>
              <a:rPr lang="en-US" altLang="zh-CN" sz="19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坚持面向网民大众，努力做到让大家畅所欲言，让政府主管部门能够真全面的倾听和了解网络安全在网民中的直接感受、网民的具体诉求和所反映的存在问题。同时也通过各种配合的活动向广大网民宣传网络安全的相关政策、法律和知识。</a:t>
            </a:r>
            <a:endParaRPr lang="zh-CN" altLang="en-US" sz="1900">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97155" y="-31115"/>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1071880" y="969010"/>
            <a:ext cx="6665595" cy="2982595"/>
          </a:xfrm>
          <a:prstGeom prst="rect">
            <a:avLst/>
          </a:prstGeom>
          <a:noFill/>
        </p:spPr>
        <p:txBody>
          <a:bodyPr wrap="square" rtlCol="0">
            <a:spAutoFit/>
          </a:bodyPr>
          <a:p>
            <a:pPr marL="0" indent="0" algn="l" fontAlgn="auto">
              <a:lnSpc>
                <a:spcPct val="110000"/>
              </a:lnSpc>
              <a:spcBef>
                <a:spcPts val="0"/>
              </a:spcBef>
              <a:buNone/>
            </a:pPr>
            <a:r>
              <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rPr>
              <a:t>重庆调查活动的辐射力、影响力：</a:t>
            </a:r>
            <a:endParaRPr lang="zh-CN" altLang="en-US" sz="1900"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457200" algn="l" fontAlgn="auto">
              <a:lnSpc>
                <a:spcPct val="110000"/>
              </a:lnSpc>
              <a:spcBef>
                <a:spcPts val="0"/>
              </a:spcBef>
              <a:buNone/>
            </a:pPr>
            <a:endPar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marL="0" indent="457200" algn="l" fontAlgn="auto">
              <a:lnSpc>
                <a:spcPct val="110000"/>
              </a:lnSpc>
              <a:spcBef>
                <a:spcPts val="0"/>
              </a:spcBef>
              <a:buNone/>
            </a:pPr>
            <a:r>
              <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rPr>
              <a:t>协会积极组织开展调查活动重庆工作动员会，认真部署满意度调查活动工作，分配任务和活动链接，开展相关宣传报告。邀请各方网民代表录制宣传活动视频，在门户网站投放宣传图片、新闻稿件宣传造势。邀请媒体发布新闻通稿，组织动员会员单位在微信群、门户网站悬挂链接、二维码，组织单位员工积极参与调查。利用高校资源广泛宣传调查活动，动员学生积极参与问卷调查，均取得不错的活动效果！</a:t>
            </a:r>
            <a:endPar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564515" y="1439545"/>
            <a:ext cx="7501255" cy="1707515"/>
            <a:chOff x="1280538" y="1796419"/>
            <a:chExt cx="9306560" cy="2276686"/>
          </a:xfrm>
        </p:grpSpPr>
        <p:sp>
          <p:nvSpPr>
            <p:cNvPr id="134" name="文本框 133"/>
            <p:cNvSpPr txBox="1"/>
            <p:nvPr/>
          </p:nvSpPr>
          <p:spPr>
            <a:xfrm>
              <a:off x="1280538" y="2966512"/>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重庆样本采集情况</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第二章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3"/>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4"/>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间隔页</a:t>
            </a:r>
            <a:endParaRPr kumimoji="0" lang="zh-CN" altLang="en-US" sz="45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6"/>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7"/>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8"/>
          <a:srcRect l="42028" t="32763" r="22028" b="34675"/>
          <a:stretch>
            <a:fillRect/>
          </a:stretch>
        </p:blipFill>
        <p:spPr>
          <a:xfrm>
            <a:off x="685800" y="199390"/>
            <a:ext cx="3286760" cy="410845"/>
          </a:xfrm>
          <a:prstGeom prst="rect">
            <a:avLst/>
          </a:prstGeom>
        </p:spPr>
      </p:pic>
      <p:sp>
        <p:nvSpPr>
          <p:cNvPr id="2" name="文本框 1"/>
          <p:cNvSpPr txBox="1"/>
          <p:nvPr/>
        </p:nvSpPr>
        <p:spPr>
          <a:xfrm>
            <a:off x="85090" y="742950"/>
            <a:ext cx="8705215" cy="4210050"/>
          </a:xfrm>
          <a:prstGeom prst="rect">
            <a:avLst/>
          </a:prstGeom>
          <a:noFill/>
        </p:spPr>
        <p:txBody>
          <a:bodyPr wrap="square" rtlCol="0">
            <a:spAutoFit/>
          </a:bodyPr>
          <a:p>
            <a:pPr marL="0" indent="0">
              <a:lnSpc>
                <a:spcPct val="100000"/>
              </a:lnSpc>
              <a:spcBef>
                <a:spcPts val="0"/>
              </a:spcBef>
              <a:buNone/>
            </a:pP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采集时间：</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2021</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年</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8</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月</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3</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日至</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8</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月</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12</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日</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0" indent="0">
              <a:lnSpc>
                <a:spcPct val="100000"/>
              </a:lnSpc>
              <a:spcBef>
                <a:spcPts val="0"/>
              </a:spcBef>
              <a:buNone/>
            </a:pP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0">
              <a:lnSpc>
                <a:spcPct val="13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采集份数：</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公众网民问卷总数量</a:t>
            </a:r>
            <a:r>
              <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为</a:t>
            </a:r>
            <a:r>
              <a:rPr lang="en-US" altLang="zh-CN"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15273</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0">
              <a:lnSpc>
                <a:spcPct val="13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其中，公众网民版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12704</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0">
              <a:lnSpc>
                <a:spcPct val="13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网络从业人员版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2569</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0">
              <a:lnSpc>
                <a:spcPct val="13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数据清洗后份数：有效问卷总数为</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14096</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0">
              <a:lnSpc>
                <a:spcPct val="13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其中，公众网民版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12073</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0">
              <a:lnSpc>
                <a:spcPct val="13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网络从业人员版</a:t>
            </a:r>
            <a:r>
              <a:rPr lang="en-US" sz="19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2023</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份。</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457200" indent="0">
              <a:lnSpc>
                <a:spcPct val="130000"/>
              </a:lnSpc>
              <a:spcBef>
                <a:spcPts val="0"/>
              </a:spcBef>
              <a:buNone/>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数据样本有效性为：</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92.29%</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900" dirty="0">
              <a:latin typeface="宋体" panose="02010600030101010101" pitchFamily="2" charset="-122"/>
              <a:ea typeface="宋体" panose="02010600030101010101" pitchFamily="2" charset="-122"/>
              <a:cs typeface="宋体" panose="02010600030101010101" pitchFamily="2" charset="-122"/>
              <a:sym typeface="+mn-ea"/>
            </a:endParaRPr>
          </a:p>
          <a:p>
            <a:pPr marL="800100" indent="-342900">
              <a:lnSpc>
                <a:spcPct val="100000"/>
              </a:lnSpc>
              <a:spcBef>
                <a:spcPts val="0"/>
              </a:spcBef>
              <a:buFont typeface="Wingdings" panose="05000000000000000000" charset="0"/>
              <a:buChar char="Ø"/>
            </a:pP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与</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2020</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年相比，有效问卷采集总量提升</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0.96</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倍。而网络从业人员版的有效采集增幅高达</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8</a:t>
            </a:r>
            <a:r>
              <a:rPr lang="en-US" altLang="zh-CN" sz="1900" dirty="0">
                <a:latin typeface="宋体" panose="02010600030101010101" pitchFamily="2" charset="-122"/>
                <a:ea typeface="宋体" panose="02010600030101010101" pitchFamily="2" charset="-122"/>
                <a:cs typeface="宋体" panose="02010600030101010101" pitchFamily="2" charset="-122"/>
                <a:sym typeface="+mn-ea"/>
              </a:rPr>
              <a:t>.66</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倍。以上数据说明，本年度重庆市样本采集情况，和往年的调查相比，回收问卷</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的</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数量都空前</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的</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高</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900" dirty="0">
                <a:latin typeface="宋体" panose="02010600030101010101" pitchFamily="2" charset="-122"/>
                <a:ea typeface="宋体" panose="02010600030101010101" pitchFamily="2" charset="-122"/>
                <a:cs typeface="宋体" panose="02010600030101010101" pitchFamily="2" charset="-122"/>
                <a:sym typeface="+mn-ea"/>
              </a:rPr>
              <a:t>而且问卷</a:t>
            </a:r>
            <a:r>
              <a:rPr lang="zh-CN" altLang="zh-CN" sz="1900" dirty="0">
                <a:latin typeface="宋体" panose="02010600030101010101" pitchFamily="2" charset="-122"/>
                <a:ea typeface="宋体" panose="02010600030101010101" pitchFamily="2" charset="-122"/>
                <a:cs typeface="宋体" panose="02010600030101010101" pitchFamily="2" charset="-122"/>
                <a:sym typeface="+mn-ea"/>
              </a:rPr>
              <a:t>的总体质量较好。</a:t>
            </a:r>
            <a:endParaRPr lang="zh-CN" altLang="en-US" sz="1900"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graphicFrame>
        <p:nvGraphicFramePr>
          <p:cNvPr id="21" name="图表 20"/>
          <p:cNvGraphicFramePr/>
          <p:nvPr/>
        </p:nvGraphicFramePr>
        <p:xfrm>
          <a:off x="5885180" y="1941830"/>
          <a:ext cx="3129915" cy="1661160"/>
        </p:xfrm>
        <a:graphic>
          <a:graphicData uri="http://schemas.openxmlformats.org/drawingml/2006/chart">
            <c:chart xmlns:c="http://schemas.openxmlformats.org/drawingml/2006/chart" xmlns:r="http://schemas.openxmlformats.org/officeDocument/2006/relationships" r:id="rId1"/>
          </a:graphicData>
        </a:graphic>
      </p:graphicFrame>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descr="调查活动logo"/>
          <p:cNvPicPr>
            <a:picLocks noChangeAspect="1"/>
          </p:cNvPicPr>
          <p:nvPr/>
        </p:nvPicPr>
        <p:blipFill>
          <a:blip r:embed="rId2"/>
          <a:stretch>
            <a:fillRect/>
          </a:stretch>
        </p:blipFill>
        <p:spPr>
          <a:xfrm>
            <a:off x="187325" y="162560"/>
            <a:ext cx="465455" cy="465455"/>
          </a:xfrm>
          <a:prstGeom prst="rect">
            <a:avLst/>
          </a:prstGeom>
        </p:spPr>
      </p:pic>
      <p:pic>
        <p:nvPicPr>
          <p:cNvPr id="6" name="图片 5" descr="发布周"/>
          <p:cNvPicPr>
            <a:picLocks noChangeAspect="1"/>
          </p:cNvPicPr>
          <p:nvPr/>
        </p:nvPicPr>
        <p:blipFill>
          <a:blip r:embed="rId3"/>
          <a:srcRect r="24928"/>
          <a:stretch>
            <a:fillRect/>
          </a:stretch>
        </p:blipFill>
        <p:spPr>
          <a:xfrm>
            <a:off x="7947660" y="-40640"/>
            <a:ext cx="1166495" cy="1135380"/>
          </a:xfrm>
          <a:prstGeom prst="rect">
            <a:avLst/>
          </a:prstGeom>
        </p:spPr>
      </p:pic>
      <p:pic>
        <p:nvPicPr>
          <p:cNvPr id="7" name="图片 6" descr="网安联logo3"/>
          <p:cNvPicPr>
            <a:picLocks noChangeAspect="1"/>
          </p:cNvPicPr>
          <p:nvPr/>
        </p:nvPicPr>
        <p:blipFill>
          <a:blip r:embed="rId4"/>
          <a:stretch>
            <a:fillRect/>
          </a:stretch>
        </p:blipFill>
        <p:spPr>
          <a:xfrm>
            <a:off x="7275830" y="-29845"/>
            <a:ext cx="1480820" cy="1047115"/>
          </a:xfrm>
          <a:prstGeom prst="rect">
            <a:avLst/>
          </a:prstGeom>
        </p:spPr>
      </p:pic>
      <p:pic>
        <p:nvPicPr>
          <p:cNvPr id="3" name="图片 2" descr="未标题-3"/>
          <p:cNvPicPr>
            <a:picLocks noChangeAspect="1"/>
          </p:cNvPicPr>
          <p:nvPr/>
        </p:nvPicPr>
        <p:blipFill>
          <a:blip r:embed="rId5"/>
          <a:srcRect l="65278" b="80121"/>
          <a:stretch>
            <a:fillRect/>
          </a:stretch>
        </p:blipFill>
        <p:spPr>
          <a:xfrm>
            <a:off x="565150" y="359410"/>
            <a:ext cx="3175000" cy="250825"/>
          </a:xfrm>
          <a:prstGeom prst="rect">
            <a:avLst/>
          </a:prstGeom>
        </p:spPr>
      </p:pic>
      <p:sp>
        <p:nvSpPr>
          <p:cNvPr id="38" name="椭圆 37"/>
          <p:cNvSpPr/>
          <p:nvPr/>
        </p:nvSpPr>
        <p:spPr>
          <a:xfrm>
            <a:off x="10740572" y="5803900"/>
            <a:ext cx="901700" cy="901700"/>
          </a:xfrm>
          <a:prstGeom prst="ellipse">
            <a:avLst/>
          </a:prstGeom>
          <a:gradFill flip="none" rotWithShape="1">
            <a:gsLst>
              <a:gs pos="0">
                <a:srgbClr val="4B6C9A">
                  <a:alpha val="0"/>
                </a:srgbClr>
              </a:gs>
              <a:gs pos="70000">
                <a:srgbClr val="EACAA3">
                  <a:alpha val="25000"/>
                </a:srgbClr>
              </a:gs>
            </a:gsLst>
            <a:path path="circle">
              <a:fillToRect l="100000" t="100000"/>
            </a:path>
            <a:tileRect r="-100000" b="-10000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p>
        </p:txBody>
      </p:sp>
      <p:sp>
        <p:nvSpPr>
          <p:cNvPr id="2" name="矩形 1"/>
          <p:cNvSpPr/>
          <p:nvPr/>
        </p:nvSpPr>
        <p:spPr>
          <a:xfrm>
            <a:off x="0" y="1378117"/>
            <a:ext cx="3972622" cy="618893"/>
          </a:xfrm>
          <a:prstGeom prst="rect">
            <a:avLst/>
          </a:prstGeom>
          <a:solidFill>
            <a:schemeClr val="bg1">
              <a:lumMod val="9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组合 132"/>
          <p:cNvGrpSpPr/>
          <p:nvPr/>
        </p:nvGrpSpPr>
        <p:grpSpPr>
          <a:xfrm>
            <a:off x="821055" y="1439545"/>
            <a:ext cx="7501255" cy="1691005"/>
            <a:chOff x="1598819" y="1796419"/>
            <a:chExt cx="9306560" cy="2254673"/>
          </a:xfrm>
        </p:grpSpPr>
        <p:sp>
          <p:nvSpPr>
            <p:cNvPr id="134" name="文本框 133"/>
            <p:cNvSpPr txBox="1"/>
            <p:nvPr/>
          </p:nvSpPr>
          <p:spPr>
            <a:xfrm>
              <a:off x="1598819" y="2944499"/>
              <a:ext cx="9306560" cy="1106593"/>
            </a:xfrm>
            <a:prstGeom prst="rect">
              <a:avLst/>
            </a:prstGeom>
            <a:noFill/>
          </p:spPr>
          <p:txBody>
            <a:bodyPr wrap="square" rtlCol="0">
              <a:spAutoFit/>
            </a:bodyPr>
            <a:p>
              <a:pPr marL="0" marR="0" lvl="0" indent="0" algn="ctr" defTabSz="914400" rtl="0" eaLnBrk="1" fontAlgn="auto" latinLnBrk="0" hangingPunct="1">
                <a:lnSpc>
                  <a:spcPct val="120000"/>
                </a:lnSpc>
                <a:spcBef>
                  <a:spcPts val="0"/>
                </a:spcBef>
                <a:spcAft>
                  <a:spcPts val="0"/>
                </a:spcAft>
                <a:buClrTx/>
                <a:buSzTx/>
                <a:buFontTx/>
                <a:buNone/>
                <a:defRPr/>
              </a:pPr>
              <a:r>
                <a:rPr lang="zh-CN" altLang="en-US" sz="4000" dirty="0">
                  <a:solidFill>
                    <a:schemeClr val="bg1"/>
                  </a:solidFill>
                  <a:latin typeface="思源黑体 Heavy" panose="020B0A00000000000000" charset="-122"/>
                  <a:ea typeface="思源黑体 Heavy" panose="020B0A00000000000000" charset="-122"/>
                  <a:sym typeface="+mn-ea"/>
                </a:rPr>
                <a:t>重庆网民参与调查情况</a:t>
              </a:r>
              <a:endParaRPr kumimoji="0" lang="zh-CN" altLang="en-US" sz="4000" i="0" u="none" strike="noStrike" kern="1200" cap="none" spc="0" normalizeH="0" baseline="0" dirty="0">
                <a:solidFill>
                  <a:schemeClr val="bg1"/>
                </a:solidFill>
                <a:latin typeface="思源黑体 Heavy" panose="020B0A00000000000000" charset="-122"/>
                <a:ea typeface="思源黑体 Heavy" panose="020B0A00000000000000" charset="-122"/>
                <a:sym typeface="+mn-ea"/>
              </a:endParaRPr>
            </a:p>
          </p:txBody>
        </p:sp>
        <p:sp>
          <p:nvSpPr>
            <p:cNvPr id="135" name="文本框 134"/>
            <p:cNvSpPr txBox="1"/>
            <p:nvPr/>
          </p:nvSpPr>
          <p:spPr>
            <a:xfrm>
              <a:off x="3072085" y="1796419"/>
              <a:ext cx="1767840" cy="737446"/>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rPr>
                <a:t>第三章</a:t>
              </a:r>
              <a:endParaRPr kumimoji="0" lang="zh-CN" altLang="en-US" sz="3000" b="1" i="1" u="none" strike="noStrike" kern="1200" cap="none" spc="0" normalizeH="0" baseline="0" noProof="0" dirty="0">
                <a:ln>
                  <a:noFill/>
                </a:ln>
                <a:solidFill>
                  <a:srgbClr val="5B9BD5">
                    <a:lumMod val="75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9" name="矩形 8"/>
          <p:cNvSpPr/>
          <p:nvPr/>
        </p:nvSpPr>
        <p:spPr>
          <a:xfrm>
            <a:off x="4089710" y="1378117"/>
            <a:ext cx="117088" cy="6188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3972622" y="1378117"/>
            <a:ext cx="117088" cy="6188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spTree>
    <p:custDataLst>
      <p:tags r:id="rId6"/>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3" name="图片 12" descr="画板 1"/>
          <p:cNvPicPr>
            <a:picLocks noChangeAspect="1"/>
          </p:cNvPicPr>
          <p:nvPr/>
        </p:nvPicPr>
        <p:blipFill>
          <a:blip r:embed="rId2"/>
          <a:stretch>
            <a:fillRect/>
          </a:stretch>
        </p:blipFill>
        <p:spPr>
          <a:xfrm>
            <a:off x="0" y="0"/>
            <a:ext cx="9140825" cy="5142865"/>
          </a:xfrm>
          <a:prstGeom prst="rect">
            <a:avLst/>
          </a:prstGeom>
        </p:spPr>
      </p:pic>
      <p:pic>
        <p:nvPicPr>
          <p:cNvPr id="5" name="图片 4" descr="调查活动logo"/>
          <p:cNvPicPr>
            <a:picLocks noChangeAspect="1"/>
          </p:cNvPicPr>
          <p:nvPr/>
        </p:nvPicPr>
        <p:blipFill>
          <a:blip r:embed="rId3"/>
          <a:stretch>
            <a:fillRect/>
          </a:stretch>
        </p:blipFill>
        <p:spPr>
          <a:xfrm>
            <a:off x="187325" y="162560"/>
            <a:ext cx="465455" cy="465455"/>
          </a:xfrm>
          <a:prstGeom prst="rect">
            <a:avLst/>
          </a:prstGeom>
        </p:spPr>
      </p:pic>
      <p:sp>
        <p:nvSpPr>
          <p:cNvPr id="134" name="文本框 133"/>
          <p:cNvSpPr txBox="1"/>
          <p:nvPr/>
        </p:nvSpPr>
        <p:spPr>
          <a:xfrm>
            <a:off x="3165475" y="2316480"/>
            <a:ext cx="2813685" cy="783590"/>
          </a:xfrm>
          <a:prstGeom prst="rect">
            <a:avLst/>
          </a:prstGeom>
          <a:noFill/>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rPr>
              <a:t>间隔页</a:t>
            </a:r>
            <a:endParaRPr kumimoji="0" lang="zh-CN" altLang="en-US" sz="4500" b="1" i="0" kern="1200" cap="none" spc="0" normalizeH="0" baseline="0" noProof="0" dirty="0">
              <a:solidFill>
                <a:prstClr val="white"/>
              </a:solidFill>
              <a:latin typeface="微软雅黑" panose="020B0503020204020204" pitchFamily="34" charset="-122"/>
              <a:ea typeface="微软雅黑" panose="020B0503020204020204" pitchFamily="34" charset="-122"/>
              <a:cs typeface="+mn-ea"/>
              <a:sym typeface="+mn-lt"/>
            </a:endParaRPr>
          </a:p>
        </p:txBody>
      </p:sp>
      <p:pic>
        <p:nvPicPr>
          <p:cNvPr id="3" name="图片 2" descr="未标题-3"/>
          <p:cNvPicPr>
            <a:picLocks noChangeAspect="1"/>
          </p:cNvPicPr>
          <p:nvPr/>
        </p:nvPicPr>
        <p:blipFill>
          <a:blip r:embed="rId4"/>
          <a:srcRect l="65278" b="80121"/>
          <a:stretch>
            <a:fillRect/>
          </a:stretch>
        </p:blipFill>
        <p:spPr>
          <a:xfrm>
            <a:off x="565150" y="359410"/>
            <a:ext cx="3175000" cy="250825"/>
          </a:xfrm>
          <a:prstGeom prst="rect">
            <a:avLst/>
          </a:prstGeom>
        </p:spPr>
      </p:pic>
      <p:pic>
        <p:nvPicPr>
          <p:cNvPr id="18" name="图片 17" descr="发布周3"/>
          <p:cNvPicPr>
            <a:picLocks noChangeAspect="1"/>
          </p:cNvPicPr>
          <p:nvPr/>
        </p:nvPicPr>
        <p:blipFill>
          <a:blip r:embed="rId5"/>
          <a:srcRect l="30810" r="28271" b="17461"/>
          <a:stretch>
            <a:fillRect/>
          </a:stretch>
        </p:blipFill>
        <p:spPr>
          <a:xfrm>
            <a:off x="7737475" y="-19050"/>
            <a:ext cx="593725" cy="846455"/>
          </a:xfrm>
          <a:prstGeom prst="rect">
            <a:avLst/>
          </a:prstGeom>
        </p:spPr>
      </p:pic>
      <p:pic>
        <p:nvPicPr>
          <p:cNvPr id="19" name="图片 18" descr="发布周1"/>
          <p:cNvPicPr>
            <a:picLocks noChangeAspect="1"/>
          </p:cNvPicPr>
          <p:nvPr/>
        </p:nvPicPr>
        <p:blipFill>
          <a:blip r:embed="rId6"/>
          <a:srcRect l="28837" r="24397" b="16204"/>
          <a:stretch>
            <a:fillRect/>
          </a:stretch>
        </p:blipFill>
        <p:spPr>
          <a:xfrm>
            <a:off x="8406765" y="-31115"/>
            <a:ext cx="702310" cy="919480"/>
          </a:xfrm>
          <a:prstGeom prst="rect">
            <a:avLst/>
          </a:prstGeom>
        </p:spPr>
      </p:pic>
      <p:pic>
        <p:nvPicPr>
          <p:cNvPr id="20" name="图片 19" descr="发布周2"/>
          <p:cNvPicPr>
            <a:picLocks noChangeAspect="1"/>
          </p:cNvPicPr>
          <p:nvPr/>
        </p:nvPicPr>
        <p:blipFill>
          <a:blip r:embed="rId7"/>
          <a:srcRect l="42028" t="32763" r="22028" b="34675"/>
          <a:stretch>
            <a:fillRect/>
          </a:stretch>
        </p:blipFill>
        <p:spPr>
          <a:xfrm>
            <a:off x="685800" y="199390"/>
            <a:ext cx="3286760" cy="410845"/>
          </a:xfrm>
          <a:prstGeom prst="rect">
            <a:avLst/>
          </a:prstGeom>
        </p:spPr>
      </p:pic>
      <p:sp>
        <p:nvSpPr>
          <p:cNvPr id="11" name="文本框 10"/>
          <p:cNvSpPr txBox="1"/>
          <p:nvPr/>
        </p:nvSpPr>
        <p:spPr>
          <a:xfrm>
            <a:off x="565150" y="827405"/>
            <a:ext cx="5172075" cy="4276725"/>
          </a:xfrm>
          <a:prstGeom prst="rect">
            <a:avLst/>
          </a:prstGeom>
          <a:noFill/>
        </p:spPr>
        <p:txBody>
          <a:bodyPr wrap="square" rtlCol="0">
            <a:spAutoFit/>
          </a:bodyPr>
          <a:p>
            <a:pPr indent="0">
              <a:lnSpc>
                <a:spcPct val="100000"/>
              </a:lnSpc>
              <a:spcBef>
                <a:spcPts val="0"/>
              </a:spcBef>
              <a:buNone/>
            </a:pP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一、重庆公众网民参与调查情况</a:t>
            </a:r>
            <a:endParaRPr lang="zh-CN" altLang="en-US" sz="17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endParaRPr lang="zh-CN" altLang="en-US" sz="1700" dirty="0">
              <a:latin typeface="宋体" panose="02010600030101010101" pitchFamily="2" charset="-122"/>
              <a:ea typeface="宋体" panose="02010600030101010101" pitchFamily="2" charset="-122"/>
              <a:cs typeface="宋体" panose="02010600030101010101" pitchFamily="2" charset="-122"/>
              <a:sym typeface="+mn-ea"/>
            </a:endParaRPr>
          </a:p>
          <a:p>
            <a:pPr indent="0">
              <a:lnSpc>
                <a:spcPct val="100000"/>
              </a:lnSpc>
              <a:spcBef>
                <a:spcPts val="0"/>
              </a:spcBef>
              <a:buNone/>
            </a:pP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年龄分布</a:t>
            </a:r>
            <a:endParaRPr lang="zh-CN" altLang="en-US" sz="17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    参与调查的网民中，青年人占大多数。</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30</a:t>
            </a: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岁以下年轻人占</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72.03%</a:t>
            </a:r>
            <a:r>
              <a:rPr lang="zh-CN" sz="1700"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超过七成；31岁到45岁占</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23.9</a:t>
            </a: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a:t>
            </a:r>
            <a:r>
              <a:rPr sz="1700" b="1" dirty="0">
                <a:latin typeface="宋体" panose="02010600030101010101" pitchFamily="2" charset="-122"/>
                <a:ea typeface="宋体" panose="02010600030101010101" pitchFamily="2" charset="-122"/>
                <a:cs typeface="宋体" panose="02010600030101010101" pitchFamily="2" charset="-122"/>
                <a:sym typeface="+mn-ea"/>
              </a:rPr>
              <a:t>与全国数据相比，19-24岁比例要高3.99个百分点。</a:t>
            </a:r>
            <a:r>
              <a:rPr lang="en-US" sz="1700" b="1" dirty="0">
                <a:latin typeface="宋体" panose="02010600030101010101" pitchFamily="2" charset="-122"/>
                <a:ea typeface="宋体" panose="02010600030101010101" pitchFamily="2" charset="-122"/>
                <a:cs typeface="宋体" panose="02010600030101010101" pitchFamily="2" charset="-122"/>
                <a:sym typeface="+mn-ea"/>
              </a:rPr>
              <a:t>25-30</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岁比例要高</a:t>
            </a:r>
            <a:r>
              <a:rPr lang="en-US" altLang="zh-CN" sz="1700" b="1" dirty="0">
                <a:latin typeface="宋体" panose="02010600030101010101" pitchFamily="2" charset="-122"/>
                <a:ea typeface="宋体" panose="02010600030101010101" pitchFamily="2" charset="-122"/>
                <a:cs typeface="宋体" panose="02010600030101010101" pitchFamily="2" charset="-122"/>
                <a:sym typeface="+mn-ea"/>
              </a:rPr>
              <a:t>16.28</a:t>
            </a: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个百分点。</a:t>
            </a:r>
            <a:endParaRPr sz="1700" b="1" dirty="0">
              <a:latin typeface="宋体" panose="02010600030101010101" pitchFamily="2" charset="-122"/>
              <a:ea typeface="宋体" panose="02010600030101010101" pitchFamily="2" charset="-122"/>
              <a:cs typeface="宋体" panose="02010600030101010101" pitchFamily="2" charset="-122"/>
              <a:sym typeface="+mn-ea"/>
            </a:endParaRPr>
          </a:p>
          <a:p>
            <a:pPr indent="0">
              <a:buNone/>
            </a:pPr>
            <a:endParaRPr lang="en-US" altLang="zh-CN" sz="1700" dirty="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1700" dirty="0">
              <a:latin typeface="宋体" panose="02010600030101010101" pitchFamily="2" charset="-122"/>
              <a:ea typeface="宋体" panose="02010600030101010101" pitchFamily="2" charset="-122"/>
              <a:cs typeface="宋体" panose="02010600030101010101" pitchFamily="2" charset="-122"/>
            </a:endParaRPr>
          </a:p>
          <a:p>
            <a:pPr indent="0">
              <a:buNone/>
            </a:pPr>
            <a:endParaRPr lang="en-US" altLang="zh-CN" sz="1700"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b="1" dirty="0">
                <a:latin typeface="宋体" panose="02010600030101010101" pitchFamily="2" charset="-122"/>
                <a:ea typeface="宋体" panose="02010600030101010101" pitchFamily="2" charset="-122"/>
                <a:cs typeface="宋体" panose="02010600030101010101" pitchFamily="2" charset="-122"/>
                <a:sym typeface="+mn-ea"/>
              </a:rPr>
              <a:t>网龄分布</a:t>
            </a:r>
            <a:endParaRPr lang="zh-CN" altLang="en-US" sz="1700" b="1" dirty="0">
              <a:latin typeface="宋体" panose="02010600030101010101" pitchFamily="2" charset="-122"/>
              <a:ea typeface="宋体" panose="02010600030101010101" pitchFamily="2" charset="-122"/>
              <a:cs typeface="宋体" panose="02010600030101010101" pitchFamily="2" charset="-122"/>
            </a:endParaRPr>
          </a:p>
          <a:p>
            <a:pPr indent="0">
              <a:buNone/>
            </a:pP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    参与调查的公众网民中，</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10-12</a:t>
            </a:r>
            <a:r>
              <a:rPr lang="zh-CN" altLang="en-US" sz="1700" dirty="0">
                <a:latin typeface="宋体" panose="02010600030101010101" pitchFamily="2" charset="-122"/>
                <a:ea typeface="宋体" panose="02010600030101010101" pitchFamily="2" charset="-122"/>
                <a:cs typeface="宋体" panose="02010600030101010101" pitchFamily="2" charset="-122"/>
                <a:sym typeface="+mn-ea"/>
              </a:rPr>
              <a:t>年</a:t>
            </a:r>
            <a:r>
              <a:rPr sz="1700" dirty="0">
                <a:latin typeface="宋体" panose="02010600030101010101" pitchFamily="2" charset="-122"/>
                <a:ea typeface="宋体" panose="02010600030101010101" pitchFamily="2" charset="-122"/>
                <a:cs typeface="宋体" panose="02010600030101010101" pitchFamily="2" charset="-122"/>
                <a:sym typeface="+mn-ea"/>
              </a:rPr>
              <a:t>有</a:t>
            </a:r>
            <a:r>
              <a:rPr lang="en-US" sz="1700" dirty="0">
                <a:latin typeface="宋体" panose="02010600030101010101" pitchFamily="2" charset="-122"/>
                <a:ea typeface="宋体" panose="02010600030101010101" pitchFamily="2" charset="-122"/>
                <a:cs typeface="宋体" panose="02010600030101010101" pitchFamily="2" charset="-122"/>
                <a:sym typeface="+mn-ea"/>
              </a:rPr>
              <a:t>26.06</a:t>
            </a:r>
            <a:r>
              <a:rPr sz="1700" dirty="0">
                <a:latin typeface="宋体" panose="02010600030101010101" pitchFamily="2" charset="-122"/>
                <a:ea typeface="宋体" panose="02010600030101010101" pitchFamily="2" charset="-122"/>
                <a:cs typeface="宋体" panose="02010600030101010101" pitchFamily="2" charset="-122"/>
                <a:sym typeface="+mn-ea"/>
              </a:rPr>
              <a:t>%</a:t>
            </a:r>
            <a:r>
              <a:rPr lang="zh-CN" sz="1700" dirty="0">
                <a:latin typeface="宋体" panose="02010600030101010101" pitchFamily="2" charset="-122"/>
                <a:ea typeface="宋体" panose="02010600030101010101" pitchFamily="2" charset="-122"/>
                <a:cs typeface="宋体" panose="02010600030101010101" pitchFamily="2" charset="-122"/>
                <a:sym typeface="+mn-ea"/>
              </a:rPr>
              <a:t>，占比最多。</a:t>
            </a:r>
            <a:r>
              <a:rPr sz="1700" dirty="0">
                <a:latin typeface="宋体" panose="02010600030101010101" pitchFamily="2" charset="-122"/>
                <a:ea typeface="宋体" panose="02010600030101010101" pitchFamily="2" charset="-122"/>
                <a:cs typeface="宋体" panose="02010600030101010101" pitchFamily="2" charset="-122"/>
                <a:sym typeface="+mn-ea"/>
              </a:rPr>
              <a:t>网龄在</a:t>
            </a:r>
            <a:r>
              <a:rPr lang="en-US" sz="1700" dirty="0">
                <a:latin typeface="宋体" panose="02010600030101010101" pitchFamily="2" charset="-122"/>
                <a:ea typeface="宋体" panose="02010600030101010101" pitchFamily="2" charset="-122"/>
                <a:cs typeface="宋体" panose="02010600030101010101" pitchFamily="2" charset="-122"/>
                <a:sym typeface="+mn-ea"/>
              </a:rPr>
              <a:t>6</a:t>
            </a:r>
            <a:r>
              <a:rPr sz="1700" dirty="0">
                <a:latin typeface="宋体" panose="02010600030101010101" pitchFamily="2" charset="-122"/>
                <a:ea typeface="宋体" panose="02010600030101010101" pitchFamily="2" charset="-122"/>
                <a:cs typeface="宋体" panose="02010600030101010101" pitchFamily="2" charset="-122"/>
                <a:sym typeface="+mn-ea"/>
              </a:rPr>
              <a:t>年</a:t>
            </a:r>
            <a:r>
              <a:rPr lang="zh-CN" sz="1700" dirty="0">
                <a:latin typeface="宋体" panose="02010600030101010101" pitchFamily="2" charset="-122"/>
                <a:ea typeface="宋体" panose="02010600030101010101" pitchFamily="2" charset="-122"/>
                <a:cs typeface="宋体" panose="02010600030101010101" pitchFamily="2" charset="-122"/>
                <a:sym typeface="+mn-ea"/>
              </a:rPr>
              <a:t>以下占比</a:t>
            </a:r>
            <a:r>
              <a:rPr lang="en-US" altLang="zh-CN" sz="1700" dirty="0">
                <a:latin typeface="宋体" panose="02010600030101010101" pitchFamily="2" charset="-122"/>
                <a:ea typeface="宋体" panose="02010600030101010101" pitchFamily="2" charset="-122"/>
                <a:cs typeface="宋体" panose="02010600030101010101" pitchFamily="2" charset="-122"/>
                <a:sym typeface="+mn-ea"/>
              </a:rPr>
              <a:t>28.01%</a:t>
            </a:r>
            <a:r>
              <a:rPr lang="zh-CN" sz="1700" dirty="0">
                <a:latin typeface="宋体" panose="02010600030101010101" pitchFamily="2" charset="-122"/>
                <a:ea typeface="宋体" panose="02010600030101010101" pitchFamily="2" charset="-122"/>
                <a:cs typeface="宋体" panose="02010600030101010101" pitchFamily="2" charset="-122"/>
                <a:sym typeface="+mn-ea"/>
              </a:rPr>
              <a:t>，10年以上网龄人数占59.34%。</a:t>
            </a:r>
            <a:r>
              <a:rPr sz="1700" b="1" dirty="0">
                <a:latin typeface="宋体" panose="02010600030101010101" pitchFamily="2" charset="-122"/>
                <a:ea typeface="宋体" panose="02010600030101010101" pitchFamily="2" charset="-122"/>
                <a:cs typeface="宋体" panose="02010600030101010101" pitchFamily="2" charset="-122"/>
                <a:sym typeface="+mn-ea"/>
              </a:rPr>
              <a:t>与全国数据相比，1-3年的人员比例要低4.99个百分点，10-12年的人员比例要高5.3个百分点。</a:t>
            </a:r>
            <a:endParaRPr sz="1700" b="1" dirty="0">
              <a:latin typeface="宋体" panose="02010600030101010101" pitchFamily="2" charset="-122"/>
              <a:ea typeface="宋体" panose="02010600030101010101" pitchFamily="2" charset="-122"/>
              <a:cs typeface="宋体" panose="02010600030101010101" pitchFamily="2" charset="-122"/>
              <a:sym typeface="+mn-ea"/>
            </a:endParaRPr>
          </a:p>
        </p:txBody>
      </p:sp>
      <p:pic>
        <p:nvPicPr>
          <p:cNvPr id="4" name="Drawing 5" descr="Generated"/>
          <p:cNvPicPr>
            <a:picLocks noChangeAspect="1"/>
          </p:cNvPicPr>
          <p:nvPr/>
        </p:nvPicPr>
        <p:blipFill>
          <a:blip r:embed="rId8"/>
          <a:stretch>
            <a:fillRect/>
          </a:stretch>
        </p:blipFill>
        <p:spPr>
          <a:xfrm>
            <a:off x="5798820" y="827405"/>
            <a:ext cx="3006725" cy="2135505"/>
          </a:xfrm>
          <a:prstGeom prst="rect">
            <a:avLst/>
          </a:prstGeom>
        </p:spPr>
      </p:pic>
      <p:pic>
        <p:nvPicPr>
          <p:cNvPr id="6" name="Drawing 10" descr="Generated"/>
          <p:cNvPicPr>
            <a:picLocks noChangeAspect="1"/>
          </p:cNvPicPr>
          <p:nvPr/>
        </p:nvPicPr>
        <p:blipFill>
          <a:blip r:embed="rId9"/>
          <a:stretch>
            <a:fillRect/>
          </a:stretch>
        </p:blipFill>
        <p:spPr>
          <a:xfrm>
            <a:off x="5798820" y="2853055"/>
            <a:ext cx="3108325" cy="2207895"/>
          </a:xfrm>
          <a:prstGeom prst="rect">
            <a:avLst/>
          </a:prstGeom>
        </p:spPr>
      </p:pic>
    </p:spTree>
    <p:custDataLst>
      <p:tags r:id="rId10"/>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PA" val="v5.2.11"/>
</p:tagLst>
</file>

<file path=ppt/tags/tag6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4483</Words>
  <Application>WPS 演示</Application>
  <PresentationFormat>宽屏</PresentationFormat>
  <Paragraphs>231</Paragraphs>
  <Slides>29</Slides>
  <Notes>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29</vt:i4>
      </vt:variant>
    </vt:vector>
  </HeadingPairs>
  <TitlesOfParts>
    <vt:vector size="42" baseType="lpstr">
      <vt:lpstr>Arial</vt:lpstr>
      <vt:lpstr>宋体</vt:lpstr>
      <vt:lpstr>Wingdings</vt:lpstr>
      <vt:lpstr>微软雅黑</vt:lpstr>
      <vt:lpstr>Wingdings</vt:lpstr>
      <vt:lpstr>思源黑体 Heavy</vt:lpstr>
      <vt:lpstr>思源黑体</vt:lpstr>
      <vt:lpstr>黑体</vt:lpstr>
      <vt:lpstr>字魂143号-正酷超级黑</vt:lpstr>
      <vt:lpstr>Arial Unicode MS</vt:lpstr>
      <vt:lpstr>Calibri</vt:lpstr>
      <vt:lpstr>Century 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珍珠</cp:lastModifiedBy>
  <cp:revision>384</cp:revision>
  <dcterms:created xsi:type="dcterms:W3CDTF">2019-06-19T02:08:00Z</dcterms:created>
  <dcterms:modified xsi:type="dcterms:W3CDTF">2021-12-09T09:51:38Z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2052-11.1.0.11115</vt:lpwstr>
  </property>
  <property fmtid="{D5CDD505-2E9C-101B-9397-08002B2CF9AE}" pid="3" name="ICV">
    <vt:lpwstr>B140D5EDC3904FB0A6E69FB493D4E6C8</vt:lpwstr>
  </property>
</Properties>
</file>