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03" r:id="rId5"/>
    <p:sldId id="261" r:id="rId6"/>
    <p:sldId id="258" r:id="rId7"/>
    <p:sldId id="275" r:id="rId8"/>
    <p:sldId id="277" r:id="rId9"/>
    <p:sldId id="304" r:id="rId10"/>
    <p:sldId id="278" r:id="rId11"/>
    <p:sldId id="279" r:id="rId12"/>
    <p:sldId id="281" r:id="rId13"/>
    <p:sldId id="282" r:id="rId14"/>
    <p:sldId id="285" r:id="rId15"/>
    <p:sldId id="286" r:id="rId16"/>
    <p:sldId id="305" r:id="rId17"/>
    <p:sldId id="287" r:id="rId18"/>
    <p:sldId id="289" r:id="rId19"/>
    <p:sldId id="288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306" r:id="rId28"/>
    <p:sldId id="297" r:id="rId29"/>
    <p:sldId id="264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-648" y="-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920"/>
            <a:ext cx="7349400" cy="192813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767"/>
            <a:ext cx="7349400" cy="11044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602"/>
            <a:ext cx="8229600" cy="41128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326"/>
            <a:ext cx="7349400" cy="76423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767"/>
            <a:ext cx="7349400" cy="35376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996"/>
            <a:ext cx="8226900" cy="3570024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805"/>
            <a:ext cx="5826600" cy="57520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2006"/>
            <a:ext cx="5826600" cy="65081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6097"/>
            <a:ext cx="3882600" cy="356192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6097"/>
            <a:ext cx="3882600" cy="356192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2088"/>
            <a:ext cx="4006800" cy="28625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743"/>
            <a:ext cx="4006800" cy="329727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483"/>
            <a:ext cx="4006800" cy="28625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743"/>
            <a:ext cx="4006800" cy="329727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80"/>
            <a:ext cx="8226900" cy="52929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248" y="1166540"/>
            <a:ext cx="3924776" cy="345675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604"/>
            <a:ext cx="3920400" cy="345660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920"/>
            <a:ext cx="783000" cy="377256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920"/>
            <a:ext cx="6876900" cy="377256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80"/>
            <a:ext cx="8226900" cy="52929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996"/>
            <a:ext cx="8226900" cy="3570024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662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662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770" algn="l"/>
          <a:tab pos="1207770" algn="l"/>
          <a:tab pos="1207770" algn="l"/>
          <a:tab pos="1207770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5.xml"/><Relationship Id="rId7" Type="http://schemas.openxmlformats.org/officeDocument/2006/relationships/image" Target="../media/image16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6.xml"/><Relationship Id="rId7" Type="http://schemas.openxmlformats.org/officeDocument/2006/relationships/image" Target="../media/image17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7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8.xml"/><Relationship Id="rId7" Type="http://schemas.openxmlformats.org/officeDocument/2006/relationships/image" Target="../media/image18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0.xml"/><Relationship Id="rId7" Type="http://schemas.openxmlformats.org/officeDocument/2006/relationships/image" Target="../media/image19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1.xml"/><Relationship Id="rId7" Type="http://schemas.openxmlformats.org/officeDocument/2006/relationships/image" Target="../media/image20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8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8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0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6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7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6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0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7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176" y="266066"/>
            <a:ext cx="620317" cy="592064"/>
          </a:xfrm>
          <a:prstGeom prst="rect">
            <a:avLst/>
          </a:prstGeom>
        </p:spPr>
      </p:pic>
      <p:pic>
        <p:nvPicPr>
          <p:cNvPr id="25" name="图片 24" descr="发布周"/>
          <p:cNvPicPr>
            <a:picLocks noChangeAspect="1"/>
          </p:cNvPicPr>
          <p:nvPr/>
        </p:nvPicPr>
        <p:blipFill>
          <a:blip r:embed="rId3"/>
          <a:srcRect r="24315"/>
          <a:stretch>
            <a:fillRect/>
          </a:stretch>
        </p:blipFill>
        <p:spPr>
          <a:xfrm>
            <a:off x="7947660" y="-94615"/>
            <a:ext cx="999389" cy="952745"/>
          </a:xfrm>
          <a:prstGeom prst="rect">
            <a:avLst/>
          </a:prstGeom>
        </p:spPr>
      </p:pic>
      <p:pic>
        <p:nvPicPr>
          <p:cNvPr id="26" name="图片 25" descr="网安联logo3"/>
          <p:cNvPicPr>
            <a:picLocks noChangeAspect="1"/>
          </p:cNvPicPr>
          <p:nvPr/>
        </p:nvPicPr>
        <p:blipFill>
          <a:blip r:embed="rId4"/>
          <a:srcRect l="24185"/>
          <a:stretch>
            <a:fillRect/>
          </a:stretch>
        </p:blipFill>
        <p:spPr>
          <a:xfrm>
            <a:off x="218049" y="98474"/>
            <a:ext cx="984006" cy="768501"/>
          </a:xfrm>
          <a:prstGeom prst="rect">
            <a:avLst/>
          </a:prstGeom>
        </p:spPr>
      </p:pic>
      <p:pic>
        <p:nvPicPr>
          <p:cNvPr id="27" name="图片 26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8" y="1256176"/>
            <a:ext cx="8644597" cy="1043892"/>
          </a:xfrm>
          <a:prstGeom prst="rect">
            <a:avLst/>
          </a:prstGeom>
        </p:spPr>
      </p:pic>
      <p:pic>
        <p:nvPicPr>
          <p:cNvPr id="28" name="图片 27" descr="未标题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52" y="2048510"/>
            <a:ext cx="7843105" cy="115990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1" r="66886" b="2554"/>
          <a:stretch>
            <a:fillRect/>
          </a:stretch>
        </p:blipFill>
        <p:spPr>
          <a:xfrm>
            <a:off x="2536190" y="2625090"/>
            <a:ext cx="659130" cy="52451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文本框 29"/>
          <p:cNvSpPr txBox="1"/>
          <p:nvPr/>
        </p:nvSpPr>
        <p:spPr>
          <a:xfrm>
            <a:off x="2071370" y="3076575"/>
            <a:ext cx="476250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2021年12月6-10日</a:t>
            </a:r>
            <a:endParaRPr lang="zh-CN" altLang="en-US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1" r="66886" b="2554"/>
          <a:stretch>
            <a:fillRect/>
          </a:stretch>
        </p:blipFill>
        <p:spPr>
          <a:xfrm flipH="1">
            <a:off x="5654040" y="2633345"/>
            <a:ext cx="659130" cy="52451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 descr="未标题-3"/>
          <p:cNvPicPr>
            <a:picLocks noChangeAspect="1"/>
          </p:cNvPicPr>
          <p:nvPr/>
        </p:nvPicPr>
        <p:blipFill>
          <a:blip r:embed="rId8"/>
          <a:srcRect l="65278" b="80121"/>
          <a:stretch>
            <a:fillRect/>
          </a:stretch>
        </p:blipFill>
        <p:spPr>
          <a:xfrm>
            <a:off x="2865755" y="1130764"/>
            <a:ext cx="3175000" cy="25082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75055" y="3398520"/>
            <a:ext cx="3582035" cy="112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主办单位：网民网络安全感满意度调查活动组委会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承办单位：北京网络行业协会、北京网络空间安全协会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协办单位：网安联认证中心、《中国质量万里行》杂志社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</a:t>
            </a: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国源天顺安全服务有限公司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直播平台支持：虎牙直播 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85665" y="3398520"/>
            <a:ext cx="38677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合作单位：公安部第三研究所网络安全法律研究中心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en-US" altLang="zh-CN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 </a:t>
            </a: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中国政法大学数据法治研究院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 复旦大学网络空间国际治理研究基地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</a:t>
            </a:r>
            <a:r>
              <a:rPr lang="en-US" altLang="zh-CN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</a:t>
            </a: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郑州大学网络空间安全学院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          赛迪研究院网络安全研究所</a:t>
            </a: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ts val="1800"/>
              </a:lnSpc>
            </a:pPr>
            <a:endParaRPr lang="zh-CN" altLang="en-US" sz="9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" y="0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85800" y="827406"/>
            <a:ext cx="7705578" cy="39395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、公众网民年龄及网龄分布</a:t>
            </a:r>
            <a:endParaRPr kumimoji="1" lang="zh-CN" altLang="en-US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1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、年龄分布</a:t>
            </a:r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endParaRPr kumimoji="1" lang="zh-CN" altLang="en-US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中青年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网民占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大多数，特别是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30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岁以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下年轻人占比高达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62.81%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。具体分布：</a:t>
            </a:r>
            <a:endParaRPr kumimoji="1" lang="zh-CN" altLang="en-US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岁以下的占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4.31%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12—18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岁占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14.02%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kumimoji="1" lang="zh-CN" altLang="en-US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19—24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岁占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23.51%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25—30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岁占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20.97%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；    </a:t>
            </a:r>
            <a:endParaRPr kumimoji="1" lang="zh-CN" altLang="en-US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31—45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岁占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30.97%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US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25-30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岁人员占比全国高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4.93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个百分点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2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、网</a:t>
            </a:r>
            <a:r>
              <a:rPr kumimoji="1" lang="zh-CN" altLang="en-US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龄分布</a:t>
            </a:r>
            <a:endParaRPr kumimoji="1" lang="zh-CN" altLang="en-US" sz="1400" b="1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参与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调查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年以上网龄人数达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47.07%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                       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其中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网龄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年的占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18.89%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7-9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年的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16.85%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10-12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年的占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20.36%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全国数据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相比，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年人员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比例低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3.63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百分点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7-9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年人员比例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高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2.74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个百分点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951" y="1209823"/>
            <a:ext cx="3777175" cy="1926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8" y="3098933"/>
            <a:ext cx="3197872" cy="18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图片 3" descr="发布周1"/>
          <p:cNvPicPr>
            <a:picLocks noChangeAspect="1"/>
          </p:cNvPicPr>
          <p:nvPr/>
        </p:nvPicPr>
        <p:blipFill>
          <a:blip r:embed="rId7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8" name="图片 7" descr="发布周2"/>
          <p:cNvPicPr>
            <a:picLocks noChangeAspect="1"/>
          </p:cNvPicPr>
          <p:nvPr/>
        </p:nvPicPr>
        <p:blipFill>
          <a:blip r:embed="rId8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12" y="-31115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960308" y="827406"/>
            <a:ext cx="7128615" cy="39395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四、从业人员从业时间及学历</a:t>
            </a:r>
            <a:endParaRPr kumimoji="1" lang="zh-CN" altLang="en-US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1</a:t>
            </a:r>
            <a:r>
              <a:rPr kumimoji="1" lang="zh-CN" altLang="en-US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从业时间</a:t>
            </a:r>
            <a:endParaRPr kumimoji="1" lang="zh-CN" altLang="en-US" sz="1400" b="1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被调查的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从业人员从业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时间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不是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太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长，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28.22%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从业人员从业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时间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1-3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4-6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年的占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44.05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7-9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年的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11.78%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    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1400" b="1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2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、学历分布</a:t>
            </a:r>
            <a:endParaRPr kumimoji="1" lang="zh-CN" altLang="en-US" sz="1400" b="1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     从业人员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中大学本科和专科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学历人数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最多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，分别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占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37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32.98%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，其次是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硕士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                       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研究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生学历占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30.02%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56" y="1055077"/>
            <a:ext cx="3153624" cy="204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52" y="2799471"/>
            <a:ext cx="3169804" cy="19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312" y="-31115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5150" y="827406"/>
            <a:ext cx="3261262" cy="34624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五、共性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问题感受及关注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kumimoji="1" lang="zh-CN" altLang="en-US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1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、常见的网络</a:t>
            </a:r>
            <a:r>
              <a:rPr kumimoji="1" lang="zh-CN" altLang="en-US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安全威胁遇见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率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1400" b="1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56.85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从业人员在工作中最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常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遇到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的网络安全问题是安全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隐患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遇见恶意程序排第二，占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54.18%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，恶意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资源、安全事件遇见率分别为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33.08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32.48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en-US" altLang="zh-CN" sz="16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6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16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数据排序全国</a:t>
            </a:r>
            <a:r>
              <a:rPr kumimoji="1" lang="zh-CN" altLang="en-US" sz="16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基本一致</a:t>
            </a:r>
            <a:r>
              <a:rPr kumimoji="1" lang="zh-CN" altLang="en-US" sz="16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US" sz="16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17" y="752623"/>
            <a:ext cx="4501661" cy="4030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260" y="-41581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5150" y="827406"/>
            <a:ext cx="3331601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五、共性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问题感受及关注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kumimoji="1" lang="zh-CN" altLang="en-US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en-US" altLang="zh-CN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2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、网络安全最突出问题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排序</a:t>
            </a:r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14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非法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交易、网络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谣言与诽谤、网络沉迷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列问题前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位，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关注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分别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达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59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00%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54.82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48.87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泄露、网络诈骗、病毒木马、网络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赌博紧随其后，关注度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分别达到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45.8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41.58%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40.7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27.99%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统计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显示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数据保护、打击诈骗、网络欺凌、打击涉黄涉赌等是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主要痛点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与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全国数据相比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攻击和窃密的人员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比例低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2.79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个百分点，网络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沉迷人员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比例高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1.15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个百分点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0" y="610235"/>
            <a:ext cx="4264074" cy="412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228453"/>
            <a:ext cx="399562" cy="399562"/>
          </a:xfrm>
          <a:prstGeom prst="rect">
            <a:avLst/>
          </a:prstGeom>
        </p:spPr>
      </p:pic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3"/>
          <a:srcRect r="24928"/>
          <a:stretch>
            <a:fillRect/>
          </a:stretch>
        </p:blipFill>
        <p:spPr>
          <a:xfrm>
            <a:off x="7947661" y="-40641"/>
            <a:ext cx="1027528" cy="1074615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69" y="36796"/>
            <a:ext cx="1301262" cy="920146"/>
          </a:xfrm>
          <a:prstGeom prst="rect">
            <a:avLst/>
          </a:prstGeom>
        </p:spPr>
      </p:pic>
      <p:grpSp>
        <p:nvGrpSpPr>
          <p:cNvPr id="133" name="组合 132"/>
          <p:cNvGrpSpPr/>
          <p:nvPr/>
        </p:nvGrpSpPr>
        <p:grpSpPr>
          <a:xfrm>
            <a:off x="1454589" y="1394897"/>
            <a:ext cx="5546572" cy="1225995"/>
            <a:chOff x="1772443" y="1737157"/>
            <a:chExt cx="7395429" cy="1634660"/>
          </a:xfrm>
        </p:grpSpPr>
        <p:sp>
          <p:nvSpPr>
            <p:cNvPr id="134" name="文本框 133"/>
            <p:cNvSpPr txBox="1"/>
            <p:nvPr/>
          </p:nvSpPr>
          <p:spPr>
            <a:xfrm>
              <a:off x="3231305" y="2675857"/>
              <a:ext cx="5936567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采集结果数据案例分析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772443" y="1737157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03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-308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85800" y="827405"/>
            <a:ext cx="6601265" cy="31854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、网民好评过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五成，网络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安全治理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初见成效</a:t>
            </a:r>
            <a:endParaRPr kumimoji="1" lang="en-US" altLang="zh-CN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网民对于社会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层面参与网络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安全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领域协同治理状况的满意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评价：认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满意的占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29.32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，认为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非常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满意的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占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29.01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总体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评价（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58.33%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）是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满意的。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网络安全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治理初见成效，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51.93%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使用的网络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是安全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或非常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安全。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560" y="1322363"/>
            <a:ext cx="3877213" cy="323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425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45589" y="879231"/>
            <a:ext cx="6731390" cy="29854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、立法关注度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上升，网络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安全法治建设得到加强</a:t>
            </a:r>
            <a:endParaRPr kumimoji="1" lang="en-US" altLang="zh-CN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加强</a:t>
            </a:r>
            <a:r>
              <a:rPr kumimoji="1" lang="zh-CN" altLang="en-US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网络安全立法的主要关注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点</a:t>
            </a:r>
            <a:endParaRPr kumimoji="1" lang="en-US" altLang="zh-CN" sz="1400" b="1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个人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信息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保护关注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71.72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互联网络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平台安全责任监管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细则关注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57.42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数据安全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保护实施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细则关注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48.66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未成年人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上网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保护关注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48.54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违法犯罪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综合防治关注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46.29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和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去年相比，数据安全保护关注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度在上升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-31374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9403" y="827405"/>
            <a:ext cx="6787661" cy="35086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、维权意识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在增强，安全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上网意识有提升</a:t>
            </a:r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网民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网络安全保护意识有所提升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不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安全上网行为选项均比去年有下降。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但仍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有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25.13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的网民曾登录公共场所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Wi-Fi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25.67% 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的网民使用个人信息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注册网络账号。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74.64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的网民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认为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账户隐私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权限外泄，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65.28%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的网民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为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参与网上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活动信息采集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过度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网民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网络安全维权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意识增强，有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63.19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网民遇到网络安全问题时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选择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投诉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，选择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向主管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部门、消费者协会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行业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协会等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社会组织投诉的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分别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40.18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36.87%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32.27%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243" y="1019908"/>
            <a:ext cx="4121834" cy="38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327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492370" y="760413"/>
            <a:ext cx="7040880" cy="33393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、打击侵犯个人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信息网络犯罪成公众核心訢求</a:t>
            </a:r>
            <a:endParaRPr kumimoji="1" lang="en-US" altLang="zh-CN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0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1" lang="en-US" altLang="zh-CN" sz="2000" b="1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公众网民疾呼加强打击网络</a:t>
            </a:r>
            <a:r>
              <a:rPr kumimoji="1" lang="zh-CN" altLang="en-US" sz="1400" b="1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违法</a:t>
            </a:r>
            <a:r>
              <a:rPr kumimoji="1" lang="zh-CN" altLang="en-US" sz="1400" b="1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犯罪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侵犯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个人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信息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关注度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61.88%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违法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有害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信息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关注度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56.49%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诈骗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犯罪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关注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40.18%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网络入侵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关注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37.31%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网络攻击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关注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35.02%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网络黑灰色产业犯罪关注度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26.52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1005840"/>
            <a:ext cx="4084026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8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327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5150" y="914399"/>
            <a:ext cx="7186148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、网购满意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度较高，电商直播治理待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加强</a:t>
            </a:r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公众网民评价网络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购物安全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状况满意度达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53.66%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，满意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评价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超五成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电商购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物平台依法合规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迫在眉睫，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67.87%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网民认为电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商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平台刷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单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现象普遍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公众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网民对电商直播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购物不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满意的情况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	28.46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网民认为产品体验感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较弱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43.67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网民认为产品质量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参差不齐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37.35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网民认为产品售后服务不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完善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33.89%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网民认为门槛太低，从业人员素质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参差不齐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34.19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网民认为推销商品过多，使人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眼花缭乱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46.99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网民认为虚假宣传，推荐商品与实物不一致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夸大产品功效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虚假刷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流量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43.37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网民认为容易产生冲动消费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 23.64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网民认为个人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反感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8" name="图片 7" descr="发布周"/>
          <p:cNvPicPr>
            <a:picLocks noChangeAspect="1"/>
          </p:cNvPicPr>
          <p:nvPr/>
        </p:nvPicPr>
        <p:blipFill>
          <a:blip r:embed="rId3"/>
          <a:srcRect r="24928"/>
          <a:stretch>
            <a:fillRect/>
          </a:stretch>
        </p:blipFill>
        <p:spPr>
          <a:xfrm>
            <a:off x="7947660" y="-40640"/>
            <a:ext cx="1166495" cy="1135380"/>
          </a:xfrm>
          <a:prstGeom prst="rect">
            <a:avLst/>
          </a:prstGeom>
        </p:spPr>
      </p:pic>
      <p:pic>
        <p:nvPicPr>
          <p:cNvPr id="11" name="图片 10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5830" y="-29845"/>
            <a:ext cx="1480820" cy="1047115"/>
          </a:xfrm>
          <a:prstGeom prst="rect">
            <a:avLst/>
          </a:prstGeom>
        </p:spPr>
      </p:pic>
      <p:pic>
        <p:nvPicPr>
          <p:cNvPr id="12" name="图片 11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50875" y="1564005"/>
            <a:ext cx="78422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北京网民网络安全感满意度</a:t>
            </a:r>
            <a:endParaRPr lang="zh-CN" altLang="en-US" sz="4800" dirty="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68700" y="734060"/>
            <a:ext cx="24333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2021年</a:t>
            </a:r>
            <a:endParaRPr lang="zh-CN" altLang="en-US" sz="4800" i="1" dirty="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79220" y="2473325"/>
            <a:ext cx="61290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8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  <a:sym typeface="+mn-ea"/>
              </a:rPr>
              <a:t>调查</a:t>
            </a:r>
            <a:r>
              <a:rPr lang="zh-CN" altLang="en-US" sz="4800" dirty="0">
                <a:solidFill>
                  <a:schemeClr val="bg1"/>
                </a:solidFill>
                <a:latin typeface="思源黑体 Heavy" panose="020B0A00000000000000" charset="-122"/>
                <a:ea typeface="思源黑体 Heavy" panose="020B0A00000000000000" charset="-122"/>
              </a:rPr>
              <a:t>报告发布会</a:t>
            </a:r>
            <a:endParaRPr lang="zh-CN" altLang="en-US" sz="4800" dirty="0">
              <a:solidFill>
                <a:schemeClr val="bg1"/>
              </a:solidFill>
              <a:latin typeface="思源黑体 Heavy" panose="020B0A00000000000000" charset="-122"/>
              <a:ea typeface="思源黑体 Heavy" panose="020B0A00000000000000" charset="-122"/>
            </a:endParaRPr>
          </a:p>
        </p:txBody>
      </p:sp>
      <p:sp>
        <p:nvSpPr>
          <p:cNvPr id="13" name="PA-文本框 90"/>
          <p:cNvSpPr txBox="1"/>
          <p:nvPr>
            <p:custDataLst>
              <p:tags r:id="rId6"/>
            </p:custDataLst>
          </p:nvPr>
        </p:nvSpPr>
        <p:spPr>
          <a:xfrm>
            <a:off x="565150" y="3637280"/>
            <a:ext cx="80524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lt"/>
              </a:rPr>
              <a:t>发布人：郭守祥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lt"/>
              </a:rPr>
              <a:t>发起单位：上海市信息网络安全管理协会等全国135家网络安全行业协会及相关社会组织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lt"/>
              </a:rPr>
              <a:t>承办单位：广东新兴国家网络安全和信息化发展研究院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lt"/>
              </a:rPr>
              <a:t>协办单位：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lt"/>
              </a:rPr>
              <a:t>2021年12月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327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565150" y="1033975"/>
            <a:ext cx="7066574" cy="36317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、未成年人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网络权益保护成效小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，家校社企合作需加强</a:t>
            </a:r>
            <a:endParaRPr kumimoji="1" lang="en-US" altLang="zh-CN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对未成年人网络权益保护状况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评价不高，满意以上只占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38.94%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，认为一般和不满意的分别达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33.89%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27.17%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网民最关注的未成年人上网问题是</a:t>
            </a:r>
            <a:r>
              <a:rPr kumimoji="1" lang="zh-CN" altLang="en-US" sz="14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网络沉迷</a:t>
            </a:r>
            <a:endParaRPr kumimoji="1" lang="zh-CN" altLang="en-US" sz="1400" dirty="0" smtClean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未成年人最常使用的网络应用：网络游戏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64.54%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，网络视频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56.69%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，在线教育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45.01%</a:t>
            </a:r>
            <a:endParaRPr kumimoji="1" lang="zh-CN" altLang="en-US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公众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网民认为引导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未成年人健康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上网起主要作用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责任方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角色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排序：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第一位是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家庭（选择率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73.61%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第二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位是学校（选择率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55.06%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第三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位是未成年人自己（选择率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51.5%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第四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位是互联网平台（选择率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49.79%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327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745588" y="1019908"/>
            <a:ext cx="6886135" cy="29700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七、平台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监管与企业自律待改善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，网络服务成焦点</a:t>
            </a:r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en-US" altLang="zh-CN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    网络平台监管存在诸多问题，公众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网民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认为：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欺凌情况比较严重或非常严重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66.19%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有关部门监管和引导网络营销账号效果不大或基本无效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33.66%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对自媒体平台有关内容检查措施的有效性评价为效果一般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31.01%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对网络谣言的监管或辟谣措施有一定成效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49.63%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措施效果不好的主要原因是主管部门、专家权威声音弱或缺位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45.41%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" y="327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85800" y="1012874"/>
            <a:ext cx="6376182" cy="329320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八、垄断行为经营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突出，投诉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处理满意度有待提升</a:t>
            </a:r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公众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网民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认为：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互联网平台投诉处理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结果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41.69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认为不满意，满意仅占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32.05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互联网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平台企业垄断行为和不规范经营比较严重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过度采集个人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信息，谋取私利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65.7%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频繁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弹窗广告，强制转跳，强行推销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59.66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霸王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条款，市场垄断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57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数据杀熟，价格歧视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55.07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平台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收费高，压制小商户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49.76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" y="-308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85801" y="956603"/>
            <a:ext cx="6404316" cy="39395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九</a:t>
            </a:r>
            <a:r>
              <a:rPr kumimoji="1" lang="zh-CN" altLang="en-US" sz="20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、数字</a:t>
            </a:r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政府服务满意度高，信息化建设效果明显</a:t>
            </a:r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公众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网民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认为：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政府网上服务满意度高，便利（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65.61%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）、安全（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70.44%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，）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56.13%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民认为政务服务事项全程网上办理实现情况较好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政府网上服务应用越来越广泛，排在前三位社保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59.83%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、医疗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54.49%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、交通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53.09%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领域渗透率超过五成。第四位教育领域渗透率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46.07%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，第五位税务领域渗透率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41.29%</a:t>
            </a:r>
            <a:endParaRPr kumimoji="1" lang="zh-CN" altLang="en-US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新媒体电子政务服务应用越来越广泛，政务服务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的选择率接近六成。网民办理政务服务事项的渠道选择：第一位政务服务网站选择率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59.49%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，第二位政务服务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APP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选择率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58.92%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，第三位政务小程序选择率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52.97%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，第四位人工服务办事大厅选择率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33.14%</a:t>
            </a:r>
            <a:endParaRPr kumimoji="1" lang="zh-CN" altLang="en-US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" y="327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85801" y="956603"/>
            <a:ext cx="6404316" cy="36163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zh-CN" altLang="en-US" sz="20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十、从业人员对新技术的网络安全问题高度关注</a:t>
            </a:r>
            <a:endParaRPr kumimoji="1" lang="zh-CN" altLang="en-US" sz="20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kumimoji="1" lang="zh-CN" altLang="en-US" sz="20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排行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前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位关注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黑体" panose="02010609060101010101" charset="-122"/>
                <a:ea typeface="黑体" panose="02010609060101010101" charset="-122"/>
              </a:rPr>
              <a:t>度</a:t>
            </a:r>
            <a:endParaRPr kumimoji="1" lang="en-US" altLang="zh-CN" sz="1400" dirty="0" smtClean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黑体" panose="02010609060101010101" charset="-122"/>
              <a:ea typeface="黑体" panose="02010609060101010101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大数据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63.57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5G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移动网络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63.23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对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5G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技术的顾虑主要有：网络覆盖面小（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60.62%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），比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4G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服务收费更高（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58.22%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），技术不成熟，出现网络错误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卡顿（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42.81%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），网络抗灾应急能力不足（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34.59%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人工智能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53.61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，从业人员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认为目前人工智能应用发展面临的阻力主要有：技术有待成熟（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73.54%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），安全隐私问题（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66.32%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），应用普及（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33.33%</a:t>
            </a: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物联网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51.89%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区块链</a:t>
            </a:r>
            <a:r>
              <a:rPr kumimoji="1" lang="en-US" altLang="zh-CN" sz="1400" dirty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46.74</a:t>
            </a:r>
            <a:r>
              <a:rPr kumimoji="1" lang="en-US" altLang="zh-CN" sz="1400" dirty="0" smtClean="0">
                <a:solidFill>
                  <a:schemeClr val="tx2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endParaRPr kumimoji="1" lang="en-US" altLang="zh-CN" sz="1400" dirty="0">
              <a:solidFill>
                <a:schemeClr val="tx2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228453"/>
            <a:ext cx="399562" cy="399562"/>
          </a:xfrm>
          <a:prstGeom prst="rect">
            <a:avLst/>
          </a:prstGeom>
        </p:spPr>
      </p:pic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3"/>
          <a:srcRect r="24928"/>
          <a:stretch>
            <a:fillRect/>
          </a:stretch>
        </p:blipFill>
        <p:spPr>
          <a:xfrm>
            <a:off x="7947661" y="-40641"/>
            <a:ext cx="1027528" cy="1074615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69" y="36796"/>
            <a:ext cx="1301262" cy="920146"/>
          </a:xfrm>
          <a:prstGeom prst="rect">
            <a:avLst/>
          </a:prstGeom>
        </p:spPr>
      </p:pic>
      <p:grpSp>
        <p:nvGrpSpPr>
          <p:cNvPr id="133" name="组合 132"/>
          <p:cNvGrpSpPr/>
          <p:nvPr/>
        </p:nvGrpSpPr>
        <p:grpSpPr>
          <a:xfrm>
            <a:off x="1454589" y="1394897"/>
            <a:ext cx="5546572" cy="1225995"/>
            <a:chOff x="1772443" y="1737157"/>
            <a:chExt cx="7395429" cy="1634660"/>
          </a:xfrm>
        </p:grpSpPr>
        <p:sp>
          <p:nvSpPr>
            <p:cNvPr id="134" name="文本框 133"/>
            <p:cNvSpPr txBox="1"/>
            <p:nvPr/>
          </p:nvSpPr>
          <p:spPr>
            <a:xfrm>
              <a:off x="3231305" y="2675857"/>
              <a:ext cx="5936567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结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论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772443" y="1737157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04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画板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" y="-56174"/>
            <a:ext cx="9140825" cy="5142865"/>
          </a:xfrm>
          <a:prstGeom prst="rect">
            <a:avLst/>
          </a:prstGeom>
        </p:spPr>
      </p:pic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sp>
        <p:nvSpPr>
          <p:cNvPr id="134" name="文本框 133"/>
          <p:cNvSpPr txBox="1"/>
          <p:nvPr/>
        </p:nvSpPr>
        <p:spPr>
          <a:xfrm>
            <a:off x="3165475" y="2316480"/>
            <a:ext cx="2813685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间隔页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5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6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582615" y="991772"/>
            <a:ext cx="5113608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、网民好评过五成，网络安全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治理成果初见成效</a:t>
            </a:r>
            <a:endParaRPr kumimoji="1" lang="en-US" altLang="zh-CN" sz="1600" dirty="0" smtClean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、立法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关注度上升，网络安全法治建设得到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加强</a:t>
            </a:r>
            <a:endParaRPr kumimoji="1" lang="en-US" altLang="zh-CN" sz="1600" dirty="0" smtClean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、维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权意识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在提升，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上网文明上网意识增强</a:t>
            </a:r>
            <a:endParaRPr kumimoji="1" lang="en-US" altLang="zh-CN" sz="1600" dirty="0" smtClean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、打击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侵犯个人信息网络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犯罪已成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公众核心訢求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、网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购满意度较高，电商直播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治理水平有待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加强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、未成年人权益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保护成效小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，需要家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校社企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合作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、平台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监管与企业自律待改善，网络服务成焦点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、垄断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行为经营问题突出，投诉处理满意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度不高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、数字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政府服务满意度高，信息化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建设明显成效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 从业人员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高度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关注新技术带来的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网络安全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</a:t>
            </a:r>
            <a:endParaRPr kumimoji="1" lang="en-US" altLang="zh-CN" sz="1600" dirty="0" smtClean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安全为人民，网络安全靠人民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	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  <a:r>
              <a:rPr kumimoji="1" lang="zh-CN" altLang="en-US" sz="1600" dirty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关乎你我他，网络安全靠</a:t>
            </a:r>
            <a:r>
              <a:rPr kumimoji="1" lang="zh-CN" altLang="en-US" sz="1600" dirty="0" smtClean="0"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大家</a:t>
            </a:r>
            <a:endParaRPr kumimoji="1" lang="zh-CN" altLang="en-US" sz="1600" dirty="0"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47675" cy="447675"/>
          </a:xfrm>
          <a:prstGeom prst="rect">
            <a:avLst/>
          </a:prstGeom>
        </p:spPr>
      </p:pic>
      <p:pic>
        <p:nvPicPr>
          <p:cNvPr id="11" name="图片 10" descr="发布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298" y="-40640"/>
            <a:ext cx="1906173" cy="1135380"/>
          </a:xfrm>
          <a:prstGeom prst="rect">
            <a:avLst/>
          </a:prstGeom>
        </p:spPr>
      </p:pic>
      <p:pic>
        <p:nvPicPr>
          <p:cNvPr id="12" name="图片 11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69" y="70338"/>
            <a:ext cx="1244991" cy="94693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210986" y="1547288"/>
            <a:ext cx="3871852" cy="1861093"/>
            <a:chOff x="6068269" y="1994969"/>
            <a:chExt cx="5162470" cy="2481457"/>
          </a:xfrm>
        </p:grpSpPr>
        <p:sp>
          <p:nvSpPr>
            <p:cNvPr id="15" name="文本框 14"/>
            <p:cNvSpPr txBox="1"/>
            <p:nvPr/>
          </p:nvSpPr>
          <p:spPr>
            <a:xfrm>
              <a:off x="6068269" y="1994969"/>
              <a:ext cx="3029035" cy="113877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95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 THANKS</a:t>
              </a:r>
              <a:endParaRPr kumimoji="0" lang="zh-CN" altLang="en-US" sz="495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96000" y="3132338"/>
              <a:ext cx="3291840" cy="104478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5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感谢观看</a:t>
              </a:r>
              <a:endPara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96000" y="4097119"/>
              <a:ext cx="5134739" cy="3793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4F2F5"/>
                    </a:gs>
                    <a:gs pos="100000">
                      <a:srgbClr val="071643"/>
                    </a:gs>
                  </a:gsLst>
                  <a:lin ang="27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47675" cy="447675"/>
          </a:xfrm>
          <a:prstGeom prst="rect">
            <a:avLst/>
          </a:prstGeom>
        </p:spPr>
      </p:pic>
      <p:pic>
        <p:nvPicPr>
          <p:cNvPr id="11" name="图片 10" descr="发布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299" y="-40640"/>
            <a:ext cx="1674056" cy="113538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210986" y="1547288"/>
            <a:ext cx="3871852" cy="1861093"/>
            <a:chOff x="6068269" y="1994969"/>
            <a:chExt cx="5162470" cy="2481457"/>
          </a:xfrm>
        </p:grpSpPr>
        <p:sp>
          <p:nvSpPr>
            <p:cNvPr id="15" name="文本框 14"/>
            <p:cNvSpPr txBox="1"/>
            <p:nvPr/>
          </p:nvSpPr>
          <p:spPr>
            <a:xfrm>
              <a:off x="6068269" y="1994969"/>
              <a:ext cx="643765" cy="113877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95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+mn-cs"/>
                </a:rPr>
                <a:t> </a:t>
              </a:r>
              <a:endParaRPr kumimoji="0" lang="zh-CN" altLang="en-US" sz="495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096000" y="3132338"/>
              <a:ext cx="246308" cy="104644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96000" y="4097119"/>
              <a:ext cx="5134739" cy="3793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54F2F5"/>
                    </a:gs>
                    <a:gs pos="100000">
                      <a:srgbClr val="071643"/>
                    </a:gs>
                  </a:gsLst>
                  <a:lin ang="2700000" scaled="1"/>
                </a:gra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4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20925" y="1094740"/>
            <a:ext cx="4998085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800" dirty="0" smtClean="0">
                <a:solidFill>
                  <a:schemeClr val="bg1"/>
                </a:solidFill>
              </a:rPr>
              <a:t>目录</a:t>
            </a:r>
            <a:endParaRPr lang="en-US" altLang="zh-CN" sz="24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400" dirty="0" smtClean="0">
                <a:solidFill>
                  <a:schemeClr val="bg1"/>
                </a:solidFill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</a:rPr>
              <a:t>满意度调查的</a:t>
            </a:r>
            <a:r>
              <a:rPr lang="zh-CN" altLang="en-US" sz="2000" dirty="0">
                <a:solidFill>
                  <a:schemeClr val="bg1"/>
                </a:solidFill>
              </a:rPr>
              <a:t>背景</a:t>
            </a:r>
            <a:r>
              <a:rPr lang="zh-CN" altLang="en-US" sz="2000" dirty="0" smtClean="0">
                <a:solidFill>
                  <a:schemeClr val="bg1"/>
                </a:solidFill>
              </a:rPr>
              <a:t>意义</a:t>
            </a:r>
            <a:endParaRPr lang="en-US" altLang="zh-CN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</a:rPr>
              <a:t> 北京</a:t>
            </a:r>
            <a:r>
              <a:rPr lang="zh-CN" altLang="en-US" sz="2000" dirty="0">
                <a:solidFill>
                  <a:schemeClr val="bg1"/>
                </a:solidFill>
              </a:rPr>
              <a:t>网民参与调查情况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</a:rPr>
              <a:t> 数据采集结果案例分析</a:t>
            </a:r>
            <a:endParaRPr lang="zh-CN" alt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000" dirty="0" smtClean="0">
                <a:solidFill>
                  <a:schemeClr val="bg1"/>
                </a:solidFill>
              </a:rPr>
              <a:t> 总结</a:t>
            </a:r>
            <a:endParaRPr lang="zh-CN" altLang="en-US" sz="2000" dirty="0" smtClean="0">
              <a:solidFill>
                <a:schemeClr val="bg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228453"/>
            <a:ext cx="399562" cy="399562"/>
          </a:xfrm>
          <a:prstGeom prst="rect">
            <a:avLst/>
          </a:prstGeom>
        </p:spPr>
      </p:pic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3"/>
          <a:srcRect r="24928"/>
          <a:stretch>
            <a:fillRect/>
          </a:stretch>
        </p:blipFill>
        <p:spPr>
          <a:xfrm>
            <a:off x="7947661" y="-40641"/>
            <a:ext cx="1027528" cy="1074615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69" y="44416"/>
            <a:ext cx="1301262" cy="920146"/>
          </a:xfrm>
          <a:prstGeom prst="rect">
            <a:avLst/>
          </a:prstGeom>
        </p:spPr>
      </p:pic>
      <p:grpSp>
        <p:nvGrpSpPr>
          <p:cNvPr id="133" name="组合 132"/>
          <p:cNvGrpSpPr/>
          <p:nvPr/>
        </p:nvGrpSpPr>
        <p:grpSpPr>
          <a:xfrm>
            <a:off x="1445707" y="1394897"/>
            <a:ext cx="5579584" cy="1654322"/>
            <a:chOff x="1760601" y="1737157"/>
            <a:chExt cx="7439445" cy="2205762"/>
          </a:xfrm>
        </p:grpSpPr>
        <p:sp>
          <p:nvSpPr>
            <p:cNvPr id="134" name="文本框 133"/>
            <p:cNvSpPr txBox="1"/>
            <p:nvPr/>
          </p:nvSpPr>
          <p:spPr>
            <a:xfrm>
              <a:off x="3263479" y="2670777"/>
              <a:ext cx="5936567" cy="1272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满意度调查的背景意义</a:t>
              </a:r>
              <a:endParaRPr lang="zh-CN" alt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760601" y="1737157"/>
              <a:ext cx="238757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01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3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4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5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58398" y="983078"/>
            <a:ext cx="7026814" cy="341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主题：</a:t>
            </a:r>
            <a:r>
              <a:rPr kumimoji="1" lang="en-US" altLang="zh-CN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网民网络安全感满意度调查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活动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组织：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北京网络空间安全协会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等全国</a:t>
            </a:r>
            <a:r>
              <a:rPr kumimoji="1" lang="en-US" altLang="zh-CN" b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135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家网络安全行业协会及</a:t>
            </a:r>
            <a:endParaRPr kumimoji="1" lang="en-US" altLang="zh-CN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相关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社会组织</a:t>
            </a:r>
            <a:r>
              <a:rPr kumimoji="1" lang="zh-CN" altLang="en-US" b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共同发起</a:t>
            </a:r>
            <a:endParaRPr kumimoji="1" lang="zh-CN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zh-CN" altLang="en-US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: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坚持</a:t>
            </a:r>
            <a:r>
              <a:rPr kumimoji="1" lang="zh-CN" altLang="en-US" b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总体国家安全观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和以人民安全为宗旨，面向广大网民，</a:t>
            </a:r>
            <a:endParaRPr kumimoji="1" lang="en-US" altLang="zh-CN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倾听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真实声音，了解直接感受，反映存在问题，宣传网络</a:t>
            </a:r>
            <a:endParaRPr kumimoji="1" lang="en-US" altLang="zh-CN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安全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政策、法律和相关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知识</a:t>
            </a:r>
            <a:endParaRPr kumimoji="1" lang="en-US" altLang="zh-CN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kumimoji="1" lang="zh-CN" altLang="en-US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目的：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贯彻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“网络安全为人民、网络安全靠人民”的重要思想，</a:t>
            </a:r>
            <a:endParaRPr kumimoji="1" lang="en-US" altLang="zh-CN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探寻网络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治理规律，提高综合治理水平，净化网络空间，</a:t>
            </a:r>
            <a:endParaRPr kumimoji="1" lang="en-US" altLang="zh-CN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提升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网民网络安全感和</a:t>
            </a:r>
            <a:r>
              <a:rPr kumimoji="1" lang="zh-CN" altLang="en-US" b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满意</a:t>
            </a:r>
            <a:r>
              <a:rPr kumimoji="1" lang="zh-CN" altLang="en-US" b="1" dirty="0" smtClean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度</a:t>
            </a:r>
            <a:endParaRPr kumimoji="1" lang="zh-CN" altLang="en-US" b="1" dirty="0" smtClean="0">
              <a:solidFill>
                <a:srgbClr val="C00000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3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19" name="图片 18" descr="发布周1"/>
          <p:cNvPicPr>
            <a:picLocks noChangeAspect="1"/>
          </p:cNvPicPr>
          <p:nvPr/>
        </p:nvPicPr>
        <p:blipFill>
          <a:blip r:embed="rId4"/>
          <a:srcRect l="28837" r="24397" b="16204"/>
          <a:stretch>
            <a:fillRect/>
          </a:stretch>
        </p:blipFill>
        <p:spPr>
          <a:xfrm>
            <a:off x="8187397" y="-31115"/>
            <a:ext cx="787791" cy="858520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5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177729" y="937797"/>
            <a:ext cx="6787661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j-ea"/>
                <a:ea typeface="+mj-ea"/>
              </a:rPr>
              <a:t>开展</a:t>
            </a:r>
            <a:r>
              <a:rPr kumimoji="1" lang="zh-CN" altLang="en-US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j-ea"/>
                <a:ea typeface="+mj-ea"/>
              </a:rPr>
              <a:t>网络安全感满意度调查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+mj-ea"/>
                <a:ea typeface="+mj-ea"/>
              </a:rPr>
              <a:t>活动的意义是</a:t>
            </a:r>
            <a:endParaRPr kumimoji="1" lang="en-US" altLang="zh-CN" b="1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践行“网络安全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为人民，网络安全靠人民”重要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思想，贯彻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“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江山就是人民、人民就是江山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”理念的</a:t>
            </a:r>
            <a:r>
              <a:rPr kumimoji="1" lang="zh-CN" altLang="en-US" b="1" dirty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重要</a:t>
            </a:r>
            <a:r>
              <a:rPr kumimoji="1" lang="zh-CN" altLang="en-US" b="1" dirty="0" smtClean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举措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人民群众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对网络安全治理的意见和建议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kumimoji="1" lang="zh-CN" altLang="en-US" b="1" dirty="0" smtClean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有效途径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广大网民对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社会治安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状况承受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性、认同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性的直接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感受和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综合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反映，是对深入开展网民满意度调查研究的</a:t>
            </a:r>
            <a:r>
              <a:rPr kumimoji="1" lang="zh-CN" altLang="en-US" b="1" dirty="0" smtClean="0"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有力支撑</a:t>
            </a:r>
            <a:endParaRPr kumimoji="1" lang="zh-CN" altLang="en-US" b="1" dirty="0">
              <a:solidFill>
                <a:srgbClr val="C00000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kumimoji="1" lang="en-US" altLang="zh-CN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北京地区通过不断积累，形成大数据库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，为北京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地区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网民网络安全感满意度工作交流、数据分析、挖掘研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究、建立优化评价模型等提供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数据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基础</a:t>
            </a:r>
            <a:endParaRPr kumimoji="1" lang="zh-CN" altLang="en-US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" y="228453"/>
            <a:ext cx="399562" cy="399562"/>
          </a:xfrm>
          <a:prstGeom prst="rect">
            <a:avLst/>
          </a:prstGeom>
        </p:spPr>
      </p:pic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3"/>
          <a:srcRect r="24928"/>
          <a:stretch>
            <a:fillRect/>
          </a:stretch>
        </p:blipFill>
        <p:spPr>
          <a:xfrm>
            <a:off x="7947661" y="-40641"/>
            <a:ext cx="1027528" cy="1074615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69" y="36796"/>
            <a:ext cx="1301262" cy="920146"/>
          </a:xfrm>
          <a:prstGeom prst="rect">
            <a:avLst/>
          </a:prstGeom>
        </p:spPr>
      </p:pic>
      <p:grpSp>
        <p:nvGrpSpPr>
          <p:cNvPr id="133" name="组合 132"/>
          <p:cNvGrpSpPr/>
          <p:nvPr/>
        </p:nvGrpSpPr>
        <p:grpSpPr>
          <a:xfrm>
            <a:off x="1454589" y="1394897"/>
            <a:ext cx="5546572" cy="1225995"/>
            <a:chOff x="1772443" y="1737157"/>
            <a:chExt cx="7395429" cy="1634660"/>
          </a:xfrm>
        </p:grpSpPr>
        <p:sp>
          <p:nvSpPr>
            <p:cNvPr id="134" name="文本框 133"/>
            <p:cNvSpPr txBox="1"/>
            <p:nvPr/>
          </p:nvSpPr>
          <p:spPr>
            <a:xfrm>
              <a:off x="3231305" y="2675857"/>
              <a:ext cx="5936567" cy="695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北京网民参与调查情况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1772443" y="1737157"/>
              <a:ext cx="2363893" cy="737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0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PART 02</a:t>
              </a:r>
              <a:endParaRPr kumimoji="0" lang="en-US" altLang="zh-CN" sz="3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5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3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48288" y="827406"/>
            <a:ext cx="7047914" cy="3739485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一、样本采集数据</a:t>
            </a:r>
            <a:endParaRPr kumimoji="1" lang="zh-CN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采集</a:t>
            </a:r>
            <a:r>
              <a:rPr kumimoji="1" lang="zh-CN" altLang="en-US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时间：</a:t>
            </a: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日至</a:t>
            </a: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2021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日</a:t>
            </a:r>
            <a:endParaRPr kumimoji="1" lang="zh-CN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调查分类：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面向普通网民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的公众版和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面向行业人员的从业版</a:t>
            </a:r>
            <a:endParaRPr kumimoji="1" lang="en-US" altLang="zh-CN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回收</a:t>
            </a:r>
            <a:r>
              <a:rPr kumimoji="1" lang="zh-CN" altLang="en-US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问卷：</a:t>
            </a:r>
            <a:r>
              <a:rPr kumimoji="1" lang="en-US" altLang="zh-CN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72761</a:t>
            </a:r>
            <a:r>
              <a:rPr kumimoji="1" lang="zh-CN" altLang="en-US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份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（公众网民</a:t>
            </a:r>
            <a:r>
              <a:rPr kumimoji="1" lang="en-US" altLang="zh-CN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67194</a:t>
            </a:r>
            <a:r>
              <a:rPr kumimoji="1" lang="zh-CN" altLang="en-US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份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，从业人员</a:t>
            </a:r>
            <a:r>
              <a:rPr kumimoji="1" lang="en-US" altLang="zh-CN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5567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份）</a:t>
            </a:r>
            <a:endParaRPr kumimoji="1" lang="zh-CN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有效</a:t>
            </a:r>
            <a:r>
              <a:rPr kumimoji="1" lang="zh-CN" altLang="en-US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问卷：</a:t>
            </a:r>
            <a:r>
              <a:rPr kumimoji="1" lang="en-US" altLang="zh-CN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37306</a:t>
            </a:r>
            <a:r>
              <a:rPr kumimoji="1" lang="zh-CN" altLang="en-US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份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（公众网民</a:t>
            </a:r>
            <a:r>
              <a:rPr kumimoji="1" lang="en-US" altLang="zh-CN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32282</a:t>
            </a:r>
            <a:r>
              <a:rPr kumimoji="1" lang="zh-CN" altLang="en-US" b="1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份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，从业人员</a:t>
            </a:r>
            <a:r>
              <a:rPr kumimoji="1" lang="en-US" altLang="zh-CN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5024</a:t>
            </a:r>
            <a:r>
              <a:rPr kumimoji="1" lang="zh-CN" altLang="en-US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份</a:t>
            </a: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kumimoji="1" lang="zh-CN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公众网民和从业人员样本有效性分别为</a:t>
            </a:r>
            <a:r>
              <a:rPr kumimoji="1" lang="en-US" altLang="zh-CN" sz="1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48.04</a:t>
            </a:r>
            <a:r>
              <a:rPr kumimoji="1" lang="en-US" altLang="zh-CN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%</a:t>
            </a: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kumimoji="1" lang="en-US" altLang="zh-CN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90.25%</a:t>
            </a:r>
            <a:endParaRPr kumimoji="1" lang="zh-CN" altLang="en-US" sz="1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zh-CN" altLang="en-US" sz="1600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全国采样：</a:t>
            </a:r>
            <a:r>
              <a:rPr kumimoji="1" lang="en-US" altLang="zh-CN" sz="1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284.5235</a:t>
            </a:r>
            <a:r>
              <a:rPr kumimoji="1" lang="zh-CN" altLang="en-US" sz="1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万份</a:t>
            </a: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（公众</a:t>
            </a:r>
            <a:r>
              <a:rPr kumimoji="1" lang="en-US" altLang="zh-CN" sz="1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253.1278</a:t>
            </a:r>
            <a:r>
              <a:rPr kumimoji="1" lang="zh-CN" altLang="en-US" sz="1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万份</a:t>
            </a: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，从业</a:t>
            </a:r>
            <a:r>
              <a:rPr kumimoji="1" lang="en-US" altLang="zh-CN" sz="1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31.3957</a:t>
            </a:r>
            <a:r>
              <a:rPr kumimoji="1" lang="zh-CN" altLang="en-US" sz="1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万份</a:t>
            </a: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1600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1" lang="zh-CN" altLang="en-US" sz="1600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有效</a:t>
            </a:r>
            <a:r>
              <a:rPr kumimoji="1" lang="zh-CN" altLang="en-US" sz="1600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问卷：</a:t>
            </a:r>
            <a:r>
              <a:rPr kumimoji="1" lang="en-US" altLang="zh-CN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264.6787</a:t>
            </a:r>
            <a:r>
              <a:rPr kumimoji="1" lang="zh-CN" altLang="en-US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万份</a:t>
            </a:r>
            <a:r>
              <a:rPr kumimoji="1" lang="zh-CN" altLang="en-US" sz="1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（公众</a:t>
            </a:r>
            <a:r>
              <a:rPr kumimoji="1" lang="en-US" altLang="zh-CN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235.0549</a:t>
            </a:r>
            <a:r>
              <a:rPr kumimoji="1" lang="zh-CN" altLang="en-US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万份</a:t>
            </a:r>
            <a:r>
              <a:rPr kumimoji="1" lang="zh-CN" altLang="en-US" sz="1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，从业</a:t>
            </a:r>
            <a:r>
              <a:rPr kumimoji="1" lang="en-US" altLang="zh-CN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29.6238</a:t>
            </a:r>
            <a:r>
              <a:rPr kumimoji="1" lang="zh-CN" altLang="en-US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kumimoji="1" lang="zh-CN" altLang="en-US" sz="1600" dirty="0" smtClean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份</a:t>
            </a: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kumimoji="1" lang="zh-CN" altLang="en-US" sz="16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zh-CN" altLang="en-US" sz="16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网络</a:t>
            </a:r>
            <a:r>
              <a:rPr kumimoji="1" lang="zh-CN" altLang="en-US" sz="16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安全建设意见和建议 </a:t>
            </a:r>
            <a:r>
              <a:rPr kumimoji="1" lang="en-US" altLang="zh-CN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16.2036</a:t>
            </a:r>
            <a:r>
              <a:rPr kumimoji="1" lang="zh-CN" altLang="en-US" sz="1600" dirty="0"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万条</a:t>
            </a:r>
            <a:endParaRPr kumimoji="1" lang="zh-CN" altLang="en-US" sz="1600" dirty="0">
              <a:solidFill>
                <a:srgbClr val="FF0000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4"/>
          <a:srcRect r="24928"/>
          <a:stretch>
            <a:fillRect/>
          </a:stretch>
        </p:blipFill>
        <p:spPr>
          <a:xfrm>
            <a:off x="7947661" y="-40641"/>
            <a:ext cx="1027528" cy="1074615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0369" y="36796"/>
            <a:ext cx="1301262" cy="920146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调查活动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162560"/>
            <a:ext cx="465455" cy="465455"/>
          </a:xfrm>
          <a:prstGeom prst="rect">
            <a:avLst/>
          </a:prstGeom>
        </p:spPr>
      </p:pic>
      <p:pic>
        <p:nvPicPr>
          <p:cNvPr id="3" name="图片 2" descr="未标题-3"/>
          <p:cNvPicPr>
            <a:picLocks noChangeAspect="1"/>
          </p:cNvPicPr>
          <p:nvPr/>
        </p:nvPicPr>
        <p:blipFill>
          <a:blip r:embed="rId3"/>
          <a:srcRect l="65278" b="80121"/>
          <a:stretch>
            <a:fillRect/>
          </a:stretch>
        </p:blipFill>
        <p:spPr>
          <a:xfrm>
            <a:off x="565150" y="359410"/>
            <a:ext cx="3175000" cy="250825"/>
          </a:xfrm>
          <a:prstGeom prst="rect">
            <a:avLst/>
          </a:prstGeom>
        </p:spPr>
      </p:pic>
      <p:pic>
        <p:nvPicPr>
          <p:cNvPr id="20" name="图片 19" descr="发布周2"/>
          <p:cNvPicPr>
            <a:picLocks noChangeAspect="1"/>
          </p:cNvPicPr>
          <p:nvPr/>
        </p:nvPicPr>
        <p:blipFill>
          <a:blip r:embed="rId4"/>
          <a:srcRect l="42028" t="32763" r="22028" b="34675"/>
          <a:stretch>
            <a:fillRect/>
          </a:stretch>
        </p:blipFill>
        <p:spPr>
          <a:xfrm>
            <a:off x="685800" y="199390"/>
            <a:ext cx="3286760" cy="41084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329055" y="760095"/>
            <a:ext cx="6731635" cy="364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kumimoji="1" lang="zh-CN" altLang="en-US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、校本采集内容</a:t>
            </a:r>
            <a:endParaRPr kumimoji="1" lang="zh-CN" altLang="en-US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公众</a:t>
            </a:r>
            <a:r>
              <a:rPr kumimoji="1" lang="zh-CN" altLang="en-US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的调查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问卷以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共性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+ 8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个专题问卷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，具体名称如下：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安全法治社会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建设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遏制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网络违法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犯罪行为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个人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信息保护和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数据安全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4.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购物安全权益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保护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5.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未成年人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网络权益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保护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6.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互联网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平台监管与企业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自律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7.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数字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政府服务与治理能力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提升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8.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数字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鸿沟消除与乡村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振兴</a:t>
            </a:r>
            <a:endParaRPr kumimoji="1" lang="en-US" altLang="zh-CN" sz="1400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altLang="en-US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从业人员</a:t>
            </a:r>
            <a:r>
              <a:rPr kumimoji="1" lang="zh-CN" altLang="en-US" b="1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的调查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问卷以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共性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问题 </a:t>
            </a:r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+ 4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个专题问卷，具体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名称如下：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A.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等级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保护实施与企业合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规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B.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行业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发展与生态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建设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C.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新技术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应用与网络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安全</a:t>
            </a:r>
            <a:endParaRPr kumimoji="1" lang="zh-CN" altLang="en-US" sz="1400" dirty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en-US" altLang="zh-CN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               D. 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科技</a:t>
            </a:r>
            <a:r>
              <a:rPr kumimoji="1" lang="zh-CN" altLang="en-US" sz="1400" dirty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创新与人才</a:t>
            </a:r>
            <a:r>
              <a:rPr kumimoji="1" lang="zh-CN" altLang="en-US" sz="1400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30000"/>
                    </a:prstClr>
                  </a:inn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培养</a:t>
            </a:r>
            <a:endParaRPr kumimoji="1" lang="zh-CN" altLang="en-US" sz="1400" dirty="0" smtClean="0">
              <a:solidFill>
                <a:schemeClr val="bg1"/>
              </a:solidFill>
              <a:effectLst>
                <a:innerShdw blurRad="63500" dist="50800" dir="16200000">
                  <a:prstClr val="black">
                    <a:alpha val="30000"/>
                  </a:prstClr>
                </a:inn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 descr="发布周"/>
          <p:cNvPicPr>
            <a:picLocks noChangeAspect="1"/>
          </p:cNvPicPr>
          <p:nvPr/>
        </p:nvPicPr>
        <p:blipFill>
          <a:blip r:embed="rId5"/>
          <a:srcRect r="24928"/>
          <a:stretch>
            <a:fillRect/>
          </a:stretch>
        </p:blipFill>
        <p:spPr>
          <a:xfrm>
            <a:off x="7947661" y="-40641"/>
            <a:ext cx="1027528" cy="1074615"/>
          </a:xfrm>
          <a:prstGeom prst="rect">
            <a:avLst/>
          </a:prstGeom>
        </p:spPr>
      </p:pic>
      <p:pic>
        <p:nvPicPr>
          <p:cNvPr id="7" name="图片 6" descr="网安联logo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0369" y="36796"/>
            <a:ext cx="1301262" cy="920146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PA" val="v5.2.11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5779</Words>
  <Application>WPS 演示</Application>
  <PresentationFormat>全屏显示(16:9)</PresentationFormat>
  <Paragraphs>315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思源黑体</vt:lpstr>
      <vt:lpstr>黑体</vt:lpstr>
      <vt:lpstr>思源黑体 Heavy</vt:lpstr>
      <vt:lpstr>Century Gothic</vt:lpstr>
      <vt:lpstr>新宋体</vt:lpstr>
      <vt:lpstr>楷体</vt:lpstr>
      <vt:lpstr>Calibri</vt:lpstr>
      <vt:lpstr>Arial Unicode MS</vt:lpstr>
      <vt:lpstr>华文楷体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珍珠</cp:lastModifiedBy>
  <cp:revision>295</cp:revision>
  <dcterms:created xsi:type="dcterms:W3CDTF">2019-06-19T02:08:00Z</dcterms:created>
  <dcterms:modified xsi:type="dcterms:W3CDTF">2021-12-08T06:07:11Z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340E84F8C8AB448BB92B30EA707ECE86</vt:lpwstr>
  </property>
</Properties>
</file>