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62" r:id="rId3"/>
    <p:sldId id="266" r:id="rId5"/>
    <p:sldId id="347" r:id="rId6"/>
    <p:sldId id="368" r:id="rId7"/>
    <p:sldId id="369" r:id="rId8"/>
    <p:sldId id="370" r:id="rId9"/>
    <p:sldId id="371" r:id="rId10"/>
    <p:sldId id="367" r:id="rId11"/>
    <p:sldId id="271" r:id="rId12"/>
    <p:sldId id="332" r:id="rId13"/>
    <p:sldId id="301" r:id="rId14"/>
    <p:sldId id="322" r:id="rId15"/>
    <p:sldId id="433" r:id="rId16"/>
    <p:sldId id="434" r:id="rId17"/>
    <p:sldId id="435" r:id="rId18"/>
    <p:sldId id="330" r:id="rId19"/>
    <p:sldId id="439" r:id="rId20"/>
    <p:sldId id="437" r:id="rId21"/>
    <p:sldId id="509" r:id="rId22"/>
    <p:sldId id="372" r:id="rId23"/>
    <p:sldId id="373" r:id="rId24"/>
    <p:sldId id="374" r:id="rId25"/>
    <p:sldId id="375" r:id="rId26"/>
    <p:sldId id="377" r:id="rId27"/>
    <p:sldId id="376" r:id="rId28"/>
    <p:sldId id="378" r:id="rId29"/>
    <p:sldId id="380" r:id="rId30"/>
    <p:sldId id="381" r:id="rId31"/>
    <p:sldId id="382" r:id="rId32"/>
    <p:sldId id="383" r:id="rId33"/>
    <p:sldId id="384" r:id="rId34"/>
    <p:sldId id="331" r:id="rId35"/>
    <p:sldId id="438" r:id="rId36"/>
    <p:sldId id="440" r:id="rId37"/>
    <p:sldId id="441" r:id="rId38"/>
    <p:sldId id="443" r:id="rId39"/>
    <p:sldId id="442" r:id="rId40"/>
    <p:sldId id="445" r:id="rId41"/>
    <p:sldId id="446" r:id="rId42"/>
    <p:sldId id="400" r:id="rId43"/>
    <p:sldId id="449" r:id="rId44"/>
    <p:sldId id="338" r:id="rId45"/>
    <p:sldId id="477" r:id="rId46"/>
    <p:sldId id="474" r:id="rId47"/>
    <p:sldId id="337" r:id="rId48"/>
    <p:sldId id="263" r:id="rId49"/>
  </p:sldIdLst>
  <p:sldSz cx="12192000" cy="6858000"/>
  <p:notesSz cx="6858000" cy="9144000"/>
  <p:custDataLst>
    <p:tags r:id="rId5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409"/>
    <a:srgbClr val="1156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5336" autoAdjust="0"/>
  </p:normalViewPr>
  <p:slideViewPr>
    <p:cSldViewPr snapToGrid="0">
      <p:cViewPr varScale="1">
        <p:scale>
          <a:sx n="121" d="100"/>
          <a:sy n="121" d="100"/>
        </p:scale>
        <p:origin x="240" y="168"/>
      </p:cViewPr>
      <p:guideLst>
        <p:guide orient="horz" pos="2122"/>
        <p:guide pos="3838"/>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4" Type="http://schemas.openxmlformats.org/officeDocument/2006/relationships/tags" Target="tags/tag10.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09T17:44:05.023"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idx="2">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2-03-10T10:05:23.094" idx="2">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422CF-0D80-45B7-804E-B558B97AB2E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58C390-5DFC-4387-A3E4-66C09358981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幻灯片图像占位符 1"/>
          <p:cNvSpPr>
            <a:spLocks noGrp="1" noRot="1" noChangeAspect="1" noTextEdit="1"/>
          </p:cNvSpPr>
          <p:nvPr>
            <p:ph type="sldImg"/>
          </p:nvPr>
        </p:nvSpPr>
        <p:spPr/>
      </p:sp>
      <p:sp>
        <p:nvSpPr>
          <p:cNvPr id="108547" name="备注占位符 2"/>
          <p:cNvSpPr>
            <a:spLocks noGrp="1"/>
          </p:cNvSpPr>
          <p:nvPr>
            <p:ph type="body" idx="1"/>
          </p:nvPr>
        </p:nvSpPr>
        <p:spPr>
          <a:xfrm>
            <a:off x="666750" y="4714875"/>
            <a:ext cx="5454650" cy="4467225"/>
          </a:xfrm>
        </p:spPr>
        <p:txBody>
          <a:bodyPr wrap="square" lIns="90727" tIns="45363" rIns="90727" bIns="45363" anchor="t" anchorCtr="0"/>
          <a:p>
            <a:pPr lvl="0">
              <a:lnSpc>
                <a:spcPct val="150000"/>
              </a:lnSpc>
            </a:pPr>
            <a:r>
              <a:rPr lang="zh-CN" altLang="en-US" sz="1600" dirty="0"/>
              <a:t>    目前，我国政府在大力推动信息化产品，特别是信息安全产品的国产化进程（去</a:t>
            </a:r>
            <a:r>
              <a:rPr lang="en-US" altLang="zh-CN" sz="1600" dirty="0"/>
              <a:t>IOE</a:t>
            </a:r>
            <a:r>
              <a:rPr lang="zh-CN" altLang="en-US" sz="1600" dirty="0"/>
              <a:t>），并且将 “完善信息安全标准体系和认证认可体系” 纳入</a:t>
            </a:r>
            <a:r>
              <a:rPr lang="en-US" altLang="zh-CN" sz="1600" dirty="0"/>
              <a:t>《</a:t>
            </a:r>
            <a:r>
              <a:rPr lang="zh-CN" altLang="en-US" sz="1600" dirty="0"/>
              <a:t>国家十二五规划纲要</a:t>
            </a:r>
            <a:r>
              <a:rPr lang="en-US" altLang="zh-CN" sz="1600" dirty="0"/>
              <a:t>》</a:t>
            </a:r>
            <a:r>
              <a:rPr lang="zh-CN" altLang="en-US" sz="1600" dirty="0"/>
              <a:t>。</a:t>
            </a:r>
            <a:endParaRPr lang="zh-CN" altLang="en-US" sz="1600" dirty="0"/>
          </a:p>
          <a:p>
            <a:pPr lvl="0">
              <a:lnSpc>
                <a:spcPct val="150000"/>
              </a:lnSpc>
            </a:pPr>
            <a:r>
              <a:rPr lang="zh-CN" altLang="en-US" sz="1600" dirty="0"/>
              <a:t>    国家认监委在</a:t>
            </a:r>
            <a:r>
              <a:rPr lang="en-US" altLang="zh-CN" sz="1600" dirty="0"/>
              <a:t>《</a:t>
            </a:r>
            <a:r>
              <a:rPr lang="zh-CN" altLang="en-US" sz="1600" dirty="0"/>
              <a:t>国家认证认可事业发展“十二五”规划</a:t>
            </a:r>
            <a:r>
              <a:rPr lang="en-US" altLang="zh-CN" sz="1600" dirty="0"/>
              <a:t>》</a:t>
            </a:r>
            <a:r>
              <a:rPr lang="zh-CN" altLang="en-US" sz="1600" dirty="0"/>
              <a:t>中，针对信息安全认证认可工作提出了新要求，“强调要完善信息安全认证认可体系，进一步健全涵盖产品、管理体系、服务、人员、信息系统的信息安全认证体系，促进认证结果的社会采信”。 </a:t>
            </a:r>
            <a:endParaRPr lang="zh-CN" altLang="en-US" sz="1600" dirty="0"/>
          </a:p>
          <a:p>
            <a:pPr lvl="0">
              <a:lnSpc>
                <a:spcPct val="150000"/>
              </a:lnSpc>
            </a:pPr>
            <a:endParaRPr lang="zh-CN" altLang="en-US" sz="1600" dirty="0"/>
          </a:p>
        </p:txBody>
      </p:sp>
      <p:sp>
        <p:nvSpPr>
          <p:cNvPr id="108548" name="灯片编号占位符 3"/>
          <p:cNvSpPr txBox="1">
            <a:spLocks noGrp="1"/>
          </p:cNvSpPr>
          <p:nvPr>
            <p:ph type="sldNum" sz="quarter"/>
          </p:nvPr>
        </p:nvSpPr>
        <p:spPr>
          <a:xfrm>
            <a:off x="3778250" y="9428163"/>
            <a:ext cx="2889250" cy="496887"/>
          </a:xfrm>
          <a:prstGeom prst="rect">
            <a:avLst/>
          </a:prstGeom>
          <a:noFill/>
          <a:ln w="9525">
            <a:noFill/>
          </a:ln>
        </p:spPr>
        <p:txBody>
          <a:bodyPr lIns="90727" tIns="45363" rIns="90727" bIns="45363" anchor="b" anchorCtr="0"/>
          <a:p>
            <a:pPr lvl="0" algn="r"/>
            <a:fld id="{9A0DB2DC-4C9A-4742-B13C-FB6460FD3503}" type="slidenum">
              <a:rPr lang="zh-CN" altLang="en-US" sz="1200" dirty="0"/>
            </a:fld>
            <a:endParaRPr lang="zh-CN" altLang="en-US" sz="12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F849C2A-8E95-4FC5-A23A-17CF15F70009}"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包图网">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588C729-B8A5-4B8D-BA6D-5AE061BB0DBD}"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A40D237-2A2B-4C32-B218-72E994CEDD6C}" type="slidenum">
              <a:rPr lang="zh-CN" altLang="en-US" smtClean="0"/>
            </a:fld>
            <a:endParaRPr lang="zh-CN" altLang="en-US"/>
          </a:p>
        </p:txBody>
      </p:sp>
      <p:pic>
        <p:nvPicPr>
          <p:cNvPr id="6" name="图片 5" descr="图片包含 滑雪, 雪花&#10;&#10;已生成高可信度的说明"/>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4" name="矩形 3"/>
          <p:cNvSpPr/>
          <p:nvPr userDrawn="1"/>
        </p:nvSpPr>
        <p:spPr>
          <a:xfrm>
            <a:off x="8325228" y="6545425"/>
            <a:ext cx="775136" cy="246221"/>
          </a:xfrm>
          <a:prstGeom prst="rect">
            <a:avLst/>
          </a:prstGeom>
        </p:spPr>
        <p:txBody>
          <a:bodyPr wrap="square">
            <a:spAutoFit/>
          </a:bodyPr>
          <a:lstStyle/>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endParaRPr lang="en-US" altLang="zh-CN" sz="100" dirty="0">
              <a:solidFill>
                <a:prstClr val="white"/>
              </a:solidFill>
              <a:latin typeface="Calibri" panose="020F0502020204030204"/>
              <a:ea typeface="宋体" panose="02010600030101010101" pitchFamily="2" charset="-122"/>
            </a:endParaRPr>
          </a:p>
          <a:p>
            <a:pPr defTabSz="914400"/>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endParaRPr lang="en-US" altLang="zh-CN" sz="100" dirty="0">
              <a:solidFill>
                <a:prstClr val="white"/>
              </a:solidFill>
              <a:latin typeface="Calibri" panose="020F0502020204030204"/>
              <a:ea typeface="宋体" panose="02010600030101010101" pitchFamily="2" charset="-122"/>
            </a:endParaRPr>
          </a:p>
          <a:p>
            <a:pPr defTabSz="914400"/>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08056" y="335644"/>
            <a:ext cx="8663938" cy="704547"/>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8056" y="1599596"/>
            <a:ext cx="10975218" cy="4526642"/>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灯片编号占位符 5"/>
          <p:cNvSpPr>
            <a:spLocks noGrp="1"/>
          </p:cNvSpPr>
          <p:nvPr>
            <p:ph type="sldNum" sz="quarter" idx="4"/>
          </p:nvPr>
        </p:nvSpPr>
        <p:spPr bwMode="auto">
          <a:xfrm>
            <a:off x="8586673" y="6356048"/>
            <a:ext cx="685321" cy="365882"/>
          </a:xfrm>
          <a:prstGeom prst="rect">
            <a:avLst/>
          </a:prstGeom>
          <a:ln>
            <a:miter lim="800000"/>
          </a:ln>
        </p:spPr>
        <p:txBody>
          <a:bodyPr vert="horz" wrap="square" lIns="91428" tIns="45714" rIns="91428" bIns="45714" numCol="1" anchor="ctr" anchorCtr="0" compatLnSpc="1"/>
          <a:p>
            <a:pPr algn="r">
              <a:buNone/>
            </a:pPr>
            <a:fld id="{9A0DB2DC-4C9A-4742-B13C-FB6460FD3503}" type="slidenum">
              <a:rPr lang="zh-CN" altLang="en-US" dirty="0">
                <a:solidFill>
                  <a:srgbClr val="898989"/>
                </a:solidFill>
              </a:rPr>
            </a:fld>
            <a:endParaRPr lang="zh-CN" altLang="en-US" dirty="0">
              <a:solidFill>
                <a:srgbClr val="898989"/>
              </a:solidFill>
            </a:endParaRPr>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4.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4" Type="http://schemas.openxmlformats.org/officeDocument/2006/relationships/comments" Target="../comments/comment1.xml"/><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1.jpe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3.jpeg"/><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24.jpeg"/><Relationship Id="rId1" Type="http://schemas.openxmlformats.org/officeDocument/2006/relationships/image" Target="../media/image4.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25.jpeg"/><Relationship Id="rId1" Type="http://schemas.openxmlformats.org/officeDocument/2006/relationships/image" Target="../media/image4.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26.jpeg"/><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image" Target="../media/image27.jpeg"/><Relationship Id="rId1" Type="http://schemas.openxmlformats.org/officeDocument/2006/relationships/image" Target="../media/image4.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28.jpe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29.jpe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30.jpeg"/><Relationship Id="rId1" Type="http://schemas.openxmlformats.org/officeDocument/2006/relationships/image" Target="../media/image4.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31.jpeg"/><Relationship Id="rId1" Type="http://schemas.openxmlformats.org/officeDocument/2006/relationships/image" Target="../media/image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4.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33.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36.png"/><Relationship Id="rId1"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39.jpeg"/><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1.xml"/><Relationship Id="rId2" Type="http://schemas.openxmlformats.org/officeDocument/2006/relationships/image" Target="../media/image41.jpeg"/><Relationship Id="rId1" Type="http://schemas.openxmlformats.org/officeDocument/2006/relationships/image" Target="../media/image4.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image" Target="../media/image42.png"/><Relationship Id="rId1" Type="http://schemas.openxmlformats.org/officeDocument/2006/relationships/hyperlink" Target="http://www.ttbz.org.cn/" TargetMode="Externa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image" Target="../media/image44.png"/><Relationship Id="rId1" Type="http://schemas.openxmlformats.org/officeDocument/2006/relationships/image" Target="../media/image43.png"/></Relationships>
</file>

<file path=ppt/slides/_rels/slide45.xml.rels><?xml version="1.0" encoding="UTF-8" standalone="yes"?>
<Relationships xmlns="http://schemas.openxmlformats.org/package/2006/relationships"><Relationship Id="rId5" Type="http://schemas.openxmlformats.org/officeDocument/2006/relationships/comments" Target="../comments/comment3.xml"/><Relationship Id="rId4" Type="http://schemas.openxmlformats.org/officeDocument/2006/relationships/notesSlide" Target="../notesSlides/notesSlide39.xml"/><Relationship Id="rId3" Type="http://schemas.openxmlformats.org/officeDocument/2006/relationships/slideLayout" Target="../slideLayouts/slideLayout1.xml"/><Relationship Id="rId2" Type="http://schemas.openxmlformats.org/officeDocument/2006/relationships/image" Target="../media/image45.png"/><Relationship Id="rId1" Type="http://schemas.openxmlformats.org/officeDocument/2006/relationships/image" Target="../media/image4.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xml"/><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7" Type="http://schemas.openxmlformats.org/officeDocument/2006/relationships/comments" Target="../comments/comment2.xml"/><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png"/><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srcRect t="27927" r="31184" b="21840"/>
          <a:stretch>
            <a:fillRect/>
          </a:stretch>
        </p:blipFill>
        <p:spPr>
          <a:xfrm>
            <a:off x="373599" y="1637140"/>
            <a:ext cx="4393603" cy="3207201"/>
          </a:xfrm>
          <a:prstGeom prst="rect">
            <a:avLst/>
          </a:prstGeom>
        </p:spPr>
      </p:pic>
      <p:sp>
        <p:nvSpPr>
          <p:cNvPr id="24" name="文本框 23"/>
          <p:cNvSpPr txBox="1"/>
          <p:nvPr/>
        </p:nvSpPr>
        <p:spPr>
          <a:xfrm>
            <a:off x="4571831" y="1968073"/>
            <a:ext cx="6941353" cy="1419860"/>
          </a:xfrm>
          <a:prstGeom prst="rect">
            <a:avLst/>
          </a:prstGeom>
          <a:noFill/>
        </p:spPr>
        <p:txBody>
          <a:bodyPr wrap="square" rtlCol="0">
            <a:spAutoFit/>
            <a:scene3d>
              <a:camera prst="orthographicFront"/>
              <a:lightRig rig="threePt" dir="t"/>
            </a:scene3d>
            <a:sp3d contourW="12700"/>
          </a:bodyPr>
          <a:lstStyle/>
          <a:p>
            <a:pPr marR="0" indent="0" algn="ctr" defTabSz="914400" fontAlgn="auto">
              <a:lnSpc>
                <a:spcPct val="120000"/>
              </a:lnSpc>
              <a:spcBef>
                <a:spcPts val="0"/>
              </a:spcBef>
              <a:spcAft>
                <a:spcPts val="0"/>
              </a:spcAft>
              <a:buClrTx/>
              <a:buSzTx/>
              <a:buFontTx/>
              <a:buNone/>
              <a:defRPr/>
            </a:pPr>
            <a:r>
              <a:rPr kumimoji="0" lang="en-US" altLang="zh-CN" sz="3600" b="1" i="0" kern="1200" cap="none" spc="0" normalizeH="0" baseline="0" noProof="0" dirty="0">
                <a:solidFill>
                  <a:srgbClr val="0070C0"/>
                </a:solidFill>
                <a:latin typeface="华文新魏" panose="02010800040101010101" charset="-122"/>
                <a:ea typeface="华文新魏" panose="02010800040101010101" charset="-122"/>
                <a:cs typeface="华文新魏" panose="02010800040101010101" charset="-122"/>
              </a:rPr>
              <a:t> </a:t>
            </a:r>
            <a:r>
              <a:rPr kumimoji="0" lang="zh-CN" altLang="en-US" sz="3600" b="1" i="0" kern="1200" cap="none" spc="0" normalizeH="0" baseline="0" noProof="0" dirty="0">
                <a:solidFill>
                  <a:srgbClr val="0070C0"/>
                </a:solidFill>
                <a:latin typeface="华文新魏" panose="02010800040101010101" charset="-122"/>
                <a:ea typeface="华文新魏" panose="02010800040101010101" charset="-122"/>
                <a:cs typeface="华文新魏" panose="02010800040101010101" charset="-122"/>
              </a:rPr>
              <a:t>网络空间安全服务资质、</a:t>
            </a:r>
            <a:endParaRPr kumimoji="0" lang="zh-CN" altLang="en-US" sz="3600" b="1" i="0" kern="1200" cap="none" spc="0" normalizeH="0" baseline="0" noProof="0" dirty="0">
              <a:solidFill>
                <a:srgbClr val="0070C0"/>
              </a:solidFill>
              <a:latin typeface="华文新魏" panose="02010800040101010101" charset="-122"/>
              <a:ea typeface="华文新魏" panose="02010800040101010101" charset="-122"/>
              <a:cs typeface="华文新魏" panose="02010800040101010101" charset="-122"/>
            </a:endParaRPr>
          </a:p>
          <a:p>
            <a:pPr marR="0" indent="0" algn="ctr" defTabSz="914400" fontAlgn="auto">
              <a:lnSpc>
                <a:spcPct val="120000"/>
              </a:lnSpc>
              <a:spcBef>
                <a:spcPts val="0"/>
              </a:spcBef>
              <a:spcAft>
                <a:spcPts val="0"/>
              </a:spcAft>
              <a:buClrTx/>
              <a:buSzTx/>
              <a:buFontTx/>
              <a:buNone/>
              <a:defRPr/>
            </a:pPr>
            <a:r>
              <a:rPr kumimoji="0" lang="zh-CN" altLang="en-US" sz="3600" b="1" i="0" kern="1200" cap="none" spc="0" normalizeH="0" baseline="0" noProof="0" dirty="0">
                <a:solidFill>
                  <a:srgbClr val="0070C0"/>
                </a:solidFill>
                <a:latin typeface="华文新魏" panose="02010800040101010101" charset="-122"/>
                <a:ea typeface="华文新魏" panose="02010800040101010101" charset="-122"/>
                <a:cs typeface="华文新魏" panose="02010800040101010101" charset="-122"/>
              </a:rPr>
              <a:t>专业人员和管理体系认证宣贯</a:t>
            </a:r>
            <a:endParaRPr kumimoji="0" lang="zh-CN" altLang="en-US" sz="3600" b="1" i="0" kern="1200" cap="none" spc="0" normalizeH="0" baseline="0" noProof="0" dirty="0">
              <a:solidFill>
                <a:srgbClr val="0070C0"/>
              </a:solidFill>
              <a:latin typeface="华文新魏" panose="02010800040101010101" charset="-122"/>
              <a:ea typeface="华文新魏" panose="02010800040101010101" charset="-122"/>
              <a:cs typeface="华文新魏" panose="02010800040101010101" charset="-122"/>
            </a:endParaRPr>
          </a:p>
        </p:txBody>
      </p:sp>
      <p:sp>
        <p:nvSpPr>
          <p:cNvPr id="25" name="文本框 24"/>
          <p:cNvSpPr txBox="1"/>
          <p:nvPr/>
        </p:nvSpPr>
        <p:spPr>
          <a:xfrm>
            <a:off x="8557895" y="5425440"/>
            <a:ext cx="3339465" cy="368300"/>
          </a:xfrm>
          <a:prstGeom prst="rect">
            <a:avLst/>
          </a:prstGeom>
          <a:noFill/>
        </p:spPr>
        <p:txBody>
          <a:bodyPr wrap="square" rtlCol="0">
            <a:spAutoFit/>
            <a:scene3d>
              <a:camera prst="orthographicFront"/>
              <a:lightRig rig="threePt" dir="t"/>
            </a:scene3d>
            <a:sp3d contourW="12700"/>
          </a:bodyPr>
          <a:lstStyle/>
          <a:p>
            <a:pPr marR="0" indent="0" defTabSz="914400" fontAlgn="auto">
              <a:lnSpc>
                <a:spcPct val="100000"/>
              </a:lnSpc>
              <a:spcBef>
                <a:spcPts val="0"/>
              </a:spcBef>
              <a:spcAft>
                <a:spcPts val="0"/>
              </a:spcAft>
              <a:buClrTx/>
              <a:buSzTx/>
              <a:buFontTx/>
              <a:buNone/>
              <a:defRPr/>
            </a:pPr>
            <a:r>
              <a:rPr kumimoji="0" lang="zh-CN" altLang="en-US" b="0" i="0" kern="1200" cap="none" spc="0" normalizeH="0" baseline="0" noProof="0" dirty="0">
                <a:solidFill>
                  <a:prstClr val="black"/>
                </a:solidFill>
                <a:latin typeface="Century Gothic" panose="020B0502020202020204" pitchFamily="34" charset="0"/>
                <a:ea typeface="微软雅黑" panose="020B0503020204020204" charset="-122"/>
                <a:cs typeface="+mn-cs"/>
              </a:rPr>
              <a:t>汇报人</a:t>
            </a:r>
            <a:r>
              <a:rPr kumimoji="0" lang="en-US" altLang="zh-CN" b="0" i="0" kern="1200" cap="none" spc="0" normalizeH="0" baseline="0" noProof="0" dirty="0">
                <a:solidFill>
                  <a:prstClr val="black"/>
                </a:solidFill>
                <a:latin typeface="Century Gothic" panose="020B0502020202020204" pitchFamily="34" charset="0"/>
                <a:ea typeface="微软雅黑" panose="020B0503020204020204" charset="-122"/>
                <a:cs typeface="+mn-cs"/>
              </a:rPr>
              <a:t>  </a:t>
            </a:r>
            <a:r>
              <a:rPr kumimoji="0" lang="zh-CN" altLang="en-US" b="0" i="0" kern="1200" cap="none" spc="0" normalizeH="0" baseline="0" noProof="0" dirty="0">
                <a:solidFill>
                  <a:prstClr val="black"/>
                </a:solidFill>
                <a:latin typeface="Century Gothic" panose="020B0502020202020204" pitchFamily="34" charset="0"/>
                <a:ea typeface="微软雅黑" panose="020B0503020204020204" charset="-122"/>
                <a:cs typeface="+mn-cs"/>
              </a:rPr>
              <a:t>成珍苑</a:t>
            </a:r>
            <a:r>
              <a:rPr kumimoji="0" lang="en-US" altLang="zh-CN" b="0" i="0" kern="1200" cap="none" spc="0" normalizeH="0" baseline="0" noProof="0" dirty="0">
                <a:solidFill>
                  <a:prstClr val="black"/>
                </a:solidFill>
                <a:latin typeface="Century Gothic" panose="020B0502020202020204" pitchFamily="34" charset="0"/>
                <a:ea typeface="微软雅黑" panose="020B0503020204020204" charset="-122"/>
                <a:cs typeface="+mn-cs"/>
              </a:rPr>
              <a:t>15360402627</a:t>
            </a:r>
            <a:endParaRPr kumimoji="0" lang="en-US" altLang="zh-CN" b="0" i="0" kern="1200" cap="none" spc="0" normalizeH="0" baseline="0" noProof="0" dirty="0">
              <a:solidFill>
                <a:prstClr val="black"/>
              </a:solidFill>
              <a:latin typeface="Century Gothic" panose="020B0502020202020204" pitchFamily="34" charset="0"/>
              <a:ea typeface="微软雅黑" panose="020B0503020204020204" charset="-122"/>
              <a:cs typeface="+mn-cs"/>
            </a:endParaRPr>
          </a:p>
        </p:txBody>
      </p:sp>
      <p:grpSp>
        <p:nvGrpSpPr>
          <p:cNvPr id="7" name="组合 6"/>
          <p:cNvGrpSpPr/>
          <p:nvPr/>
        </p:nvGrpSpPr>
        <p:grpSpPr>
          <a:xfrm>
            <a:off x="0" y="6629400"/>
            <a:ext cx="12192000" cy="228600"/>
            <a:chOff x="0" y="6629400"/>
            <a:chExt cx="12192000" cy="228600"/>
          </a:xfrm>
        </p:grpSpPr>
        <p:grpSp>
          <p:nvGrpSpPr>
            <p:cNvPr id="6" name="组合 5"/>
            <p:cNvGrpSpPr/>
            <p:nvPr/>
          </p:nvGrpSpPr>
          <p:grpSpPr>
            <a:xfrm>
              <a:off x="0" y="6629400"/>
              <a:ext cx="6096000" cy="228600"/>
              <a:chOff x="0" y="6629400"/>
              <a:chExt cx="6822268" cy="228600"/>
            </a:xfrm>
          </p:grpSpPr>
          <p:sp>
            <p:nvSpPr>
              <p:cNvPr id="5" name="矩形 4"/>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36" name="矩形 35"/>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37" name="矩形 36"/>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38" name="矩形 37"/>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39" name="组合 38"/>
            <p:cNvGrpSpPr/>
            <p:nvPr/>
          </p:nvGrpSpPr>
          <p:grpSpPr>
            <a:xfrm>
              <a:off x="6096000" y="6629400"/>
              <a:ext cx="6096000" cy="228600"/>
              <a:chOff x="0" y="6629400"/>
              <a:chExt cx="6822268" cy="228600"/>
            </a:xfrm>
          </p:grpSpPr>
          <p:sp>
            <p:nvSpPr>
              <p:cNvPr id="40" name="矩形 39"/>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41" name="矩形 40"/>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42" name="矩形 41"/>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43" name="矩形 42"/>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grpSp>
        <p:nvGrpSpPr>
          <p:cNvPr id="44" name="组合 43"/>
          <p:cNvGrpSpPr/>
          <p:nvPr/>
        </p:nvGrpSpPr>
        <p:grpSpPr>
          <a:xfrm>
            <a:off x="0" y="0"/>
            <a:ext cx="12192000" cy="228600"/>
            <a:chOff x="0" y="6629400"/>
            <a:chExt cx="12192000" cy="228600"/>
          </a:xfrm>
        </p:grpSpPr>
        <p:grpSp>
          <p:nvGrpSpPr>
            <p:cNvPr id="45" name="组合 44"/>
            <p:cNvGrpSpPr/>
            <p:nvPr/>
          </p:nvGrpSpPr>
          <p:grpSpPr>
            <a:xfrm>
              <a:off x="0" y="6629400"/>
              <a:ext cx="6096000" cy="228600"/>
              <a:chOff x="0" y="6629400"/>
              <a:chExt cx="6822268" cy="228600"/>
            </a:xfrm>
          </p:grpSpPr>
          <p:sp>
            <p:nvSpPr>
              <p:cNvPr id="51" name="矩形 50"/>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52" name="矩形 51"/>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53" name="矩形 52"/>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54" name="矩形 53"/>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46" name="组合 45"/>
            <p:cNvGrpSpPr/>
            <p:nvPr/>
          </p:nvGrpSpPr>
          <p:grpSpPr>
            <a:xfrm>
              <a:off x="6096000" y="6629400"/>
              <a:ext cx="6096000" cy="228600"/>
              <a:chOff x="0" y="6629400"/>
              <a:chExt cx="6822268" cy="228600"/>
            </a:xfrm>
          </p:grpSpPr>
          <p:sp>
            <p:nvSpPr>
              <p:cNvPr id="47" name="矩形 46"/>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48" name="矩形 47"/>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49" name="矩形 48"/>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50" name="矩形 49"/>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 name="图片 1"/>
          <p:cNvPicPr>
            <a:picLocks noChangeAspect="1"/>
          </p:cNvPicPr>
          <p:nvPr/>
        </p:nvPicPr>
        <p:blipFill>
          <a:blip r:embed="rId2"/>
          <a:stretch>
            <a:fillRect/>
          </a:stretch>
        </p:blipFill>
        <p:spPr>
          <a:xfrm>
            <a:off x="1676400" y="2545080"/>
            <a:ext cx="1371600" cy="1295400"/>
          </a:xfrm>
          <a:prstGeom prst="rect">
            <a:avLst/>
          </a:prstGeom>
        </p:spPr>
      </p:pic>
    </p:spTree>
    <p:custDataLst>
      <p:tags r:id="rId3"/>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二</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31" name="矩形 30"/>
          <p:cNvSpPr/>
          <p:nvPr/>
        </p:nvSpPr>
        <p:spPr>
          <a:xfrm>
            <a:off x="2092909" y="348056"/>
            <a:ext cx="657812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网安联认证中心服务认证获批领域</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graphicFrame>
        <p:nvGraphicFramePr>
          <p:cNvPr id="2" name="表格 1"/>
          <p:cNvGraphicFramePr>
            <a:graphicFrameLocks noGrp="1"/>
          </p:cNvGraphicFramePr>
          <p:nvPr>
            <p:custDataLst>
              <p:tags r:id="rId2"/>
            </p:custDataLst>
          </p:nvPr>
        </p:nvGraphicFramePr>
        <p:xfrm>
          <a:off x="1319046" y="2036558"/>
          <a:ext cx="9637986" cy="4550808"/>
        </p:xfrm>
        <a:graphic>
          <a:graphicData uri="http://schemas.openxmlformats.org/drawingml/2006/table">
            <a:tbl>
              <a:tblPr firstRow="1" firstCol="1" bandRow="1">
                <a:tableStyleId>{5C22544A-7EE6-4342-B048-85BDC9FD1C3A}</a:tableStyleId>
              </a:tblPr>
              <a:tblGrid>
                <a:gridCol w="1034024"/>
                <a:gridCol w="5934128"/>
                <a:gridCol w="2669834"/>
              </a:tblGrid>
              <a:tr h="217742">
                <a:tc>
                  <a:txBody>
                    <a:bodyPr/>
                    <a:lstStyle/>
                    <a:p>
                      <a:pPr algn="ctr">
                        <a:spcAft>
                          <a:spcPts val="0"/>
                        </a:spcAft>
                      </a:pPr>
                      <a:r>
                        <a:rPr lang="zh-CN" sz="1200" kern="100">
                          <a:effectLst/>
                          <a:latin typeface="Kaiti SC" panose="02010600040101010101" pitchFamily="2" charset="-122"/>
                          <a:ea typeface="Kaiti SC" panose="02010600040101010101" pitchFamily="2" charset="-122"/>
                        </a:rPr>
                        <a:t>序号</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zh-CN" sz="1200" kern="100">
                          <a:effectLst/>
                          <a:latin typeface="Kaiti SC" panose="02010600040101010101" pitchFamily="2" charset="-122"/>
                          <a:ea typeface="Kaiti SC" panose="02010600040101010101" pitchFamily="2" charset="-122"/>
                        </a:rPr>
                        <a:t>标准名称</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zh-CN" sz="1200" kern="100">
                          <a:effectLst/>
                          <a:latin typeface="Kaiti SC" panose="02010600040101010101" pitchFamily="2" charset="-122"/>
                          <a:ea typeface="Kaiti SC" panose="02010600040101010101" pitchFamily="2" charset="-122"/>
                        </a:rPr>
                        <a:t>标准编号</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dirty="0">
                          <a:effectLst/>
                          <a:latin typeface="Kaiti SC" panose="02010600040101010101" pitchFamily="2" charset="-122"/>
                          <a:ea typeface="Kaiti SC" panose="02010600040101010101" pitchFamily="2" charset="-122"/>
                        </a:rPr>
                        <a:t>信息安全技术 个人信息安全规范</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35273 -2020</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2</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信息安全技术 灾难恢复服务能力评估准则</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a:effectLst/>
                          <a:latin typeface="Kaiti SC" panose="02010600040101010101" pitchFamily="2" charset="-122"/>
                          <a:ea typeface="Kaiti SC" panose="02010600040101010101" pitchFamily="2" charset="-122"/>
                        </a:rPr>
                        <a:t>GB/T 37046-2018</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3</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信息技术服务 数据中心服务能力成熟度模型</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33136-2016</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4</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信息安全技术 数据安全能力成熟度模型</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37988-2019</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5</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dirty="0">
                          <a:effectLst/>
                          <a:latin typeface="Kaiti SC" panose="02010600040101010101" pitchFamily="2" charset="-122"/>
                          <a:ea typeface="Kaiti SC" panose="02010600040101010101" pitchFamily="2" charset="-122"/>
                        </a:rPr>
                        <a:t>信息安全技术 金融信息服务安全规范</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a:effectLst/>
                          <a:latin typeface="Kaiti SC" panose="02010600040101010101" pitchFamily="2" charset="-122"/>
                          <a:ea typeface="Kaiti SC" panose="02010600040101010101" pitchFamily="2" charset="-122"/>
                        </a:rPr>
                        <a:t>GB/T 36618-2018</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6</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信息安全技术 灾难恢复服务要求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a:effectLst/>
                          <a:latin typeface="Kaiti SC" panose="02010600040101010101" pitchFamily="2" charset="-122"/>
                          <a:ea typeface="Kaiti SC" panose="02010600040101010101" pitchFamily="2" charset="-122"/>
                        </a:rPr>
                        <a:t>GB/T 36957-2018</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7</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信息安全技术 云计算服务安全能力要求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31168-2014</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8</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信息安全技术 大数据服务安全能力要求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35274-2017</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9</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数据管理能力成熟度评估模型</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36073-2018 </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10</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信息安全技术 工业控制系统安全管理基本要求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36323-2018</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11</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信息技术服务 运行维护 第</a:t>
                      </a:r>
                      <a:r>
                        <a:rPr lang="en-US" sz="1200" kern="100">
                          <a:effectLst/>
                          <a:latin typeface="Kaiti SC" panose="02010600040101010101" pitchFamily="2" charset="-122"/>
                          <a:ea typeface="Kaiti SC" panose="02010600040101010101" pitchFamily="2" charset="-122"/>
                        </a:rPr>
                        <a:t>1</a:t>
                      </a:r>
                      <a:r>
                        <a:rPr lang="zh-CN" sz="1200" kern="100">
                          <a:effectLst/>
                          <a:latin typeface="Kaiti SC" panose="02010600040101010101" pitchFamily="2" charset="-122"/>
                          <a:ea typeface="Kaiti SC" panose="02010600040101010101" pitchFamily="2" charset="-122"/>
                        </a:rPr>
                        <a:t>部分通用要求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a:effectLst/>
                          <a:latin typeface="Kaiti SC" panose="02010600040101010101" pitchFamily="2" charset="-122"/>
                          <a:ea typeface="Kaiti SC" panose="02010600040101010101" pitchFamily="2" charset="-122"/>
                        </a:rPr>
                        <a:t>GB/T 28827.1-2012</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12</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信息技术服务 治理 第</a:t>
                      </a:r>
                      <a:r>
                        <a:rPr lang="en-US" sz="1200" kern="100">
                          <a:effectLst/>
                          <a:latin typeface="Kaiti SC" panose="02010600040101010101" pitchFamily="2" charset="-122"/>
                          <a:ea typeface="Kaiti SC" panose="02010600040101010101" pitchFamily="2" charset="-122"/>
                        </a:rPr>
                        <a:t>1</a:t>
                      </a:r>
                      <a:r>
                        <a:rPr lang="zh-CN" sz="1200" kern="100">
                          <a:effectLst/>
                          <a:latin typeface="Kaiti SC" panose="02010600040101010101" pitchFamily="2" charset="-122"/>
                          <a:ea typeface="Kaiti SC" panose="02010600040101010101" pitchFamily="2" charset="-122"/>
                        </a:rPr>
                        <a:t>部分通用要求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34960.1-2017 </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13</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dirty="0">
                          <a:effectLst/>
                          <a:latin typeface="Kaiti SC" panose="02010600040101010101" pitchFamily="2" charset="-122"/>
                          <a:ea typeface="Kaiti SC" panose="02010600040101010101" pitchFamily="2" charset="-122"/>
                        </a:rPr>
                        <a:t>信息技术服务 咨询设计 第</a:t>
                      </a:r>
                      <a:r>
                        <a:rPr lang="en-US" sz="1200" kern="100" dirty="0">
                          <a:effectLst/>
                          <a:latin typeface="Kaiti SC" panose="02010600040101010101" pitchFamily="2" charset="-122"/>
                          <a:ea typeface="Kaiti SC" panose="02010600040101010101" pitchFamily="2" charset="-122"/>
                        </a:rPr>
                        <a:t>1</a:t>
                      </a:r>
                      <a:r>
                        <a:rPr lang="zh-CN" sz="1200" kern="100" dirty="0">
                          <a:effectLst/>
                          <a:latin typeface="Kaiti SC" panose="02010600040101010101" pitchFamily="2" charset="-122"/>
                          <a:ea typeface="Kaiti SC" panose="02010600040101010101" pitchFamily="2" charset="-122"/>
                        </a:rPr>
                        <a:t>部分通用要求</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36463.1-2018 </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14</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信息技术服务 外包 第</a:t>
                      </a:r>
                      <a:r>
                        <a:rPr lang="en-US" sz="1200" kern="100">
                          <a:effectLst/>
                          <a:latin typeface="Kaiti SC" panose="02010600040101010101" pitchFamily="2" charset="-122"/>
                          <a:ea typeface="Kaiti SC" panose="02010600040101010101" pitchFamily="2" charset="-122"/>
                        </a:rPr>
                        <a:t>1</a:t>
                      </a:r>
                      <a:r>
                        <a:rPr lang="zh-CN" sz="1200" kern="100">
                          <a:effectLst/>
                          <a:latin typeface="Kaiti SC" panose="02010600040101010101" pitchFamily="2" charset="-122"/>
                          <a:ea typeface="Kaiti SC" panose="02010600040101010101" pitchFamily="2" charset="-122"/>
                        </a:rPr>
                        <a:t>部分服务提供方通用要求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33770.1-2017 </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15</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信息技术服务 集成实施 第</a:t>
                      </a:r>
                      <a:r>
                        <a:rPr lang="en-US" sz="1200" kern="100">
                          <a:effectLst/>
                          <a:latin typeface="Kaiti SC" panose="02010600040101010101" pitchFamily="2" charset="-122"/>
                          <a:ea typeface="Kaiti SC" panose="02010600040101010101" pitchFamily="2" charset="-122"/>
                        </a:rPr>
                        <a:t>1</a:t>
                      </a:r>
                      <a:r>
                        <a:rPr lang="zh-CN" sz="1200" kern="100">
                          <a:effectLst/>
                          <a:latin typeface="Kaiti SC" panose="02010600040101010101" pitchFamily="2" charset="-122"/>
                          <a:ea typeface="Kaiti SC" panose="02010600040101010101" pitchFamily="2" charset="-122"/>
                        </a:rPr>
                        <a:t>部分通用要求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SJ/T 11674.1-2017 </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16</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信息技术服务 监理 第</a:t>
                      </a:r>
                      <a:r>
                        <a:rPr lang="en-US" sz="1200" kern="100">
                          <a:effectLst/>
                          <a:latin typeface="Kaiti SC" panose="02010600040101010101" pitchFamily="2" charset="-122"/>
                          <a:ea typeface="Kaiti SC" panose="02010600040101010101" pitchFamily="2" charset="-122"/>
                        </a:rPr>
                        <a:t>1</a:t>
                      </a:r>
                      <a:r>
                        <a:rPr lang="zh-CN" sz="1200" kern="100">
                          <a:effectLst/>
                          <a:latin typeface="Kaiti SC" panose="02010600040101010101" pitchFamily="2" charset="-122"/>
                          <a:ea typeface="Kaiti SC" panose="02010600040101010101" pitchFamily="2" charset="-122"/>
                        </a:rPr>
                        <a:t>部分总则</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GB/T 19668.1-2014 </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17</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信息技术服务信息系统服务监理规范</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SJ/T 11684-2018 </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18</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信息技术服务服务管理 第</a:t>
                      </a:r>
                      <a:r>
                        <a:rPr lang="en-US" sz="1200" kern="100">
                          <a:effectLst/>
                          <a:latin typeface="Kaiti SC" panose="02010600040101010101" pitchFamily="2" charset="-122"/>
                          <a:ea typeface="Kaiti SC" panose="02010600040101010101" pitchFamily="2" charset="-122"/>
                        </a:rPr>
                        <a:t>1</a:t>
                      </a:r>
                      <a:r>
                        <a:rPr lang="zh-CN" sz="1200" kern="100">
                          <a:effectLst/>
                          <a:latin typeface="Kaiti SC" panose="02010600040101010101" pitchFamily="2" charset="-122"/>
                          <a:ea typeface="Kaiti SC" panose="02010600040101010101" pitchFamily="2" charset="-122"/>
                        </a:rPr>
                        <a:t>部分通用要求</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SJ/T 11693.1-2017</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195968">
                <a:tc>
                  <a:txBody>
                    <a:bodyPr/>
                    <a:lstStyle/>
                    <a:p>
                      <a:pPr algn="ctr">
                        <a:spcAft>
                          <a:spcPts val="0"/>
                        </a:spcAft>
                      </a:pPr>
                      <a:r>
                        <a:rPr lang="en-US" sz="1200" kern="100">
                          <a:effectLst/>
                          <a:latin typeface="Kaiti SC" panose="02010600040101010101" pitchFamily="2" charset="-122"/>
                          <a:ea typeface="Kaiti SC" panose="02010600040101010101" pitchFamily="2" charset="-122"/>
                        </a:rPr>
                        <a:t>19</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计算机信息系统安全服务机构等级评定规范</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DB44/T1920-2016</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r h="217742">
                <a:tc>
                  <a:txBody>
                    <a:bodyPr/>
                    <a:lstStyle/>
                    <a:p>
                      <a:pPr algn="ctr">
                        <a:spcAft>
                          <a:spcPts val="0"/>
                        </a:spcAft>
                      </a:pPr>
                      <a:r>
                        <a:rPr lang="en-US" sz="1200" kern="100">
                          <a:effectLst/>
                          <a:latin typeface="Kaiti SC" panose="02010600040101010101" pitchFamily="2" charset="-122"/>
                          <a:ea typeface="Kaiti SC" panose="02010600040101010101" pitchFamily="2" charset="-122"/>
                        </a:rPr>
                        <a:t>20</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spcAft>
                          <a:spcPts val="0"/>
                        </a:spcAft>
                      </a:pPr>
                      <a:r>
                        <a:rPr lang="zh-CN" sz="1200" kern="100">
                          <a:effectLst/>
                          <a:latin typeface="Kaiti SC" panose="02010600040101010101" pitchFamily="2" charset="-122"/>
                          <a:ea typeface="Kaiti SC" panose="02010600040101010101" pitchFamily="2" charset="-122"/>
                        </a:rPr>
                        <a:t>网络安全服务机构等级评定规范</a:t>
                      </a:r>
                      <a:endParaRPr lang="zh-CN" sz="1200" kern="10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c>
                  <a:txBody>
                    <a:bodyPr/>
                    <a:lstStyle/>
                    <a:p>
                      <a:pPr algn="ctr">
                        <a:spcAft>
                          <a:spcPts val="0"/>
                        </a:spcAft>
                      </a:pPr>
                      <a:r>
                        <a:rPr lang="en-US" sz="1200" kern="100" dirty="0">
                          <a:effectLst/>
                          <a:latin typeface="Kaiti SC" panose="02010600040101010101" pitchFamily="2" charset="-122"/>
                          <a:ea typeface="Kaiti SC" panose="02010600040101010101" pitchFamily="2" charset="-122"/>
                        </a:rPr>
                        <a:t>T/CAS 375</a:t>
                      </a:r>
                      <a:r>
                        <a:rPr lang="zh-CN" sz="1200" kern="100" dirty="0">
                          <a:effectLst/>
                          <a:latin typeface="Kaiti SC" panose="02010600040101010101" pitchFamily="2" charset="-122"/>
                          <a:ea typeface="Kaiti SC" panose="02010600040101010101" pitchFamily="2" charset="-122"/>
                        </a:rPr>
                        <a:t>—</a:t>
                      </a:r>
                      <a:r>
                        <a:rPr lang="en-US" sz="1200" kern="100" dirty="0">
                          <a:effectLst/>
                          <a:latin typeface="Kaiti SC" panose="02010600040101010101" pitchFamily="2" charset="-122"/>
                          <a:ea typeface="Kaiti SC" panose="02010600040101010101" pitchFamily="2" charset="-122"/>
                        </a:rPr>
                        <a:t>2019</a:t>
                      </a:r>
                      <a:endParaRPr lang="zh-CN" sz="1200" kern="100" dirty="0">
                        <a:effectLst/>
                        <a:latin typeface="Kaiti SC" panose="02010600040101010101" pitchFamily="2" charset="-122"/>
                        <a:ea typeface="Kaiti SC" panose="02010600040101010101" pitchFamily="2" charset="-122"/>
                        <a:cs typeface="宋体" panose="02010600030101010101" pitchFamily="2" charset="-122"/>
                      </a:endParaRPr>
                    </a:p>
                  </a:txBody>
                  <a:tcPr marL="68580" marR="68580" marT="0" marB="0"/>
                </a:tc>
              </a:tr>
            </a:tbl>
          </a:graphicData>
        </a:graphic>
      </p:graphicFrame>
      <p:sp>
        <p:nvSpPr>
          <p:cNvPr id="4" name="矩形 3"/>
          <p:cNvSpPr/>
          <p:nvPr/>
        </p:nvSpPr>
        <p:spPr>
          <a:xfrm>
            <a:off x="1570245" y="878269"/>
            <a:ext cx="9859755" cy="1198880"/>
          </a:xfrm>
          <a:prstGeom prst="rect">
            <a:avLst/>
          </a:prstGeom>
        </p:spPr>
        <p:txBody>
          <a:bodyPr wrap="square">
            <a:spAutoFit/>
          </a:bodyPr>
          <a:lstStyle/>
          <a:p>
            <a:pPr lvl="0">
              <a:spcAft>
                <a:spcPts val="0"/>
              </a:spcAft>
            </a:pPr>
            <a:r>
              <a:rPr lang="zh-CN" altLang="en-US" dirty="0">
                <a:latin typeface="Kaiti SC" panose="02010600040101010101" pitchFamily="2" charset="-122"/>
                <a:ea typeface="Kaiti SC" panose="02010600040101010101" pitchFamily="2" charset="-122"/>
              </a:rPr>
              <a:t>      网安联认证中心聚焦网络安全领域，</a:t>
            </a:r>
            <a:r>
              <a:rPr lang="en-US" altLang="zh-CN" dirty="0">
                <a:latin typeface="Kaiti SC" panose="02010600040101010101" pitchFamily="2" charset="-122"/>
                <a:ea typeface="Kaiti SC" panose="02010600040101010101" pitchFamily="2" charset="-122"/>
              </a:rPr>
              <a:t>2021</a:t>
            </a:r>
            <a:r>
              <a:rPr lang="zh-CN" altLang="zh-CN" dirty="0">
                <a:latin typeface="Kaiti SC" panose="02010600040101010101" pitchFamily="2" charset="-122"/>
                <a:ea typeface="Kaiti SC" panose="02010600040101010101" pitchFamily="2" charset="-122"/>
              </a:rPr>
              <a:t>年获认监委批准</a:t>
            </a:r>
            <a:r>
              <a:rPr lang="zh-CN" altLang="en-US" dirty="0">
                <a:latin typeface="Kaiti SC" panose="02010600040101010101" pitchFamily="2" charset="-122"/>
                <a:ea typeface="Kaiti SC" panose="02010600040101010101" pitchFamily="2" charset="-122"/>
              </a:rPr>
              <a:t>，可从事的认证领域涵盖信息网络安全所有领域，</a:t>
            </a:r>
            <a:r>
              <a:rPr lang="zh-CN" altLang="zh-CN" dirty="0">
                <a:latin typeface="Kaiti SC" panose="02010600040101010101" pitchFamily="2" charset="-122"/>
                <a:ea typeface="Kaiti SC" panose="02010600040101010101" pitchFamily="2" charset="-122"/>
              </a:rPr>
              <a:t>如</a:t>
            </a:r>
            <a:r>
              <a:rPr lang="zh-CN" altLang="en-US" dirty="0">
                <a:latin typeface="Kaiti SC" panose="02010600040101010101" pitchFamily="2" charset="-122"/>
                <a:ea typeface="Kaiti SC" panose="02010600040101010101" pitchFamily="2" charset="-122"/>
                <a:cs typeface="仿宋" panose="02010609060101010101" charset="-122"/>
                <a:sym typeface="+mn-ea"/>
              </a:rPr>
              <a:t>网络空间安全服务、</a:t>
            </a:r>
            <a:r>
              <a:rPr lang="zh-CN" altLang="zh-CN" dirty="0">
                <a:latin typeface="Kaiti SC" panose="02010600040101010101" pitchFamily="2" charset="-122"/>
                <a:ea typeface="Kaiti SC" panose="02010600040101010101" pitchFamily="2" charset="-122"/>
              </a:rPr>
              <a:t>个人信息安全</a:t>
            </a:r>
            <a:r>
              <a:rPr lang="zh-CN" altLang="zh-CN" dirty="0">
                <a:latin typeface="Kaiti SC" panose="02010600040101010101" pitchFamily="2" charset="-122"/>
                <a:ea typeface="Kaiti SC" panose="02010600040101010101" pitchFamily="2" charset="-122"/>
                <a:cs typeface="仿宋" panose="02010609060101010101" charset="-122"/>
              </a:rPr>
              <a:t>、数据安全、云计算、信息安全服务、信息技术服务</a:t>
            </a:r>
            <a:r>
              <a:rPr lang="zh-CN" altLang="en-US" dirty="0">
                <a:latin typeface="Kaiti SC" panose="02010600040101010101" pitchFamily="2" charset="-122"/>
                <a:ea typeface="Kaiti SC" panose="02010600040101010101" pitchFamily="2" charset="-122"/>
                <a:cs typeface="仿宋" panose="02010609060101010101" charset="-122"/>
              </a:rPr>
              <a:t>、网络空间安全服务、计算机信息系统安全服务</a:t>
            </a:r>
            <a:r>
              <a:rPr lang="zh-CN" altLang="zh-CN" dirty="0">
                <a:latin typeface="Kaiti SC" panose="02010600040101010101" pitchFamily="2" charset="-122"/>
                <a:ea typeface="Kaiti SC" panose="02010600040101010101" pitchFamily="2" charset="-122"/>
                <a:cs typeface="仿宋" panose="02010609060101010101" charset="-122"/>
              </a:rPr>
              <a:t>等等</a:t>
            </a:r>
            <a:endParaRPr lang="en-US" altLang="zh-CN" dirty="0">
              <a:latin typeface="Kaiti SC" panose="02010600040101010101" pitchFamily="2" charset="-122"/>
              <a:ea typeface="Kaiti SC" panose="02010600040101010101" pitchFamily="2" charset="-122"/>
              <a:cs typeface="仿宋" panose="02010609060101010101" charset="-122"/>
            </a:endParaRPr>
          </a:p>
          <a:p>
            <a:pPr lvl="0">
              <a:spcAft>
                <a:spcPts val="0"/>
              </a:spcAft>
            </a:pPr>
            <a:r>
              <a:rPr lang="zh-CN" altLang="en-US" dirty="0">
                <a:latin typeface="Kaiti SC" panose="02010600040101010101" pitchFamily="2" charset="-122"/>
                <a:ea typeface="Kaiti SC" panose="02010600040101010101" pitchFamily="2" charset="-122"/>
                <a:cs typeface="宋体" panose="02010600030101010101" pitchFamily="2" charset="-122"/>
              </a:rPr>
              <a:t>      获认监委批准备案可用于认证的标准清单如下：</a:t>
            </a:r>
            <a:endParaRPr lang="zh-CN" altLang="zh-CN" dirty="0">
              <a:latin typeface="Kaiti SC" panose="02010600040101010101" pitchFamily="2" charset="-122"/>
              <a:ea typeface="Kaiti SC" panose="02010600040101010101" pitchFamily="2" charset="-122"/>
              <a:cs typeface="宋体" panose="02010600030101010101" pitchFamily="2" charset="-122"/>
            </a:endParaRPr>
          </a:p>
        </p:txBody>
      </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408940" y="1610360"/>
            <a:ext cx="4814570" cy="398780"/>
          </a:xfrm>
          <a:prstGeom prst="rect">
            <a:avLst/>
          </a:prstGeom>
          <a:noFill/>
        </p:spPr>
        <p:txBody>
          <a:bodyPr wrap="square" rtlCol="0">
            <a:spAutoFit/>
          </a:bodyPr>
          <a:lstStyle/>
          <a:p>
            <a:pPr lvl="0"/>
            <a:r>
              <a:rPr lang="zh-CN" altLang="en-US" sz="2000" b="1" dirty="0">
                <a:latin typeface="Heiti SC Medium" pitchFamily="2" charset="-128"/>
                <a:ea typeface="Heiti SC Medium" pitchFamily="2" charset="-128"/>
              </a:rPr>
              <a:t>一、</a:t>
            </a:r>
            <a:r>
              <a:rPr lang="zh-CN" altLang="zh-CN" sz="2000" b="1" dirty="0">
                <a:latin typeface="Heiti SC Medium" pitchFamily="2" charset="-128"/>
                <a:ea typeface="Heiti SC Medium" pitchFamily="2" charset="-128"/>
              </a:rPr>
              <a:t>计算机信息系统安全服务等级认证</a:t>
            </a:r>
            <a:endParaRPr lang="zh-CN" altLang="zh-CN" sz="2000" b="1" dirty="0">
              <a:latin typeface="Heiti SC Medium" pitchFamily="2" charset="-128"/>
              <a:ea typeface="Heiti SC Medium" pitchFamily="2" charset="-128"/>
            </a:endParaRPr>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31" name="矩形 30"/>
          <p:cNvSpPr/>
          <p:nvPr/>
        </p:nvSpPr>
        <p:spPr>
          <a:xfrm>
            <a:off x="209291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2" name="矩形 1"/>
          <p:cNvSpPr/>
          <p:nvPr/>
        </p:nvSpPr>
        <p:spPr>
          <a:xfrm>
            <a:off x="324260" y="2326094"/>
            <a:ext cx="6538461" cy="2584450"/>
          </a:xfrm>
          <a:prstGeom prst="rect">
            <a:avLst/>
          </a:prstGeom>
        </p:spPr>
        <p:txBody>
          <a:bodyPr wrap="square">
            <a:spAutoFit/>
          </a:bodyPr>
          <a:lstStyle/>
          <a:p>
            <a:pPr>
              <a:lnSpc>
                <a:spcPct val="150000"/>
              </a:lnSpc>
            </a:pPr>
            <a:r>
              <a:rPr lang="zh-CN" altLang="en-US" dirty="0">
                <a:latin typeface="黑体" panose="02010609060101010101" pitchFamily="49" charset="-122"/>
                <a:ea typeface="黑体" panose="02010609060101010101" pitchFamily="49" charset="-122"/>
                <a:cs typeface="黑体" panose="02010609060101010101" pitchFamily="49" charset="-122"/>
              </a:rPr>
              <a:t>     </a:t>
            </a:r>
            <a:r>
              <a:rPr lang="en-US" altLang="zh-CN" dirty="0">
                <a:latin typeface="黑体" panose="02010609060101010101" pitchFamily="49" charset="-122"/>
                <a:ea typeface="黑体" panose="02010609060101010101" pitchFamily="49" charset="-122"/>
                <a:cs typeface="黑体" panose="02010609060101010101" pitchFamily="49" charset="-122"/>
              </a:rPr>
              <a:t>2021</a:t>
            </a:r>
            <a:r>
              <a:rPr lang="zh-CN" altLang="zh-CN" dirty="0">
                <a:latin typeface="黑体" panose="02010609060101010101" pitchFamily="49" charset="-122"/>
                <a:ea typeface="黑体" panose="02010609060101010101" pitchFamily="49" charset="-122"/>
                <a:cs typeface="黑体" panose="02010609060101010101" pitchFamily="49" charset="-122"/>
              </a:rPr>
              <a:t>年共有广东瑞普科技股份有限公司、广东蓝保科技股份有限公司、广东中科新微安全科技有限公司、梅州市关键信息科技有限公司、佛山市新东方电子技术工程有限公司、广州明朗网络科技有限公司、广东一立信息科技有限公司、广东中科云量信息安全技术有限公司等</a:t>
            </a:r>
            <a:r>
              <a:rPr lang="en-US" altLang="zh-CN" dirty="0">
                <a:latin typeface="黑体" panose="02010609060101010101" pitchFamily="49" charset="-122"/>
                <a:ea typeface="黑体" panose="02010609060101010101" pitchFamily="49" charset="-122"/>
                <a:cs typeface="黑体" panose="02010609060101010101" pitchFamily="49" charset="-122"/>
              </a:rPr>
              <a:t>8</a:t>
            </a:r>
            <a:r>
              <a:rPr lang="zh-CN" altLang="zh-CN" dirty="0">
                <a:latin typeface="黑体" panose="02010609060101010101" pitchFamily="49" charset="-122"/>
                <a:ea typeface="黑体" panose="02010609060101010101" pitchFamily="49" charset="-122"/>
                <a:cs typeface="黑体" panose="02010609060101010101" pitchFamily="49" charset="-122"/>
              </a:rPr>
              <a:t>家组织获得网安联认证中心的计算机信息系统安全服务等级认证证书。</a:t>
            </a:r>
            <a:endParaRPr lang="zh-CN" altLang="zh-CN" dirty="0">
              <a:latin typeface="黑体" panose="02010609060101010101" pitchFamily="49" charset="-122"/>
              <a:ea typeface="黑体" panose="02010609060101010101" pitchFamily="49" charset="-122"/>
              <a:cs typeface="黑体" panose="02010609060101010101" pitchFamily="49" charset="-122"/>
            </a:endParaRPr>
          </a:p>
        </p:txBody>
      </p:sp>
      <p:pic>
        <p:nvPicPr>
          <p:cNvPr id="3" name="图片 2"/>
          <p:cNvPicPr/>
          <p:nvPr/>
        </p:nvPicPr>
        <p:blipFill>
          <a:blip r:embed="rId2" cstate="print">
            <a:extLst>
              <a:ext uri="{28A0092B-C50C-407E-A947-70E740481C1C}">
                <a14:useLocalDpi xmlns:a14="http://schemas.microsoft.com/office/drawing/2010/main" val="0"/>
              </a:ext>
            </a:extLst>
          </a:blip>
          <a:stretch>
            <a:fillRect/>
          </a:stretch>
        </p:blipFill>
        <p:spPr>
          <a:xfrm>
            <a:off x="7464761" y="638116"/>
            <a:ext cx="4191496" cy="5582125"/>
          </a:xfrm>
          <a:prstGeom prst="rect">
            <a:avLst/>
          </a:prstGeom>
          <a:ln>
            <a:solidFill>
              <a:srgbClr val="FF0000"/>
            </a:solidFill>
          </a:ln>
        </p:spPr>
      </p:pic>
      <p:sp>
        <p:nvSpPr>
          <p:cNvPr id="4" name="文本框 3"/>
          <p:cNvSpPr txBox="1"/>
          <p:nvPr/>
        </p:nvSpPr>
        <p:spPr>
          <a:xfrm>
            <a:off x="596900" y="5433695"/>
            <a:ext cx="4837430" cy="398780"/>
          </a:xfrm>
          <a:prstGeom prst="rect">
            <a:avLst/>
          </a:prstGeom>
          <a:noFill/>
        </p:spPr>
        <p:txBody>
          <a:bodyPr wrap="square" rtlCol="0">
            <a:spAutoFit/>
          </a:bodyPr>
          <a:p>
            <a:r>
              <a:rPr lang="zh-CN" altLang="en-US" sz="2000">
                <a:solidFill>
                  <a:srgbClr val="FF0000"/>
                </a:solidFill>
              </a:rPr>
              <a:t>级别：一至四级，一级最高，四级最低。</a:t>
            </a:r>
            <a:endParaRPr lang="zh-CN" altLang="en-US" sz="2000">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127" name="矩形 30"/>
          <p:cNvSpPr>
            <a:spLocks noChangeArrowheads="1"/>
          </p:cNvSpPr>
          <p:nvPr/>
        </p:nvSpPr>
        <p:spPr bwMode="auto">
          <a:xfrm>
            <a:off x="722598" y="1142225"/>
            <a:ext cx="4179133" cy="1185184"/>
          </a:xfrm>
          <a:prstGeom prst="rect">
            <a:avLst/>
          </a:prstGeom>
          <a:noFill/>
          <a:ln w="9525">
            <a:noFill/>
            <a:miter lim="800000"/>
          </a:ln>
        </p:spPr>
        <p:txBody>
          <a:bodyPr wrap="square" lIns="138607" tIns="69304" rIns="138607" bIns="69304">
            <a:spAutoFit/>
          </a:bodyPr>
          <a:lstStyle/>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kumimoji="0" lang="en-US" altLang="zh-CN"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1.</a:t>
            </a:r>
            <a:r>
              <a:rPr kumimoji="0" lang="zh-CN" altLang="en-US"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已发放的服务资质认证证书</a:t>
            </a:r>
            <a:endParaRPr kumimoji="0" lang="zh-CN" altLang="en-US"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endParaRPr kumimoji="0" lang="zh-CN" altLang="en-US"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endParaRPr kumimoji="0" lang="zh-CN" altLang="en-US"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sp>
        <p:nvSpPr>
          <p:cNvPr id="26" name="文本框 25"/>
          <p:cNvSpPr txBox="1"/>
          <p:nvPr/>
        </p:nvSpPr>
        <p:spPr>
          <a:xfrm>
            <a:off x="5334000" y="1142225"/>
            <a:ext cx="4326255" cy="450850"/>
          </a:xfrm>
          <a:prstGeom prst="rect">
            <a:avLst/>
          </a:prstGeom>
          <a:noFill/>
        </p:spPr>
        <p:txBody>
          <a:bodyPr wrap="none" rtlCol="0" anchor="t">
            <a:spAutoFit/>
          </a:bodyPr>
          <a:lstStyle/>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lang="en-US" altLang="zh-CN" noProof="0" dirty="0">
                <a:ln>
                  <a:noFill/>
                </a:ln>
                <a:solidFill>
                  <a:prstClr val="black">
                    <a:lumMod val="65000"/>
                    <a:lumOff val="35000"/>
                  </a:prstClr>
                </a:solidFill>
                <a:effectLst/>
                <a:uLnTx/>
                <a:uFillTx/>
                <a:latin typeface="微软雅黑" panose="020B0503020204020204" charset="-122"/>
                <a:ea typeface="微软雅黑" panose="020B0503020204020204" charset="-122"/>
                <a:sym typeface="+mn-ea"/>
              </a:rPr>
              <a:t>2. </a:t>
            </a:r>
            <a:r>
              <a:rPr lang="zh-CN" altLang="en-US" noProof="0" dirty="0">
                <a:ln>
                  <a:noFill/>
                </a:ln>
                <a:solidFill>
                  <a:prstClr val="black">
                    <a:lumMod val="65000"/>
                    <a:lumOff val="35000"/>
                  </a:prstClr>
                </a:solidFill>
                <a:effectLst/>
                <a:uLnTx/>
                <a:uFillTx/>
                <a:latin typeface="微软雅黑" panose="020B0503020204020204" charset="-122"/>
                <a:ea typeface="微软雅黑" panose="020B0503020204020204" charset="-122"/>
                <a:sym typeface="+mn-ea"/>
              </a:rPr>
              <a:t>国家平台可查询，国内均承认其权威性</a:t>
            </a:r>
            <a:endParaRPr lang="zh-CN" altLang="en-US" dirty="0"/>
          </a:p>
        </p:txBody>
      </p:sp>
      <p:pic>
        <p:nvPicPr>
          <p:cNvPr id="23" name="图片 22"/>
          <p:cNvPicPr/>
          <p:nvPr/>
        </p:nvPicPr>
        <p:blipFill>
          <a:blip r:embed="rId2" cstate="print">
            <a:extLst>
              <a:ext uri="{28A0092B-C50C-407E-A947-70E740481C1C}">
                <a14:useLocalDpi xmlns:a14="http://schemas.microsoft.com/office/drawing/2010/main" val="0"/>
              </a:ext>
            </a:extLst>
          </a:blip>
          <a:stretch>
            <a:fillRect/>
          </a:stretch>
        </p:blipFill>
        <p:spPr>
          <a:xfrm>
            <a:off x="722630" y="1702246"/>
            <a:ext cx="3620814" cy="4668765"/>
          </a:xfrm>
          <a:prstGeom prst="rect">
            <a:avLst/>
          </a:prstGeom>
          <a:ln w="19050">
            <a:solidFill>
              <a:srgbClr val="FF0000"/>
            </a:solidFill>
          </a:ln>
          <a:effectLst>
            <a:softEdge rad="12700"/>
          </a:effectLst>
        </p:spPr>
      </p:pic>
      <p:pic>
        <p:nvPicPr>
          <p:cNvPr id="2" name="图片 1"/>
          <p:cNvPicPr>
            <a:picLocks noChangeAspect="1"/>
          </p:cNvPicPr>
          <p:nvPr/>
        </p:nvPicPr>
        <p:blipFill>
          <a:blip r:embed="rId3"/>
          <a:stretch>
            <a:fillRect/>
          </a:stretch>
        </p:blipFill>
        <p:spPr>
          <a:xfrm>
            <a:off x="5564651" y="1593075"/>
            <a:ext cx="6379207" cy="3978322"/>
          </a:xfrm>
          <a:prstGeom prst="rect">
            <a:avLst/>
          </a:prstGeom>
        </p:spPr>
      </p:pic>
      <p:sp>
        <p:nvSpPr>
          <p:cNvPr id="20" name="文本框 19"/>
          <p:cNvSpPr txBox="1"/>
          <p:nvPr/>
        </p:nvSpPr>
        <p:spPr>
          <a:xfrm>
            <a:off x="5334000" y="5711894"/>
            <a:ext cx="6676828" cy="785408"/>
          </a:xfrm>
          <a:prstGeom prst="rect">
            <a:avLst/>
          </a:prstGeom>
          <a:noFill/>
        </p:spPr>
        <p:txBody>
          <a:bodyPr wrap="none" rtlCol="0" anchor="t">
            <a:spAutoFit/>
          </a:bodyPr>
          <a:lstStyle/>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lang="en-US" altLang="zh-CN" noProof="0" dirty="0">
                <a:ln>
                  <a:noFill/>
                </a:ln>
                <a:solidFill>
                  <a:prstClr val="black">
                    <a:lumMod val="65000"/>
                    <a:lumOff val="35000"/>
                  </a:prstClr>
                </a:solidFill>
                <a:effectLst/>
                <a:uLnTx/>
                <a:uFillTx/>
                <a:latin typeface="微软雅黑" panose="020B0503020204020204" charset="-122"/>
                <a:ea typeface="微软雅黑" panose="020B0503020204020204" charset="-122"/>
                <a:sym typeface="+mn-ea"/>
              </a:rPr>
              <a:t>3. </a:t>
            </a:r>
            <a:r>
              <a:rPr lang="zh-CN" altLang="en-US" noProof="0" dirty="0">
                <a:ln>
                  <a:noFill/>
                </a:ln>
                <a:solidFill>
                  <a:prstClr val="black">
                    <a:lumMod val="65000"/>
                    <a:lumOff val="35000"/>
                  </a:prstClr>
                </a:solidFill>
                <a:effectLst/>
                <a:uLnTx/>
                <a:uFillTx/>
                <a:latin typeface="微软雅黑" panose="020B0503020204020204" charset="-122"/>
                <a:ea typeface="微软雅黑" panose="020B0503020204020204" charset="-122"/>
                <a:sym typeface="+mn-ea"/>
              </a:rPr>
              <a:t>网安联认证中心的计算机信息系统安全服务等级认证证书已经</a:t>
            </a:r>
            <a:endParaRPr lang="en-US" altLang="zh-CN" noProof="0" dirty="0">
              <a:ln>
                <a:noFill/>
              </a:ln>
              <a:solidFill>
                <a:prstClr val="black">
                  <a:lumMod val="65000"/>
                  <a:lumOff val="35000"/>
                </a:prstClr>
              </a:solidFill>
              <a:effectLst/>
              <a:uLnTx/>
              <a:uFillTx/>
              <a:latin typeface="微软雅黑" panose="020B0503020204020204" charset="-122"/>
              <a:ea typeface="微软雅黑" panose="020B0503020204020204" charset="-122"/>
              <a:sym typeface="+mn-ea"/>
            </a:endParaRPr>
          </a:p>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lang="zh-CN" altLang="en-US" noProof="0" dirty="0">
                <a:ln>
                  <a:noFill/>
                </a:ln>
                <a:solidFill>
                  <a:prstClr val="black">
                    <a:lumMod val="65000"/>
                    <a:lumOff val="35000"/>
                  </a:prstClr>
                </a:solidFill>
                <a:effectLst/>
                <a:uLnTx/>
                <a:uFillTx/>
                <a:latin typeface="微软雅黑" panose="020B0503020204020204" charset="-122"/>
                <a:ea typeface="微软雅黑" panose="020B0503020204020204" charset="-122"/>
                <a:sym typeface="+mn-ea"/>
              </a:rPr>
              <a:t>成为广东省内网络安全服务招投标重要采信依据。</a:t>
            </a:r>
            <a:endParaRPr lang="zh-CN" altLang="en-US" dirty="0"/>
          </a:p>
        </p:txBody>
      </p:sp>
      <p:sp>
        <p:nvSpPr>
          <p:cNvPr id="3" name="矩形 2"/>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1000"/>
                                        <p:tgtEl>
                                          <p:spTgt spid="127"/>
                                        </p:tgtEl>
                                        <p:attrNameLst>
                                          <p:attrName>ppt_y</p:attrName>
                                        </p:attrNameLst>
                                      </p:cBhvr>
                                      <p:tavLst>
                                        <p:tav tm="0">
                                          <p:val>
                                            <p:strVal val="#ppt_y-#ppt_h*1.125000"/>
                                          </p:val>
                                        </p:tav>
                                        <p:tav tm="100000">
                                          <p:val>
                                            <p:strVal val="#ppt_y"/>
                                          </p:val>
                                        </p:tav>
                                      </p:tavLst>
                                    </p:anim>
                                    <p:animEffect transition="in" filter="wipe(down)">
                                      <p:cBhvr>
                                        <p:cTn id="8"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651635" y="1268095"/>
            <a:ext cx="8268335" cy="4641850"/>
          </a:xfrm>
          <a:prstGeom prst="rect">
            <a:avLst/>
          </a:prstGeom>
        </p:spPr>
      </p:pic>
      <p:sp>
        <p:nvSpPr>
          <p:cNvPr id="3" name="文本框 2"/>
          <p:cNvSpPr txBox="1"/>
          <p:nvPr/>
        </p:nvSpPr>
        <p:spPr>
          <a:xfrm>
            <a:off x="1789430" y="6128385"/>
            <a:ext cx="5136515" cy="398780"/>
          </a:xfrm>
          <a:prstGeom prst="rect">
            <a:avLst/>
          </a:prstGeom>
          <a:noFill/>
        </p:spPr>
        <p:txBody>
          <a:bodyPr wrap="square" rtlCol="0">
            <a:spAutoFit/>
          </a:bodyPr>
          <a:p>
            <a:r>
              <a:rPr lang="zh-CN" altLang="en-US" sz="2000"/>
              <a:t>注：省协会同步颁发等级证书</a:t>
            </a:r>
            <a:endParaRPr lang="zh-CN" altLang="en-US" sz="2000"/>
          </a:p>
        </p:txBody>
      </p:sp>
      <p:sp>
        <p:nvSpPr>
          <p:cNvPr id="4" name="文本框 3"/>
          <p:cNvSpPr txBox="1"/>
          <p:nvPr/>
        </p:nvSpPr>
        <p:spPr>
          <a:xfrm>
            <a:off x="2520950" y="578485"/>
            <a:ext cx="6136005" cy="521970"/>
          </a:xfrm>
          <a:prstGeom prst="rect">
            <a:avLst/>
          </a:prstGeom>
          <a:noFill/>
        </p:spPr>
        <p:txBody>
          <a:bodyPr wrap="square" rtlCol="0">
            <a:spAutoFit/>
          </a:bodyPr>
          <a:p>
            <a:pPr algn="ctr"/>
            <a:r>
              <a:rPr lang="zh-CN" altLang="en-US" sz="2800">
                <a:latin typeface="黑体" panose="02010609060101010101" pitchFamily="49" charset="-122"/>
                <a:ea typeface="黑体" panose="02010609060101010101" pitchFamily="49" charset="-122"/>
              </a:rPr>
              <a:t>网安联认证中心颁发等级证收费标准</a:t>
            </a:r>
            <a:endParaRPr lang="zh-CN" altLang="en-US" sz="2800">
              <a:latin typeface="黑体" panose="02010609060101010101" pitchFamily="49" charset="-122"/>
              <a:ea typeface="黑体" panose="02010609060101010101" pitchFamily="49" charset="-122"/>
            </a:endParaRP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2"/>
          <p:cNvPicPr>
            <a:picLocks noChangeAspect="1"/>
          </p:cNvPicPr>
          <p:nvPr/>
        </p:nvPicPr>
        <p:blipFill>
          <a:blip r:embed="rId1" cstate="print"/>
          <a:stretch>
            <a:fillRect/>
          </a:stretch>
        </p:blipFill>
        <p:spPr>
          <a:xfrm>
            <a:off x="584835" y="1490980"/>
            <a:ext cx="5671820" cy="4003040"/>
          </a:xfrm>
          <a:prstGeom prst="rect">
            <a:avLst/>
          </a:prstGeom>
        </p:spPr>
      </p:pic>
      <p:pic>
        <p:nvPicPr>
          <p:cNvPr id="3" name="图片 1"/>
          <p:cNvPicPr>
            <a:picLocks noChangeAspect="1"/>
          </p:cNvPicPr>
          <p:nvPr/>
        </p:nvPicPr>
        <p:blipFill>
          <a:blip r:embed="rId2" cstate="print"/>
          <a:stretch>
            <a:fillRect/>
          </a:stretch>
        </p:blipFill>
        <p:spPr>
          <a:xfrm>
            <a:off x="6383020" y="1669415"/>
            <a:ext cx="5064760" cy="3543300"/>
          </a:xfrm>
          <a:prstGeom prst="rect">
            <a:avLst/>
          </a:prstGeom>
          <a:ln w="12700">
            <a:solidFill>
              <a:schemeClr val="tx1"/>
            </a:solidFill>
          </a:ln>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439670" y="1789430"/>
            <a:ext cx="8385175" cy="4041775"/>
          </a:xfrm>
          <a:prstGeom prst="rect">
            <a:avLst/>
          </a:prstGeom>
        </p:spPr>
      </p:pic>
      <p:sp>
        <p:nvSpPr>
          <p:cNvPr id="4" name="文本框 3"/>
          <p:cNvSpPr txBox="1"/>
          <p:nvPr/>
        </p:nvSpPr>
        <p:spPr>
          <a:xfrm>
            <a:off x="2537460" y="994410"/>
            <a:ext cx="7423785" cy="460375"/>
          </a:xfrm>
          <a:prstGeom prst="rect">
            <a:avLst/>
          </a:prstGeom>
          <a:noFill/>
        </p:spPr>
        <p:txBody>
          <a:bodyPr wrap="square" rtlCol="0">
            <a:spAutoFit/>
          </a:bodyPr>
          <a:p>
            <a:pPr algn="ctr"/>
            <a:r>
              <a:rPr lang="zh-CN" altLang="en-US" sz="2400"/>
              <a:t>广东省网络空间安全协会颁发等级证收费标准</a:t>
            </a:r>
            <a:endParaRPr lang="zh-CN" altLang="en-US" sz="2400"/>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 name="图片 1"/>
          <p:cNvPicPr>
            <a:picLocks noChangeAspect="1"/>
          </p:cNvPicPr>
          <p:nvPr/>
        </p:nvPicPr>
        <p:blipFill>
          <a:blip r:embed="rId1"/>
          <a:stretch>
            <a:fillRect/>
          </a:stretch>
        </p:blipFill>
        <p:spPr>
          <a:xfrm>
            <a:off x="3848735" y="676275"/>
            <a:ext cx="4142105" cy="5073650"/>
          </a:xfrm>
          <a:prstGeom prst="rect">
            <a:avLst/>
          </a:prstGeom>
        </p:spPr>
      </p:pic>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 name="文本框 1"/>
          <p:cNvSpPr txBox="1"/>
          <p:nvPr/>
        </p:nvSpPr>
        <p:spPr>
          <a:xfrm>
            <a:off x="633095" y="828675"/>
            <a:ext cx="2317750" cy="460375"/>
          </a:xfrm>
          <a:prstGeom prst="rect">
            <a:avLst/>
          </a:prstGeom>
          <a:noFill/>
        </p:spPr>
        <p:txBody>
          <a:bodyPr wrap="square" rtlCol="0">
            <a:spAutoFit/>
          </a:bodyPr>
          <a:p>
            <a:r>
              <a:rPr lang="zh-CN" altLang="en-US" sz="2400">
                <a:solidFill>
                  <a:schemeClr val="tx1"/>
                </a:solidFill>
                <a:highlight>
                  <a:srgbClr val="00FFFF"/>
                </a:highlight>
              </a:rPr>
              <a:t>企业申请资料：</a:t>
            </a:r>
            <a:endParaRPr lang="zh-CN" altLang="en-US" sz="2400">
              <a:solidFill>
                <a:schemeClr val="tx1"/>
              </a:solidFill>
              <a:highlight>
                <a:srgbClr val="00FFFF"/>
              </a:highlight>
            </a:endParaRPr>
          </a:p>
        </p:txBody>
      </p:sp>
      <p:pic>
        <p:nvPicPr>
          <p:cNvPr id="3" name="图片 2"/>
          <p:cNvPicPr>
            <a:picLocks noChangeAspect="1"/>
          </p:cNvPicPr>
          <p:nvPr/>
        </p:nvPicPr>
        <p:blipFill>
          <a:blip r:embed="rId1"/>
          <a:stretch>
            <a:fillRect/>
          </a:stretch>
        </p:blipFill>
        <p:spPr>
          <a:xfrm>
            <a:off x="4055110" y="828675"/>
            <a:ext cx="6146165" cy="2509520"/>
          </a:xfrm>
          <a:prstGeom prst="rect">
            <a:avLst/>
          </a:prstGeom>
        </p:spPr>
      </p:pic>
      <p:sp>
        <p:nvSpPr>
          <p:cNvPr id="4" name="文本框 3"/>
          <p:cNvSpPr txBox="1"/>
          <p:nvPr/>
        </p:nvSpPr>
        <p:spPr>
          <a:xfrm>
            <a:off x="633095" y="4441825"/>
            <a:ext cx="9470390" cy="506730"/>
          </a:xfrm>
          <a:prstGeom prst="rect">
            <a:avLst/>
          </a:prstGeom>
          <a:noFill/>
        </p:spPr>
        <p:txBody>
          <a:bodyPr wrap="square" rtlCol="0">
            <a:spAutoFit/>
          </a:bodyPr>
          <a:p>
            <a:pPr fontAlgn="auto">
              <a:lnSpc>
                <a:spcPct val="150000"/>
              </a:lnSpc>
            </a:pPr>
            <a:r>
              <a:rPr lang="zh-CN" altLang="en-US"/>
              <a:t>注意：认真阅读评定规范，评估申请级别，审核后如果达不到相应级别，将不予退费。</a:t>
            </a:r>
            <a:endParaRPr lang="zh-CN" altLang="en-US"/>
          </a:p>
        </p:txBody>
      </p:sp>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965477" y="128197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31" name="矩形 30"/>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2" name="矩形 1"/>
          <p:cNvSpPr/>
          <p:nvPr/>
        </p:nvSpPr>
        <p:spPr>
          <a:xfrm>
            <a:off x="152574" y="1885655"/>
            <a:ext cx="7315200" cy="1938020"/>
          </a:xfrm>
          <a:prstGeom prst="rect">
            <a:avLst/>
          </a:prstGeom>
        </p:spPr>
        <p:txBody>
          <a:bodyPr wrap="square">
            <a:spAutoFit/>
          </a:bodyPr>
          <a:lstStyle/>
          <a:p>
            <a:pPr>
              <a:lnSpc>
                <a:spcPct val="150000"/>
              </a:lnSpc>
            </a:pPr>
            <a:r>
              <a:rPr lang="zh-CN" altLang="en-US" sz="2000" dirty="0">
                <a:latin typeface="Kaiti SC" panose="02010600040101010101" pitchFamily="2" charset="-122"/>
                <a:ea typeface="Kaiti SC" panose="02010600040101010101" pitchFamily="2" charset="-122"/>
              </a:rPr>
              <a:t>   </a:t>
            </a:r>
            <a:r>
              <a:rPr lang="zh-CN" altLang="en-US" sz="2000" b="1" dirty="0">
                <a:latin typeface="Kaiti SC" panose="02010600040101010101" pitchFamily="2" charset="-122"/>
                <a:ea typeface="Kaiti SC" panose="02010600040101010101" pitchFamily="2" charset="-122"/>
              </a:rPr>
              <a:t> 类别：</a:t>
            </a:r>
            <a:r>
              <a:rPr lang="zh-CN" altLang="zh-CN" sz="2000" dirty="0">
                <a:latin typeface="Kaiti SC" panose="02010600040101010101" pitchFamily="2" charset="-122"/>
                <a:ea typeface="Kaiti SC" panose="02010600040101010101" pitchFamily="2" charset="-122"/>
              </a:rPr>
              <a:t>安全咨询、监测预警、安全集成、安全运维、应急响应、软件安全、工业控制系统安全、</a:t>
            </a:r>
            <a:r>
              <a:rPr lang="zh-CN" altLang="zh-CN" sz="2000" dirty="0">
                <a:solidFill>
                  <a:srgbClr val="FF0000"/>
                </a:solidFill>
                <a:latin typeface="Kaiti SC" panose="02010600040101010101" pitchFamily="2" charset="-122"/>
                <a:ea typeface="Kaiti SC" panose="02010600040101010101" pitchFamily="2" charset="-122"/>
              </a:rPr>
              <a:t>数据安全</a:t>
            </a:r>
            <a:r>
              <a:rPr lang="zh-CN" altLang="zh-CN" sz="2000" dirty="0">
                <a:latin typeface="Kaiti SC" panose="02010600040101010101" pitchFamily="2" charset="-122"/>
                <a:ea typeface="Kaiti SC" panose="02010600040101010101" pitchFamily="2" charset="-122"/>
              </a:rPr>
              <a:t>、风险评估、</a:t>
            </a:r>
            <a:r>
              <a:rPr lang="zh-CN" altLang="zh-CN" sz="2000" dirty="0">
                <a:solidFill>
                  <a:srgbClr val="FF0000"/>
                </a:solidFill>
                <a:latin typeface="Kaiti SC" panose="02010600040101010101" pitchFamily="2" charset="-122"/>
                <a:ea typeface="Kaiti SC" panose="02010600040101010101" pitchFamily="2" charset="-122"/>
              </a:rPr>
              <a:t>云计算安全</a:t>
            </a:r>
            <a:r>
              <a:rPr lang="zh-CN" altLang="zh-CN" sz="2000" dirty="0">
                <a:latin typeface="Kaiti SC" panose="02010600040101010101" pitchFamily="2" charset="-122"/>
                <a:ea typeface="Kaiti SC" panose="02010600040101010101" pitchFamily="2" charset="-122"/>
              </a:rPr>
              <a:t>、安全审计、渗透测试。</a:t>
            </a:r>
            <a:endParaRPr lang="zh-CN" altLang="zh-CN" sz="2000" dirty="0">
              <a:latin typeface="Kaiti SC" panose="02010600040101010101" pitchFamily="2" charset="-122"/>
              <a:ea typeface="Kaiti SC" panose="02010600040101010101" pitchFamily="2" charset="-122"/>
            </a:endParaRPr>
          </a:p>
          <a:p>
            <a:pPr indent="457200" fontAlgn="auto">
              <a:lnSpc>
                <a:spcPct val="150000"/>
              </a:lnSpc>
            </a:pPr>
            <a:r>
              <a:rPr lang="zh-CN" altLang="zh-CN" sz="2000" b="1" dirty="0">
                <a:latin typeface="Kaiti SC" panose="02010600040101010101" pitchFamily="2" charset="-122"/>
                <a:ea typeface="Kaiti SC" panose="02010600040101010101" pitchFamily="2" charset="-122"/>
              </a:rPr>
              <a:t>级别：每个类别有</a:t>
            </a:r>
            <a:r>
              <a:rPr lang="en-US" altLang="zh-CN" sz="2000" dirty="0">
                <a:latin typeface="Kaiti SC" panose="02010600040101010101" pitchFamily="2" charset="-122"/>
                <a:ea typeface="Kaiti SC" panose="02010600040101010101" pitchFamily="2" charset="-122"/>
              </a:rPr>
              <a:t>4</a:t>
            </a:r>
            <a:r>
              <a:rPr lang="zh-CN" altLang="zh-CN" sz="2000" dirty="0">
                <a:latin typeface="Kaiti SC" panose="02010600040101010101" pitchFamily="2" charset="-122"/>
                <a:ea typeface="Kaiti SC" panose="02010600040101010101" pitchFamily="2" charset="-122"/>
              </a:rPr>
              <a:t>个级别，其中一级最低，四级最高。</a:t>
            </a:r>
            <a:endParaRPr lang="zh-CN" altLang="zh-CN" sz="2000" dirty="0">
              <a:latin typeface="Kaiti SC" panose="02010600040101010101" pitchFamily="2" charset="-122"/>
              <a:ea typeface="Kaiti SC" panose="02010600040101010101" pitchFamily="2" charset="-122"/>
            </a:endParaRPr>
          </a:p>
        </p:txBody>
      </p:sp>
      <p:pic>
        <p:nvPicPr>
          <p:cNvPr id="4" name="图片 3"/>
          <p:cNvPicPr>
            <a:picLocks noChangeAspect="1"/>
          </p:cNvPicPr>
          <p:nvPr/>
        </p:nvPicPr>
        <p:blipFill>
          <a:blip r:embed="rId2"/>
          <a:stretch>
            <a:fillRect/>
          </a:stretch>
        </p:blipFill>
        <p:spPr>
          <a:xfrm>
            <a:off x="7620000" y="314195"/>
            <a:ext cx="4353665" cy="6155121"/>
          </a:xfrm>
          <a:prstGeom prst="rect">
            <a:avLst/>
          </a:prstGeom>
          <a:ln>
            <a:solidFill>
              <a:srgbClr val="FF0000"/>
            </a:solidFill>
          </a:ln>
        </p:spPr>
      </p:pic>
      <p:sp>
        <p:nvSpPr>
          <p:cNvPr id="3" name="文本框 2"/>
          <p:cNvSpPr txBox="1"/>
          <p:nvPr/>
        </p:nvSpPr>
        <p:spPr>
          <a:xfrm>
            <a:off x="699135" y="4144010"/>
            <a:ext cx="4605020" cy="368300"/>
          </a:xfrm>
          <a:prstGeom prst="rect">
            <a:avLst/>
          </a:prstGeom>
          <a:noFill/>
        </p:spPr>
        <p:txBody>
          <a:bodyPr wrap="square" rtlCol="0">
            <a:spAutoFit/>
          </a:bodyPr>
          <a:p>
            <a:r>
              <a:rPr lang="zh-CN" altLang="en-US"/>
              <a:t>认证依据的标准：《网络空间安全服务规范》</a:t>
            </a: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0" name="文本框 19"/>
          <p:cNvSpPr txBox="1"/>
          <p:nvPr/>
        </p:nvSpPr>
        <p:spPr>
          <a:xfrm>
            <a:off x="721995" y="894715"/>
            <a:ext cx="4852035" cy="39878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依据的标准：《网络空间安全服务规范》</a:t>
            </a:r>
            <a:endParaRPr lang="zh-CN" altLang="en-US" dirty="0"/>
          </a:p>
        </p:txBody>
      </p:sp>
      <p:sp>
        <p:nvSpPr>
          <p:cNvPr id="18" name="矩形 17"/>
          <p:cNvSpPr/>
          <p:nvPr/>
        </p:nvSpPr>
        <p:spPr>
          <a:xfrm>
            <a:off x="379730" y="1385570"/>
            <a:ext cx="6740525" cy="3784600"/>
          </a:xfrm>
          <a:prstGeom prst="rect">
            <a:avLst/>
          </a:prstGeom>
        </p:spPr>
        <p:txBody>
          <a:bodyPr wrap="square">
            <a:spAutoFit/>
          </a:bodyPr>
          <a:lstStyle/>
          <a:p>
            <a:pPr indent="304800">
              <a:lnSpc>
                <a:spcPct val="150000"/>
              </a:lnSpc>
              <a:spcBef>
                <a:spcPts val="600"/>
              </a:spcBef>
              <a:spcAft>
                <a:spcPts val="600"/>
              </a:spcAft>
            </a:pPr>
            <a:r>
              <a:rPr lang="zh-CN" altLang="en-US" sz="2000" dirty="0">
                <a:latin typeface="宋体" panose="02010600030101010101" pitchFamily="2" charset="-122"/>
                <a:ea typeface="楷体" panose="02010609060101010101" pitchFamily="49" charset="-122"/>
              </a:rPr>
              <a:t> </a:t>
            </a:r>
            <a:r>
              <a:rPr lang="zh-CN" altLang="zh-CN" sz="2000" dirty="0">
                <a:latin typeface="宋体" panose="02010600030101010101" pitchFamily="2" charset="-122"/>
                <a:ea typeface="楷体" panose="02010609060101010101" pitchFamily="49" charset="-122"/>
              </a:rPr>
              <a:t>网安联认证中心携手业内专家和知名企业制定了《网络空间安全服务规范》，标准规范了网络空间安全服务机构各方向各级别的能力要求，能客观公正地评价服务机构的服务能力，既可作为服务机构开展自我评价的规范和标准，也可为用户在维护网络安全工作中选择服务机构提供依据，有利于规范市场秩序、避免恶性竞争、杜绝不良企业涉足网络安全行业，促进网络安全服务行业的健康发展，切实保护我国的网络安全。目前本规范正式发布</a:t>
            </a:r>
            <a:r>
              <a:rPr lang="zh-CN" altLang="en-US" sz="2000" dirty="0">
                <a:latin typeface="宋体" panose="02010600030101010101" pitchFamily="2" charset="-122"/>
                <a:ea typeface="楷体" panose="02010609060101010101" pitchFamily="49" charset="-122"/>
              </a:rPr>
              <a:t>。</a:t>
            </a:r>
            <a:endParaRPr lang="zh-CN" altLang="en-US" sz="2000" dirty="0">
              <a:latin typeface="宋体" panose="02010600030101010101" pitchFamily="2" charset="-122"/>
              <a:ea typeface="楷体" panose="02010609060101010101" pitchFamily="49" charset="-122"/>
            </a:endParaRPr>
          </a:p>
        </p:txBody>
      </p:sp>
      <p:pic>
        <p:nvPicPr>
          <p:cNvPr id="28" name="图片 27"/>
          <p:cNvPicPr/>
          <p:nvPr/>
        </p:nvPicPr>
        <p:blipFill>
          <a:blip r:embed="rId1">
            <a:extLst>
              <a:ext uri="{28A0092B-C50C-407E-A947-70E740481C1C}">
                <a14:useLocalDpi xmlns:a14="http://schemas.microsoft.com/office/drawing/2010/main" val="0"/>
              </a:ext>
            </a:extLst>
          </a:blip>
          <a:stretch>
            <a:fillRect/>
          </a:stretch>
        </p:blipFill>
        <p:spPr>
          <a:xfrm>
            <a:off x="7545808" y="521482"/>
            <a:ext cx="3958080" cy="5559719"/>
          </a:xfrm>
          <a:prstGeom prst="rect">
            <a:avLst/>
          </a:prstGeom>
          <a:ln w="12700">
            <a:solidFill>
              <a:srgbClr val="FF0000"/>
            </a:solid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2" name="图片 21"/>
          <p:cNvPicPr>
            <a:picLocks noChangeAspect="1"/>
          </p:cNvPicPr>
          <p:nvPr/>
        </p:nvPicPr>
        <p:blipFill rotWithShape="1">
          <a:blip r:embed="rId1" cstate="screen"/>
          <a:srcRect l="1" t="27927" r="23069" b="21840"/>
          <a:stretch>
            <a:fillRect/>
          </a:stretch>
        </p:blipFill>
        <p:spPr>
          <a:xfrm>
            <a:off x="0" y="21300"/>
            <a:ext cx="1864487" cy="1217453"/>
          </a:xfrm>
          <a:prstGeom prst="rect">
            <a:avLst/>
          </a:prstGeom>
        </p:spPr>
      </p:pic>
      <p:sp>
        <p:nvSpPr>
          <p:cNvPr id="23" name="文本框 22"/>
          <p:cNvSpPr txBox="1"/>
          <p:nvPr/>
        </p:nvSpPr>
        <p:spPr>
          <a:xfrm>
            <a:off x="149225" y="368935"/>
            <a:ext cx="1226185"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目录</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2" name="文本框 1"/>
          <p:cNvSpPr txBox="1"/>
          <p:nvPr/>
        </p:nvSpPr>
        <p:spPr>
          <a:xfrm>
            <a:off x="2574290" y="1384300"/>
            <a:ext cx="7364095" cy="3169285"/>
          </a:xfrm>
          <a:prstGeom prst="rect">
            <a:avLst/>
          </a:prstGeom>
          <a:noFill/>
        </p:spPr>
        <p:txBody>
          <a:bodyPr wrap="square" rtlCol="0">
            <a:spAutoFit/>
          </a:bodyPr>
          <a:p>
            <a:pPr marL="285750" indent="-285750" fontAlgn="auto">
              <a:lnSpc>
                <a:spcPct val="200000"/>
              </a:lnSpc>
              <a:buFont typeface="Wingdings" panose="05000000000000000000" charset="0"/>
              <a:buChar char="Ø"/>
            </a:pPr>
            <a:r>
              <a:rPr lang="zh-CN" altLang="en-US" sz="2000" b="1">
                <a:solidFill>
                  <a:srgbClr val="0070C0"/>
                </a:solidFill>
              </a:rPr>
              <a:t>一、网络安全认证工作的重要性</a:t>
            </a:r>
            <a:endParaRPr lang="zh-CN" altLang="en-US" sz="2000" b="1">
              <a:solidFill>
                <a:srgbClr val="0070C0"/>
              </a:solidFill>
            </a:endParaRPr>
          </a:p>
          <a:p>
            <a:pPr marL="285750" indent="-285750" fontAlgn="auto">
              <a:lnSpc>
                <a:spcPct val="200000"/>
              </a:lnSpc>
              <a:buFont typeface="Wingdings" panose="05000000000000000000" charset="0"/>
              <a:buChar char="Ø"/>
            </a:pPr>
            <a:r>
              <a:rPr lang="zh-CN" altLang="en-US" sz="2000" b="1">
                <a:solidFill>
                  <a:srgbClr val="0070C0"/>
                </a:solidFill>
                <a:sym typeface="+mn-ea"/>
              </a:rPr>
              <a:t>二、网安联认证中心简介</a:t>
            </a:r>
            <a:endParaRPr lang="zh-CN" altLang="en-US" sz="2000" b="1">
              <a:solidFill>
                <a:srgbClr val="0070C0"/>
              </a:solidFill>
              <a:sym typeface="+mn-ea"/>
            </a:endParaRPr>
          </a:p>
          <a:p>
            <a:pPr marL="285750" indent="-285750" fontAlgn="auto">
              <a:lnSpc>
                <a:spcPct val="200000"/>
              </a:lnSpc>
              <a:buFont typeface="Wingdings" panose="05000000000000000000" charset="0"/>
              <a:buChar char="Ø"/>
            </a:pPr>
            <a:r>
              <a:rPr lang="zh-CN" altLang="en-US" sz="2000" b="1">
                <a:solidFill>
                  <a:srgbClr val="0070C0"/>
                </a:solidFill>
                <a:sym typeface="+mn-ea"/>
              </a:rPr>
              <a:t>三、网络空间安全服务资质认证</a:t>
            </a:r>
            <a:endParaRPr lang="zh-CN" altLang="en-US" sz="2000" b="1">
              <a:solidFill>
                <a:srgbClr val="0070C0"/>
              </a:solidFill>
              <a:sym typeface="+mn-ea"/>
            </a:endParaRPr>
          </a:p>
          <a:p>
            <a:pPr marL="285750" indent="-285750" fontAlgn="auto">
              <a:lnSpc>
                <a:spcPct val="200000"/>
              </a:lnSpc>
              <a:buFont typeface="Wingdings" panose="05000000000000000000" charset="0"/>
              <a:buChar char="Ø"/>
            </a:pPr>
            <a:r>
              <a:rPr lang="zh-CN" altLang="en-US" sz="2000" b="1">
                <a:solidFill>
                  <a:srgbClr val="0070C0"/>
                </a:solidFill>
                <a:sym typeface="+mn-ea"/>
              </a:rPr>
              <a:t>四、网络安全专业人员认证</a:t>
            </a:r>
            <a:endParaRPr lang="zh-CN" altLang="en-US" sz="2000" b="1">
              <a:solidFill>
                <a:srgbClr val="0070C0"/>
              </a:solidFill>
              <a:sym typeface="+mn-ea"/>
            </a:endParaRPr>
          </a:p>
          <a:p>
            <a:pPr marL="285750" indent="-285750" fontAlgn="auto">
              <a:lnSpc>
                <a:spcPct val="200000"/>
              </a:lnSpc>
              <a:buFont typeface="Wingdings" panose="05000000000000000000" charset="0"/>
              <a:buChar char="Ø"/>
            </a:pPr>
            <a:r>
              <a:rPr lang="zh-CN" altLang="en-US" sz="2000" b="1">
                <a:solidFill>
                  <a:srgbClr val="0070C0"/>
                </a:solidFill>
                <a:sym typeface="+mn-ea"/>
              </a:rPr>
              <a:t>五、网络安全测试能力（团队）认证</a:t>
            </a:r>
            <a:endParaRPr lang="zh-CN" altLang="en-US" sz="2000" b="1">
              <a:solidFill>
                <a:srgbClr val="0070C0"/>
              </a:solidFill>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556810" y="1703344"/>
            <a:ext cx="6506379" cy="2661285"/>
          </a:xfrm>
          <a:prstGeom prst="rect">
            <a:avLst/>
          </a:prstGeom>
        </p:spPr>
        <p:txBody>
          <a:bodyPr wrap="square">
            <a:spAutoFit/>
          </a:bodyPr>
          <a:lstStyle/>
          <a:p>
            <a:pPr algn="l">
              <a:lnSpc>
                <a:spcPct val="150000"/>
              </a:lnSpc>
              <a:spcAft>
                <a:spcPts val="0"/>
              </a:spcAft>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1</a:t>
            </a:r>
            <a:r>
              <a:rPr lang="zh-CN" altLang="zh-CN" b="1" dirty="0">
                <a:latin typeface="Kaiti SC" panose="02010600040101010101" pitchFamily="2" charset="-122"/>
                <a:ea typeface="Kaiti SC" panose="02010600040101010101" pitchFamily="2" charset="-122"/>
              </a:rPr>
              <a:t>）安全咨询服务资质认证</a:t>
            </a:r>
            <a:endParaRPr lang="zh-CN" altLang="zh-CN" b="1" dirty="0">
              <a:latin typeface="Kaiti SC" panose="02010600040101010101" pitchFamily="2" charset="-122"/>
              <a:ea typeface="Kaiti SC" panose="02010600040101010101" pitchFamily="2" charset="-122"/>
            </a:endParaRPr>
          </a:p>
          <a:p>
            <a:pPr indent="266700" algn="just">
              <a:lnSpc>
                <a:spcPct val="150000"/>
              </a:lnSpc>
              <a:spcAft>
                <a:spcPts val="600"/>
              </a:spcAft>
            </a:pPr>
            <a:r>
              <a:rPr lang="zh-CN" altLang="zh-CN" dirty="0">
                <a:latin typeface="Kaiti SC" panose="02010600040101010101" pitchFamily="2" charset="-122"/>
                <a:ea typeface="Kaiti SC" panose="02010600040101010101" pitchFamily="2" charset="-122"/>
              </a:rPr>
              <a:t>安全咨询服务是指服务机构通过知识传递、工作辅导和系统规划等提供的咨询服务，主要包括安全规划、安全设计、信息安全管理体系、业务连续性管理、数据安全管理、个人信息保护管理等咨询服务。</a:t>
            </a:r>
            <a:endParaRPr lang="zh-CN" altLang="zh-CN" dirty="0">
              <a:latin typeface="Kaiti SC" panose="02010600040101010101" pitchFamily="2" charset="-122"/>
              <a:ea typeface="Kaiti SC" panose="02010600040101010101" pitchFamily="2" charset="-122"/>
            </a:endParaRPr>
          </a:p>
          <a:p>
            <a:pPr indent="266700" algn="just">
              <a:lnSpc>
                <a:spcPct val="150000"/>
              </a:lnSpc>
              <a:spcAft>
                <a:spcPts val="0"/>
              </a:spcAft>
            </a:pPr>
            <a:r>
              <a:rPr lang="zh-CN" altLang="zh-CN" dirty="0">
                <a:latin typeface="Kaiti SC" panose="02010600040101010101" pitchFamily="2" charset="-122"/>
                <a:ea typeface="Kaiti SC" panose="02010600040101010101" pitchFamily="2" charset="-122"/>
              </a:rPr>
              <a:t>安全咨询服务资质认证证书样式如</a:t>
            </a:r>
            <a:r>
              <a:rPr lang="zh-CN" altLang="en-US" dirty="0">
                <a:latin typeface="Kaiti SC" panose="02010600040101010101" pitchFamily="2" charset="-122"/>
                <a:ea typeface="Kaiti SC" panose="02010600040101010101" pitchFamily="2" charset="-122"/>
              </a:rPr>
              <a:t>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p:txBody>
      </p:sp>
      <p:pic>
        <p:nvPicPr>
          <p:cNvPr id="20" name="图片 19"/>
          <p:cNvPicPr/>
          <p:nvPr/>
        </p:nvPicPr>
        <p:blipFill>
          <a:blip r:embed="rId2" cstate="print">
            <a:extLst>
              <a:ext uri="{28A0092B-C50C-407E-A947-70E740481C1C}">
                <a14:useLocalDpi xmlns:a14="http://schemas.microsoft.com/office/drawing/2010/main" val="0"/>
              </a:ext>
            </a:extLst>
          </a:blip>
          <a:stretch>
            <a:fillRect/>
          </a:stretch>
        </p:blipFill>
        <p:spPr>
          <a:xfrm>
            <a:off x="7588467" y="137505"/>
            <a:ext cx="4488180" cy="6344920"/>
          </a:xfrm>
          <a:prstGeom prst="rect">
            <a:avLst/>
          </a:prstGeom>
          <a:ln>
            <a:solidFill>
              <a:srgbClr val="FF0000"/>
            </a:solidFill>
          </a:ln>
        </p:spPr>
      </p:pic>
      <p:sp>
        <p:nvSpPr>
          <p:cNvPr id="2" name="矩形 1"/>
          <p:cNvSpPr/>
          <p:nvPr/>
        </p:nvSpPr>
        <p:spPr>
          <a:xfrm>
            <a:off x="1864360" y="214706"/>
            <a:ext cx="4246880" cy="583565"/>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762000" y="1793958"/>
            <a:ext cx="6096000" cy="2168525"/>
          </a:xfrm>
          <a:prstGeom prst="rect">
            <a:avLst/>
          </a:prstGeom>
        </p:spPr>
        <p:txBody>
          <a:bodyPr>
            <a:spAutoFit/>
          </a:bodyPr>
          <a:lstStyle/>
          <a:p>
            <a:pPr algn="l">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2</a:t>
            </a:r>
            <a:r>
              <a:rPr lang="zh-CN" altLang="zh-CN" b="1" dirty="0">
                <a:latin typeface="Kaiti SC" panose="02010600040101010101" pitchFamily="2" charset="-122"/>
                <a:ea typeface="Kaiti SC" panose="02010600040101010101" pitchFamily="2" charset="-122"/>
              </a:rPr>
              <a:t>）安全集成服务认证简介</a:t>
            </a:r>
            <a:endParaRPr lang="zh-CN" altLang="zh-CN" b="1" dirty="0">
              <a:latin typeface="Kaiti SC" panose="02010600040101010101" pitchFamily="2" charset="-122"/>
              <a:ea typeface="Kaiti SC" panose="02010600040101010101" pitchFamily="2" charset="-122"/>
            </a:endParaRPr>
          </a:p>
          <a:p>
            <a:pPr>
              <a:lnSpc>
                <a:spcPct val="150000"/>
              </a:lnSpc>
            </a:pPr>
            <a:r>
              <a:rPr lang="zh-CN" altLang="en-US" dirty="0">
                <a:latin typeface="Kaiti SC" panose="02010600040101010101" pitchFamily="2" charset="-122"/>
                <a:ea typeface="Kaiti SC" panose="02010600040101010101" pitchFamily="2" charset="-122"/>
              </a:rPr>
              <a:t> </a:t>
            </a:r>
            <a:r>
              <a:rPr lang="en-US" altLang="zh-CN"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安全集成服务是指服务机构在网络空间信息系统集成过程中，提供的安全需求界定、设计、实施、保障等网络安全服务。</a:t>
            </a:r>
            <a:endParaRPr lang="zh-CN" altLang="zh-CN" dirty="0">
              <a:latin typeface="Kaiti SC" panose="02010600040101010101" pitchFamily="2" charset="-122"/>
              <a:ea typeface="Kaiti SC" panose="02010600040101010101" pitchFamily="2" charset="-122"/>
            </a:endParaRPr>
          </a:p>
          <a:p>
            <a:pPr>
              <a:lnSpc>
                <a:spcPct val="150000"/>
              </a:lnSpc>
            </a:pPr>
            <a:r>
              <a:rPr lang="en-US" altLang="zh-CN"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安全集成服务资质认证证书样式</a:t>
            </a:r>
            <a:r>
              <a:rPr lang="zh-CN" altLang="en-US" dirty="0">
                <a:latin typeface="Kaiti SC" panose="02010600040101010101" pitchFamily="2" charset="-122"/>
                <a:ea typeface="Kaiti SC" panose="02010600040101010101" pitchFamily="2" charset="-122"/>
              </a:rPr>
              <a:t>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p:txBody>
      </p:sp>
      <p:pic>
        <p:nvPicPr>
          <p:cNvPr id="19" name="图片 18"/>
          <p:cNvPicPr/>
          <p:nvPr/>
        </p:nvPicPr>
        <p:blipFill>
          <a:blip r:embed="rId2" cstate="print">
            <a:extLst>
              <a:ext uri="{28A0092B-C50C-407E-A947-70E740481C1C}">
                <a14:useLocalDpi xmlns:a14="http://schemas.microsoft.com/office/drawing/2010/main" val="0"/>
              </a:ext>
            </a:extLst>
          </a:blip>
          <a:stretch>
            <a:fillRect/>
          </a:stretch>
        </p:blipFill>
        <p:spPr>
          <a:xfrm>
            <a:off x="7267157" y="137505"/>
            <a:ext cx="4308856" cy="6282656"/>
          </a:xfrm>
          <a:prstGeom prst="rect">
            <a:avLst/>
          </a:prstGeom>
          <a:ln>
            <a:solidFill>
              <a:srgbClr val="FF0000"/>
            </a:solidFill>
          </a:ln>
        </p:spPr>
      </p:pic>
      <p:sp>
        <p:nvSpPr>
          <p:cNvPr id="2" name="矩形 1"/>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568411" y="1678794"/>
            <a:ext cx="6410251" cy="2168525"/>
          </a:xfrm>
          <a:prstGeom prst="rect">
            <a:avLst/>
          </a:prstGeom>
        </p:spPr>
        <p:txBody>
          <a:bodyPr wrap="square">
            <a:spAutoFit/>
          </a:bodyPr>
          <a:lstStyle/>
          <a:p>
            <a:pPr algn="l">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3</a:t>
            </a:r>
            <a:r>
              <a:rPr lang="zh-CN" altLang="zh-CN" b="1" dirty="0">
                <a:latin typeface="Kaiti SC" panose="02010600040101010101" pitchFamily="2" charset="-122"/>
                <a:ea typeface="Kaiti SC" panose="02010600040101010101" pitchFamily="2" charset="-122"/>
              </a:rPr>
              <a:t>）安全运维服务认证简介</a:t>
            </a:r>
            <a:endParaRPr lang="zh-CN" altLang="zh-CN" b="1" dirty="0">
              <a:latin typeface="Kaiti SC" panose="02010600040101010101" pitchFamily="2" charset="-122"/>
              <a:ea typeface="Kaiti SC" panose="02010600040101010101" pitchFamily="2" charset="-122"/>
            </a:endParaRPr>
          </a:p>
          <a:p>
            <a:pPr>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安全运维服务指服务机构在网络空间信息系统运维过程中，提供的安全巡检、安全加固、病毒查杀、备份和恢复、安全优化等安全服务，协助服务对象提高信息系统保障防护能力。</a:t>
            </a:r>
            <a:endParaRPr lang="zh-CN" altLang="zh-CN" dirty="0">
              <a:latin typeface="Kaiti SC" panose="02010600040101010101" pitchFamily="2" charset="-122"/>
              <a:ea typeface="Kaiti SC" panose="02010600040101010101" pitchFamily="2" charset="-122"/>
            </a:endParaRPr>
          </a:p>
          <a:p>
            <a:pPr>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安全运维服务资质认证证书样式如</a:t>
            </a:r>
            <a:r>
              <a:rPr lang="zh-CN" altLang="en-US" dirty="0">
                <a:latin typeface="Kaiti SC" panose="02010600040101010101" pitchFamily="2" charset="-122"/>
                <a:ea typeface="Kaiti SC" panose="02010600040101010101" pitchFamily="2" charset="-122"/>
              </a:rPr>
              <a:t>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p:txBody>
      </p:sp>
      <p:pic>
        <p:nvPicPr>
          <p:cNvPr id="20" name="图片 19"/>
          <p:cNvPicPr/>
          <p:nvPr/>
        </p:nvPicPr>
        <p:blipFill>
          <a:blip r:embed="rId2" cstate="print">
            <a:extLst>
              <a:ext uri="{28A0092B-C50C-407E-A947-70E740481C1C}">
                <a14:useLocalDpi xmlns:a14="http://schemas.microsoft.com/office/drawing/2010/main" val="0"/>
              </a:ext>
            </a:extLst>
          </a:blip>
          <a:stretch>
            <a:fillRect/>
          </a:stretch>
        </p:blipFill>
        <p:spPr>
          <a:xfrm>
            <a:off x="7319150" y="137505"/>
            <a:ext cx="4463973" cy="6338322"/>
          </a:xfrm>
          <a:prstGeom prst="rect">
            <a:avLst/>
          </a:prstGeom>
          <a:ln>
            <a:solidFill>
              <a:srgbClr val="FF0000"/>
            </a:solidFill>
          </a:ln>
        </p:spPr>
      </p:pic>
      <p:sp>
        <p:nvSpPr>
          <p:cNvPr id="2" name="矩形 1"/>
          <p:cNvSpPr/>
          <p:nvPr/>
        </p:nvSpPr>
        <p:spPr>
          <a:xfrm>
            <a:off x="2092960" y="33662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762000" y="1795453"/>
            <a:ext cx="6702994" cy="2584450"/>
          </a:xfrm>
          <a:prstGeom prst="rect">
            <a:avLst/>
          </a:prstGeom>
        </p:spPr>
        <p:txBody>
          <a:bodyPr wrap="square">
            <a:spAutoFit/>
          </a:bodyPr>
          <a:lstStyle/>
          <a:p>
            <a:pPr algn="l">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4</a:t>
            </a:r>
            <a:r>
              <a:rPr lang="zh-CN" altLang="zh-CN" b="1" dirty="0">
                <a:latin typeface="Kaiti SC" panose="02010600040101010101" pitchFamily="2" charset="-122"/>
                <a:ea typeface="Kaiti SC" panose="02010600040101010101" pitchFamily="2" charset="-122"/>
              </a:rPr>
              <a:t>）监测预警服务认证简介</a:t>
            </a:r>
            <a:endParaRPr lang="zh-CN" altLang="zh-CN" b="1" dirty="0">
              <a:latin typeface="Kaiti SC" panose="02010600040101010101" pitchFamily="2" charset="-122"/>
              <a:ea typeface="Kaiti SC" panose="02010600040101010101" pitchFamily="2" charset="-122"/>
            </a:endParaRPr>
          </a:p>
          <a:p>
            <a:pPr algn="l">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监测预警服务是指服务机构在网络空间信息系统保障工作中，提供的恶意代码和攻击监测、安全态势感知和安全通报等安全服务，协助服务对象及时发现网络安全风险并进行持续跟踪、分析、预警和上报。</a:t>
            </a:r>
            <a:endParaRPr lang="zh-CN" altLang="zh-CN" dirty="0">
              <a:latin typeface="Kaiti SC" panose="02010600040101010101" pitchFamily="2" charset="-122"/>
              <a:ea typeface="Kaiti SC" panose="02010600040101010101" pitchFamily="2" charset="-122"/>
            </a:endParaRPr>
          </a:p>
          <a:p>
            <a:pPr algn="l">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监测预警服务资质认证证书样式</a:t>
            </a:r>
            <a:r>
              <a:rPr lang="zh-CN" altLang="en-US" dirty="0">
                <a:latin typeface="Kaiti SC" panose="02010600040101010101" pitchFamily="2" charset="-122"/>
                <a:ea typeface="Kaiti SC" panose="02010600040101010101" pitchFamily="2" charset="-122"/>
              </a:rPr>
              <a:t>如右图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p:txBody>
      </p:sp>
      <p:pic>
        <p:nvPicPr>
          <p:cNvPr id="19" name="图片 18"/>
          <p:cNvPicPr/>
          <p:nvPr/>
        </p:nvPicPr>
        <p:blipFill>
          <a:blip r:embed="rId2" cstate="print">
            <a:extLst>
              <a:ext uri="{28A0092B-C50C-407E-A947-70E740481C1C}">
                <a14:useLocalDpi xmlns:a14="http://schemas.microsoft.com/office/drawing/2010/main" val="0"/>
              </a:ext>
            </a:extLst>
          </a:blip>
          <a:stretch>
            <a:fillRect/>
          </a:stretch>
        </p:blipFill>
        <p:spPr>
          <a:xfrm>
            <a:off x="7866259" y="180754"/>
            <a:ext cx="4079482" cy="6284151"/>
          </a:xfrm>
          <a:prstGeom prst="rect">
            <a:avLst/>
          </a:prstGeom>
          <a:ln>
            <a:solidFill>
              <a:srgbClr val="FF0000"/>
            </a:solidFill>
          </a:ln>
        </p:spPr>
      </p:pic>
      <p:sp>
        <p:nvSpPr>
          <p:cNvPr id="2" name="矩形 1"/>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762000" y="1703344"/>
            <a:ext cx="6702994" cy="2584450"/>
          </a:xfrm>
          <a:prstGeom prst="rect">
            <a:avLst/>
          </a:prstGeom>
        </p:spPr>
        <p:txBody>
          <a:bodyPr wrap="square">
            <a:spAutoFit/>
          </a:bodyPr>
          <a:lstStyle/>
          <a:p>
            <a:pPr algn="l">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5</a:t>
            </a:r>
            <a:r>
              <a:rPr lang="zh-CN" altLang="zh-CN" b="1" dirty="0">
                <a:latin typeface="Kaiti SC" panose="02010600040101010101" pitchFamily="2" charset="-122"/>
                <a:ea typeface="Kaiti SC" panose="02010600040101010101" pitchFamily="2" charset="-122"/>
              </a:rPr>
              <a:t>）软件安全开发服务认证简介</a:t>
            </a:r>
            <a:endParaRPr lang="zh-CN" altLang="zh-CN" b="1" dirty="0">
              <a:latin typeface="Kaiti SC" panose="02010600040101010101" pitchFamily="2" charset="-122"/>
              <a:ea typeface="Kaiti SC" panose="02010600040101010101" pitchFamily="2" charset="-122"/>
            </a:endParaRPr>
          </a:p>
          <a:p>
            <a:pPr algn="l">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软件安全服务指服务机构在网络空间信息系统软件开发过程中，提供的安全需求分析、安全设计、安全编码、安全测试等提高软件安全质量的服务。</a:t>
            </a:r>
            <a:endParaRPr lang="zh-CN" altLang="zh-CN" dirty="0">
              <a:latin typeface="Kaiti SC" panose="02010600040101010101" pitchFamily="2" charset="-122"/>
              <a:ea typeface="Kaiti SC" panose="02010600040101010101" pitchFamily="2" charset="-122"/>
            </a:endParaRPr>
          </a:p>
          <a:p>
            <a:pPr algn="l">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软件安全服务资质认证证书样式</a:t>
            </a:r>
            <a:r>
              <a:rPr lang="zh-CN" altLang="en-US" dirty="0">
                <a:latin typeface="Kaiti SC" panose="02010600040101010101" pitchFamily="2" charset="-122"/>
                <a:ea typeface="Kaiti SC" panose="02010600040101010101" pitchFamily="2" charset="-122"/>
              </a:rPr>
              <a:t>如右图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a:p>
            <a:pPr algn="l">
              <a:lnSpc>
                <a:spcPct val="150000"/>
              </a:lnSpc>
            </a:pPr>
            <a:endParaRPr lang="zh-CN" altLang="zh-CN" dirty="0">
              <a:latin typeface="Kaiti SC" panose="02010600040101010101" pitchFamily="2" charset="-122"/>
              <a:ea typeface="Kaiti SC" panose="02010600040101010101" pitchFamily="2" charset="-122"/>
            </a:endParaRPr>
          </a:p>
        </p:txBody>
      </p:sp>
      <p:pic>
        <p:nvPicPr>
          <p:cNvPr id="20" name="图片 19"/>
          <p:cNvPicPr/>
          <p:nvPr/>
        </p:nvPicPr>
        <p:blipFill>
          <a:blip r:embed="rId2" cstate="print">
            <a:extLst>
              <a:ext uri="{28A0092B-C50C-407E-A947-70E740481C1C}">
                <a14:useLocalDpi xmlns:a14="http://schemas.microsoft.com/office/drawing/2010/main" val="0"/>
              </a:ext>
            </a:extLst>
          </a:blip>
          <a:stretch>
            <a:fillRect/>
          </a:stretch>
        </p:blipFill>
        <p:spPr>
          <a:xfrm>
            <a:off x="7864962" y="137505"/>
            <a:ext cx="4082075" cy="6203776"/>
          </a:xfrm>
          <a:prstGeom prst="rect">
            <a:avLst/>
          </a:prstGeom>
          <a:ln>
            <a:solidFill>
              <a:srgbClr val="FF0000"/>
            </a:solidFill>
          </a:ln>
        </p:spPr>
      </p:pic>
      <p:sp>
        <p:nvSpPr>
          <p:cNvPr id="2" name="矩形 1"/>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762000" y="1703344"/>
            <a:ext cx="6702994" cy="2999740"/>
          </a:xfrm>
          <a:prstGeom prst="rect">
            <a:avLst/>
          </a:prstGeom>
        </p:spPr>
        <p:txBody>
          <a:bodyPr wrap="square">
            <a:spAutoFit/>
          </a:bodyPr>
          <a:lstStyle/>
          <a:p>
            <a:pPr algn="l">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6</a:t>
            </a:r>
            <a:r>
              <a:rPr lang="zh-CN" altLang="zh-CN" b="1" dirty="0">
                <a:latin typeface="Kaiti SC" panose="02010600040101010101" pitchFamily="2" charset="-122"/>
                <a:ea typeface="Kaiti SC" panose="02010600040101010101" pitchFamily="2" charset="-122"/>
              </a:rPr>
              <a:t>）应急响应服务认证简介</a:t>
            </a:r>
            <a:endParaRPr lang="zh-CN" altLang="zh-CN" b="1" dirty="0">
              <a:latin typeface="Kaiti SC" panose="02010600040101010101" pitchFamily="2" charset="-122"/>
              <a:ea typeface="Kaiti SC" panose="02010600040101010101" pitchFamily="2" charset="-122"/>
            </a:endParaRPr>
          </a:p>
          <a:p>
            <a:pPr>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应急响应服务指服务机构在网络空间信息系统保障工作中，提供的应急响应预案编制、演练测试、应急处置、系统恢复等安全服务，最大程度减少事件造成的影响和损失，协助服务对象提高服务对象应对各类突发事件的能力。</a:t>
            </a:r>
            <a:endParaRPr lang="zh-CN" altLang="zh-CN" dirty="0">
              <a:latin typeface="Kaiti SC" panose="02010600040101010101" pitchFamily="2" charset="-122"/>
              <a:ea typeface="Kaiti SC" panose="02010600040101010101" pitchFamily="2" charset="-122"/>
            </a:endParaRPr>
          </a:p>
          <a:p>
            <a:pPr>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应急响应服务资质认证证书样式如</a:t>
            </a:r>
            <a:r>
              <a:rPr lang="zh-CN" altLang="en-US" dirty="0">
                <a:latin typeface="Kaiti SC" panose="02010600040101010101" pitchFamily="2" charset="-122"/>
                <a:ea typeface="Kaiti SC" panose="02010600040101010101" pitchFamily="2" charset="-122"/>
              </a:rPr>
              <a:t>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a:p>
            <a:pPr>
              <a:lnSpc>
                <a:spcPct val="150000"/>
              </a:lnSpc>
            </a:pPr>
            <a:endParaRPr lang="zh-CN" altLang="zh-CN" dirty="0">
              <a:latin typeface="Kaiti SC" panose="02010600040101010101" pitchFamily="2" charset="-122"/>
              <a:ea typeface="Kaiti SC" panose="02010600040101010101" pitchFamily="2" charset="-122"/>
            </a:endParaRPr>
          </a:p>
        </p:txBody>
      </p:sp>
      <p:pic>
        <p:nvPicPr>
          <p:cNvPr id="20" name="图片 19"/>
          <p:cNvPicPr/>
          <p:nvPr/>
        </p:nvPicPr>
        <p:blipFill>
          <a:blip r:embed="rId2" cstate="print">
            <a:extLst>
              <a:ext uri="{28A0092B-C50C-407E-A947-70E740481C1C}">
                <a14:useLocalDpi xmlns:a14="http://schemas.microsoft.com/office/drawing/2010/main" val="0"/>
              </a:ext>
            </a:extLst>
          </a:blip>
          <a:stretch>
            <a:fillRect/>
          </a:stretch>
        </p:blipFill>
        <p:spPr>
          <a:xfrm>
            <a:off x="7693467" y="288328"/>
            <a:ext cx="4273398" cy="6281344"/>
          </a:xfrm>
          <a:prstGeom prst="rect">
            <a:avLst/>
          </a:prstGeom>
          <a:ln>
            <a:solidFill>
              <a:srgbClr val="FF0000"/>
            </a:solidFill>
          </a:ln>
        </p:spPr>
      </p:pic>
      <p:sp>
        <p:nvSpPr>
          <p:cNvPr id="2" name="矩形 1"/>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189471" y="1903148"/>
            <a:ext cx="7249297" cy="3692525"/>
          </a:xfrm>
          <a:prstGeom prst="rect">
            <a:avLst/>
          </a:prstGeom>
        </p:spPr>
        <p:txBody>
          <a:bodyPr wrap="square">
            <a:spAutoFit/>
          </a:bodyPr>
          <a:lstStyle/>
          <a:p>
            <a:pPr algn="l" fontAlgn="auto">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7</a:t>
            </a:r>
            <a:r>
              <a:rPr lang="zh-CN" altLang="zh-CN" b="1" dirty="0">
                <a:latin typeface="Kaiti SC" panose="02010600040101010101" pitchFamily="2" charset="-122"/>
                <a:ea typeface="Kaiti SC" panose="02010600040101010101" pitchFamily="2" charset="-122"/>
              </a:rPr>
              <a:t>）工业控制系统安全服务认证简介</a:t>
            </a:r>
            <a:endParaRPr lang="zh-CN" altLang="zh-CN" b="1" dirty="0">
              <a:latin typeface="Kaiti SC" panose="02010600040101010101" pitchFamily="2" charset="-122"/>
              <a:ea typeface="Kaiti SC" panose="02010600040101010101" pitchFamily="2" charset="-122"/>
            </a:endParaRPr>
          </a:p>
          <a:p>
            <a:pPr fontAlgn="auto">
              <a:lnSpc>
                <a:spcPct val="150000"/>
              </a:lnSpc>
            </a:pPr>
            <a:r>
              <a:rPr lang="zh-CN" altLang="en-US" dirty="0">
                <a:latin typeface="Kaiti SC" panose="02010600040101010101" pitchFamily="2" charset="-122"/>
                <a:ea typeface="Kaiti SC" panose="02010600040101010101" pitchFamily="2" charset="-122"/>
              </a:rPr>
              <a:t>   </a:t>
            </a:r>
            <a:r>
              <a:rPr lang="en-US" altLang="zh-CN"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工业控制系统安全服务指服务机构针对服务对象工业网络与信息安全问题，通过管理与技术手段保护服务对象的工业控制系统的软硬件、网络及其中数据，使其不因偶然的或者恶意原因而遭受破坏、更改泄露，保障工业控制系统连续正常地运行所提供的一系列安全服务。主要包括工业控制系统调研、工业控制系统风险评估、安全解决方案设计、安全加固与防护实施、运维管理体系建设等。</a:t>
            </a:r>
            <a:endParaRPr lang="zh-CN" altLang="zh-CN" dirty="0">
              <a:latin typeface="Kaiti SC" panose="02010600040101010101" pitchFamily="2" charset="-122"/>
              <a:ea typeface="Kaiti SC" panose="02010600040101010101" pitchFamily="2" charset="-122"/>
            </a:endParaRPr>
          </a:p>
          <a:p>
            <a:pPr fontAlgn="auto">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业控制系统安全服务资质认证证书样式如</a:t>
            </a:r>
            <a:r>
              <a:rPr lang="zh-CN" altLang="en-US" dirty="0">
                <a:latin typeface="Kaiti SC" panose="02010600040101010101" pitchFamily="2" charset="-122"/>
                <a:ea typeface="Kaiti SC" panose="02010600040101010101" pitchFamily="2" charset="-122"/>
              </a:rPr>
              <a:t>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a:p>
            <a:endParaRPr lang="zh-CN" altLang="zh-CN" dirty="0">
              <a:latin typeface="Kaiti SC" panose="02010600040101010101" pitchFamily="2" charset="-122"/>
              <a:ea typeface="Kaiti SC" panose="02010600040101010101" pitchFamily="2" charset="-122"/>
            </a:endParaRPr>
          </a:p>
        </p:txBody>
      </p:sp>
      <p:pic>
        <p:nvPicPr>
          <p:cNvPr id="19" name="图片 18"/>
          <p:cNvPicPr/>
          <p:nvPr/>
        </p:nvPicPr>
        <p:blipFill>
          <a:blip r:embed="rId2" cstate="print">
            <a:extLst>
              <a:ext uri="{28A0092B-C50C-407E-A947-70E740481C1C}">
                <a14:useLocalDpi xmlns:a14="http://schemas.microsoft.com/office/drawing/2010/main" val="0"/>
              </a:ext>
            </a:extLst>
          </a:blip>
          <a:stretch>
            <a:fillRect/>
          </a:stretch>
        </p:blipFill>
        <p:spPr>
          <a:xfrm>
            <a:off x="7619365" y="283210"/>
            <a:ext cx="4383405" cy="6096000"/>
          </a:xfrm>
          <a:prstGeom prst="rect">
            <a:avLst/>
          </a:prstGeom>
          <a:ln>
            <a:solidFill>
              <a:srgbClr val="FF0000"/>
            </a:solidFill>
          </a:ln>
        </p:spPr>
      </p:pic>
      <p:sp>
        <p:nvSpPr>
          <p:cNvPr id="2" name="矩形 1"/>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189471" y="1793673"/>
            <a:ext cx="7249297" cy="2999740"/>
          </a:xfrm>
          <a:prstGeom prst="rect">
            <a:avLst/>
          </a:prstGeom>
        </p:spPr>
        <p:txBody>
          <a:bodyPr wrap="square">
            <a:spAutoFit/>
          </a:bodyPr>
          <a:lstStyle/>
          <a:p>
            <a:pPr algn="l">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8</a:t>
            </a:r>
            <a:r>
              <a:rPr lang="zh-CN" altLang="zh-CN" b="1" dirty="0">
                <a:latin typeface="Kaiti SC" panose="02010600040101010101" pitchFamily="2" charset="-122"/>
                <a:ea typeface="Kaiti SC" panose="02010600040101010101" pitchFamily="2" charset="-122"/>
              </a:rPr>
              <a:t>）风险评估服务认证简介</a:t>
            </a:r>
            <a:endParaRPr lang="zh-CN" altLang="zh-CN" b="1" dirty="0">
              <a:latin typeface="Kaiti SC" panose="02010600040101010101" pitchFamily="2" charset="-122"/>
              <a:ea typeface="Kaiti SC" panose="02010600040101010101" pitchFamily="2" charset="-122"/>
            </a:endParaRPr>
          </a:p>
          <a:p>
            <a:pPr algn="l">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风险评估服务指服务机构在网络空间信息系统保障工作中，对信息系统的资产价值、潜在威胁、薄弱环节、已采取的防护措施等进行分析，判断安全事件发生的概率以及可能造成的损失，提出风险管理措施的服务，协助服务对象增强网络安全风险管控。</a:t>
            </a:r>
            <a:endParaRPr lang="zh-CN" altLang="zh-CN" dirty="0">
              <a:latin typeface="Kaiti SC" panose="02010600040101010101" pitchFamily="2" charset="-122"/>
              <a:ea typeface="Kaiti SC" panose="02010600040101010101" pitchFamily="2" charset="-122"/>
            </a:endParaRPr>
          </a:p>
          <a:p>
            <a:pPr algn="l">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风险评估服务资质认证证书样式如</a:t>
            </a:r>
            <a:r>
              <a:rPr lang="zh-CN" altLang="en-US" dirty="0">
                <a:latin typeface="Kaiti SC" panose="02010600040101010101" pitchFamily="2" charset="-122"/>
                <a:ea typeface="Kaiti SC" panose="02010600040101010101" pitchFamily="2" charset="-122"/>
              </a:rPr>
              <a:t>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a:p>
            <a:pPr algn="l">
              <a:lnSpc>
                <a:spcPct val="150000"/>
              </a:lnSpc>
            </a:pPr>
            <a:endParaRPr lang="zh-CN" altLang="zh-CN" dirty="0">
              <a:latin typeface="Kaiti SC" panose="02010600040101010101" pitchFamily="2" charset="-122"/>
              <a:ea typeface="Kaiti SC" panose="02010600040101010101" pitchFamily="2" charset="-122"/>
            </a:endParaRPr>
          </a:p>
        </p:txBody>
      </p:sp>
      <p:pic>
        <p:nvPicPr>
          <p:cNvPr id="19" name="图片 18"/>
          <p:cNvPicPr/>
          <p:nvPr/>
        </p:nvPicPr>
        <p:blipFill>
          <a:blip r:embed="rId2" cstate="print">
            <a:extLst>
              <a:ext uri="{28A0092B-C50C-407E-A947-70E740481C1C}">
                <a14:useLocalDpi xmlns:a14="http://schemas.microsoft.com/office/drawing/2010/main" val="0"/>
              </a:ext>
            </a:extLst>
          </a:blip>
          <a:stretch>
            <a:fillRect/>
          </a:stretch>
        </p:blipFill>
        <p:spPr>
          <a:xfrm>
            <a:off x="7438768" y="298146"/>
            <a:ext cx="4563761" cy="5979090"/>
          </a:xfrm>
          <a:prstGeom prst="rect">
            <a:avLst/>
          </a:prstGeom>
          <a:ln>
            <a:solidFill>
              <a:srgbClr val="FF0000"/>
            </a:solidFill>
          </a:ln>
        </p:spPr>
      </p:pic>
      <p:sp>
        <p:nvSpPr>
          <p:cNvPr id="2" name="矩形 1"/>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189471" y="1793673"/>
            <a:ext cx="7249297" cy="2584450"/>
          </a:xfrm>
          <a:prstGeom prst="rect">
            <a:avLst/>
          </a:prstGeom>
        </p:spPr>
        <p:txBody>
          <a:bodyPr wrap="square">
            <a:spAutoFit/>
          </a:bodyPr>
          <a:lstStyle/>
          <a:p>
            <a:pPr algn="l">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9</a:t>
            </a:r>
            <a:r>
              <a:rPr lang="zh-CN" altLang="zh-CN" b="1" dirty="0">
                <a:latin typeface="Kaiti SC" panose="02010600040101010101" pitchFamily="2" charset="-122"/>
                <a:ea typeface="Kaiti SC" panose="02010600040101010101" pitchFamily="2" charset="-122"/>
              </a:rPr>
              <a:t>）云计算安全服务认证简介</a:t>
            </a:r>
            <a:endParaRPr lang="zh-CN" altLang="zh-CN" b="1" dirty="0">
              <a:latin typeface="Kaiti SC" panose="02010600040101010101" pitchFamily="2" charset="-122"/>
              <a:ea typeface="Kaiti SC" panose="02010600040101010101" pitchFamily="2" charset="-122"/>
            </a:endParaRPr>
          </a:p>
          <a:p>
            <a:pPr algn="l">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云计算安全服务指服务机构在网络空间工业控制系统保障工作中，提供系统调研、安全评估、安全设计、安全加固、体系建设等服务，协助服务对象保障工业控制系统连续正常运行。</a:t>
            </a:r>
            <a:endParaRPr lang="zh-CN" altLang="zh-CN" dirty="0">
              <a:latin typeface="Kaiti SC" panose="02010600040101010101" pitchFamily="2" charset="-122"/>
              <a:ea typeface="Kaiti SC" panose="02010600040101010101" pitchFamily="2" charset="-122"/>
            </a:endParaRPr>
          </a:p>
          <a:p>
            <a:pPr algn="l">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云计算安全服务资质认证证书样式如</a:t>
            </a:r>
            <a:r>
              <a:rPr lang="zh-CN" altLang="en-US" dirty="0">
                <a:latin typeface="Kaiti SC" panose="02010600040101010101" pitchFamily="2" charset="-122"/>
                <a:ea typeface="Kaiti SC" panose="02010600040101010101" pitchFamily="2" charset="-122"/>
              </a:rPr>
              <a:t>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a:p>
            <a:pPr algn="l">
              <a:lnSpc>
                <a:spcPct val="150000"/>
              </a:lnSpc>
            </a:pPr>
            <a:endParaRPr lang="zh-CN" altLang="zh-CN" dirty="0">
              <a:latin typeface="Kaiti SC" panose="02010600040101010101" pitchFamily="2" charset="-122"/>
              <a:ea typeface="Kaiti SC" panose="02010600040101010101" pitchFamily="2" charset="-122"/>
            </a:endParaRPr>
          </a:p>
        </p:txBody>
      </p:sp>
      <p:pic>
        <p:nvPicPr>
          <p:cNvPr id="19" name="图片 18"/>
          <p:cNvPicPr/>
          <p:nvPr/>
        </p:nvPicPr>
        <p:blipFill>
          <a:blip r:embed="rId2" cstate="print">
            <a:extLst>
              <a:ext uri="{28A0092B-C50C-407E-A947-70E740481C1C}">
                <a14:useLocalDpi xmlns:a14="http://schemas.microsoft.com/office/drawing/2010/main" val="0"/>
              </a:ext>
            </a:extLst>
          </a:blip>
          <a:stretch>
            <a:fillRect/>
          </a:stretch>
        </p:blipFill>
        <p:spPr>
          <a:xfrm>
            <a:off x="7438768" y="298146"/>
            <a:ext cx="4563761" cy="5979090"/>
          </a:xfrm>
          <a:prstGeom prst="rect">
            <a:avLst/>
          </a:prstGeom>
          <a:ln>
            <a:solidFill>
              <a:srgbClr val="FF0000"/>
            </a:solidFill>
          </a:ln>
        </p:spPr>
      </p:pic>
      <p:sp>
        <p:nvSpPr>
          <p:cNvPr id="2" name="矩形 1"/>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408877" y="1858760"/>
            <a:ext cx="6096000" cy="3230245"/>
          </a:xfrm>
          <a:prstGeom prst="rect">
            <a:avLst/>
          </a:prstGeom>
        </p:spPr>
        <p:txBody>
          <a:bodyPr>
            <a:spAutoFit/>
          </a:bodyPr>
          <a:lstStyle/>
          <a:p>
            <a:pPr indent="0" algn="l" fontAlgn="auto">
              <a:lnSpc>
                <a:spcPct val="150000"/>
              </a:lnSpc>
              <a:spcBef>
                <a:spcPts val="600"/>
              </a:spcBef>
              <a:spcAft>
                <a:spcPts val="600"/>
              </a:spcAft>
              <a:tabLst>
                <a:tab pos="408940" algn="l"/>
                <a:tab pos="409575" algn="l"/>
              </a:tabLst>
            </a:pPr>
            <a:r>
              <a:rPr lang="zh-CN" altLang="zh-CN" b="1" kern="100" spc="-20" dirty="0">
                <a:latin typeface="Kaiti SC" panose="02010600040101010101" pitchFamily="2" charset="-122"/>
                <a:ea typeface="Kaiti SC" panose="02010600040101010101" pitchFamily="2" charset="-122"/>
                <a:cs typeface="Times New Roman" panose="02020603050405020304" pitchFamily="18" charset="0"/>
              </a:rPr>
              <a:t>（</a:t>
            </a:r>
            <a:r>
              <a:rPr lang="en-US" altLang="zh-CN" b="1" kern="100" spc="-20" dirty="0">
                <a:latin typeface="Kaiti SC" panose="02010600040101010101" pitchFamily="2" charset="-122"/>
                <a:ea typeface="Kaiti SC" panose="02010600040101010101" pitchFamily="2" charset="-122"/>
                <a:cs typeface="Times New Roman" panose="02020603050405020304" pitchFamily="18" charset="0"/>
              </a:rPr>
              <a:t>10</a:t>
            </a:r>
            <a:r>
              <a:rPr lang="zh-CN" altLang="zh-CN" b="1" kern="100" spc="-20" dirty="0">
                <a:latin typeface="Kaiti SC" panose="02010600040101010101" pitchFamily="2" charset="-122"/>
                <a:ea typeface="Kaiti SC" panose="02010600040101010101" pitchFamily="2" charset="-122"/>
                <a:cs typeface="Times New Roman" panose="02020603050405020304" pitchFamily="18" charset="0"/>
              </a:rPr>
              <a:t>）安全审计服务认证简介</a:t>
            </a:r>
            <a:endParaRPr lang="zh-CN" altLang="zh-CN" b="1" kern="100" dirty="0">
              <a:latin typeface="Kaiti SC" panose="02010600040101010101" pitchFamily="2" charset="-122"/>
              <a:ea typeface="Kaiti SC" panose="02010600040101010101" pitchFamily="2" charset="-122"/>
              <a:cs typeface="Times New Roman" panose="02020603050405020304" pitchFamily="18" charset="0"/>
            </a:endParaRPr>
          </a:p>
          <a:p>
            <a:pPr indent="0" algn="l" fontAlgn="auto">
              <a:lnSpc>
                <a:spcPct val="150000"/>
              </a:lnSpc>
              <a:spcAft>
                <a:spcPts val="600"/>
              </a:spcAft>
            </a:pPr>
            <a:r>
              <a:rPr lang="zh-CN" altLang="en-US" kern="100" spc="-10" dirty="0">
                <a:latin typeface="Kaiti SC" panose="02010600040101010101" pitchFamily="2" charset="-122"/>
                <a:ea typeface="Kaiti SC" panose="02010600040101010101" pitchFamily="2" charset="-122"/>
                <a:cs typeface="Times New Roman" panose="02020603050405020304" pitchFamily="18" charset="0"/>
              </a:rPr>
              <a:t>   </a:t>
            </a:r>
            <a:r>
              <a:rPr lang="zh-CN" altLang="zh-CN" kern="100" spc="-10" dirty="0">
                <a:latin typeface="Kaiti SC" panose="02010600040101010101" pitchFamily="2" charset="-122"/>
                <a:ea typeface="Kaiti SC" panose="02010600040101010101" pitchFamily="2" charset="-122"/>
                <a:cs typeface="Times New Roman" panose="02020603050405020304" pitchFamily="18" charset="0"/>
              </a:rPr>
              <a:t>安全审计服务指</a:t>
            </a:r>
            <a:r>
              <a:rPr lang="zh-CN" altLang="zh-CN" kern="100" spc="-20" dirty="0">
                <a:latin typeface="Kaiti SC" panose="02010600040101010101" pitchFamily="2" charset="-122"/>
                <a:ea typeface="Kaiti SC" panose="02010600040101010101" pitchFamily="2" charset="-122"/>
                <a:cs typeface="Times New Roman" panose="02020603050405020304" pitchFamily="18" charset="0"/>
              </a:rPr>
              <a:t>服务机构在网络空间信息系统保障工作中，通过收集和分析审计证据，检查和促进服务对象信息系统及其内部控制的真实性、正确性、完整性、安全性和可靠性等要素，协助服务对象符合国家法律法规要求，确保系统稳定、可靠、安全运行。</a:t>
            </a:r>
            <a:endParaRPr lang="zh-CN" altLang="zh-CN" kern="100" dirty="0">
              <a:latin typeface="Kaiti SC" panose="02010600040101010101" pitchFamily="2" charset="-122"/>
              <a:ea typeface="Kaiti SC" panose="02010600040101010101" pitchFamily="2" charset="-122"/>
              <a:cs typeface="Times New Roman" panose="02020603050405020304" pitchFamily="18" charset="0"/>
            </a:endParaRPr>
          </a:p>
          <a:p>
            <a:pPr indent="0" algn="l" fontAlgn="auto">
              <a:lnSpc>
                <a:spcPct val="150000"/>
              </a:lnSpc>
              <a:spcBef>
                <a:spcPts val="600"/>
              </a:spcBef>
              <a:spcAft>
                <a:spcPts val="600"/>
              </a:spcAft>
              <a:tabLst>
                <a:tab pos="408940" algn="l"/>
                <a:tab pos="409575" algn="l"/>
              </a:tabLst>
            </a:pPr>
            <a:r>
              <a:rPr lang="zh-CN" altLang="en-US" kern="100" spc="-10" dirty="0">
                <a:latin typeface="Kaiti SC" panose="02010600040101010101" pitchFamily="2" charset="-122"/>
                <a:ea typeface="Kaiti SC" panose="02010600040101010101" pitchFamily="2" charset="-122"/>
                <a:cs typeface="Times New Roman" panose="02020603050405020304" pitchFamily="18" charset="0"/>
              </a:rPr>
              <a:t>  </a:t>
            </a:r>
            <a:r>
              <a:rPr lang="zh-CN" altLang="zh-CN" spc="-10" dirty="0">
                <a:latin typeface="Kaiti SC" panose="02010600040101010101" pitchFamily="2" charset="-122"/>
                <a:ea typeface="Kaiti SC" panose="02010600040101010101" pitchFamily="2" charset="-122"/>
                <a:cs typeface="Times New Roman" panose="02020603050405020304" pitchFamily="18" charset="0"/>
              </a:rPr>
              <a:t>安全审计服务资质</a:t>
            </a:r>
            <a:r>
              <a:rPr lang="zh-CN" altLang="zh-CN" dirty="0">
                <a:latin typeface="Kaiti SC" panose="02010600040101010101" pitchFamily="2" charset="-122"/>
                <a:ea typeface="Kaiti SC" panose="02010600040101010101" pitchFamily="2" charset="-122"/>
                <a:cs typeface="Times New Roman" panose="02020603050405020304" pitchFamily="18" charset="0"/>
              </a:rPr>
              <a:t>认证证书样式如</a:t>
            </a:r>
            <a:r>
              <a:rPr lang="zh-CN" altLang="en-US" dirty="0">
                <a:latin typeface="Kaiti SC" panose="02010600040101010101" pitchFamily="2" charset="-122"/>
                <a:ea typeface="Kaiti SC" panose="02010600040101010101" pitchFamily="2" charset="-122"/>
                <a:cs typeface="Times New Roman" panose="02020603050405020304" pitchFamily="18" charset="0"/>
              </a:rPr>
              <a:t>右图：</a:t>
            </a:r>
            <a:r>
              <a:rPr lang="zh-CN" altLang="zh-CN" dirty="0">
                <a:latin typeface="Kaiti SC" panose="02010600040101010101" pitchFamily="2" charset="-122"/>
                <a:ea typeface="Kaiti SC" panose="02010600040101010101" pitchFamily="2" charset="-122"/>
              </a:rPr>
              <a:t> </a:t>
            </a:r>
            <a:endParaRPr lang="zh-CN" altLang="en-US" dirty="0">
              <a:latin typeface="Kaiti SC" panose="02010600040101010101" pitchFamily="2" charset="-122"/>
              <a:ea typeface="Kaiti SC" panose="02010600040101010101" pitchFamily="2" charset="-122"/>
            </a:endParaRPr>
          </a:p>
        </p:txBody>
      </p:sp>
      <p:pic>
        <p:nvPicPr>
          <p:cNvPr id="20" name="图片 19"/>
          <p:cNvPicPr/>
          <p:nvPr/>
        </p:nvPicPr>
        <p:blipFill>
          <a:blip r:embed="rId2" cstate="print">
            <a:extLst>
              <a:ext uri="{28A0092B-C50C-407E-A947-70E740481C1C}">
                <a14:useLocalDpi xmlns:a14="http://schemas.microsoft.com/office/drawing/2010/main" val="0"/>
              </a:ext>
            </a:extLst>
          </a:blip>
          <a:stretch>
            <a:fillRect/>
          </a:stretch>
        </p:blipFill>
        <p:spPr>
          <a:xfrm>
            <a:off x="7324725" y="348615"/>
            <a:ext cx="4458335" cy="5965190"/>
          </a:xfrm>
          <a:prstGeom prst="rect">
            <a:avLst/>
          </a:prstGeom>
          <a:ln>
            <a:solidFill>
              <a:srgbClr val="FF0000"/>
            </a:solidFill>
          </a:ln>
        </p:spPr>
      </p:pic>
      <p:sp>
        <p:nvSpPr>
          <p:cNvPr id="3" name="矩形 2"/>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l="1" t="27927" r="23069" b="21840"/>
          <a:stretch>
            <a:fillRect/>
          </a:stretch>
        </p:blipFill>
        <p:spPr>
          <a:xfrm>
            <a:off x="0" y="168620"/>
            <a:ext cx="1864487" cy="1217453"/>
          </a:xfrm>
          <a:prstGeom prst="rect">
            <a:avLst/>
          </a:prstGeom>
        </p:spPr>
      </p:pic>
      <p:sp>
        <p:nvSpPr>
          <p:cNvPr id="3" name="文本框 2"/>
          <p:cNvSpPr txBox="1"/>
          <p:nvPr/>
        </p:nvSpPr>
        <p:spPr>
          <a:xfrm>
            <a:off x="44824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一</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18" name="矩形 17"/>
          <p:cNvSpPr/>
          <p:nvPr/>
        </p:nvSpPr>
        <p:spPr>
          <a:xfrm>
            <a:off x="2149170" y="402071"/>
            <a:ext cx="50596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cs"/>
              </a:rPr>
              <a:t>网络安全认证工作的重要性</a:t>
            </a:r>
            <a:endParaRPr kumimoji="0" lang="zh-CN" altLang="en-US" sz="3200" b="1" i="0" u="none" strike="noStrike" kern="1200" cap="none" spc="0" normalizeH="0" baseline="0" noProof="0" dirty="0">
              <a:ln>
                <a:noFill/>
              </a:ln>
              <a:solidFill>
                <a:srgbClr val="FF0000"/>
              </a:solidFill>
              <a:effectLst/>
              <a:uLnTx/>
              <a:uFillTx/>
              <a:latin typeface="Arial" panose="020B0604020202020204"/>
              <a:ea typeface="微软雅黑" panose="020B0503020204020204" charset="-122"/>
              <a:cs typeface="+mn-cs"/>
            </a:endParaRPr>
          </a:p>
        </p:txBody>
      </p:sp>
      <p:sp>
        <p:nvSpPr>
          <p:cNvPr id="5" name="矩形 4"/>
          <p:cNvSpPr/>
          <p:nvPr/>
        </p:nvSpPr>
        <p:spPr>
          <a:xfrm>
            <a:off x="932243" y="5613737"/>
            <a:ext cx="9959651" cy="923330"/>
          </a:xfrm>
          <a:prstGeom prst="rect">
            <a:avLst/>
          </a:prstGeom>
        </p:spPr>
        <p:txBody>
          <a:bodyPr wrap="square">
            <a:spAutoFit/>
          </a:bodyPr>
          <a:lstStyle/>
          <a:p>
            <a:endParaRPr lang="en-US" altLang="zh-CN" dirty="0"/>
          </a:p>
          <a:p>
            <a:endParaRPr lang="en-US" altLang="zh-CN" b="1" dirty="0">
              <a:solidFill>
                <a:srgbClr val="333333"/>
              </a:solidFill>
              <a:latin typeface="PingFang SC" panose="020B0400000000000000" pitchFamily="34" charset="-122"/>
              <a:ea typeface="PingFang SC" panose="020B0400000000000000" pitchFamily="34" charset="-122"/>
            </a:endParaRPr>
          </a:p>
          <a:p>
            <a:endParaRPr lang="en-US" altLang="zh-CN" kern="1800" dirty="0">
              <a:solidFill>
                <a:srgbClr val="333333"/>
              </a:solidFill>
              <a:latin typeface="宋体" panose="02010600030101010101" pitchFamily="2" charset="-122"/>
              <a:cs typeface="宋体" panose="02010600030101010101" pitchFamily="2" charset="-122"/>
            </a:endParaRPr>
          </a:p>
        </p:txBody>
      </p:sp>
      <p:sp>
        <p:nvSpPr>
          <p:cNvPr id="20" name="矩形 19"/>
          <p:cNvSpPr/>
          <p:nvPr/>
        </p:nvSpPr>
        <p:spPr>
          <a:xfrm>
            <a:off x="4482602" y="2012751"/>
            <a:ext cx="7635766" cy="2062103"/>
          </a:xfrm>
          <a:prstGeom prst="rect">
            <a:avLst/>
          </a:prstGeom>
          <a:solidFill>
            <a:srgbClr val="FFC000"/>
          </a:solidFill>
        </p:spPr>
        <p:txBody>
          <a:bodyPr wrap="square">
            <a:spAutoFit/>
          </a:bodyPr>
          <a:lstStyle/>
          <a:p>
            <a:r>
              <a:rPr lang="zh-CN" altLang="en-US" sz="2000" b="1" dirty="0">
                <a:solidFill>
                  <a:schemeClr val="bg1"/>
                </a:solidFill>
                <a:latin typeface="PingFang SC" panose="020B0400000000000000" pitchFamily="34" charset="-122"/>
                <a:ea typeface="PingFang SC" panose="020B0400000000000000" pitchFamily="34" charset="-122"/>
              </a:rPr>
              <a:t> </a:t>
            </a:r>
            <a:r>
              <a:rPr lang="en-US" altLang="zh-CN" dirty="0">
                <a:solidFill>
                  <a:schemeClr val="bg1"/>
                </a:solidFill>
              </a:rPr>
              <a:t>—2014</a:t>
            </a:r>
            <a:r>
              <a:rPr lang="zh-CN" altLang="en-US" dirty="0">
                <a:solidFill>
                  <a:schemeClr val="bg1"/>
                </a:solidFill>
              </a:rPr>
              <a:t>年</a:t>
            </a:r>
            <a:r>
              <a:rPr lang="en-US" altLang="zh-CN" dirty="0">
                <a:solidFill>
                  <a:schemeClr val="bg1"/>
                </a:solidFill>
              </a:rPr>
              <a:t>2</a:t>
            </a:r>
            <a:r>
              <a:rPr lang="zh-CN" altLang="en-US" dirty="0">
                <a:solidFill>
                  <a:schemeClr val="bg1"/>
                </a:solidFill>
              </a:rPr>
              <a:t>月</a:t>
            </a:r>
            <a:r>
              <a:rPr lang="en-US" altLang="zh-CN" dirty="0">
                <a:solidFill>
                  <a:schemeClr val="bg1"/>
                </a:solidFill>
              </a:rPr>
              <a:t>27</a:t>
            </a:r>
            <a:r>
              <a:rPr lang="zh-CN" altLang="en-US" dirty="0">
                <a:solidFill>
                  <a:schemeClr val="bg1"/>
                </a:solidFill>
              </a:rPr>
              <a:t>日，中央网络安全和信息化领导小组第一次会议上的讲话</a:t>
            </a:r>
            <a:endParaRPr lang="zh-CN" altLang="en-US" dirty="0">
              <a:solidFill>
                <a:schemeClr val="bg1"/>
              </a:solidFill>
            </a:endParaRPr>
          </a:p>
          <a:p>
            <a:r>
              <a:rPr lang="zh-CN" altLang="en-US" dirty="0">
                <a:solidFill>
                  <a:schemeClr val="bg1"/>
                </a:solidFill>
              </a:rPr>
              <a:t>       </a:t>
            </a:r>
            <a:endParaRPr lang="en-US" altLang="zh-CN" dirty="0">
              <a:solidFill>
                <a:schemeClr val="bg1"/>
              </a:solidFill>
            </a:endParaRPr>
          </a:p>
          <a:p>
            <a:r>
              <a:rPr lang="zh-CN" altLang="en-US" dirty="0">
                <a:solidFill>
                  <a:schemeClr val="bg1"/>
                </a:solidFill>
              </a:rPr>
              <a:t>       没有网络安全就没有国家安全，没有信息化就没有现代化。建设网络强国，要有自己的技术，有过硬的技术；要有丰富全面的信息服务，繁荣发展的网络文化；要有良好的信息基础设施，形成实力雄厚的信息经济；要有高素质的网络安全和信息化人才队伍；要积极开展双边、多边的互联网国际交流合作。</a:t>
            </a:r>
            <a:endParaRPr lang="en-US" altLang="zh-CN" sz="2000" dirty="0">
              <a:solidFill>
                <a:schemeClr val="bg1"/>
              </a:solidFill>
              <a:latin typeface="PingFang SC" panose="020B0400000000000000" pitchFamily="34" charset="-122"/>
              <a:ea typeface="PingFang SC" panose="020B0400000000000000" pitchFamily="34" charset="-122"/>
            </a:endParaRPr>
          </a:p>
        </p:txBody>
      </p:sp>
      <p:sp>
        <p:nvSpPr>
          <p:cNvPr id="24" name="矩形 23"/>
          <p:cNvSpPr/>
          <p:nvPr/>
        </p:nvSpPr>
        <p:spPr>
          <a:xfrm>
            <a:off x="4482602" y="4598074"/>
            <a:ext cx="7635765" cy="1477328"/>
          </a:xfrm>
          <a:prstGeom prst="rect">
            <a:avLst/>
          </a:prstGeom>
          <a:solidFill>
            <a:srgbClr val="E26136"/>
          </a:solidFill>
        </p:spPr>
        <p:txBody>
          <a:bodyPr wrap="square">
            <a:spAutoFit/>
          </a:bodyPr>
          <a:lstStyle/>
          <a:p>
            <a:r>
              <a:rPr lang="en-US" altLang="zh-CN" dirty="0">
                <a:solidFill>
                  <a:schemeClr val="bg1"/>
                </a:solidFill>
              </a:rPr>
              <a:t>---2017</a:t>
            </a:r>
            <a:r>
              <a:rPr lang="zh-CN" altLang="en-US" dirty="0">
                <a:solidFill>
                  <a:schemeClr val="bg1"/>
                </a:solidFill>
              </a:rPr>
              <a:t>年</a:t>
            </a:r>
            <a:r>
              <a:rPr lang="en-US" altLang="zh-CN" dirty="0">
                <a:solidFill>
                  <a:schemeClr val="bg1"/>
                </a:solidFill>
              </a:rPr>
              <a:t>2</a:t>
            </a:r>
            <a:r>
              <a:rPr lang="zh-CN" altLang="en-US" dirty="0">
                <a:solidFill>
                  <a:schemeClr val="bg1"/>
                </a:solidFill>
              </a:rPr>
              <a:t>月</a:t>
            </a:r>
            <a:r>
              <a:rPr lang="en-US" altLang="zh-CN" dirty="0">
                <a:solidFill>
                  <a:schemeClr val="bg1"/>
                </a:solidFill>
              </a:rPr>
              <a:t>17</a:t>
            </a:r>
            <a:r>
              <a:rPr lang="zh-CN" altLang="en-US" dirty="0">
                <a:solidFill>
                  <a:schemeClr val="bg1"/>
                </a:solidFill>
              </a:rPr>
              <a:t>日，主持召开国家安全工作座谈会上的讲话</a:t>
            </a:r>
            <a:endParaRPr lang="zh-CN" altLang="en-US" dirty="0">
              <a:solidFill>
                <a:schemeClr val="bg1"/>
              </a:solidFill>
            </a:endParaRPr>
          </a:p>
          <a:p>
            <a:endParaRPr lang="en-US" altLang="zh-CN" dirty="0">
              <a:solidFill>
                <a:schemeClr val="bg1"/>
              </a:solidFill>
            </a:endParaRPr>
          </a:p>
          <a:p>
            <a:r>
              <a:rPr lang="zh-CN" altLang="en-US" dirty="0">
                <a:solidFill>
                  <a:schemeClr val="bg1"/>
                </a:solidFill>
              </a:rPr>
              <a:t>       要筑牢网络安全防线，提高网络安全保障水平，强化关键信息基础设施防护，加大核心技术研发力度和市场化引导，加强网络安全预警监测，确保大数据安全，实现全天候全方位感知和有效防护。</a:t>
            </a:r>
            <a:endParaRPr lang="zh-CN" altLang="en-US" dirty="0">
              <a:solidFill>
                <a:schemeClr val="bg1"/>
              </a:solidFill>
            </a:endParaRPr>
          </a:p>
        </p:txBody>
      </p:sp>
      <p:pic>
        <p:nvPicPr>
          <p:cNvPr id="4" name="图片 3"/>
          <p:cNvPicPr>
            <a:picLocks noChangeAspect="1"/>
          </p:cNvPicPr>
          <p:nvPr/>
        </p:nvPicPr>
        <p:blipFill>
          <a:blip r:embed="rId2"/>
          <a:stretch>
            <a:fillRect/>
          </a:stretch>
        </p:blipFill>
        <p:spPr>
          <a:xfrm>
            <a:off x="319235" y="2108089"/>
            <a:ext cx="3933529" cy="3933529"/>
          </a:xfrm>
          <a:prstGeom prst="rect">
            <a:avLst/>
          </a:prstGeom>
        </p:spPr>
      </p:pic>
      <p:sp>
        <p:nvSpPr>
          <p:cNvPr id="23" name="矩形 22"/>
          <p:cNvSpPr/>
          <p:nvPr/>
        </p:nvSpPr>
        <p:spPr>
          <a:xfrm>
            <a:off x="1944413" y="1291689"/>
            <a:ext cx="7283670" cy="460375"/>
          </a:xfrm>
          <a:prstGeom prst="rect">
            <a:avLst/>
          </a:prstGeom>
          <a:solidFill>
            <a:srgbClr val="005D7F"/>
          </a:solidFill>
        </p:spPr>
        <p:txBody>
          <a:bodyPr wrap="square">
            <a:spAutoFit/>
          </a:bodyPr>
          <a:lstStyle/>
          <a:p>
            <a:pPr algn="ctr"/>
            <a:r>
              <a:rPr lang="zh-CN" altLang="en-US" sz="2400" b="1" dirty="0">
                <a:solidFill>
                  <a:schemeClr val="bg1"/>
                </a:solidFill>
                <a:latin typeface="PingFang SC" panose="020B0400000000000000" pitchFamily="34" charset="-122"/>
                <a:ea typeface="PingFang SC" panose="020B0400000000000000" pitchFamily="34" charset="-122"/>
              </a:rPr>
              <a:t>国家主席习近平关于网络安全的重要指示</a:t>
            </a:r>
            <a:endParaRPr lang="zh-CN" altLang="en-US" sz="2000" dirty="0">
              <a:solidFill>
                <a:schemeClr val="bg1"/>
              </a:solidFill>
              <a:latin typeface="PingFang SC" panose="020B0400000000000000" pitchFamily="34" charset="-122"/>
              <a:ea typeface="PingFang SC" panose="020B0400000000000000" pitchFamily="34" charset="-122"/>
            </a:endParaRPr>
          </a:p>
        </p:txBody>
      </p:sp>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2" name="矩形 1"/>
          <p:cNvSpPr/>
          <p:nvPr/>
        </p:nvSpPr>
        <p:spPr>
          <a:xfrm>
            <a:off x="396086" y="1834153"/>
            <a:ext cx="6796216" cy="3230245"/>
          </a:xfrm>
          <a:prstGeom prst="rect">
            <a:avLst/>
          </a:prstGeom>
        </p:spPr>
        <p:txBody>
          <a:bodyPr wrap="square">
            <a:spAutoFit/>
          </a:bodyPr>
          <a:lstStyle/>
          <a:p>
            <a:pPr indent="0" algn="l" fontAlgn="auto">
              <a:lnSpc>
                <a:spcPct val="150000"/>
              </a:lnSpc>
              <a:spcBef>
                <a:spcPts val="600"/>
              </a:spcBef>
              <a:spcAft>
                <a:spcPts val="600"/>
              </a:spcAft>
              <a:tabLst>
                <a:tab pos="408940" algn="l"/>
                <a:tab pos="409575" algn="l"/>
              </a:tabLst>
            </a:pPr>
            <a:r>
              <a:rPr lang="zh-CN" altLang="zh-CN" b="1" kern="100" spc="-20" dirty="0">
                <a:latin typeface="Kaiti SC" panose="02010600040101010101" pitchFamily="2" charset="-122"/>
                <a:ea typeface="Kaiti SC" panose="02010600040101010101" pitchFamily="2" charset="-122"/>
                <a:cs typeface="Times New Roman" panose="02020603050405020304" pitchFamily="18" charset="0"/>
              </a:rPr>
              <a:t>（</a:t>
            </a:r>
            <a:r>
              <a:rPr lang="en-US" altLang="zh-CN" b="1" kern="100" spc="-20" dirty="0">
                <a:latin typeface="Kaiti SC" panose="02010600040101010101" pitchFamily="2" charset="-122"/>
                <a:ea typeface="Kaiti SC" panose="02010600040101010101" pitchFamily="2" charset="-122"/>
                <a:cs typeface="Times New Roman" panose="02020603050405020304" pitchFamily="18" charset="0"/>
              </a:rPr>
              <a:t>11</a:t>
            </a:r>
            <a:r>
              <a:rPr lang="zh-CN" altLang="zh-CN" b="1" kern="100" spc="-20" dirty="0">
                <a:latin typeface="Kaiti SC" panose="02010600040101010101" pitchFamily="2" charset="-122"/>
                <a:ea typeface="Kaiti SC" panose="02010600040101010101" pitchFamily="2" charset="-122"/>
                <a:cs typeface="Times New Roman" panose="02020603050405020304" pitchFamily="18" charset="0"/>
              </a:rPr>
              <a:t>）渗透测试服务认证简介</a:t>
            </a:r>
            <a:endParaRPr lang="zh-CN" altLang="zh-CN" kern="100" dirty="0">
              <a:latin typeface="Kaiti SC" panose="02010600040101010101" pitchFamily="2" charset="-122"/>
              <a:ea typeface="Kaiti SC" panose="02010600040101010101" pitchFamily="2" charset="-122"/>
              <a:cs typeface="Times New Roman" panose="02020603050405020304" pitchFamily="18" charset="0"/>
            </a:endParaRPr>
          </a:p>
          <a:p>
            <a:pPr indent="0" algn="l" fontAlgn="auto">
              <a:lnSpc>
                <a:spcPct val="150000"/>
              </a:lnSpc>
              <a:spcAft>
                <a:spcPts val="600"/>
              </a:spcAft>
            </a:pPr>
            <a:r>
              <a:rPr lang="zh-CN" altLang="en-US" kern="100" spc="-20" dirty="0">
                <a:latin typeface="Kaiti SC" panose="02010600040101010101" pitchFamily="2" charset="-122"/>
                <a:ea typeface="Kaiti SC" panose="02010600040101010101" pitchFamily="2" charset="-122"/>
                <a:cs typeface="Times New Roman" panose="02020603050405020304" pitchFamily="18" charset="0"/>
              </a:rPr>
              <a:t>   </a:t>
            </a:r>
            <a:r>
              <a:rPr lang="zh-CN" altLang="zh-CN" kern="100" spc="-20" dirty="0">
                <a:latin typeface="Kaiti SC" panose="02010600040101010101" pitchFamily="2" charset="-122"/>
                <a:ea typeface="Kaiti SC" panose="02010600040101010101" pitchFamily="2" charset="-122"/>
                <a:cs typeface="Times New Roman" panose="02020603050405020304" pitchFamily="18" charset="0"/>
              </a:rPr>
              <a:t>渗透测试服务指服务机构在网络空间信息系统保障工作中，通过模拟网络安全攻击，进行非破坏性测试，发现安全漏洞、隐患及攻击路径，将入侵过程和漏洞细节报告服务对象，提出详细、合理的修复建议，指导其进行整改、清除安全隐患、降低安全风险，为服务对象信息系统的平稳运行提供安全保障。</a:t>
            </a:r>
            <a:endParaRPr lang="zh-CN" altLang="zh-CN" kern="100" dirty="0">
              <a:latin typeface="Kaiti SC" panose="02010600040101010101" pitchFamily="2" charset="-122"/>
              <a:ea typeface="Kaiti SC" panose="02010600040101010101" pitchFamily="2" charset="-122"/>
              <a:cs typeface="Times New Roman" panose="02020603050405020304" pitchFamily="18" charset="0"/>
            </a:endParaRPr>
          </a:p>
          <a:p>
            <a:pPr indent="0" algn="l" fontAlgn="auto">
              <a:lnSpc>
                <a:spcPct val="150000"/>
              </a:lnSpc>
              <a:spcBef>
                <a:spcPts val="600"/>
              </a:spcBef>
              <a:spcAft>
                <a:spcPts val="600"/>
              </a:spcAft>
              <a:tabLst>
                <a:tab pos="408940" algn="l"/>
                <a:tab pos="409575" algn="l"/>
              </a:tabLst>
            </a:pPr>
            <a:r>
              <a:rPr lang="zh-CN" altLang="en-US" kern="100" spc="-20" dirty="0">
                <a:latin typeface="Kaiti SC" panose="02010600040101010101" pitchFamily="2" charset="-122"/>
                <a:ea typeface="Kaiti SC" panose="02010600040101010101" pitchFamily="2" charset="-122"/>
                <a:cs typeface="Times New Roman" panose="02020603050405020304" pitchFamily="18" charset="0"/>
              </a:rPr>
              <a:t>  </a:t>
            </a:r>
            <a:r>
              <a:rPr lang="zh-CN" altLang="zh-CN" kern="100" spc="-20" dirty="0">
                <a:latin typeface="Kaiti SC" panose="02010600040101010101" pitchFamily="2" charset="-122"/>
                <a:ea typeface="Kaiti SC" panose="02010600040101010101" pitchFamily="2" charset="-122"/>
                <a:cs typeface="Times New Roman" panose="02020603050405020304" pitchFamily="18" charset="0"/>
              </a:rPr>
              <a:t>渗透测试服务</a:t>
            </a:r>
            <a:r>
              <a:rPr lang="zh-CN" altLang="zh-CN" kern="100" spc="-10" dirty="0">
                <a:latin typeface="Kaiti SC" panose="02010600040101010101" pitchFamily="2" charset="-122"/>
                <a:ea typeface="Kaiti SC" panose="02010600040101010101" pitchFamily="2" charset="-122"/>
                <a:cs typeface="Times New Roman" panose="02020603050405020304" pitchFamily="18" charset="0"/>
              </a:rPr>
              <a:t>资质</a:t>
            </a:r>
            <a:r>
              <a:rPr lang="zh-CN" altLang="zh-CN" kern="100" dirty="0">
                <a:latin typeface="Kaiti SC" panose="02010600040101010101" pitchFamily="2" charset="-122"/>
                <a:ea typeface="Kaiti SC" panose="02010600040101010101" pitchFamily="2" charset="-122"/>
                <a:cs typeface="Times New Roman" panose="02020603050405020304" pitchFamily="18" charset="0"/>
              </a:rPr>
              <a:t>认证证书样式如</a:t>
            </a:r>
            <a:r>
              <a:rPr lang="zh-CN" altLang="en-US" kern="100" dirty="0">
                <a:latin typeface="Kaiti SC" panose="02010600040101010101" pitchFamily="2" charset="-122"/>
                <a:ea typeface="Kaiti SC" panose="02010600040101010101" pitchFamily="2" charset="-122"/>
                <a:cs typeface="Times New Roman" panose="02020603050405020304" pitchFamily="18" charset="0"/>
              </a:rPr>
              <a:t>右图</a:t>
            </a:r>
            <a:r>
              <a:rPr lang="zh-CN" altLang="zh-CN" kern="100" dirty="0">
                <a:latin typeface="Kaiti SC" panose="02010600040101010101" pitchFamily="2" charset="-122"/>
                <a:ea typeface="Kaiti SC" panose="02010600040101010101" pitchFamily="2" charset="-122"/>
                <a:cs typeface="Times New Roman" panose="02020603050405020304" pitchFamily="18" charset="0"/>
              </a:rPr>
              <a:t>：</a:t>
            </a:r>
            <a:endParaRPr lang="zh-CN" altLang="zh-CN" kern="100" dirty="0">
              <a:latin typeface="Kaiti SC" panose="02010600040101010101" pitchFamily="2" charset="-122"/>
              <a:ea typeface="Kaiti SC" panose="02010600040101010101" pitchFamily="2" charset="-122"/>
              <a:cs typeface="Times New Roman" panose="02020603050405020304" pitchFamily="18" charset="0"/>
            </a:endParaRPr>
          </a:p>
        </p:txBody>
      </p:sp>
      <p:pic>
        <p:nvPicPr>
          <p:cNvPr id="18" name="图片 17"/>
          <p:cNvPicPr/>
          <p:nvPr/>
        </p:nvPicPr>
        <p:blipFill>
          <a:blip r:embed="rId2" cstate="print">
            <a:extLst>
              <a:ext uri="{28A0092B-C50C-407E-A947-70E740481C1C}">
                <a14:useLocalDpi xmlns:a14="http://schemas.microsoft.com/office/drawing/2010/main" val="0"/>
              </a:ext>
            </a:extLst>
          </a:blip>
          <a:stretch>
            <a:fillRect/>
          </a:stretch>
        </p:blipFill>
        <p:spPr>
          <a:xfrm>
            <a:off x="7556030" y="224003"/>
            <a:ext cx="4381436" cy="6176798"/>
          </a:xfrm>
          <a:prstGeom prst="rect">
            <a:avLst/>
          </a:prstGeom>
          <a:ln>
            <a:solidFill>
              <a:srgbClr val="FF0000"/>
            </a:solidFill>
          </a:ln>
        </p:spPr>
      </p:pic>
      <p:sp>
        <p:nvSpPr>
          <p:cNvPr id="3" name="矩形 2"/>
          <p:cNvSpPr/>
          <p:nvPr/>
        </p:nvSpPr>
        <p:spPr>
          <a:xfrm>
            <a:off x="2092960" y="348056"/>
            <a:ext cx="42468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网络安全服务资质认证</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3" name="文本框 22"/>
          <p:cNvSpPr txBox="1"/>
          <p:nvPr/>
        </p:nvSpPr>
        <p:spPr>
          <a:xfrm>
            <a:off x="1120417" y="1162592"/>
            <a:ext cx="5347633" cy="40011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二、网络空间安全服务资质</a:t>
            </a:r>
            <a:r>
              <a:rPr lang="zh-CN" altLang="zh-CN" dirty="0"/>
              <a:t>认证</a:t>
            </a:r>
            <a:endParaRPr lang="zh-CN" altLang="zh-CN" dirty="0"/>
          </a:p>
        </p:txBody>
      </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矩形 3"/>
          <p:cNvSpPr/>
          <p:nvPr/>
        </p:nvSpPr>
        <p:spPr>
          <a:xfrm>
            <a:off x="189471" y="1793673"/>
            <a:ext cx="7249297" cy="2999740"/>
          </a:xfrm>
          <a:prstGeom prst="rect">
            <a:avLst/>
          </a:prstGeom>
        </p:spPr>
        <p:txBody>
          <a:bodyPr wrap="square">
            <a:spAutoFit/>
          </a:bodyPr>
          <a:lstStyle/>
          <a:p>
            <a:pPr algn="l">
              <a:lnSpc>
                <a:spcPct val="150000"/>
              </a:lnSpc>
            </a:pPr>
            <a:r>
              <a:rPr lang="zh-CN" altLang="zh-CN" b="1" dirty="0">
                <a:latin typeface="Kaiti SC" panose="02010600040101010101" pitchFamily="2" charset="-122"/>
                <a:ea typeface="Kaiti SC" panose="02010600040101010101" pitchFamily="2" charset="-122"/>
              </a:rPr>
              <a:t>（</a:t>
            </a:r>
            <a:r>
              <a:rPr lang="en-US" altLang="zh-CN" b="1" dirty="0">
                <a:latin typeface="Kaiti SC" panose="02010600040101010101" pitchFamily="2" charset="-122"/>
                <a:ea typeface="Kaiti SC" panose="02010600040101010101" pitchFamily="2" charset="-122"/>
              </a:rPr>
              <a:t>12</a:t>
            </a:r>
            <a:r>
              <a:rPr lang="zh-CN" altLang="zh-CN" b="1" dirty="0">
                <a:latin typeface="Kaiti SC" panose="02010600040101010101" pitchFamily="2" charset="-122"/>
                <a:ea typeface="Kaiti SC" panose="02010600040101010101" pitchFamily="2" charset="-122"/>
              </a:rPr>
              <a:t>）数据安全服务认证简介</a:t>
            </a:r>
            <a:endParaRPr lang="zh-CN" altLang="zh-CN" b="1" dirty="0">
              <a:latin typeface="Kaiti SC" panose="02010600040101010101" pitchFamily="2" charset="-122"/>
              <a:ea typeface="Kaiti SC" panose="02010600040101010101" pitchFamily="2" charset="-122"/>
            </a:endParaRPr>
          </a:p>
          <a:p>
            <a:pPr>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数据安全服务指服务机构在网络空间信息系统保障工作中，通过采取必要措施，提供数据收集、存储、使用、加工、传输、提供、公开等数据处理全过程安全服务，协助服务对象确保数据处于有效保护和合法利用的状态，以及具备保障持续安全状态的能力。</a:t>
            </a:r>
            <a:endParaRPr lang="zh-CN" altLang="zh-CN" dirty="0">
              <a:latin typeface="Kaiti SC" panose="02010600040101010101" pitchFamily="2" charset="-122"/>
              <a:ea typeface="Kaiti SC" panose="02010600040101010101" pitchFamily="2" charset="-122"/>
            </a:endParaRPr>
          </a:p>
          <a:p>
            <a:pPr>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数据安全服务资质认证证书样式如</a:t>
            </a:r>
            <a:r>
              <a:rPr lang="zh-CN" altLang="en-US" dirty="0">
                <a:latin typeface="Kaiti SC" panose="02010600040101010101" pitchFamily="2" charset="-122"/>
                <a:ea typeface="Kaiti SC" panose="02010600040101010101" pitchFamily="2" charset="-122"/>
              </a:rPr>
              <a:t>右图</a:t>
            </a:r>
            <a:r>
              <a:rPr lang="zh-CN" altLang="zh-CN" dirty="0">
                <a:latin typeface="Kaiti SC" panose="02010600040101010101" pitchFamily="2" charset="-122"/>
                <a:ea typeface="Kaiti SC" panose="02010600040101010101" pitchFamily="2" charset="-122"/>
              </a:rPr>
              <a:t>：</a:t>
            </a:r>
            <a:endParaRPr lang="zh-CN" altLang="zh-CN" dirty="0">
              <a:latin typeface="Kaiti SC" panose="02010600040101010101" pitchFamily="2" charset="-122"/>
              <a:ea typeface="Kaiti SC" panose="02010600040101010101" pitchFamily="2" charset="-122"/>
            </a:endParaRPr>
          </a:p>
          <a:p>
            <a:pPr>
              <a:lnSpc>
                <a:spcPct val="150000"/>
              </a:lnSpc>
            </a:pPr>
            <a:endParaRPr lang="zh-CN" altLang="zh-CN" dirty="0">
              <a:latin typeface="Kaiti SC" panose="02010600040101010101" pitchFamily="2" charset="-122"/>
              <a:ea typeface="Kaiti SC" panose="02010600040101010101" pitchFamily="2" charset="-122"/>
            </a:endParaRPr>
          </a:p>
        </p:txBody>
      </p:sp>
      <p:pic>
        <p:nvPicPr>
          <p:cNvPr id="20" name="图片 19"/>
          <p:cNvPicPr/>
          <p:nvPr/>
        </p:nvPicPr>
        <p:blipFill>
          <a:blip r:embed="rId2" cstate="print">
            <a:extLst>
              <a:ext uri="{28A0092B-C50C-407E-A947-70E740481C1C}">
                <a14:useLocalDpi xmlns:a14="http://schemas.microsoft.com/office/drawing/2010/main" val="0"/>
              </a:ext>
            </a:extLst>
          </a:blip>
          <a:stretch>
            <a:fillRect/>
          </a:stretch>
        </p:blipFill>
        <p:spPr>
          <a:xfrm>
            <a:off x="7530373" y="137505"/>
            <a:ext cx="4252749" cy="6139727"/>
          </a:xfrm>
          <a:prstGeom prst="rect">
            <a:avLst/>
          </a:prstGeom>
          <a:ln w="19050">
            <a:gradFill>
              <a:gsLst>
                <a:gs pos="0">
                  <a:srgbClr val="FE4444"/>
                </a:gs>
                <a:gs pos="100000">
                  <a:srgbClr val="832B2B"/>
                </a:gs>
              </a:gsLst>
            </a:grad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4" name="文本框 3"/>
          <p:cNvSpPr txBox="1"/>
          <p:nvPr/>
        </p:nvSpPr>
        <p:spPr>
          <a:xfrm>
            <a:off x="5877560" y="578485"/>
            <a:ext cx="5482590" cy="4246245"/>
          </a:xfrm>
          <a:prstGeom prst="rect">
            <a:avLst/>
          </a:prstGeom>
          <a:noFill/>
        </p:spPr>
        <p:txBody>
          <a:bodyPr wrap="square" rtlCol="0" anchor="t">
            <a:spAutoFit/>
          </a:bodyPr>
          <a:p>
            <a:pPr>
              <a:lnSpc>
                <a:spcPct val="150000"/>
              </a:lnSpc>
            </a:pPr>
            <a:r>
              <a:rPr lang="zh-CN" altLang="en-US" dirty="0">
                <a:latin typeface="Kaiti SC" panose="02010600040101010101" pitchFamily="2" charset="-122"/>
                <a:ea typeface="Kaiti SC" panose="02010600040101010101" pitchFamily="2" charset="-122"/>
                <a:sym typeface="+mn-ea"/>
              </a:rPr>
              <a:t>  </a:t>
            </a:r>
            <a:r>
              <a:rPr lang="zh-CN" altLang="zh-CN" dirty="0">
                <a:latin typeface="Kaiti SC" panose="02010600040101010101" pitchFamily="2" charset="-122"/>
                <a:ea typeface="Kaiti SC" panose="02010600040101010101" pitchFamily="2" charset="-122"/>
                <a:sym typeface="+mn-ea"/>
              </a:rPr>
              <a:t>已有多家企事业单位如广东比特豹科技有限公司、广东广晟通信技术有限公司、广东蓝保科技股份有限公司、广州腾方科技有限公司、广州尚全信息技术有限公司、甘肃普光网络科技有限公司、广州诚赛信息科技有限公司、广东迦蜜尔信息技术有限公司、深圳市脉山龙信息技术股份有限公司、广东广信通信服务有限公司、广州松杨云创科技有限公司等</a:t>
            </a:r>
            <a:r>
              <a:rPr lang="en-US" altLang="zh-CN" dirty="0">
                <a:latin typeface="Kaiti SC" panose="02010600040101010101" pitchFamily="2" charset="-122"/>
                <a:ea typeface="Kaiti SC" panose="02010600040101010101" pitchFamily="2" charset="-122"/>
                <a:sym typeface="+mn-ea"/>
              </a:rPr>
              <a:t>11</a:t>
            </a:r>
            <a:r>
              <a:rPr lang="zh-CN" altLang="zh-CN" dirty="0">
                <a:latin typeface="Kaiti SC" panose="02010600040101010101" pitchFamily="2" charset="-122"/>
                <a:ea typeface="Kaiti SC" panose="02010600040101010101" pitchFamily="2" charset="-122"/>
                <a:sym typeface="+mn-ea"/>
              </a:rPr>
              <a:t>家组织申请了网络空间安全服务资质认证，认证方向涵盖了安全运维、风险评估、应急响应、渗透测试、监测预警、数据安全等。</a:t>
            </a:r>
            <a:endParaRPr lang="zh-CN" altLang="en-US"/>
          </a:p>
        </p:txBody>
      </p:sp>
      <p:pic>
        <p:nvPicPr>
          <p:cNvPr id="5" name="图片 4"/>
          <p:cNvPicPr>
            <a:picLocks noChangeAspect="1"/>
          </p:cNvPicPr>
          <p:nvPr/>
        </p:nvPicPr>
        <p:blipFill>
          <a:blip r:embed="rId2"/>
          <a:stretch>
            <a:fillRect/>
          </a:stretch>
        </p:blipFill>
        <p:spPr>
          <a:xfrm>
            <a:off x="1114425" y="485775"/>
            <a:ext cx="4391025" cy="5876925"/>
          </a:xfrm>
          <a:prstGeom prst="rect">
            <a:avLst/>
          </a:prstGeom>
          <a:ln w="12700">
            <a:solidFill>
              <a:srgbClr val="FF0000"/>
            </a:solidFill>
          </a:ln>
        </p:spPr>
      </p:pic>
    </p:spTree>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4" name="图片 3"/>
          <p:cNvPicPr>
            <a:picLocks noChangeAspect="1"/>
          </p:cNvPicPr>
          <p:nvPr/>
        </p:nvPicPr>
        <p:blipFill>
          <a:blip r:embed="rId1"/>
          <a:stretch>
            <a:fillRect/>
          </a:stretch>
        </p:blipFill>
        <p:spPr>
          <a:xfrm>
            <a:off x="581660" y="1172845"/>
            <a:ext cx="5343525" cy="3336290"/>
          </a:xfrm>
          <a:prstGeom prst="rect">
            <a:avLst/>
          </a:prstGeom>
        </p:spPr>
      </p:pic>
      <p:pic>
        <p:nvPicPr>
          <p:cNvPr id="5" name="图片 4"/>
          <p:cNvPicPr>
            <a:picLocks noChangeAspect="1"/>
          </p:cNvPicPr>
          <p:nvPr/>
        </p:nvPicPr>
        <p:blipFill>
          <a:blip r:embed="rId2"/>
          <a:stretch>
            <a:fillRect/>
          </a:stretch>
        </p:blipFill>
        <p:spPr>
          <a:xfrm>
            <a:off x="6162040" y="1172845"/>
            <a:ext cx="5786120" cy="3101975"/>
          </a:xfrm>
          <a:prstGeom prst="rect">
            <a:avLst/>
          </a:prstGeom>
        </p:spPr>
      </p:pic>
      <p:sp>
        <p:nvSpPr>
          <p:cNvPr id="17" name="文本框 16"/>
          <p:cNvSpPr txBox="1"/>
          <p:nvPr/>
        </p:nvSpPr>
        <p:spPr>
          <a:xfrm>
            <a:off x="788670" y="4921250"/>
            <a:ext cx="5203190" cy="368300"/>
          </a:xfrm>
          <a:prstGeom prst="rect">
            <a:avLst/>
          </a:prstGeom>
          <a:noFill/>
        </p:spPr>
        <p:txBody>
          <a:bodyPr wrap="square" rtlCol="0">
            <a:spAutoFit/>
          </a:bodyPr>
          <a:p>
            <a:r>
              <a:rPr lang="zh-CN" altLang="en-US"/>
              <a:t>服务认证全国统一价格，不予打折。</a:t>
            </a:r>
            <a:endParaRPr lang="zh-CN" altLang="en-US"/>
          </a:p>
        </p:txBody>
      </p:sp>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 name="图片 1"/>
          <p:cNvPicPr>
            <a:picLocks noChangeAspect="1"/>
          </p:cNvPicPr>
          <p:nvPr/>
        </p:nvPicPr>
        <p:blipFill>
          <a:blip r:embed="rId1"/>
          <a:stretch>
            <a:fillRect/>
          </a:stretch>
        </p:blipFill>
        <p:spPr>
          <a:xfrm>
            <a:off x="3872865" y="595630"/>
            <a:ext cx="4653915" cy="2007870"/>
          </a:xfrm>
          <a:prstGeom prst="rect">
            <a:avLst/>
          </a:prstGeom>
        </p:spPr>
      </p:pic>
      <p:sp>
        <p:nvSpPr>
          <p:cNvPr id="3" name="文本框 2"/>
          <p:cNvSpPr txBox="1"/>
          <p:nvPr/>
        </p:nvSpPr>
        <p:spPr>
          <a:xfrm>
            <a:off x="676910" y="835660"/>
            <a:ext cx="1785620" cy="460375"/>
          </a:xfrm>
          <a:prstGeom prst="rect">
            <a:avLst/>
          </a:prstGeom>
          <a:noFill/>
        </p:spPr>
        <p:txBody>
          <a:bodyPr wrap="square" rtlCol="0">
            <a:spAutoFit/>
          </a:bodyPr>
          <a:p>
            <a:r>
              <a:rPr lang="zh-CN" altLang="en-US" sz="2400">
                <a:solidFill>
                  <a:srgbClr val="FF0000"/>
                </a:solidFill>
              </a:rPr>
              <a:t>申请资料：</a:t>
            </a:r>
            <a:endParaRPr lang="zh-CN" altLang="en-US" sz="2400">
              <a:solidFill>
                <a:srgbClr val="FF0000"/>
              </a:solidFill>
            </a:endParaRPr>
          </a:p>
        </p:txBody>
      </p:sp>
      <p:pic>
        <p:nvPicPr>
          <p:cNvPr id="17" name="图片 16"/>
          <p:cNvPicPr>
            <a:picLocks noChangeAspect="1"/>
          </p:cNvPicPr>
          <p:nvPr/>
        </p:nvPicPr>
        <p:blipFill>
          <a:blip r:embed="rId2"/>
          <a:stretch>
            <a:fillRect/>
          </a:stretch>
        </p:blipFill>
        <p:spPr>
          <a:xfrm>
            <a:off x="3872865" y="3004185"/>
            <a:ext cx="5628005" cy="2230120"/>
          </a:xfrm>
          <a:prstGeom prst="rect">
            <a:avLst/>
          </a:prstGeom>
        </p:spPr>
      </p:pic>
    </p:spTree>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4" name="文本框 3"/>
          <p:cNvSpPr txBox="1"/>
          <p:nvPr/>
        </p:nvSpPr>
        <p:spPr>
          <a:xfrm>
            <a:off x="666115" y="402590"/>
            <a:ext cx="4211955" cy="460375"/>
          </a:xfrm>
          <a:prstGeom prst="rect">
            <a:avLst/>
          </a:prstGeom>
          <a:noFill/>
        </p:spPr>
        <p:txBody>
          <a:bodyPr wrap="square" rtlCol="0">
            <a:spAutoFit/>
          </a:bodyPr>
          <a:p>
            <a:r>
              <a:rPr lang="zh-CN" altLang="en-US" sz="2400"/>
              <a:t>三、管理体系认证</a:t>
            </a:r>
            <a:endParaRPr lang="zh-CN" altLang="en-US" sz="2400"/>
          </a:p>
        </p:txBody>
      </p:sp>
      <p:sp>
        <p:nvSpPr>
          <p:cNvPr id="101" name="文本框 100"/>
          <p:cNvSpPr txBox="1"/>
          <p:nvPr/>
        </p:nvSpPr>
        <p:spPr>
          <a:xfrm>
            <a:off x="334645" y="1071880"/>
            <a:ext cx="6830695" cy="3415030"/>
          </a:xfrm>
          <a:prstGeom prst="rect">
            <a:avLst/>
          </a:prstGeom>
          <a:noFill/>
          <a:ln w="9525">
            <a:noFill/>
          </a:ln>
        </p:spPr>
        <p:txBody>
          <a:bodyPr wrap="square">
            <a:spAutoFit/>
          </a:bodyPr>
          <a:p>
            <a:pPr indent="0" fontAlgn="auto">
              <a:lnSpc>
                <a:spcPct val="150000"/>
              </a:lnSpc>
            </a:pPr>
            <a:r>
              <a:rPr lang="en-US" sz="2400" b="0">
                <a:latin typeface="仿宋" panose="02010609060101010101" charset="-122"/>
              </a:rPr>
              <a:t>1.</a:t>
            </a:r>
            <a:r>
              <a:rPr lang="zh-CN" altLang="en-US" sz="2400" b="0">
                <a:latin typeface="仿宋" panose="02010609060101010101" charset="-122"/>
              </a:rPr>
              <a:t>质量管理体系（</a:t>
            </a:r>
            <a:r>
              <a:rPr lang="en-US" sz="2400">
                <a:latin typeface="仿宋" panose="02010609060101010101" charset="-122"/>
                <a:sym typeface="+mn-ea"/>
              </a:rPr>
              <a:t>ISO9001</a:t>
            </a:r>
            <a:r>
              <a:rPr lang="zh-CN" altLang="en-US" sz="2400" b="0">
                <a:latin typeface="仿宋" panose="02010609060101010101" charset="-122"/>
              </a:rPr>
              <a:t>）</a:t>
            </a:r>
            <a:endParaRPr lang="zh-CN" sz="2400" b="0">
              <a:ea typeface="仿宋" panose="02010609060101010101" charset="-122"/>
            </a:endParaRPr>
          </a:p>
          <a:p>
            <a:pPr indent="0" fontAlgn="auto">
              <a:lnSpc>
                <a:spcPct val="150000"/>
              </a:lnSpc>
            </a:pPr>
            <a:r>
              <a:rPr lang="en-US" sz="2400" b="0">
                <a:latin typeface="仿宋" panose="02010609060101010101" charset="-122"/>
              </a:rPr>
              <a:t>ISO9001</a:t>
            </a:r>
            <a:r>
              <a:rPr lang="zh-CN" sz="2400" b="0">
                <a:ea typeface="仿宋" panose="02010609060101010101" charset="-122"/>
              </a:rPr>
              <a:t>质量管理体系认证有利于您：</a:t>
            </a:r>
            <a:r>
              <a:rPr lang="en-US" sz="2400" b="0">
                <a:latin typeface="MS Mincho" charset="0"/>
              </a:rPr>
              <a:t> </a:t>
            </a:r>
            <a:r>
              <a:rPr lang="en-US" sz="2400" b="0">
                <a:latin typeface="仿宋" panose="02010609060101010101" charset="-122"/>
              </a:rPr>
              <a:t>1.</a:t>
            </a:r>
            <a:r>
              <a:rPr lang="en-US" sz="2400" b="0">
                <a:latin typeface="Calibri" panose="020F0502020204030204" pitchFamily="34" charset="0"/>
                <a:ea typeface="仿宋" panose="02010609060101010101" charset="-122"/>
              </a:rPr>
              <a:t> </a:t>
            </a:r>
            <a:r>
              <a:rPr lang="zh-CN" sz="2400" b="0">
                <a:ea typeface="仿宋" panose="02010609060101010101" charset="-122"/>
              </a:rPr>
              <a:t>国家鼓励推行与支持</a:t>
            </a:r>
            <a:r>
              <a:rPr lang="en-US" sz="2400" b="0">
                <a:latin typeface="MS Mincho" charset="0"/>
              </a:rPr>
              <a:t> </a:t>
            </a:r>
            <a:r>
              <a:rPr lang="en-US" sz="2400" b="0">
                <a:latin typeface="仿宋" panose="02010609060101010101" charset="-122"/>
              </a:rPr>
              <a:t>2.</a:t>
            </a:r>
            <a:r>
              <a:rPr lang="en-US" sz="2400" b="0">
                <a:latin typeface="Calibri" panose="020F0502020204030204" pitchFamily="34" charset="0"/>
                <a:ea typeface="仿宋" panose="02010609060101010101" charset="-122"/>
              </a:rPr>
              <a:t> </a:t>
            </a:r>
            <a:r>
              <a:rPr lang="zh-CN" sz="2400" b="0">
                <a:ea typeface="仿宋" panose="02010609060101010101" charset="-122"/>
              </a:rPr>
              <a:t>补助申请优势条件</a:t>
            </a:r>
            <a:r>
              <a:rPr lang="en-US" sz="2400" b="0">
                <a:latin typeface="MS Mincho" charset="0"/>
              </a:rPr>
              <a:t> </a:t>
            </a:r>
            <a:r>
              <a:rPr lang="en-US" sz="2400" b="0">
                <a:latin typeface="仿宋" panose="02010609060101010101" charset="-122"/>
              </a:rPr>
              <a:t>3.</a:t>
            </a:r>
            <a:r>
              <a:rPr lang="en-US" sz="2400" b="0">
                <a:latin typeface="Calibri" panose="020F0502020204030204" pitchFamily="34" charset="0"/>
                <a:ea typeface="仿宋" panose="02010609060101010101" charset="-122"/>
              </a:rPr>
              <a:t> </a:t>
            </a:r>
            <a:r>
              <a:rPr lang="zh-CN" sz="2400" b="0">
                <a:ea typeface="仿宋" panose="02010609060101010101" charset="-122"/>
              </a:rPr>
              <a:t>招投标入围敲门砖</a:t>
            </a:r>
            <a:r>
              <a:rPr lang="en-US" sz="2400" b="0">
                <a:latin typeface="MS Mincho" charset="0"/>
              </a:rPr>
              <a:t> </a:t>
            </a:r>
            <a:r>
              <a:rPr lang="en-US" sz="2400" b="0">
                <a:latin typeface="仿宋" panose="02010609060101010101" charset="-122"/>
              </a:rPr>
              <a:t>4.</a:t>
            </a:r>
            <a:r>
              <a:rPr lang="en-US" sz="2400" b="0">
                <a:latin typeface="Calibri" panose="020F0502020204030204" pitchFamily="34" charset="0"/>
                <a:ea typeface="仿宋" panose="02010609060101010101" charset="-122"/>
              </a:rPr>
              <a:t> </a:t>
            </a:r>
            <a:r>
              <a:rPr lang="zh-CN" sz="2400" b="0">
                <a:ea typeface="仿宋" panose="02010609060101010101" charset="-122"/>
              </a:rPr>
              <a:t>强化自身竞争力，提高企业管理水平</a:t>
            </a:r>
            <a:r>
              <a:rPr lang="en-US" sz="2400" b="0">
                <a:latin typeface="MS Mincho" charset="0"/>
              </a:rPr>
              <a:t>  </a:t>
            </a:r>
            <a:endParaRPr lang="en-US" altLang="en-US" sz="2400" b="0">
              <a:latin typeface="MS Mincho" charset="0"/>
            </a:endParaRPr>
          </a:p>
        </p:txBody>
      </p:sp>
      <p:pic>
        <p:nvPicPr>
          <p:cNvPr id="225" name="图片 2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65340" y="687705"/>
            <a:ext cx="3212465" cy="4475480"/>
          </a:xfrm>
          <a:prstGeom prst="rect">
            <a:avLst/>
          </a:prstGeom>
          <a:ln>
            <a:solidFill>
              <a:srgbClr val="FF0000"/>
            </a:solidFill>
          </a:ln>
        </p:spPr>
      </p:pic>
    </p:spTree>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101" name="文本框 100"/>
          <p:cNvSpPr txBox="1"/>
          <p:nvPr/>
        </p:nvSpPr>
        <p:spPr>
          <a:xfrm>
            <a:off x="156210" y="453390"/>
            <a:ext cx="7463790" cy="5446395"/>
          </a:xfrm>
          <a:prstGeom prst="rect">
            <a:avLst/>
          </a:prstGeom>
          <a:noFill/>
          <a:ln w="9525">
            <a:noFill/>
          </a:ln>
        </p:spPr>
        <p:txBody>
          <a:bodyPr wrap="square">
            <a:spAutoFit/>
          </a:bodyPr>
          <a:p>
            <a:pPr indent="266700"/>
            <a:r>
              <a:rPr lang="en-US" altLang="zh-CN" sz="2400" b="0">
                <a:latin typeface="黑体" panose="02010609060101010101" pitchFamily="49" charset="-122"/>
                <a:ea typeface="黑体" panose="02010609060101010101" pitchFamily="49" charset="-122"/>
                <a:cs typeface="黑体" panose="02010609060101010101" pitchFamily="49" charset="-122"/>
              </a:rPr>
              <a:t>2.</a:t>
            </a:r>
            <a:r>
              <a:rPr lang="zh-CN" altLang="en-US" sz="2400" b="0">
                <a:latin typeface="黑体" panose="02010609060101010101" pitchFamily="49" charset="-122"/>
                <a:ea typeface="黑体" panose="02010609060101010101" pitchFamily="49" charset="-122"/>
                <a:cs typeface="黑体" panose="02010609060101010101" pitchFamily="49" charset="-122"/>
              </a:rPr>
              <a:t>环境管理体系（</a:t>
            </a:r>
            <a:r>
              <a:rPr lang="zh-CN" sz="2400">
                <a:latin typeface="黑体" panose="02010609060101010101" pitchFamily="49" charset="-122"/>
                <a:ea typeface="黑体" panose="02010609060101010101" pitchFamily="49" charset="-122"/>
                <a:cs typeface="黑体" panose="02010609060101010101" pitchFamily="49" charset="-122"/>
                <a:sym typeface="+mn-ea"/>
              </a:rPr>
              <a:t>ISO14001</a:t>
            </a:r>
            <a:r>
              <a:rPr lang="zh-CN" altLang="en-US" sz="2400" b="0">
                <a:latin typeface="黑体" panose="02010609060101010101" pitchFamily="49" charset="-122"/>
                <a:ea typeface="黑体" panose="02010609060101010101" pitchFamily="49" charset="-122"/>
                <a:cs typeface="黑体" panose="02010609060101010101" pitchFamily="49" charset="-122"/>
              </a:rPr>
              <a:t>）</a:t>
            </a:r>
            <a:endParaRPr lang="zh-CN" altLang="en-US" sz="2400" b="0">
              <a:latin typeface="黑体" panose="02010609060101010101" pitchFamily="49" charset="-122"/>
              <a:ea typeface="黑体" panose="02010609060101010101" pitchFamily="49" charset="-122"/>
              <a:cs typeface="黑体" panose="02010609060101010101" pitchFamily="49" charset="-122"/>
            </a:endParaRPr>
          </a:p>
          <a:p>
            <a:pPr indent="266700" fontAlgn="auto">
              <a:spcBef>
                <a:spcPts val="600"/>
              </a:spcBef>
              <a:spcAft>
                <a:spcPts val="600"/>
              </a:spcAft>
            </a:pPr>
            <a:r>
              <a:rPr lang="zh-CN" sz="2000" b="0">
                <a:solidFill>
                  <a:srgbClr val="FF0000"/>
                </a:solidFill>
                <a:latin typeface="黑体" panose="02010609060101010101" pitchFamily="49" charset="-122"/>
                <a:ea typeface="黑体" panose="02010609060101010101" pitchFamily="49" charset="-122"/>
                <a:cs typeface="黑体" panose="02010609060101010101" pitchFamily="49" charset="-122"/>
              </a:rPr>
              <a:t>ISO14001环境管理体系认证益处：</a:t>
            </a:r>
            <a:endParaRPr lang="zh-CN" sz="2000" b="0">
              <a:solidFill>
                <a:srgbClr val="FF0000"/>
              </a:solidFill>
              <a:latin typeface="黑体" panose="02010609060101010101" pitchFamily="49" charset="-122"/>
              <a:ea typeface="黑体" panose="02010609060101010101" pitchFamily="49" charset="-122"/>
              <a:cs typeface="黑体" panose="02010609060101010101" pitchFamily="49" charset="-122"/>
            </a:endParaRPr>
          </a:p>
          <a:p>
            <a:pPr indent="0" fontAlgn="auto">
              <a:spcBef>
                <a:spcPts val="600"/>
              </a:spcBef>
              <a:spcAft>
                <a:spcPts val="600"/>
              </a:spcAft>
            </a:pPr>
            <a:r>
              <a:rPr lang="en-US" altLang="zh-CN" sz="2000" b="0">
                <a:latin typeface="黑体" panose="02010609060101010101" pitchFamily="49" charset="-122"/>
                <a:ea typeface="黑体" panose="02010609060101010101" pitchFamily="49" charset="-122"/>
                <a:cs typeface="黑体" panose="02010609060101010101" pitchFamily="49" charset="-122"/>
              </a:rPr>
              <a:t>    </a:t>
            </a:r>
            <a:r>
              <a:rPr lang="zh-CN" sz="2000" b="0">
                <a:latin typeface="黑体" panose="02010609060101010101" pitchFamily="49" charset="-122"/>
                <a:ea typeface="黑体" panose="02010609060101010101" pitchFamily="49" charset="-122"/>
                <a:cs typeface="黑体" panose="02010609060101010101" pitchFamily="49" charset="-122"/>
              </a:rPr>
              <a:t>一、ISO14001环境管理体系认证可以帮助企业树立影响，提高知名度；</a:t>
            </a:r>
            <a:endParaRPr lang="zh-CN" sz="2000" b="0">
              <a:latin typeface="黑体" panose="02010609060101010101" pitchFamily="49" charset="-122"/>
              <a:ea typeface="黑体" panose="02010609060101010101" pitchFamily="49" charset="-122"/>
              <a:cs typeface="黑体" panose="02010609060101010101" pitchFamily="49" charset="-122"/>
            </a:endParaRPr>
          </a:p>
          <a:p>
            <a:pPr indent="508000" fontAlgn="auto">
              <a:spcBef>
                <a:spcPts val="600"/>
              </a:spcBef>
              <a:spcAft>
                <a:spcPts val="600"/>
              </a:spcAft>
              <a:extLst>
                <a:ext uri="{35155182-B16C-46BC-9424-99874614C6A1}">
                  <wpsdc:indentchars xmlns:wpsdc="http://www.wps.cn/officeDocument/2017/drawingmlCustomData" val="200" checksum="282533468"/>
                </a:ext>
              </a:extLst>
            </a:pPr>
            <a:r>
              <a:rPr lang="zh-CN" sz="2000" b="0">
                <a:latin typeface="黑体" panose="02010609060101010101" pitchFamily="49" charset="-122"/>
                <a:ea typeface="黑体" panose="02010609060101010101" pitchFamily="49" charset="-122"/>
                <a:cs typeface="黑体" panose="02010609060101010101" pitchFamily="49" charset="-122"/>
              </a:rPr>
              <a:t>二、ISO14001环境管理体系认证可以促使企业自觉遵纪守法，保护环境；</a:t>
            </a:r>
            <a:endParaRPr lang="zh-CN" sz="2000" b="0">
              <a:latin typeface="黑体" panose="02010609060101010101" pitchFamily="49" charset="-122"/>
              <a:ea typeface="黑体" panose="02010609060101010101" pitchFamily="49" charset="-122"/>
              <a:cs typeface="黑体" panose="02010609060101010101" pitchFamily="49" charset="-122"/>
            </a:endParaRPr>
          </a:p>
          <a:p>
            <a:pPr indent="508000" fontAlgn="auto">
              <a:spcBef>
                <a:spcPts val="600"/>
              </a:spcBef>
              <a:spcAft>
                <a:spcPts val="600"/>
              </a:spcAft>
              <a:extLst>
                <a:ext uri="{35155182-B16C-46BC-9424-99874614C6A1}">
                  <wpsdc:indentchars xmlns:wpsdc="http://www.wps.cn/officeDocument/2017/drawingmlCustomData" val="200" checksum="282533468"/>
                </a:ext>
              </a:extLst>
            </a:pPr>
            <a:r>
              <a:rPr lang="zh-CN" sz="2000" b="0">
                <a:latin typeface="黑体" panose="02010609060101010101" pitchFamily="49" charset="-122"/>
                <a:ea typeface="黑体" panose="02010609060101010101" pitchFamily="49" charset="-122"/>
                <a:cs typeface="黑体" panose="02010609060101010101" pitchFamily="49" charset="-122"/>
              </a:rPr>
              <a:t>三、ISO14001环境管理体系认证是企业进入国际市场的绿色通行证；</a:t>
            </a:r>
            <a:endParaRPr lang="zh-CN" sz="2000" b="0">
              <a:latin typeface="黑体" panose="02010609060101010101" pitchFamily="49" charset="-122"/>
              <a:ea typeface="黑体" panose="02010609060101010101" pitchFamily="49" charset="-122"/>
              <a:cs typeface="黑体" panose="02010609060101010101" pitchFamily="49" charset="-122"/>
            </a:endParaRPr>
          </a:p>
          <a:p>
            <a:pPr indent="508000" fontAlgn="auto">
              <a:lnSpc>
                <a:spcPct val="120000"/>
              </a:lnSpc>
              <a:extLst>
                <a:ext uri="{35155182-B16C-46BC-9424-99874614C6A1}">
                  <wpsdc:indentchars xmlns:wpsdc="http://www.wps.cn/officeDocument/2017/drawingmlCustomData" val="200" checksum="282533468"/>
                </a:ext>
              </a:extLst>
            </a:pPr>
            <a:r>
              <a:rPr lang="zh-CN" sz="2000" b="0">
                <a:latin typeface="黑体" panose="02010609060101010101" pitchFamily="49" charset="-122"/>
                <a:ea typeface="黑体" panose="02010609060101010101" pitchFamily="49" charset="-122"/>
                <a:cs typeface="黑体" panose="02010609060101010101" pitchFamily="49" charset="-122"/>
              </a:rPr>
              <a:t>四、可增强全体企业员工的环境保护意识；</a:t>
            </a:r>
            <a:endParaRPr lang="zh-CN" sz="2000" b="0">
              <a:latin typeface="黑体" panose="02010609060101010101" pitchFamily="49" charset="-122"/>
              <a:ea typeface="黑体" panose="02010609060101010101" pitchFamily="49" charset="-122"/>
              <a:cs typeface="黑体" panose="02010609060101010101" pitchFamily="49" charset="-122"/>
            </a:endParaRPr>
          </a:p>
          <a:p>
            <a:pPr indent="508000" fontAlgn="auto">
              <a:lnSpc>
                <a:spcPct val="120000"/>
              </a:lnSpc>
              <a:extLst>
                <a:ext uri="{35155182-B16C-46BC-9424-99874614C6A1}">
                  <wpsdc:indentchars xmlns:wpsdc="http://www.wps.cn/officeDocument/2017/drawingmlCustomData" val="200" checksum="282533468"/>
                </a:ext>
              </a:extLst>
            </a:pPr>
            <a:r>
              <a:rPr lang="zh-CN" sz="2000" b="0">
                <a:latin typeface="黑体" panose="02010609060101010101" pitchFamily="49" charset="-122"/>
                <a:ea typeface="黑体" panose="02010609060101010101" pitchFamily="49" charset="-122"/>
                <a:cs typeface="黑体" panose="02010609060101010101" pitchFamily="49" charset="-122"/>
              </a:rPr>
              <a:t>五、可降低企业经营成本；</a:t>
            </a:r>
            <a:endParaRPr lang="zh-CN" sz="2000" b="0">
              <a:latin typeface="黑体" panose="02010609060101010101" pitchFamily="49" charset="-122"/>
              <a:ea typeface="黑体" panose="02010609060101010101" pitchFamily="49" charset="-122"/>
              <a:cs typeface="黑体" panose="02010609060101010101" pitchFamily="49" charset="-122"/>
            </a:endParaRPr>
          </a:p>
          <a:p>
            <a:pPr indent="508000" fontAlgn="auto">
              <a:lnSpc>
                <a:spcPct val="120000"/>
              </a:lnSpc>
              <a:extLst>
                <a:ext uri="{35155182-B16C-46BC-9424-99874614C6A1}">
                  <wpsdc:indentchars xmlns:wpsdc="http://www.wps.cn/officeDocument/2017/drawingmlCustomData" val="200" checksum="282533468"/>
                </a:ext>
              </a:extLst>
            </a:pPr>
            <a:r>
              <a:rPr lang="zh-CN" sz="2000" b="0">
                <a:latin typeface="黑体" panose="02010609060101010101" pitchFamily="49" charset="-122"/>
                <a:ea typeface="黑体" panose="02010609060101010101" pitchFamily="49" charset="-122"/>
                <a:cs typeface="黑体" panose="02010609060101010101" pitchFamily="49" charset="-122"/>
              </a:rPr>
              <a:t>六、提升企业综合管理水平；</a:t>
            </a:r>
            <a:endParaRPr lang="zh-CN" sz="2000" b="0">
              <a:latin typeface="黑体" panose="02010609060101010101" pitchFamily="49" charset="-122"/>
              <a:ea typeface="黑体" panose="02010609060101010101" pitchFamily="49" charset="-122"/>
              <a:cs typeface="黑体" panose="02010609060101010101" pitchFamily="49" charset="-122"/>
            </a:endParaRPr>
          </a:p>
          <a:p>
            <a:pPr indent="508000" fontAlgn="auto">
              <a:lnSpc>
                <a:spcPct val="120000"/>
              </a:lnSpc>
              <a:extLst>
                <a:ext uri="{35155182-B16C-46BC-9424-99874614C6A1}">
                  <wpsdc:indentchars xmlns:wpsdc="http://www.wps.cn/officeDocument/2017/drawingmlCustomData" val="200" checksum="282533468"/>
                </a:ext>
              </a:extLst>
            </a:pPr>
            <a:r>
              <a:rPr lang="zh-CN" sz="2000" b="0">
                <a:latin typeface="黑体" panose="02010609060101010101" pitchFamily="49" charset="-122"/>
                <a:ea typeface="黑体" panose="02010609060101010101" pitchFamily="49" charset="-122"/>
                <a:cs typeface="黑体" panose="02010609060101010101" pitchFamily="49" charset="-122"/>
              </a:rPr>
              <a:t>七、减少污染事故，使企业获得优惠政策。ISO14001环境管理体系认证适用于任何组织，包括企业，事业及相关政府单位。</a:t>
            </a:r>
            <a:endParaRPr lang="zh-CN" altLang="en-US" sz="2000" b="0">
              <a:latin typeface="黑体" panose="02010609060101010101" pitchFamily="49" charset="-122"/>
              <a:ea typeface="黑体" panose="02010609060101010101" pitchFamily="49" charset="-122"/>
              <a:cs typeface="黑体" panose="02010609060101010101" pitchFamily="49" charset="-122"/>
            </a:endParaRPr>
          </a:p>
        </p:txBody>
      </p:sp>
      <p:pic>
        <p:nvPicPr>
          <p:cNvPr id="231" name="图片 2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82890" y="636905"/>
            <a:ext cx="3573145" cy="4864735"/>
          </a:xfrm>
          <a:prstGeom prst="rect">
            <a:avLst/>
          </a:prstGeom>
          <a:ln>
            <a:solidFill>
              <a:srgbClr val="FF0000"/>
            </a:solidFill>
          </a:ln>
        </p:spPr>
      </p:pic>
    </p:spTree>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graphicFrame>
        <p:nvGraphicFramePr>
          <p:cNvPr id="2" name="表格 1"/>
          <p:cNvGraphicFramePr/>
          <p:nvPr>
            <p:custDataLst>
              <p:tags r:id="rId1"/>
            </p:custDataLst>
          </p:nvPr>
        </p:nvGraphicFramePr>
        <p:xfrm>
          <a:off x="435610" y="1107948"/>
          <a:ext cx="13826490" cy="2995295"/>
        </p:xfrm>
        <a:graphic>
          <a:graphicData uri="http://schemas.openxmlformats.org/drawingml/2006/table">
            <a:tbl>
              <a:tblPr firstRow="1" bandRow="1">
                <a:tableStyleId>{5C22544A-7EE6-4342-B048-85BDC9FD1C3A}</a:tableStyleId>
              </a:tblPr>
              <a:tblGrid>
                <a:gridCol w="622300"/>
                <a:gridCol w="992505"/>
                <a:gridCol w="378460"/>
                <a:gridCol w="370205"/>
                <a:gridCol w="398145"/>
                <a:gridCol w="541655"/>
                <a:gridCol w="523875"/>
                <a:gridCol w="647700"/>
                <a:gridCol w="554355"/>
                <a:gridCol w="567055"/>
                <a:gridCol w="641985"/>
                <a:gridCol w="644525"/>
                <a:gridCol w="758190"/>
                <a:gridCol w="671195"/>
                <a:gridCol w="669925"/>
                <a:gridCol w="746125"/>
                <a:gridCol w="796290"/>
                <a:gridCol w="448310"/>
              </a:tblGrid>
              <a:tr h="302260">
                <a:tc gridSpan="18">
                  <a:txBody>
                    <a:bodyPr/>
                    <a:p>
                      <a:pPr indent="0" algn="ctr">
                        <a:buNone/>
                      </a:pPr>
                      <a:r>
                        <a:rPr lang="zh-CN" sz="1400" b="0">
                          <a:solidFill>
                            <a:srgbClr val="000000"/>
                          </a:solidFill>
                          <a:latin typeface="Arial" panose="020B0604020202020204" pitchFamily="34" charset="0"/>
                          <a:ea typeface="黑体" panose="02010609060101010101" pitchFamily="49" charset="-122"/>
                        </a:rPr>
                        <a:t>质量管理体系（ISO9001）报价表（试行）</a:t>
                      </a:r>
                      <a:endParaRPr lang="en-US" altLang="en-US" sz="1400" b="0">
                        <a:solidFill>
                          <a:srgbClr val="000000"/>
                        </a:solidFill>
                        <a:latin typeface="黑体" panose="02010609060101010101" pitchFamily="49" charset="-122"/>
                      </a:endParaRPr>
                    </a:p>
                  </a:txBody>
                  <a:tcPr marL="12700" marR="12700" marT="12700" vert="horz" anchor="ctr" anchorCtr="0">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12420">
                <a:tc>
                  <a:txBody>
                    <a:bodyPr/>
                    <a:p>
                      <a:pPr indent="0" algn="ctr">
                        <a:buNone/>
                      </a:pPr>
                      <a:r>
                        <a:rPr lang="zh-CN" sz="900" b="1">
                          <a:solidFill>
                            <a:srgbClr val="000000"/>
                          </a:solidFill>
                          <a:latin typeface="Arial" panose="020B0604020202020204" pitchFamily="34" charset="0"/>
                          <a:ea typeface="宋体" panose="02010600030101010101" pitchFamily="2" charset="-122"/>
                        </a:rPr>
                        <a:t>组织风险分类</a:t>
                      </a:r>
                      <a:endParaRPr lang="en-US" altLang="en-US" sz="9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900" b="1">
                          <a:solidFill>
                            <a:srgbClr val="000000"/>
                          </a:solidFill>
                          <a:latin typeface="Arial" panose="020B0604020202020204" pitchFamily="34" charset="0"/>
                          <a:ea typeface="宋体" panose="02010600030101010101" pitchFamily="2" charset="-122"/>
                        </a:rPr>
                        <a:t>组织人数</a:t>
                      </a:r>
                      <a:endParaRPr lang="en-US" altLang="en-US" sz="9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900" b="1">
                          <a:solidFill>
                            <a:srgbClr val="000000"/>
                          </a:solidFill>
                          <a:latin typeface="宋体" panose="02010600030101010101" pitchFamily="2" charset="-122"/>
                        </a:rPr>
                        <a:t>1-25</a:t>
                      </a:r>
                      <a:endParaRPr lang="en-US" altLang="en-US" sz="9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900" b="1">
                          <a:solidFill>
                            <a:srgbClr val="000000"/>
                          </a:solidFill>
                          <a:latin typeface="宋体" panose="02010600030101010101" pitchFamily="2" charset="-122"/>
                        </a:rPr>
                        <a:t>26-65</a:t>
                      </a:r>
                      <a:endParaRPr lang="en-US" altLang="en-US" sz="9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900" b="1">
                          <a:solidFill>
                            <a:srgbClr val="000000"/>
                          </a:solidFill>
                          <a:latin typeface="宋体" panose="02010600030101010101" pitchFamily="2" charset="-122"/>
                        </a:rPr>
                        <a:t>66-85</a:t>
                      </a:r>
                      <a:endParaRPr lang="en-US" altLang="en-US" sz="9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86-125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126-175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176-275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276-425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426-625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626-875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876-1175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1176-1550</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1551-2025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2026-2675</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2676-3450</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000" b="1">
                          <a:solidFill>
                            <a:srgbClr val="000000"/>
                          </a:solidFill>
                          <a:latin typeface="宋体" panose="02010600030101010101" pitchFamily="2" charset="-122"/>
                        </a:rPr>
                        <a:t>3451-4350</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＞2026</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r>
              <a:tr h="336550">
                <a:tc rowSpan="4">
                  <a:txBody>
                    <a:bodyPr/>
                    <a:p>
                      <a:pPr indent="0" algn="ctr">
                        <a:buNone/>
                      </a:pPr>
                      <a:r>
                        <a:rPr lang="zh-CN" sz="900" b="1">
                          <a:solidFill>
                            <a:srgbClr val="000000"/>
                          </a:solidFill>
                          <a:latin typeface="Arial" panose="020B0604020202020204" pitchFamily="34" charset="0"/>
                          <a:ea typeface="宋体" panose="02010600030101010101" pitchFamily="2" charset="-122"/>
                        </a:rPr>
                        <a:t>普通风险</a:t>
                      </a:r>
                      <a:endParaRPr lang="en-US" altLang="en-US" sz="9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初次审核人日</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3</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4</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5</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6</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8</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9</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11</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12</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13</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14</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15</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16</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17</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18</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遵循以上规律</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3365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初次认证最低</a:t>
                      </a:r>
                      <a:endParaRPr lang="zh-CN" sz="1000" b="1">
                        <a:solidFill>
                          <a:srgbClr val="000000"/>
                        </a:solidFill>
                        <a:latin typeface="Arial" panose="020B0604020202020204" pitchFamily="34" charset="0"/>
                        <a:ea typeface="宋体" panose="02010600030101010101" pitchFamily="2" charset="-122"/>
                      </a:endParaRPr>
                    </a:p>
                    <a:p>
                      <a:pPr indent="0" algn="ctr">
                        <a:buNone/>
                      </a:pPr>
                      <a:r>
                        <a:rPr lang="zh-CN" sz="1000" b="1">
                          <a:solidFill>
                            <a:srgbClr val="000000"/>
                          </a:solidFill>
                          <a:latin typeface="Arial" panose="020B0604020202020204" pitchFamily="34" charset="0"/>
                          <a:ea typeface="宋体" panose="02010600030101010101" pitchFamily="2" charset="-122"/>
                        </a:rPr>
                        <a:t>报价（元）</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5000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6000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7000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8000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10000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11000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12000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13000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14000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15000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16000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17000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18000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19000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20000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2419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监督审核人日</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2</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1">
                          <a:solidFill>
                            <a:srgbClr val="000000"/>
                          </a:solidFill>
                          <a:latin typeface="宋体" panose="02010600030101010101" pitchFamily="2" charset="-122"/>
                        </a:rPr>
                        <a:t>2.2</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1">
                          <a:solidFill>
                            <a:srgbClr val="000000"/>
                          </a:solidFill>
                          <a:latin typeface="宋体" panose="02010600030101010101" pitchFamily="2" charset="-122"/>
                        </a:rPr>
                        <a:t>2.6</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3</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3.8</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4</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4.4</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4.8</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5.2</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5.6</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6</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6.4</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6.8</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7.2</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7.6</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3225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监督最低报价（元）</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4500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5500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6500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7500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9500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10000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11000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12000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13000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14000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15000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16000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17000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18000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000" b="0">
                          <a:solidFill>
                            <a:srgbClr val="000000"/>
                          </a:solidFill>
                          <a:latin typeface="宋体" panose="02010600030101010101" pitchFamily="2" charset="-122"/>
                        </a:rPr>
                        <a:t>19000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302260">
                <a:tc rowSpan="4">
                  <a:txBody>
                    <a:bodyPr/>
                    <a:p>
                      <a:pPr indent="0" algn="ctr">
                        <a:buNone/>
                      </a:pPr>
                      <a:r>
                        <a:rPr lang="zh-CN" sz="900" b="1">
                          <a:solidFill>
                            <a:srgbClr val="000000"/>
                          </a:solidFill>
                          <a:latin typeface="Arial" panose="020B0604020202020204" pitchFamily="34" charset="0"/>
                          <a:ea typeface="宋体" panose="02010600030101010101" pitchFamily="2" charset="-122"/>
                        </a:rPr>
                        <a:t>一级风险</a:t>
                      </a:r>
                      <a:endParaRPr lang="en-US" altLang="en-US" sz="9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初次审核人日</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4</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5</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6</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7</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9</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11</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12</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13</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14</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15</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16</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17</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18</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19</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3365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初次认证最低报价（元）</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6000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7000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8000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9000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11000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12000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13000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14000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15000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16000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17000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18000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19000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20000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21000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cap="flat">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2317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监督审核人日</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2</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2.4</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2.8</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3.2</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4</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4.4</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4.8</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5.2</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5.6</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6</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6.4</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6.8</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7.2</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7.4</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1">
                          <a:solidFill>
                            <a:srgbClr val="000000"/>
                          </a:solidFill>
                          <a:latin typeface="宋体" panose="02010600030101010101" pitchFamily="2" charset="-122"/>
                        </a:rPr>
                        <a:t>7.8</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2724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000" b="1">
                          <a:solidFill>
                            <a:srgbClr val="000000"/>
                          </a:solidFill>
                          <a:latin typeface="Arial" panose="020B0604020202020204" pitchFamily="34" charset="0"/>
                          <a:ea typeface="宋体" panose="02010600030101010101" pitchFamily="2" charset="-122"/>
                        </a:rPr>
                        <a:t>监督最低报价（元）</a:t>
                      </a:r>
                      <a:endParaRPr lang="en-US" altLang="en-US" sz="10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5500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6500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7000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8000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10000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11000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12000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13000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14000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15000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16000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17000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18000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18500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000" b="0">
                          <a:solidFill>
                            <a:srgbClr val="000000"/>
                          </a:solidFill>
                          <a:latin typeface="宋体" panose="02010600030101010101" pitchFamily="2" charset="-122"/>
                        </a:rPr>
                        <a:t>19500</a:t>
                      </a: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0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bl>
          </a:graphicData>
        </a:graphic>
      </p:graphicFrame>
      <p:sp>
        <p:nvSpPr>
          <p:cNvPr id="3" name="文本框 2"/>
          <p:cNvSpPr txBox="1"/>
          <p:nvPr/>
        </p:nvSpPr>
        <p:spPr>
          <a:xfrm>
            <a:off x="3328035" y="447040"/>
            <a:ext cx="6999605" cy="398780"/>
          </a:xfrm>
          <a:prstGeom prst="rect">
            <a:avLst/>
          </a:prstGeom>
          <a:noFill/>
        </p:spPr>
        <p:txBody>
          <a:bodyPr wrap="square" rtlCol="0">
            <a:spAutoFit/>
          </a:bodyPr>
          <a:p>
            <a:r>
              <a:rPr lang="zh-CN" altLang="en-US" sz="2000"/>
              <a:t>质量管理体系（</a:t>
            </a:r>
            <a:r>
              <a:rPr lang="en-US" altLang="zh-CN" sz="2000"/>
              <a:t>ISO9001</a:t>
            </a:r>
            <a:r>
              <a:rPr lang="zh-CN" altLang="en-US" sz="2000"/>
              <a:t>）报价表（直接客户）</a:t>
            </a:r>
            <a:endParaRPr lang="zh-CN" altLang="en-US" sz="2000"/>
          </a:p>
        </p:txBody>
      </p:sp>
    </p:spTree>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3" name="文本框 2"/>
          <p:cNvSpPr txBox="1"/>
          <p:nvPr/>
        </p:nvSpPr>
        <p:spPr>
          <a:xfrm>
            <a:off x="3387725" y="621030"/>
            <a:ext cx="6096000" cy="398780"/>
          </a:xfrm>
          <a:prstGeom prst="rect">
            <a:avLst/>
          </a:prstGeom>
          <a:noFill/>
        </p:spPr>
        <p:txBody>
          <a:bodyPr wrap="square" rtlCol="0">
            <a:spAutoFit/>
          </a:bodyPr>
          <a:p>
            <a:r>
              <a:rPr lang="zh-CN" altLang="en-US" sz="2000"/>
              <a:t>环境管理体系（</a:t>
            </a:r>
            <a:r>
              <a:rPr lang="en-US" altLang="zh-CN" sz="2000"/>
              <a:t>ISO14001</a:t>
            </a:r>
            <a:r>
              <a:rPr lang="zh-CN" altLang="en-US" sz="2000"/>
              <a:t>）报价表（直接客户）</a:t>
            </a:r>
            <a:endParaRPr lang="zh-CN" altLang="en-US" sz="2000"/>
          </a:p>
        </p:txBody>
      </p:sp>
      <p:graphicFrame>
        <p:nvGraphicFramePr>
          <p:cNvPr id="4" name="表格 3"/>
          <p:cNvGraphicFramePr/>
          <p:nvPr>
            <p:custDataLst>
              <p:tags r:id="rId1"/>
            </p:custDataLst>
          </p:nvPr>
        </p:nvGraphicFramePr>
        <p:xfrm>
          <a:off x="609600" y="1228598"/>
          <a:ext cx="13346430" cy="3330575"/>
        </p:xfrm>
        <a:graphic>
          <a:graphicData uri="http://schemas.openxmlformats.org/drawingml/2006/table">
            <a:tbl>
              <a:tblPr firstRow="1" bandRow="1">
                <a:tableStyleId>{5C22544A-7EE6-4342-B048-85BDC9FD1C3A}</a:tableStyleId>
              </a:tblPr>
              <a:tblGrid>
                <a:gridCol w="768985"/>
                <a:gridCol w="1167765"/>
                <a:gridCol w="589280"/>
                <a:gridCol w="632460"/>
                <a:gridCol w="521970"/>
                <a:gridCol w="715645"/>
                <a:gridCol w="759460"/>
                <a:gridCol w="769620"/>
                <a:gridCol w="642620"/>
                <a:gridCol w="850900"/>
                <a:gridCol w="814070"/>
                <a:gridCol w="796290"/>
                <a:gridCol w="659765"/>
                <a:gridCol w="660400"/>
                <a:gridCol w="623570"/>
              </a:tblGrid>
              <a:tr h="292100">
                <a:tc gridSpan="15">
                  <a:txBody>
                    <a:bodyPr/>
                    <a:p>
                      <a:pPr indent="0" algn="ctr">
                        <a:buNone/>
                      </a:pPr>
                      <a:r>
                        <a:rPr lang="zh-CN" sz="1500" b="0">
                          <a:solidFill>
                            <a:srgbClr val="000000"/>
                          </a:solidFill>
                          <a:latin typeface="Arial" panose="020B0604020202020204" pitchFamily="34" charset="0"/>
                          <a:ea typeface="黑体" panose="02010609060101010101" pitchFamily="49" charset="-122"/>
                        </a:rPr>
                        <a:t>环境管理体系（ISO14001）报价表（试行）</a:t>
                      </a:r>
                      <a:endParaRPr lang="en-US" altLang="en-US" sz="1500" b="0">
                        <a:solidFill>
                          <a:srgbClr val="000000"/>
                        </a:solidFill>
                        <a:latin typeface="黑体" panose="02010609060101010101" pitchFamily="49" charset="-122"/>
                      </a:endParaRPr>
                    </a:p>
                  </a:txBody>
                  <a:tcPr marL="12700" marR="12700" marT="12700" vert="horz" anchor="ctr" anchorCtr="0">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cap="flat">
                      <a:noFill/>
                    </a:lnB>
                  </a:tcPr>
                </a:tc>
                <a:tc hMerge="1">
                  <a:tcPr>
                    <a:lnT cap="flat">
                      <a:noFill/>
                    </a:lnT>
                    <a:lnB cap="flat">
                      <a:noFill/>
                    </a:lnB>
                  </a:tcPr>
                </a:tc>
                <a:tc hMerge="1">
                  <a:tcPr>
                    <a:lnR cap="flat">
                      <a:noFill/>
                    </a:lnR>
                    <a:lnT cap="flat">
                      <a:noFill/>
                    </a:lnT>
                    <a:lnB w="6350" cap="flat" cmpd="sng">
                      <a:solidFill>
                        <a:srgbClr val="000000"/>
                      </a:solidFill>
                      <a:prstDash val="solid"/>
                      <a:headEnd type="none" w="med" len="med"/>
                      <a:tailEnd type="none" w="med" len="med"/>
                    </a:lnB>
                  </a:tcPr>
                </a:tc>
              </a:tr>
              <a:tr h="398780">
                <a:tc>
                  <a:txBody>
                    <a:bodyPr/>
                    <a:p>
                      <a:pPr indent="0" algn="ctr">
                        <a:buNone/>
                      </a:pPr>
                      <a:r>
                        <a:rPr lang="zh-CN" sz="1100" b="1">
                          <a:solidFill>
                            <a:srgbClr val="000000"/>
                          </a:solidFill>
                          <a:latin typeface="Arial" panose="020B0604020202020204" pitchFamily="34" charset="0"/>
                          <a:ea typeface="宋体" panose="02010600030101010101" pitchFamily="2" charset="-122"/>
                        </a:rPr>
                        <a:t>受审组织风险分类</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受审核组织人数</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1-25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26-65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65-85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86-125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126-175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176-275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276-425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426-625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626-1175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1">
                          <a:solidFill>
                            <a:srgbClr val="000000"/>
                          </a:solidFill>
                          <a:latin typeface="宋体" panose="02010600030101010101" pitchFamily="2" charset="-122"/>
                        </a:rPr>
                        <a:t>1176-2025</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buNone/>
                      </a:pPr>
                      <a:r>
                        <a:rPr lang="en-US" sz="1200" b="0">
                          <a:solidFill>
                            <a:srgbClr val="000000"/>
                          </a:solidFill>
                          <a:latin typeface="Arial" panose="020B0604020202020204" charset="-122"/>
                        </a:rPr>
                        <a:t>2025-2675</a:t>
                      </a:r>
                      <a:endParaRPr lang="en-US" altLang="en-US" sz="1200" b="0">
                        <a:solidFill>
                          <a:srgbClr val="000000"/>
                        </a:solidFill>
                        <a:latin typeface="Arial" panose="020B0604020202020204" charset="-122"/>
                      </a:endParaRPr>
                    </a:p>
                  </a:txBody>
                  <a:tcPr marL="12700" marR="12700" marT="12700" vert="horz" anchor="ctr" anchorCtr="0">
                    <a:lnL w="6350" cap="flat" cmpd="sng">
                      <a:solidFill>
                        <a:srgbClr val="000000"/>
                      </a:solidFill>
                      <a:prstDash val="solid"/>
                      <a:headEnd type="none" w="med" len="med"/>
                      <a:tailEnd type="none" w="med" len="med"/>
                    </a:lnL>
                    <a:lnR>
                      <a:noFill/>
                    </a:lnR>
                    <a:lnT cap="flat">
                      <a:noFill/>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buNone/>
                      </a:pPr>
                      <a:r>
                        <a:rPr lang="en-US" sz="1200" b="0">
                          <a:solidFill>
                            <a:srgbClr val="000000"/>
                          </a:solidFill>
                          <a:latin typeface="Arial" panose="020B0604020202020204" charset="-122"/>
                        </a:rPr>
                        <a:t>2676-3450</a:t>
                      </a:r>
                      <a:endParaRPr lang="en-US" altLang="en-US" sz="1200" b="0">
                        <a:solidFill>
                          <a:srgbClr val="000000"/>
                        </a:solidFill>
                        <a:latin typeface="Arial" panose="020B0604020202020204" charset="-122"/>
                      </a:endParaRPr>
                    </a:p>
                  </a:txBody>
                  <a:tcPr marL="12700" marR="12700" marT="12700" vert="horz" anchor="ctr" anchorCtr="0">
                    <a:lnL>
                      <a:noFill/>
                    </a:lnL>
                    <a:lnR w="6350" cap="flat" cmpd="sng">
                      <a:solidFill>
                        <a:srgbClr val="000000"/>
                      </a:solidFill>
                      <a:prstDash val="solid"/>
                      <a:headEnd type="none" w="med" len="med"/>
                      <a:tailEnd type="none" w="med" len="med"/>
                    </a:lnR>
                    <a:lnT cap="flat">
                      <a:noFill/>
                    </a:lnT>
                    <a:lnB w="6350" cap="flat" cmpd="sng">
                      <a:solidFill>
                        <a:srgbClr val="000000"/>
                      </a:solidFill>
                      <a:prstDash val="solid"/>
                      <a:headEnd type="none" w="med" len="med"/>
                      <a:tailEnd type="none" w="med" len="med"/>
                    </a:lnB>
                    <a:lnTlToBr>
                      <a:noFill/>
                    </a:lnTlToBr>
                    <a:lnBlToTr>
                      <a:noFill/>
                    </a:lnBlToTr>
                    <a:solidFill>
                      <a:srgbClr val="FFC000"/>
                    </a:solidFill>
                  </a:tcPr>
                </a:tc>
                <a:tc>
                  <a:txBody>
                    <a:bodyPr/>
                    <a:p>
                      <a:pPr indent="0" algn="ctr">
                        <a:buNone/>
                      </a:pPr>
                      <a:r>
                        <a:rPr lang="en-US" sz="1200" b="0">
                          <a:solidFill>
                            <a:srgbClr val="000000"/>
                          </a:solidFill>
                          <a:latin typeface="Arial" panose="020B0604020202020204" charset="-122"/>
                        </a:rPr>
                        <a:t>≥3450</a:t>
                      </a:r>
                      <a:endParaRPr lang="en-US" altLang="en-US" sz="1200" b="0">
                        <a:solidFill>
                          <a:srgbClr val="000000"/>
                        </a:solidFill>
                        <a:latin typeface="Arial" panose="020B0604020202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C000"/>
                    </a:solidFill>
                  </a:tcPr>
                </a:tc>
              </a:tr>
              <a:tr h="399415">
                <a:tc rowSpan="4">
                  <a:txBody>
                    <a:bodyPr/>
                    <a:p>
                      <a:pPr indent="0" algn="ctr">
                        <a:buNone/>
                      </a:pPr>
                      <a:r>
                        <a:rPr lang="zh-CN" sz="1100" b="1">
                          <a:solidFill>
                            <a:srgbClr val="000000"/>
                          </a:solidFill>
                          <a:latin typeface="Arial" panose="020B0604020202020204" pitchFamily="34" charset="0"/>
                          <a:ea typeface="宋体" panose="02010600030101010101" pitchFamily="2" charset="-122"/>
                        </a:rPr>
                        <a:t>普通风险</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初次审核人日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5</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6</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7</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8</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9</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11</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12</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13</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15</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遵循以上规律</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3733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初次认证最低报价（元）</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6000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7000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8000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9000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10000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11000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12000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13000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14000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15000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16000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17000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3130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监督审核人日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1">
                          <a:solidFill>
                            <a:srgbClr val="000000"/>
                          </a:solidFill>
                          <a:latin typeface="宋体" panose="02010600030101010101" pitchFamily="2" charset="-122"/>
                        </a:rPr>
                        <a:t>2.2</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2.6</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3</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3.4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3.8</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4.4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4.8</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5.2</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5.6</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6</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6.4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2717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监督最低报价（元）</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5500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6500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7500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8500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9500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10000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11000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12000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13000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14000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15000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200" b="0">
                          <a:solidFill>
                            <a:srgbClr val="000000"/>
                          </a:solidFill>
                          <a:latin typeface="宋体" panose="02010600030101010101" pitchFamily="2" charset="-122"/>
                        </a:rPr>
                        <a:t>16000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281940">
                <a:tc rowSpan="4">
                  <a:txBody>
                    <a:bodyPr/>
                    <a:p>
                      <a:pPr indent="0" algn="ctr">
                        <a:buNone/>
                      </a:pPr>
                      <a:r>
                        <a:rPr lang="zh-CN" sz="1100" b="1">
                          <a:solidFill>
                            <a:srgbClr val="000000"/>
                          </a:solidFill>
                          <a:latin typeface="Arial" panose="020B0604020202020204" pitchFamily="34" charset="0"/>
                          <a:ea typeface="宋体" panose="02010600030101010101" pitchFamily="2" charset="-122"/>
                        </a:rPr>
                        <a:t>一级风险</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初次审核人日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5</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6</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7</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8</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11</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12</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13</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15</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16</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17</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3733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初次认证最低报价（元）</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7000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8000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9000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10000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12000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13000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14000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15500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16000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17000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18000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19000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3136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监督审核人日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1">
                          <a:solidFill>
                            <a:srgbClr val="000000"/>
                          </a:solidFill>
                          <a:latin typeface="宋体" panose="02010600030101010101" pitchFamily="2" charset="-122"/>
                        </a:rPr>
                        <a:t>2.6</a:t>
                      </a:r>
                      <a:endParaRPr lang="en-US" altLang="en-US" sz="12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3</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3.4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3.8</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4.4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4.6</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5</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5.4</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5.8</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6.2</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6.6</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7</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3130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监督最低报价（元）</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6500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7500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8500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9500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11000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11500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12500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13500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14500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15500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16500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200" b="0">
                          <a:solidFill>
                            <a:srgbClr val="000000"/>
                          </a:solidFill>
                          <a:latin typeface="宋体" panose="02010600030101010101" pitchFamily="2" charset="-122"/>
                        </a:rPr>
                        <a:t>17500</a:t>
                      </a: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bl>
          </a:graphicData>
        </a:graphic>
      </p:graphicFrame>
    </p:spTree>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3" name="文本框 2"/>
          <p:cNvSpPr txBox="1"/>
          <p:nvPr/>
        </p:nvSpPr>
        <p:spPr>
          <a:xfrm>
            <a:off x="2139315" y="662940"/>
            <a:ext cx="7791450" cy="368300"/>
          </a:xfrm>
          <a:prstGeom prst="rect">
            <a:avLst/>
          </a:prstGeom>
          <a:noFill/>
        </p:spPr>
        <p:txBody>
          <a:bodyPr wrap="square" rtlCol="0">
            <a:spAutoFit/>
          </a:bodyPr>
          <a:p>
            <a:r>
              <a:rPr lang="zh-CN" altLang="en-US"/>
              <a:t>质量管理体系</a:t>
            </a:r>
            <a:r>
              <a:rPr lang="en-US" altLang="zh-CN"/>
              <a:t>(ISO9001)+</a:t>
            </a:r>
            <a:r>
              <a:rPr lang="zh-CN" altLang="en-US"/>
              <a:t>环境管理体系报价表（</a:t>
            </a:r>
            <a:r>
              <a:rPr lang="en-US" altLang="zh-CN"/>
              <a:t>ISO14001</a:t>
            </a:r>
            <a:r>
              <a:rPr lang="zh-CN" altLang="en-US"/>
              <a:t>）（直接客户）</a:t>
            </a:r>
            <a:endParaRPr lang="zh-CN" altLang="en-US"/>
          </a:p>
        </p:txBody>
      </p:sp>
      <p:graphicFrame>
        <p:nvGraphicFramePr>
          <p:cNvPr id="4" name="表格 3"/>
          <p:cNvGraphicFramePr/>
          <p:nvPr>
            <p:custDataLst>
              <p:tags r:id="rId1"/>
            </p:custDataLst>
          </p:nvPr>
        </p:nvGraphicFramePr>
        <p:xfrm>
          <a:off x="699770" y="1320990"/>
          <a:ext cx="13975715" cy="3254375"/>
        </p:xfrm>
        <a:graphic>
          <a:graphicData uri="http://schemas.openxmlformats.org/drawingml/2006/table">
            <a:tbl>
              <a:tblPr firstRow="1" bandRow="1">
                <a:tableStyleId>{5C22544A-7EE6-4342-B048-85BDC9FD1C3A}</a:tableStyleId>
              </a:tblPr>
              <a:tblGrid>
                <a:gridCol w="734060"/>
                <a:gridCol w="1566545"/>
                <a:gridCol w="560705"/>
                <a:gridCol w="605790"/>
                <a:gridCol w="498475"/>
                <a:gridCol w="683260"/>
                <a:gridCol w="725170"/>
                <a:gridCol w="734695"/>
                <a:gridCol w="612775"/>
                <a:gridCol w="812800"/>
                <a:gridCol w="777875"/>
                <a:gridCol w="760095"/>
                <a:gridCol w="629285"/>
                <a:gridCol w="630555"/>
                <a:gridCol w="640715"/>
              </a:tblGrid>
              <a:tr h="398780">
                <a:tc gridSpan="15">
                  <a:txBody>
                    <a:bodyPr/>
                    <a:p>
                      <a:pPr indent="0" algn="ctr">
                        <a:buNone/>
                      </a:pPr>
                      <a:r>
                        <a:rPr lang="zh-CN" sz="1400" b="0">
                          <a:solidFill>
                            <a:srgbClr val="000000"/>
                          </a:solidFill>
                          <a:latin typeface="Arial" panose="020B0604020202020204" pitchFamily="34" charset="0"/>
                          <a:ea typeface="黑体" panose="02010609060101010101" pitchFamily="49" charset="-122"/>
                        </a:rPr>
                        <a:t>质量管理体系（ISO9001）+环境管理体系（ISO14001）结合审核报价表（试行）</a:t>
                      </a:r>
                      <a:endParaRPr lang="en-US" altLang="en-US" sz="1400" b="0">
                        <a:solidFill>
                          <a:srgbClr val="000000"/>
                        </a:solidFill>
                        <a:latin typeface="黑体" panose="02010609060101010101" pitchFamily="49" charset="-122"/>
                      </a:endParaRPr>
                    </a:p>
                  </a:txBody>
                  <a:tcPr marL="12700" marR="12700" marT="12700" vert="horz" anchor="ctr" anchorCtr="0">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381000">
                <a:tc>
                  <a:txBody>
                    <a:bodyPr/>
                    <a:p>
                      <a:pPr indent="0" algn="ctr">
                        <a:buNone/>
                      </a:pPr>
                      <a:r>
                        <a:rPr lang="zh-CN" sz="1100" b="1">
                          <a:solidFill>
                            <a:srgbClr val="000000"/>
                          </a:solidFill>
                          <a:latin typeface="Arial" panose="020B0604020202020204" pitchFamily="34" charset="0"/>
                          <a:ea typeface="宋体" panose="02010600030101010101" pitchFamily="2" charset="-122"/>
                        </a:rPr>
                        <a:t>组织风险分类</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组织人数</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1-25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26-65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65-85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86-125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126-175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176-275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276-425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426-625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626-1175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1">
                          <a:solidFill>
                            <a:srgbClr val="000000"/>
                          </a:solidFill>
                          <a:latin typeface="宋体" panose="02010600030101010101" pitchFamily="2" charset="-122"/>
                        </a:rPr>
                        <a:t>1176-2025</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buNone/>
                      </a:pPr>
                      <a:r>
                        <a:rPr lang="en-US" sz="1100" b="0">
                          <a:solidFill>
                            <a:srgbClr val="000000"/>
                          </a:solidFill>
                          <a:latin typeface="Arial" panose="020B0604020202020204" charset="-122"/>
                        </a:rPr>
                        <a:t>2025-2675</a:t>
                      </a:r>
                      <a:endParaRPr lang="en-US" altLang="en-US" sz="1100" b="0">
                        <a:solidFill>
                          <a:srgbClr val="000000"/>
                        </a:solidFill>
                        <a:latin typeface="Arial" panose="020B0604020202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buNone/>
                      </a:pPr>
                      <a:r>
                        <a:rPr lang="en-US" sz="1100" b="0">
                          <a:solidFill>
                            <a:srgbClr val="000000"/>
                          </a:solidFill>
                          <a:latin typeface="Arial" panose="020B0604020202020204" charset="-122"/>
                        </a:rPr>
                        <a:t>2676-3450</a:t>
                      </a:r>
                      <a:endParaRPr lang="en-US" altLang="en-US" sz="1100" b="0">
                        <a:solidFill>
                          <a:srgbClr val="000000"/>
                        </a:solidFill>
                        <a:latin typeface="Arial" panose="020B0604020202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c>
                  <a:txBody>
                    <a:bodyPr/>
                    <a:p>
                      <a:pPr indent="0" algn="ctr">
                        <a:buNone/>
                      </a:pPr>
                      <a:r>
                        <a:rPr lang="en-US" sz="1100" b="0">
                          <a:solidFill>
                            <a:srgbClr val="000000"/>
                          </a:solidFill>
                          <a:latin typeface="Arial" panose="020B0604020202020204" charset="-122"/>
                        </a:rPr>
                        <a:t>≥3450</a:t>
                      </a:r>
                      <a:endParaRPr lang="en-US" altLang="en-US" sz="1100" b="0">
                        <a:solidFill>
                          <a:srgbClr val="000000"/>
                        </a:solidFill>
                        <a:latin typeface="Arial" panose="020B0604020202020204"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79646"/>
                    </a:solidFill>
                  </a:tcPr>
                </a:tc>
              </a:tr>
              <a:tr h="381000">
                <a:tc rowSpan="4">
                  <a:txBody>
                    <a:bodyPr/>
                    <a:p>
                      <a:pPr indent="0" algn="ctr">
                        <a:buNone/>
                      </a:pPr>
                      <a:r>
                        <a:rPr lang="zh-CN" sz="1100" b="1">
                          <a:solidFill>
                            <a:srgbClr val="000000"/>
                          </a:solidFill>
                          <a:latin typeface="Arial" panose="020B0604020202020204" pitchFamily="34" charset="0"/>
                          <a:ea typeface="宋体" panose="02010600030101010101" pitchFamily="2" charset="-122"/>
                        </a:rPr>
                        <a:t>普通风险</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初次审核人日(人日)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6</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8</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11</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12.5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14</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16</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18</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21</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24</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27</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zh-CN" sz="1100" b="0">
                          <a:solidFill>
                            <a:srgbClr val="000000"/>
                          </a:solidFill>
                          <a:latin typeface="Arial" panose="020B0604020202020204" pitchFamily="34" charset="0"/>
                          <a:ea typeface="黑体" panose="02010609060101010101" pitchFamily="49" charset="-122"/>
                        </a:rPr>
                        <a:t>遵循以上规律</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2990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初次最低报价（元）</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9900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11700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13500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15300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18000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19800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21600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23400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25200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27000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28800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30600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2990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监督审核(人日)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3.4</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4.4</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5.5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6</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6.5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7</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8.2</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8.5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9.5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10.2</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10.5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11.5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2990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监督最低报价（元）</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8500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11000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13750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15000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16250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17500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20500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21250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23750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25500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26250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r>
                        <a:rPr lang="en-US" sz="1100" b="0">
                          <a:solidFill>
                            <a:srgbClr val="000000"/>
                          </a:solidFill>
                          <a:latin typeface="黑体" panose="02010609060101010101" pitchFamily="49" charset="-122"/>
                        </a:rPr>
                        <a:t>28750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p>
                      <a:pPr indent="0" algn="ctr">
                        <a:buNone/>
                      </a:pP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r>
              <a:tr h="299085">
                <a:tc rowSpan="4">
                  <a:txBody>
                    <a:bodyPr/>
                    <a:p>
                      <a:pPr indent="0" algn="ctr">
                        <a:buNone/>
                      </a:pPr>
                      <a:r>
                        <a:rPr lang="zh-CN" sz="1100" b="1">
                          <a:solidFill>
                            <a:srgbClr val="000000"/>
                          </a:solidFill>
                          <a:latin typeface="Arial" panose="020B0604020202020204" pitchFamily="34" charset="0"/>
                          <a:ea typeface="宋体" panose="02010600030101010101" pitchFamily="2" charset="-122"/>
                        </a:rPr>
                        <a:t>一级风险</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初次审核人日(人日)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7</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9</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12</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13.5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17</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19</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21</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22</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26</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28</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2990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初次最低报价（元）</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11050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13500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15300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17100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20700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22500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24300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26550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27900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29700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31500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33300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2990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监督审核(人日)</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1">
                          <a:solidFill>
                            <a:srgbClr val="000000"/>
                          </a:solidFill>
                          <a:latin typeface="黑体" panose="02010609060101010101" pitchFamily="49" charset="-122"/>
                        </a:rPr>
                        <a:t>4</a:t>
                      </a:r>
                      <a:endParaRPr lang="en-US" altLang="en-US" sz="1100" b="1">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6</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6.5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7.5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8.2</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8.8</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9.8</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10.4</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10.5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11.5</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12</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r h="2990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100" b="1">
                          <a:solidFill>
                            <a:srgbClr val="000000"/>
                          </a:solidFill>
                          <a:latin typeface="Arial" panose="020B0604020202020204" pitchFamily="34" charset="0"/>
                          <a:ea typeface="宋体" panose="02010600030101010101" pitchFamily="2" charset="-122"/>
                        </a:rPr>
                        <a:t>监督报价（元）</a:t>
                      </a:r>
                      <a:endParaRPr lang="en-US" altLang="en-US" sz="1100" b="1">
                        <a:solidFill>
                          <a:srgbClr val="000000"/>
                        </a:solidFill>
                        <a:latin typeface="宋体" panose="02010600030101010101" pitchFamily="2"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10000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12500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15000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16250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18750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20500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22000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24500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26000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26250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28750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r>
                        <a:rPr lang="en-US" sz="1100" b="0">
                          <a:solidFill>
                            <a:srgbClr val="000000"/>
                          </a:solidFill>
                          <a:latin typeface="黑体" panose="02010609060101010101" pitchFamily="49" charset="-122"/>
                        </a:rPr>
                        <a:t>30000</a:t>
                      </a: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c>
                  <a:txBody>
                    <a:bodyPr/>
                    <a:p>
                      <a:pPr indent="0" algn="ctr">
                        <a:buNone/>
                      </a:pPr>
                      <a:endParaRPr lang="en-US" altLang="en-US" sz="1100" b="0">
                        <a:solidFill>
                          <a:srgbClr val="000000"/>
                        </a:solidFill>
                        <a:latin typeface="黑体" panose="02010609060101010101" pitchFamily="49" charset="-122"/>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B7DEE8"/>
                    </a:solidFill>
                  </a:tcPr>
                </a:tc>
              </a:tr>
            </a:tbl>
          </a:graphicData>
        </a:graphic>
      </p:graphicFrame>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标题 1"/>
          <p:cNvSpPr>
            <a:spLocks noGrp="1"/>
          </p:cNvSpPr>
          <p:nvPr>
            <p:ph type="title"/>
          </p:nvPr>
        </p:nvSpPr>
        <p:spPr>
          <a:xfrm>
            <a:off x="1764030" y="393065"/>
            <a:ext cx="5068570" cy="704850"/>
          </a:xfrm>
        </p:spPr>
        <p:txBody>
          <a:bodyPr vert="horz" wrap="square" lIns="174148" tIns="87074" rIns="174148" bIns="87074" anchor="ctr" anchorCtr="0"/>
          <a:p>
            <a:pPr eaLnBrk="1" hangingPunct="1"/>
            <a:r>
              <a:rPr lang="zh-CN" altLang="en-US" sz="2400" b="1" dirty="0">
                <a:solidFill>
                  <a:srgbClr val="FF0000"/>
                </a:solidFill>
              </a:rPr>
              <a:t>网络安全认证工作的重要性（续）</a:t>
            </a:r>
            <a:endParaRPr lang="zh-CN" altLang="en-US" sz="2400" b="1" dirty="0">
              <a:solidFill>
                <a:srgbClr val="FF0000"/>
              </a:solidFill>
            </a:endParaRPr>
          </a:p>
        </p:txBody>
      </p:sp>
      <p:sp>
        <p:nvSpPr>
          <p:cNvPr id="27651" name="内容占位符 2"/>
          <p:cNvSpPr>
            <a:spLocks noGrp="1"/>
          </p:cNvSpPr>
          <p:nvPr>
            <p:ph idx="1"/>
          </p:nvPr>
        </p:nvSpPr>
        <p:spPr>
          <a:xfrm>
            <a:off x="1156306" y="1233714"/>
            <a:ext cx="10150928" cy="3568095"/>
          </a:xfrm>
        </p:spPr>
        <p:txBody>
          <a:bodyPr vert="horz" wrap="square" lIns="174148" tIns="87074" rIns="174148" bIns="87074" anchor="t" anchorCtr="0"/>
          <a:p>
            <a:pPr eaLnBrk="1" hangingPunct="1">
              <a:lnSpc>
                <a:spcPct val="110000"/>
              </a:lnSpc>
              <a:buNone/>
            </a:pPr>
            <a:r>
              <a:rPr lang="zh-CN" altLang="en-US" sz="2475" b="1" dirty="0">
                <a:solidFill>
                  <a:srgbClr val="00B0F0"/>
                </a:solidFill>
              </a:rPr>
              <a:t>信息安全技术与信息安全产品及服务成为世界各国关注的焦点：</a:t>
            </a:r>
            <a:endParaRPr lang="zh-CN" altLang="en-US" sz="2475" b="1" dirty="0">
              <a:solidFill>
                <a:srgbClr val="00B0F0"/>
              </a:solidFill>
            </a:endParaRPr>
          </a:p>
          <a:p>
            <a:pPr eaLnBrk="1" hangingPunct="1">
              <a:lnSpc>
                <a:spcPct val="110000"/>
              </a:lnSpc>
              <a:buFont typeface="Arial" panose="020B0604020202020204" pitchFamily="34" charset="0"/>
              <a:buAutoNum type="arabicPeriod"/>
            </a:pPr>
            <a:r>
              <a:rPr lang="zh-CN" altLang="en-US" sz="2475" b="1" dirty="0">
                <a:solidFill>
                  <a:srgbClr val="00B0F0"/>
                </a:solidFill>
              </a:rPr>
              <a:t>信息与网络系统的基础性、全局性作用进一步增强。信息安全问题日益突出。</a:t>
            </a:r>
            <a:endParaRPr lang="zh-CN" altLang="en-US" sz="2475" b="1" dirty="0">
              <a:solidFill>
                <a:srgbClr val="00B0F0"/>
              </a:solidFill>
            </a:endParaRPr>
          </a:p>
          <a:p>
            <a:pPr eaLnBrk="1" hangingPunct="1">
              <a:lnSpc>
                <a:spcPct val="110000"/>
              </a:lnSpc>
              <a:buFont typeface="Arial" panose="020B0604020202020204" pitchFamily="34" charset="0"/>
              <a:buAutoNum type="arabicPeriod"/>
            </a:pPr>
            <a:r>
              <a:rPr lang="zh-CN" altLang="en-US" sz="2475" b="1" dirty="0">
                <a:solidFill>
                  <a:srgbClr val="00B0F0"/>
                </a:solidFill>
              </a:rPr>
              <a:t>信息安全产品及服务和</a:t>
            </a:r>
            <a:r>
              <a:rPr lang="zh-CN" altLang="en-US" sz="2400" b="1" dirty="0">
                <a:solidFill>
                  <a:srgbClr val="00B0F0"/>
                </a:solidFill>
              </a:rPr>
              <a:t>信息系统</a:t>
            </a:r>
            <a:r>
              <a:rPr lang="zh-CN" altLang="en-US" sz="2475" b="1" dirty="0">
                <a:solidFill>
                  <a:srgbClr val="00B0F0"/>
                </a:solidFill>
              </a:rPr>
              <a:t>固有的敏感性、特殊性，直接影响着国家的安全利益和经济利益。</a:t>
            </a:r>
            <a:endParaRPr lang="zh-CN" altLang="en-US" sz="2475" b="1" dirty="0">
              <a:solidFill>
                <a:srgbClr val="00B0F0"/>
              </a:solidFill>
            </a:endParaRPr>
          </a:p>
          <a:p>
            <a:pPr eaLnBrk="1" hangingPunct="1">
              <a:lnSpc>
                <a:spcPct val="110000"/>
              </a:lnSpc>
              <a:buFont typeface="Arial" panose="020B0604020202020204" pitchFamily="34" charset="0"/>
              <a:buAutoNum type="arabicPeriod"/>
            </a:pPr>
            <a:r>
              <a:rPr lang="zh-CN" altLang="en-US" sz="2475" b="1" dirty="0">
                <a:solidFill>
                  <a:srgbClr val="00B0F0"/>
                </a:solidFill>
                <a:latin typeface="宋体" panose="02010600030101010101" pitchFamily="2" charset="-122"/>
              </a:rPr>
              <a:t>信息技术发展日新月异，移动互联、云计算，企业迁移至</a:t>
            </a:r>
            <a:r>
              <a:rPr lang="en-US" altLang="zh-CN" sz="2475" b="1" dirty="0">
                <a:solidFill>
                  <a:srgbClr val="00B0F0"/>
                </a:solidFill>
                <a:latin typeface="宋体" panose="02010600030101010101" pitchFamily="2" charset="-122"/>
              </a:rPr>
              <a:t>IPV6</a:t>
            </a:r>
            <a:r>
              <a:rPr lang="zh-CN" altLang="en-US" sz="2475" b="1" dirty="0">
                <a:solidFill>
                  <a:srgbClr val="00B0F0"/>
                </a:solidFill>
                <a:latin typeface="宋体" panose="02010600030101010101" pitchFamily="2" charset="-122"/>
              </a:rPr>
              <a:t>等新问题不断涌现使得信息安全面临全新的考验。</a:t>
            </a:r>
            <a:endParaRPr lang="zh-CN" altLang="en-US" sz="2475" b="1" dirty="0">
              <a:solidFill>
                <a:srgbClr val="00B0F0"/>
              </a:solidFill>
              <a:latin typeface="宋体" panose="02010600030101010101" pitchFamily="2" charset="-122"/>
            </a:endParaRPr>
          </a:p>
        </p:txBody>
      </p:sp>
      <p:sp>
        <p:nvSpPr>
          <p:cNvPr id="4" name="灯片编号占位符 3"/>
          <p:cNvSpPr txBox="1">
            <a:spLocks noGrp="1"/>
          </p:cNvSpPr>
          <p:nvPr/>
        </p:nvSpPr>
        <p:spPr bwMode="auto">
          <a:xfrm>
            <a:off x="10514995" y="6286501"/>
            <a:ext cx="616857" cy="365882"/>
          </a:xfrm>
          <a:prstGeom prst="rect">
            <a:avLst/>
          </a:prstGeom>
          <a:noFill/>
          <a:ln w="9525">
            <a:noFill/>
            <a:miter lim="800000"/>
          </a:ln>
        </p:spPr>
        <p:txBody>
          <a:bodyPr lIns="174148" tIns="87074" rIns="174148" bIns="87074" anchor="ctr"/>
          <a:p>
            <a:pPr algn="r">
              <a:buNone/>
            </a:pPr>
            <a:fld id="{9A0DB2DC-4C9A-4742-B13C-FB6460FD3503}" type="slidenum">
              <a:rPr lang="zh-CN" altLang="en-US" sz="1335" dirty="0">
                <a:solidFill>
                  <a:srgbClr val="898989"/>
                </a:solidFill>
                <a:latin typeface="Arial" panose="020B0604020202020204" pitchFamily="34" charset="0"/>
              </a:rPr>
            </a:fld>
            <a:endParaRPr lang="zh-CN" altLang="en-US" sz="1335" dirty="0">
              <a:solidFill>
                <a:srgbClr val="898989"/>
              </a:solidFill>
              <a:latin typeface="Arial" panose="020B0604020202020204" pitchFamily="34" charset="0"/>
            </a:endParaRPr>
          </a:p>
        </p:txBody>
      </p:sp>
      <p:sp>
        <p:nvSpPr>
          <p:cNvPr id="27653" name="Rectangle 5"/>
          <p:cNvSpPr/>
          <p:nvPr/>
        </p:nvSpPr>
        <p:spPr>
          <a:xfrm>
            <a:off x="1020233" y="4937882"/>
            <a:ext cx="10287000" cy="865505"/>
          </a:xfrm>
          <a:prstGeom prst="rect">
            <a:avLst/>
          </a:prstGeom>
          <a:noFill/>
          <a:ln w="9525">
            <a:noFill/>
          </a:ln>
        </p:spPr>
        <p:txBody>
          <a:bodyPr>
            <a:spAutoFit/>
          </a:bodyPr>
          <a:p>
            <a:pPr marL="190500" indent="-190500">
              <a:lnSpc>
                <a:spcPct val="110000"/>
              </a:lnSpc>
              <a:spcBef>
                <a:spcPct val="20000"/>
              </a:spcBef>
            </a:pPr>
            <a:r>
              <a:rPr lang="zh-CN" altLang="en-US" sz="2285" b="1" dirty="0">
                <a:solidFill>
                  <a:srgbClr val="000000"/>
                </a:solidFill>
                <a:latin typeface="Arial" panose="020B0604020202020204" pitchFamily="34" charset="0"/>
              </a:rPr>
              <a:t>措施之一：各国政府纷纷采取颁布法律、标准、实行许可与认证制度等方式，对信息安全产品及服务实行严格的控制。</a:t>
            </a:r>
            <a:endParaRPr lang="zh-CN" altLang="en-US" sz="2285" b="1" dirty="0">
              <a:solidFill>
                <a:srgbClr val="000000"/>
              </a:solidFill>
              <a:latin typeface="Arial" panose="020B0604020202020204" pitchFamily="34" charset="0"/>
            </a:endParaRPr>
          </a:p>
        </p:txBody>
      </p:sp>
      <p:pic>
        <p:nvPicPr>
          <p:cNvPr id="2" name="图片 1"/>
          <p:cNvPicPr>
            <a:picLocks noChangeAspect="1"/>
          </p:cNvPicPr>
          <p:nvPr>
            <p:custDataLst>
              <p:tags r:id="rId1"/>
            </p:custDataLst>
          </p:nvPr>
        </p:nvPicPr>
        <p:blipFill rotWithShape="1">
          <a:blip r:embed="rId2" cstate="screen"/>
          <a:srcRect l="1" t="27927" r="23069" b="21840"/>
          <a:stretch>
            <a:fillRect/>
          </a:stretch>
        </p:blipFill>
        <p:spPr>
          <a:xfrm>
            <a:off x="0" y="138140"/>
            <a:ext cx="1864487" cy="1217453"/>
          </a:xfrm>
          <a:prstGeom prst="rect">
            <a:avLst/>
          </a:prstGeom>
        </p:spPr>
      </p:pic>
      <p:sp>
        <p:nvSpPr>
          <p:cNvPr id="3" name="文本框 2"/>
          <p:cNvSpPr txBox="1"/>
          <p:nvPr/>
        </p:nvSpPr>
        <p:spPr>
          <a:xfrm>
            <a:off x="448247" y="485891"/>
            <a:ext cx="627443"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一</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31" name="矩形 30"/>
          <p:cNvSpPr/>
          <p:nvPr/>
        </p:nvSpPr>
        <p:spPr>
          <a:xfrm>
            <a:off x="1747470" y="424256"/>
            <a:ext cx="5161280" cy="52197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网络安全测试能力（团队）认证</a:t>
            </a:r>
            <a:endParaRPr kumimoji="0" lang="zh-CN" altLang="en-US" sz="28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18" name="矩形 17"/>
          <p:cNvSpPr/>
          <p:nvPr/>
        </p:nvSpPr>
        <p:spPr>
          <a:xfrm>
            <a:off x="536028" y="1636671"/>
            <a:ext cx="6547944" cy="2999740"/>
          </a:xfrm>
          <a:prstGeom prst="rect">
            <a:avLst/>
          </a:prstGeom>
        </p:spPr>
        <p:txBody>
          <a:bodyPr wrap="square">
            <a:spAutoFit/>
          </a:bodyPr>
          <a:lstStyle/>
          <a:p>
            <a:pPr>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依据《网络安全测试能力（团队）评价规范》（</a:t>
            </a:r>
            <a:r>
              <a:rPr lang="en-US" altLang="zh-CN" dirty="0">
                <a:latin typeface="Kaiti SC" panose="02010600040101010101" pitchFamily="2" charset="-122"/>
                <a:ea typeface="Kaiti SC" panose="02010600040101010101" pitchFamily="2" charset="-122"/>
              </a:rPr>
              <a:t>T/GDCSA 006</a:t>
            </a:r>
            <a:r>
              <a:rPr lang="zh-CN" altLang="zh-CN" dirty="0">
                <a:latin typeface="Kaiti SC" panose="02010600040101010101" pitchFamily="2" charset="-122"/>
                <a:ea typeface="Kaiti SC" panose="02010600040101010101" pitchFamily="2" charset="-122"/>
              </a:rPr>
              <a:t>—</a:t>
            </a:r>
            <a:r>
              <a:rPr lang="en-US" altLang="zh-CN" dirty="0">
                <a:latin typeface="Kaiti SC" panose="02010600040101010101" pitchFamily="2" charset="-122"/>
                <a:ea typeface="Kaiti SC" panose="02010600040101010101" pitchFamily="2" charset="-122"/>
              </a:rPr>
              <a:t>2021</a:t>
            </a:r>
            <a:r>
              <a:rPr lang="zh-CN" altLang="zh-CN" dirty="0">
                <a:latin typeface="Kaiti SC" panose="02010600040101010101" pitchFamily="2" charset="-122"/>
                <a:ea typeface="Kaiti SC" panose="02010600040101010101" pitchFamily="2" charset="-122"/>
              </a:rPr>
              <a:t>）标准客观、公正、规范地开展网络安全测试团队能力评价认证工作，并颁发网络安全测试能力（团队）认证证书，该证书对网络安全攻防测试团队能力进行评价等级认证，对网络安全攻防测试团队的自我提升与培养，为网络安全行业发展提供人才资源有着积极作用。</a:t>
            </a:r>
            <a:endParaRPr lang="zh-CN" altLang="zh-CN" dirty="0">
              <a:latin typeface="Kaiti SC" panose="02010600040101010101" pitchFamily="2" charset="-122"/>
              <a:ea typeface="Kaiti SC" panose="02010600040101010101" pitchFamily="2" charset="-122"/>
            </a:endParaRPr>
          </a:p>
          <a:p>
            <a:pPr>
              <a:lnSpc>
                <a:spcPct val="150000"/>
              </a:lnSpc>
            </a:pPr>
            <a:r>
              <a:rPr lang="zh-CN" altLang="zh-CN" b="1" dirty="0">
                <a:latin typeface="Kaiti SC" panose="02010600040101010101" pitchFamily="2" charset="-122"/>
                <a:ea typeface="Kaiti SC" panose="02010600040101010101" pitchFamily="2" charset="-122"/>
              </a:rPr>
              <a:t>证书分为五个星级，其中一星为最低级别，五星为最高级别。</a:t>
            </a:r>
            <a:endParaRPr lang="zh-CN" altLang="zh-CN" b="1" dirty="0">
              <a:latin typeface="Kaiti SC" panose="02010600040101010101" pitchFamily="2" charset="-122"/>
              <a:ea typeface="Kaiti SC" panose="02010600040101010101" pitchFamily="2" charset="-122"/>
            </a:endParaRPr>
          </a:p>
        </p:txBody>
      </p:sp>
      <p:pic>
        <p:nvPicPr>
          <p:cNvPr id="19" name="图片 18" descr="e0a1aec3c3fad819e0ed205325c4758"/>
          <p:cNvPicPr/>
          <p:nvPr/>
        </p:nvPicPr>
        <p:blipFill>
          <a:blip r:embed="rId2">
            <a:extLst>
              <a:ext uri="{28A0092B-C50C-407E-A947-70E740481C1C}">
                <a14:useLocalDpi xmlns:a14="http://schemas.microsoft.com/office/drawing/2010/main" val="0"/>
              </a:ext>
            </a:extLst>
          </a:blip>
          <a:srcRect/>
          <a:stretch>
            <a:fillRect/>
          </a:stretch>
        </p:blipFill>
        <p:spPr bwMode="auto">
          <a:xfrm>
            <a:off x="7409793" y="358851"/>
            <a:ext cx="4529958" cy="5938604"/>
          </a:xfrm>
          <a:prstGeom prst="rect">
            <a:avLst/>
          </a:prstGeom>
          <a:noFill/>
          <a:ln>
            <a:solidFill>
              <a:srgbClr val="FF0000"/>
            </a:solidFill>
          </a:ln>
        </p:spPr>
      </p:pic>
    </p:spTree>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 name="图片 1"/>
          <p:cNvPicPr>
            <a:picLocks noChangeAspect="1"/>
          </p:cNvPicPr>
          <p:nvPr/>
        </p:nvPicPr>
        <p:blipFill>
          <a:blip r:embed="rId1"/>
          <a:stretch>
            <a:fillRect/>
          </a:stretch>
        </p:blipFill>
        <p:spPr>
          <a:xfrm>
            <a:off x="1676400" y="761365"/>
            <a:ext cx="8583295" cy="4244975"/>
          </a:xfrm>
          <a:prstGeom prst="rect">
            <a:avLst/>
          </a:prstGeom>
        </p:spPr>
      </p:pic>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四</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31" name="矩形 30"/>
          <p:cNvSpPr/>
          <p:nvPr/>
        </p:nvSpPr>
        <p:spPr>
          <a:xfrm>
            <a:off x="1737360" y="585470"/>
            <a:ext cx="5236845" cy="52197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网络空间专业人员认证（</a:t>
            </a:r>
            <a:r>
              <a:rPr kumimoji="0" lang="en-US" altLang="zh-CN" sz="28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CSCS</a:t>
            </a:r>
            <a:r>
              <a:rPr kumimoji="0" lang="zh-CN" altLang="en-US" sz="28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a:t>
            </a:r>
            <a:endParaRPr kumimoji="0" lang="zh-CN" altLang="en-US" sz="28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18" name="矩形 17"/>
          <p:cNvSpPr/>
          <p:nvPr/>
        </p:nvSpPr>
        <p:spPr>
          <a:xfrm>
            <a:off x="382677" y="1947313"/>
            <a:ext cx="6853761" cy="2584450"/>
          </a:xfrm>
          <a:prstGeom prst="rect">
            <a:avLst/>
          </a:prstGeom>
        </p:spPr>
        <p:txBody>
          <a:bodyPr wrap="square">
            <a:spAutoFit/>
          </a:bodyPr>
          <a:lstStyle/>
          <a:p>
            <a:pPr>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依据团体标准</a:t>
            </a:r>
            <a:r>
              <a:rPr lang="en-US" altLang="zh-CN" dirty="0">
                <a:latin typeface="Kaiti SC" panose="02010600040101010101" pitchFamily="2" charset="-122"/>
                <a:ea typeface="Kaiti SC" panose="02010600040101010101" pitchFamily="2" charset="-122"/>
              </a:rPr>
              <a:t>T/BJCAS 01 -2021 </a:t>
            </a:r>
            <a:r>
              <a:rPr lang="zh-CN" altLang="zh-CN" dirty="0">
                <a:latin typeface="Kaiti SC" panose="02010600040101010101" pitchFamily="2" charset="-122"/>
                <a:ea typeface="Kaiti SC" panose="02010600040101010101" pitchFamily="2" charset="-122"/>
              </a:rPr>
              <a:t>《网络空间安全专业人员认证规范》，从关键信息基础设施保护、重要数据保护、个人信息保护、网络安全管理、网络安全规划设计、软件安全开发、安全集成、安全运维、风险评估、应急处理、网络安全审计、工业控制系统安全、大数据安全、物联网安全、云计算安全、人工智能安全、渗透测试等方向对网络空间安全人员进行能力认证。</a:t>
            </a:r>
            <a:endParaRPr lang="zh-CN" altLang="zh-CN" dirty="0">
              <a:latin typeface="Kaiti SC" panose="02010600040101010101" pitchFamily="2" charset="-122"/>
              <a:ea typeface="Kaiti SC" panose="02010600040101010101" pitchFamily="2" charset="-122"/>
            </a:endParaRPr>
          </a:p>
        </p:txBody>
      </p:sp>
      <p:pic>
        <p:nvPicPr>
          <p:cNvPr id="2" name="图片 1"/>
          <p:cNvPicPr>
            <a:picLocks noChangeAspect="1"/>
          </p:cNvPicPr>
          <p:nvPr/>
        </p:nvPicPr>
        <p:blipFill>
          <a:blip r:embed="rId2"/>
          <a:stretch>
            <a:fillRect/>
          </a:stretch>
        </p:blipFill>
        <p:spPr>
          <a:xfrm>
            <a:off x="7675447" y="524156"/>
            <a:ext cx="4107676" cy="5809688"/>
          </a:xfrm>
          <a:prstGeom prst="rect">
            <a:avLst/>
          </a:prstGeom>
          <a:ln w="12700">
            <a:solidFill>
              <a:srgbClr val="FF0000"/>
            </a:solidFill>
          </a:ln>
        </p:spPr>
      </p:pic>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20" name="文本框 19"/>
          <p:cNvSpPr txBox="1"/>
          <p:nvPr/>
        </p:nvSpPr>
        <p:spPr>
          <a:xfrm>
            <a:off x="639445" y="986155"/>
            <a:ext cx="5657215" cy="39878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认证依据：《网络空间安全专业人员认证规范》</a:t>
            </a:r>
            <a:endParaRPr lang="zh-CN" altLang="zh-CN" dirty="0"/>
          </a:p>
        </p:txBody>
      </p:sp>
      <p:sp>
        <p:nvSpPr>
          <p:cNvPr id="18" name="矩形 17"/>
          <p:cNvSpPr/>
          <p:nvPr/>
        </p:nvSpPr>
        <p:spPr>
          <a:xfrm>
            <a:off x="330835" y="1468755"/>
            <a:ext cx="6958330" cy="1753235"/>
          </a:xfrm>
          <a:prstGeom prst="rect">
            <a:avLst/>
          </a:prstGeom>
        </p:spPr>
        <p:txBody>
          <a:bodyPr wrap="square">
            <a:spAutoFit/>
          </a:bodyPr>
          <a:lstStyle/>
          <a:p>
            <a:pPr algn="l">
              <a:lnSpc>
                <a:spcPct val="150000"/>
              </a:lnSpc>
            </a:pPr>
            <a:r>
              <a:rPr lang="zh-CN" altLang="en-US" dirty="0">
                <a:latin typeface="Kaiti SC" panose="02010600040101010101" pitchFamily="2" charset="-122"/>
                <a:ea typeface="Kaiti SC" panose="02010600040101010101" pitchFamily="2" charset="-122"/>
              </a:rPr>
              <a:t>      </a:t>
            </a:r>
            <a:r>
              <a:rPr lang="en-US" altLang="zh-CN" dirty="0">
                <a:latin typeface="Kaiti SC" panose="02010600040101010101" pitchFamily="2" charset="-122"/>
                <a:ea typeface="Kaiti SC" panose="02010600040101010101" pitchFamily="2" charset="-122"/>
              </a:rPr>
              <a:t>2021</a:t>
            </a:r>
            <a:r>
              <a:rPr lang="zh-CN" altLang="zh-CN" dirty="0">
                <a:latin typeface="Kaiti SC" panose="02010600040101010101" pitchFamily="2" charset="-122"/>
                <a:ea typeface="Kaiti SC" panose="02010600040101010101" pitchFamily="2" charset="-122"/>
              </a:rPr>
              <a:t>年网安联认证中心汇集业内精英专家和知名企事业单位主导制定了</a:t>
            </a:r>
            <a:r>
              <a:rPr lang="en-US" altLang="zh-CN" dirty="0">
                <a:latin typeface="Kaiti SC" panose="02010600040101010101" pitchFamily="2" charset="-122"/>
                <a:ea typeface="Kaiti SC" panose="02010600040101010101" pitchFamily="2" charset="-122"/>
              </a:rPr>
              <a:t>T/BJCAS 01 -2021</a:t>
            </a:r>
            <a:r>
              <a:rPr lang="zh-CN" altLang="zh-CN" dirty="0">
                <a:latin typeface="Kaiti SC" panose="02010600040101010101" pitchFamily="2" charset="-122"/>
                <a:ea typeface="Kaiti SC" panose="02010600040101010101" pitchFamily="2" charset="-122"/>
              </a:rPr>
              <a:t>《网络空间专业人员认证规范》。</a:t>
            </a:r>
            <a:endParaRPr lang="zh-CN" altLang="zh-CN" dirty="0">
              <a:latin typeface="Kaiti SC" panose="02010600040101010101" pitchFamily="2" charset="-122"/>
              <a:ea typeface="Kaiti SC" panose="02010600040101010101" pitchFamily="2" charset="-122"/>
            </a:endParaRPr>
          </a:p>
          <a:p>
            <a:pPr indent="457200" algn="l" fontAlgn="auto">
              <a:lnSpc>
                <a:spcPct val="150000"/>
              </a:lnSpc>
            </a:pPr>
            <a:r>
              <a:rPr lang="zh-CN" altLang="zh-CN" dirty="0">
                <a:latin typeface="Kaiti SC" panose="02010600040101010101" pitchFamily="2" charset="-122"/>
                <a:ea typeface="Kaiti SC" panose="02010600040101010101" pitchFamily="2" charset="-122"/>
              </a:rPr>
              <a:t>该规范已在全国团体标准信息平台网站（网址：</a:t>
            </a:r>
            <a:r>
              <a:rPr lang="en-US" altLang="zh-CN" u="sng" dirty="0">
                <a:latin typeface="Kaiti SC" panose="02010600040101010101" pitchFamily="2" charset="-122"/>
                <a:ea typeface="Kaiti SC" panose="02010600040101010101" pitchFamily="2" charset="-122"/>
                <a:hlinkClick r:id="rId1"/>
              </a:rPr>
              <a:t>http://www.ttbz.org.cn</a:t>
            </a:r>
            <a:r>
              <a:rPr lang="zh-CN" altLang="zh-CN" dirty="0">
                <a:latin typeface="Kaiti SC" panose="02010600040101010101" pitchFamily="2" charset="-122"/>
                <a:ea typeface="Kaiti SC" panose="02010600040101010101" pitchFamily="2" charset="-122"/>
              </a:rPr>
              <a:t>）公布。</a:t>
            </a:r>
            <a:endParaRPr lang="zh-CN" altLang="zh-CN" dirty="0">
              <a:latin typeface="Kaiti SC" panose="02010600040101010101" pitchFamily="2" charset="-122"/>
              <a:ea typeface="Kaiti SC" panose="02010600040101010101" pitchFamily="2" charset="-122"/>
            </a:endParaRPr>
          </a:p>
        </p:txBody>
      </p:sp>
      <p:pic>
        <p:nvPicPr>
          <p:cNvPr id="19" name="图片 18"/>
          <p:cNvPicPr/>
          <p:nvPr/>
        </p:nvPicPr>
        <p:blipFill>
          <a:blip r:embed="rId2">
            <a:extLst>
              <a:ext uri="{28A0092B-C50C-407E-A947-70E740481C1C}">
                <a14:useLocalDpi xmlns:a14="http://schemas.microsoft.com/office/drawing/2010/main" val="0"/>
              </a:ext>
            </a:extLst>
          </a:blip>
          <a:stretch>
            <a:fillRect/>
          </a:stretch>
        </p:blipFill>
        <p:spPr>
          <a:xfrm>
            <a:off x="7569898" y="358851"/>
            <a:ext cx="4302105" cy="5999908"/>
          </a:xfrm>
          <a:prstGeom prst="rect">
            <a:avLst/>
          </a:prstGeom>
          <a:ln w="12700">
            <a:gradFill>
              <a:gsLst>
                <a:gs pos="0">
                  <a:srgbClr val="FE4444"/>
                </a:gs>
                <a:gs pos="100000">
                  <a:srgbClr val="832B2B"/>
                </a:gs>
              </a:gsLst>
            </a:gradFill>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17" name="图片 16"/>
          <p:cNvPicPr>
            <a:picLocks noChangeAspect="1"/>
          </p:cNvPicPr>
          <p:nvPr/>
        </p:nvPicPr>
        <p:blipFill>
          <a:blip r:embed="rId1"/>
          <a:stretch>
            <a:fillRect/>
          </a:stretch>
        </p:blipFill>
        <p:spPr>
          <a:xfrm>
            <a:off x="593725" y="546100"/>
            <a:ext cx="4607560" cy="5612765"/>
          </a:xfrm>
          <a:prstGeom prst="rect">
            <a:avLst/>
          </a:prstGeom>
        </p:spPr>
      </p:pic>
      <p:pic>
        <p:nvPicPr>
          <p:cNvPr id="18" name="图片 17"/>
          <p:cNvPicPr>
            <a:picLocks noChangeAspect="1"/>
          </p:cNvPicPr>
          <p:nvPr/>
        </p:nvPicPr>
        <p:blipFill>
          <a:blip r:embed="rId2"/>
          <a:stretch>
            <a:fillRect/>
          </a:stretch>
        </p:blipFill>
        <p:spPr>
          <a:xfrm>
            <a:off x="5735955" y="541020"/>
            <a:ext cx="5948680" cy="4234180"/>
          </a:xfrm>
          <a:prstGeom prst="rect">
            <a:avLst/>
          </a:prstGeom>
        </p:spPr>
      </p:pic>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pic>
        <p:nvPicPr>
          <p:cNvPr id="29" name="图片 28"/>
          <p:cNvPicPr>
            <a:picLocks noChangeAspect="1"/>
          </p:cNvPicPr>
          <p:nvPr/>
        </p:nvPicPr>
        <p:blipFill rotWithShape="1">
          <a:blip r:embed="rId1" cstate="screen"/>
          <a:srcRect l="1" t="27927" r="23069" b="21840"/>
          <a:stretch>
            <a:fillRect/>
          </a:stretch>
        </p:blipFill>
        <p:spPr>
          <a:xfrm>
            <a:off x="0" y="137505"/>
            <a:ext cx="1864487" cy="1217453"/>
          </a:xfrm>
          <a:prstGeom prst="rect">
            <a:avLst/>
          </a:prstGeom>
        </p:spPr>
      </p:pic>
      <p:sp>
        <p:nvSpPr>
          <p:cNvPr id="30" name="文本框 29"/>
          <p:cNvSpPr txBox="1"/>
          <p:nvPr/>
        </p:nvSpPr>
        <p:spPr>
          <a:xfrm>
            <a:off x="40887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11</a:t>
            </a:r>
            <a:endParaRPr kumimoji="0" lang="en-US" altLang="zh-CN"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31" name="矩形 30"/>
          <p:cNvSpPr/>
          <p:nvPr/>
        </p:nvSpPr>
        <p:spPr>
          <a:xfrm>
            <a:off x="2291665" y="358851"/>
            <a:ext cx="223651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标准制修订</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sp>
        <p:nvSpPr>
          <p:cNvPr id="20" name="文本框 19"/>
          <p:cNvSpPr txBox="1"/>
          <p:nvPr/>
        </p:nvSpPr>
        <p:spPr>
          <a:xfrm>
            <a:off x="807720" y="1292860"/>
            <a:ext cx="4443730" cy="398780"/>
          </a:xfrm>
          <a:prstGeom prst="rect">
            <a:avLst/>
          </a:prstGeom>
          <a:noFill/>
        </p:spPr>
        <p:txBody>
          <a:bodyPr wrap="square" rtlCol="0">
            <a:spAutoFit/>
          </a:bodyPr>
          <a:lstStyle>
            <a:defPPr>
              <a:defRPr lang="en-US"/>
            </a:defPPr>
            <a:lvl1pPr lvl="0">
              <a:defRPr sz="2000" b="1">
                <a:latin typeface="Heiti SC Medium" pitchFamily="2" charset="-128"/>
                <a:ea typeface="Heiti SC Medium" pitchFamily="2" charset="-128"/>
              </a:defRPr>
            </a:lvl1pPr>
          </a:lstStyle>
          <a:p>
            <a:r>
              <a:rPr lang="zh-CN" altLang="en-US" dirty="0"/>
              <a:t>三、网络空间安全合规咨询服务规范</a:t>
            </a:r>
            <a:endParaRPr lang="zh-CN" altLang="zh-CN" dirty="0"/>
          </a:p>
        </p:txBody>
      </p:sp>
      <p:sp>
        <p:nvSpPr>
          <p:cNvPr id="18" name="矩形 17"/>
          <p:cNvSpPr/>
          <p:nvPr/>
        </p:nvSpPr>
        <p:spPr>
          <a:xfrm>
            <a:off x="219782" y="1691461"/>
            <a:ext cx="7180436" cy="2999740"/>
          </a:xfrm>
          <a:prstGeom prst="rect">
            <a:avLst/>
          </a:prstGeom>
        </p:spPr>
        <p:txBody>
          <a:bodyPr wrap="square">
            <a:spAutoFit/>
          </a:bodyPr>
          <a:lstStyle/>
          <a:p>
            <a:pPr fontAlgn="auto">
              <a:lnSpc>
                <a:spcPct val="150000"/>
              </a:lnSpc>
            </a:pPr>
            <a:r>
              <a:rPr lang="zh-CN" altLang="en-US" dirty="0">
                <a:latin typeface="Kaiti SC" panose="02010600040101010101" pitchFamily="2" charset="-122"/>
                <a:ea typeface="Kaiti SC" panose="02010600040101010101" pitchFamily="2" charset="-122"/>
              </a:rPr>
              <a:t>    </a:t>
            </a:r>
            <a:r>
              <a:rPr lang="zh-CN" altLang="zh-CN" dirty="0">
                <a:latin typeface="Kaiti SC" panose="02010600040101010101" pitchFamily="2" charset="-122"/>
                <a:ea typeface="Kaiti SC" panose="02010600040101010101" pitchFamily="2" charset="-122"/>
              </a:rPr>
              <a:t>为网络安全合规咨询服务机构能规范运作，网安联认证中心携手业内专家和知名企业制定了《网络空间安全合规咨询服务规范》，本规范规定了网络安全咨询服务机构的能力要求，对咨询服务机构提升其技术服务水平起到重要作用，并直接协助构建我国的网络安全防护体系。</a:t>
            </a:r>
            <a:endParaRPr lang="en-US" altLang="zh-CN" dirty="0">
              <a:latin typeface="Kaiti SC" panose="02010600040101010101" pitchFamily="2" charset="-122"/>
              <a:ea typeface="Kaiti SC" panose="02010600040101010101" pitchFamily="2" charset="-122"/>
            </a:endParaRPr>
          </a:p>
          <a:p>
            <a:pPr fontAlgn="auto">
              <a:lnSpc>
                <a:spcPct val="150000"/>
              </a:lnSpc>
            </a:pPr>
            <a:r>
              <a:rPr lang="zh-CN" altLang="en-US" dirty="0">
                <a:latin typeface="Kaiti SC" panose="02010600040101010101" pitchFamily="2" charset="-122"/>
                <a:ea typeface="Kaiti SC" panose="02010600040101010101" pitchFamily="2" charset="-122"/>
              </a:rPr>
              <a:t>     标准主要分成三大部分：等保咨询合规咨询服务、</a:t>
            </a:r>
            <a:r>
              <a:rPr lang="zh-CN" altLang="en-US" dirty="0">
                <a:solidFill>
                  <a:srgbClr val="FF0000"/>
                </a:solidFill>
                <a:latin typeface="Kaiti SC" panose="02010600040101010101" pitchFamily="2" charset="-122"/>
                <a:ea typeface="Kaiti SC" panose="02010600040101010101" pitchFamily="2" charset="-122"/>
              </a:rPr>
              <a:t>数据安全合规咨询服务、个人信息安全合规咨询服务。</a:t>
            </a:r>
            <a:endParaRPr lang="zh-CN" altLang="en-US" dirty="0">
              <a:solidFill>
                <a:srgbClr val="FF0000"/>
              </a:solidFill>
              <a:latin typeface="Kaiti SC" panose="02010600040101010101" pitchFamily="2" charset="-122"/>
              <a:ea typeface="Kaiti SC" panose="02010600040101010101" pitchFamily="2" charset="-122"/>
            </a:endParaRPr>
          </a:p>
        </p:txBody>
      </p:sp>
      <p:pic>
        <p:nvPicPr>
          <p:cNvPr id="21" name="图片 20"/>
          <p:cNvPicPr/>
          <p:nvPr/>
        </p:nvPicPr>
        <p:blipFill>
          <a:blip r:embed="rId2">
            <a:extLst>
              <a:ext uri="{28A0092B-C50C-407E-A947-70E740481C1C}">
                <a14:useLocalDpi xmlns:a14="http://schemas.microsoft.com/office/drawing/2010/main" val="0"/>
              </a:ext>
            </a:extLst>
          </a:blip>
          <a:stretch>
            <a:fillRect/>
          </a:stretch>
        </p:blipFill>
        <p:spPr>
          <a:xfrm>
            <a:off x="7536202" y="253119"/>
            <a:ext cx="4446811" cy="6189723"/>
          </a:xfrm>
          <a:prstGeom prst="rect">
            <a:avLst/>
          </a:prstGeom>
          <a:ln w="12700">
            <a:solidFill>
              <a:srgbClr val="FF0000"/>
            </a:solidFill>
          </a:ln>
        </p:spPr>
      </p:pic>
      <p:sp>
        <p:nvSpPr>
          <p:cNvPr id="2" name="文本框 1"/>
          <p:cNvSpPr txBox="1"/>
          <p:nvPr/>
        </p:nvSpPr>
        <p:spPr>
          <a:xfrm>
            <a:off x="320040" y="4808855"/>
            <a:ext cx="6790055" cy="922020"/>
          </a:xfrm>
          <a:prstGeom prst="rect">
            <a:avLst/>
          </a:prstGeom>
          <a:noFill/>
        </p:spPr>
        <p:txBody>
          <a:bodyPr wrap="square" rtlCol="0">
            <a:spAutoFit/>
          </a:bodyPr>
          <a:p>
            <a:pPr indent="457200" fontAlgn="auto">
              <a:lnSpc>
                <a:spcPct val="150000"/>
              </a:lnSpc>
            </a:pPr>
            <a:r>
              <a:rPr lang="zh-CN" altLang="en-US" dirty="0">
                <a:solidFill>
                  <a:srgbClr val="FF0000"/>
                </a:solidFill>
                <a:latin typeface="Kaiti SC" panose="02010600040101010101" pitchFamily="2" charset="-122"/>
                <a:ea typeface="Kaiti SC" panose="02010600040101010101" pitchFamily="2" charset="-122"/>
                <a:sym typeface="+mn-ea"/>
              </a:rPr>
              <a:t>其中数据安全合规咨询、个人信息安全合规咨询部分正在征求参编单位和参编人，欢迎各会员单位加入起草单位。</a:t>
            </a: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等腰三角形 54"/>
          <p:cNvSpPr/>
          <p:nvPr/>
        </p:nvSpPr>
        <p:spPr>
          <a:xfrm rot="10800000">
            <a:off x="5445661" y="-3329"/>
            <a:ext cx="1300678" cy="571808"/>
          </a:xfrm>
          <a:prstGeom prst="triangle">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3" name="图片 2"/>
          <p:cNvPicPr>
            <a:picLocks noChangeAspect="1"/>
          </p:cNvPicPr>
          <p:nvPr/>
        </p:nvPicPr>
        <p:blipFill rotWithShape="1">
          <a:blip r:embed="rId1" cstate="screen"/>
          <a:srcRect t="27927" r="31184" b="21840"/>
          <a:stretch>
            <a:fillRect/>
          </a:stretch>
        </p:blipFill>
        <p:spPr>
          <a:xfrm>
            <a:off x="373599" y="1637140"/>
            <a:ext cx="4393603" cy="3207201"/>
          </a:xfrm>
          <a:prstGeom prst="rect">
            <a:avLst/>
          </a:prstGeom>
        </p:spPr>
      </p:pic>
      <p:sp>
        <p:nvSpPr>
          <p:cNvPr id="24" name="文本框 23"/>
          <p:cNvSpPr txBox="1"/>
          <p:nvPr/>
        </p:nvSpPr>
        <p:spPr>
          <a:xfrm>
            <a:off x="4209882" y="679658"/>
            <a:ext cx="6384614" cy="1200329"/>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7200" b="1" i="0" u="none" strike="noStrike" kern="1200" cap="none" spc="0" normalizeH="0" baseline="0" noProof="0" dirty="0">
                <a:ln>
                  <a:noFill/>
                </a:ln>
                <a:solidFill>
                  <a:srgbClr val="142938"/>
                </a:solidFill>
                <a:effectLst/>
                <a:uLnTx/>
                <a:uFillTx/>
                <a:latin typeface="Agency FB" panose="020B0503020202020204" pitchFamily="34" charset="0"/>
                <a:ea typeface="经典综艺体简" panose="02010609000101010101" pitchFamily="49" charset="-122"/>
                <a:cs typeface="经典综艺体简" panose="02010609000101010101" pitchFamily="49" charset="-122"/>
              </a:rPr>
              <a:t>THANK   YOU</a:t>
            </a:r>
            <a:endParaRPr kumimoji="0" lang="zh-CN" altLang="en-US" sz="4800" b="1" i="0" u="none" strike="noStrike" kern="1200" cap="none" spc="0" normalizeH="0" baseline="0" noProof="0" dirty="0">
              <a:ln>
                <a:noFill/>
              </a:ln>
              <a:solidFill>
                <a:srgbClr val="142938"/>
              </a:solidFill>
              <a:effectLst/>
              <a:uLnTx/>
              <a:uFillTx/>
              <a:latin typeface="经典综艺体简" panose="02010609000101010101" pitchFamily="49" charset="-122"/>
              <a:ea typeface="经典综艺体简" panose="02010609000101010101" pitchFamily="49" charset="-122"/>
              <a:cs typeface="经典综艺体简" panose="02010609000101010101" pitchFamily="49" charset="-122"/>
            </a:endParaRPr>
          </a:p>
        </p:txBody>
      </p:sp>
      <p:grpSp>
        <p:nvGrpSpPr>
          <p:cNvPr id="7" name="组合 6"/>
          <p:cNvGrpSpPr/>
          <p:nvPr/>
        </p:nvGrpSpPr>
        <p:grpSpPr>
          <a:xfrm>
            <a:off x="0" y="6629400"/>
            <a:ext cx="12192000" cy="228600"/>
            <a:chOff x="0" y="6629400"/>
            <a:chExt cx="12192000" cy="228600"/>
          </a:xfrm>
        </p:grpSpPr>
        <p:grpSp>
          <p:nvGrpSpPr>
            <p:cNvPr id="6" name="组合 5"/>
            <p:cNvGrpSpPr/>
            <p:nvPr/>
          </p:nvGrpSpPr>
          <p:grpSpPr>
            <a:xfrm>
              <a:off x="0" y="6629400"/>
              <a:ext cx="6096000" cy="228600"/>
              <a:chOff x="0" y="6629400"/>
              <a:chExt cx="6822268" cy="228600"/>
            </a:xfrm>
          </p:grpSpPr>
          <p:sp>
            <p:nvSpPr>
              <p:cNvPr id="5" name="矩形 4"/>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36" name="矩形 35"/>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37" name="矩形 36"/>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38" name="矩形 37"/>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39" name="组合 38"/>
            <p:cNvGrpSpPr/>
            <p:nvPr/>
          </p:nvGrpSpPr>
          <p:grpSpPr>
            <a:xfrm>
              <a:off x="6096000" y="6629400"/>
              <a:ext cx="6096000" cy="228600"/>
              <a:chOff x="0" y="6629400"/>
              <a:chExt cx="6822268" cy="228600"/>
            </a:xfrm>
          </p:grpSpPr>
          <p:sp>
            <p:nvSpPr>
              <p:cNvPr id="40" name="矩形 39"/>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41" name="矩形 40"/>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42" name="矩形 41"/>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43" name="矩形 42"/>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56" name="等腰三角形 55"/>
          <p:cNvSpPr/>
          <p:nvPr/>
        </p:nvSpPr>
        <p:spPr>
          <a:xfrm rot="10800000">
            <a:off x="5558083" y="-3328"/>
            <a:ext cx="1070656" cy="470687"/>
          </a:xfrm>
          <a:prstGeom prst="triangle">
            <a:avLst/>
          </a:prstGeom>
          <a:solidFill>
            <a:srgbClr val="0E57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pic>
        <p:nvPicPr>
          <p:cNvPr id="2" name="图片 1"/>
          <p:cNvPicPr>
            <a:picLocks noChangeAspect="1"/>
          </p:cNvPicPr>
          <p:nvPr/>
        </p:nvPicPr>
        <p:blipFill>
          <a:blip r:embed="rId2"/>
          <a:stretch>
            <a:fillRect/>
          </a:stretch>
        </p:blipFill>
        <p:spPr>
          <a:xfrm>
            <a:off x="1676400" y="2545080"/>
            <a:ext cx="1371600" cy="1295400"/>
          </a:xfrm>
          <a:prstGeom prst="rect">
            <a:avLst/>
          </a:prstGeom>
        </p:spPr>
      </p:pic>
      <p:sp>
        <p:nvSpPr>
          <p:cNvPr id="4" name="文本框 3"/>
          <p:cNvSpPr txBox="1"/>
          <p:nvPr/>
        </p:nvSpPr>
        <p:spPr>
          <a:xfrm>
            <a:off x="5065395" y="2412365"/>
            <a:ext cx="4921885" cy="368300"/>
          </a:xfrm>
          <a:prstGeom prst="rect">
            <a:avLst/>
          </a:prstGeom>
          <a:noFill/>
        </p:spPr>
        <p:txBody>
          <a:bodyPr wrap="square" rtlCol="0">
            <a:spAutoFit/>
          </a:bodyPr>
          <a:p>
            <a:r>
              <a:rPr lang="zh-CN" altLang="en-US"/>
              <a:t>联系人：成珍苑</a:t>
            </a:r>
            <a:r>
              <a:rPr lang="en-US" altLang="zh-CN"/>
              <a:t> 15360402627 </a:t>
            </a:r>
            <a:r>
              <a:rPr lang="zh-CN" altLang="en-US"/>
              <a:t>（微信同号）</a:t>
            </a:r>
            <a:endParaRPr lang="zh-CN" altLang="en-US"/>
          </a:p>
        </p:txBody>
      </p:sp>
      <p:pic>
        <p:nvPicPr>
          <p:cNvPr id="8" name="图片 7"/>
          <p:cNvPicPr>
            <a:picLocks noChangeAspect="1"/>
          </p:cNvPicPr>
          <p:nvPr/>
        </p:nvPicPr>
        <p:blipFill>
          <a:blip r:embed="rId3"/>
          <a:stretch>
            <a:fillRect/>
          </a:stretch>
        </p:blipFill>
        <p:spPr>
          <a:xfrm>
            <a:off x="10095230" y="2214880"/>
            <a:ext cx="1850390" cy="2427605"/>
          </a:xfrm>
          <a:prstGeom prst="rect">
            <a:avLst/>
          </a:prstGeom>
        </p:spPr>
      </p:pic>
      <p:sp>
        <p:nvSpPr>
          <p:cNvPr id="9" name="文本框 8"/>
          <p:cNvSpPr txBox="1"/>
          <p:nvPr/>
        </p:nvSpPr>
        <p:spPr>
          <a:xfrm>
            <a:off x="5227320" y="3087370"/>
            <a:ext cx="4598670" cy="1337945"/>
          </a:xfrm>
          <a:prstGeom prst="rect">
            <a:avLst/>
          </a:prstGeom>
          <a:noFill/>
        </p:spPr>
        <p:txBody>
          <a:bodyPr wrap="square" rtlCol="0">
            <a:spAutoFit/>
          </a:bodyPr>
          <a:p>
            <a:pPr fontAlgn="auto">
              <a:lnSpc>
                <a:spcPct val="150000"/>
              </a:lnSpc>
            </a:pPr>
            <a:r>
              <a:rPr lang="zh-CN" altLang="en-US">
                <a:solidFill>
                  <a:srgbClr val="FF0000"/>
                </a:solidFill>
              </a:rPr>
              <a:t>计划在</a:t>
            </a:r>
            <a:r>
              <a:rPr lang="en-US" altLang="zh-CN">
                <a:solidFill>
                  <a:srgbClr val="FF0000"/>
                </a:solidFill>
              </a:rPr>
              <a:t>5</a:t>
            </a:r>
            <a:r>
              <a:rPr lang="zh-CN" altLang="en-US">
                <a:solidFill>
                  <a:srgbClr val="FF0000"/>
                </a:solidFill>
              </a:rPr>
              <a:t>月</a:t>
            </a:r>
            <a:r>
              <a:rPr lang="en-US" altLang="zh-CN">
                <a:solidFill>
                  <a:srgbClr val="FF0000"/>
                </a:solidFill>
              </a:rPr>
              <a:t>18</a:t>
            </a:r>
            <a:r>
              <a:rPr lang="zh-CN" altLang="en-US">
                <a:solidFill>
                  <a:srgbClr val="FF0000"/>
                </a:solidFill>
              </a:rPr>
              <a:t>日下午</a:t>
            </a:r>
            <a:r>
              <a:rPr lang="en-US" altLang="zh-CN">
                <a:solidFill>
                  <a:srgbClr val="FF0000"/>
                </a:solidFill>
              </a:rPr>
              <a:t>14:30-16:30</a:t>
            </a:r>
            <a:r>
              <a:rPr lang="zh-CN" altLang="en-US">
                <a:solidFill>
                  <a:srgbClr val="FF0000"/>
                </a:solidFill>
              </a:rPr>
              <a:t>召开线上认证培训会，欢迎有意愿开展认证项目的盟员单位参加。</a:t>
            </a:r>
            <a:endParaRPr lang="zh-CN" altLang="en-US">
              <a:solidFill>
                <a:srgbClr val="FF000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灯片编号占位符 3"/>
          <p:cNvSpPr txBox="1">
            <a:spLocks noGrp="1"/>
          </p:cNvSpPr>
          <p:nvPr>
            <p:ph type="sldNum" sz="quarter" idx="4"/>
          </p:nvPr>
        </p:nvSpPr>
        <p:spPr/>
        <p:txBody>
          <a:bodyPr lIns="174148" tIns="87074" rIns="174148" bIns="87074" anchor="ctr" anchorCtr="0"/>
          <a:lstStyle>
            <a:lvl1pPr marL="0" lvl="0" indent="0" algn="l" defTabSz="914400" rtl="0" eaLnBrk="0" fontAlgn="base" latinLnBrk="0" hangingPunct="0">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1pPr>
            <a:lvl2pPr marL="316230" lvl="1" indent="140970" algn="l" defTabSz="914400" rtl="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cs typeface="+mn-cs"/>
              </a:defRPr>
            </a:lvl2pPr>
            <a:lvl3pPr marL="633730" lvl="2" indent="280670" algn="l" defTabSz="914400" rtl="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cs typeface="+mn-cs"/>
              </a:defRPr>
            </a:lvl3pPr>
            <a:lvl4pPr marL="951230" lvl="3" indent="420370" algn="l" defTabSz="914400" rtl="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cs typeface="+mn-cs"/>
              </a:defRPr>
            </a:lvl4pPr>
            <a:lvl5pPr marL="1266825" lvl="4" indent="561975" algn="l" defTabSz="914400" rtl="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zh-CN" altLang="en-US" sz="1335" dirty="0">
                <a:solidFill>
                  <a:srgbClr val="898989"/>
                </a:solidFill>
              </a:rPr>
            </a:fld>
            <a:endParaRPr lang="zh-CN" altLang="en-US" sz="1335" dirty="0">
              <a:solidFill>
                <a:srgbClr val="898989"/>
              </a:solidFill>
            </a:endParaRPr>
          </a:p>
        </p:txBody>
      </p:sp>
      <p:sp>
        <p:nvSpPr>
          <p:cNvPr id="28676" name="标题 1"/>
          <p:cNvSpPr>
            <a:spLocks noGrp="1"/>
          </p:cNvSpPr>
          <p:nvPr>
            <p:ph type="title"/>
          </p:nvPr>
        </p:nvSpPr>
        <p:spPr>
          <a:xfrm>
            <a:off x="1931035" y="307340"/>
            <a:ext cx="4969510" cy="704850"/>
          </a:xfrm>
        </p:spPr>
        <p:txBody>
          <a:bodyPr vert="horz" wrap="square" lIns="174148" tIns="87074" rIns="174148" bIns="87074" anchor="ctr" anchorCtr="0"/>
          <a:p>
            <a:r>
              <a:rPr lang="zh-CN" altLang="en-US" sz="2000" dirty="0"/>
              <a:t>政府的规范要求（续）</a:t>
            </a:r>
            <a:endParaRPr lang="zh-CN" altLang="en-US" sz="2000" dirty="0"/>
          </a:p>
        </p:txBody>
      </p:sp>
      <p:pic>
        <p:nvPicPr>
          <p:cNvPr id="28678" name="Picture 4" descr="李克强"/>
          <p:cNvPicPr>
            <a:picLocks noChangeAspect="1"/>
          </p:cNvPicPr>
          <p:nvPr/>
        </p:nvPicPr>
        <p:blipFill>
          <a:blip r:embed="rId1"/>
          <a:stretch>
            <a:fillRect/>
          </a:stretch>
        </p:blipFill>
        <p:spPr>
          <a:xfrm>
            <a:off x="1513115" y="1508882"/>
            <a:ext cx="2890762" cy="1920118"/>
          </a:xfrm>
          <a:prstGeom prst="rect">
            <a:avLst/>
          </a:prstGeom>
          <a:noFill/>
          <a:ln w="9525">
            <a:noFill/>
          </a:ln>
        </p:spPr>
      </p:pic>
      <p:pic>
        <p:nvPicPr>
          <p:cNvPr id="2" name="图片 1"/>
          <p:cNvPicPr>
            <a:picLocks noChangeAspect="1"/>
          </p:cNvPicPr>
          <p:nvPr>
            <p:custDataLst>
              <p:tags r:id="rId2"/>
            </p:custDataLst>
          </p:nvPr>
        </p:nvPicPr>
        <p:blipFill rotWithShape="1">
          <a:blip r:embed="rId3" cstate="screen"/>
          <a:srcRect l="1" t="27927" r="23069" b="21840"/>
          <a:stretch>
            <a:fillRect/>
          </a:stretch>
        </p:blipFill>
        <p:spPr>
          <a:xfrm>
            <a:off x="0" y="138140"/>
            <a:ext cx="1864487" cy="1217453"/>
          </a:xfrm>
          <a:prstGeom prst="rect">
            <a:avLst/>
          </a:prstGeom>
        </p:spPr>
      </p:pic>
      <p:sp>
        <p:nvSpPr>
          <p:cNvPr id="3" name="文本框 2"/>
          <p:cNvSpPr txBox="1"/>
          <p:nvPr/>
        </p:nvSpPr>
        <p:spPr>
          <a:xfrm>
            <a:off x="448247" y="485891"/>
            <a:ext cx="627443"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一</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
        <p:nvSpPr>
          <p:cNvPr id="6" name="文本框 5"/>
          <p:cNvSpPr txBox="1"/>
          <p:nvPr/>
        </p:nvSpPr>
        <p:spPr>
          <a:xfrm>
            <a:off x="4830445" y="1085215"/>
            <a:ext cx="6739255" cy="2999740"/>
          </a:xfrm>
          <a:prstGeom prst="rect">
            <a:avLst/>
          </a:prstGeom>
          <a:noFill/>
        </p:spPr>
        <p:txBody>
          <a:bodyPr wrap="square" rtlCol="0">
            <a:spAutoFit/>
          </a:bodyPr>
          <a:p>
            <a:pPr fontAlgn="auto">
              <a:lnSpc>
                <a:spcPct val="150000"/>
              </a:lnSpc>
            </a:pPr>
            <a:r>
              <a:rPr lang="zh-CN" altLang="en-US"/>
              <a:t>国务院《“十四五”市场监管现代化规划》明确提出推动完善重点产业质量认证制度体系，</a:t>
            </a:r>
            <a:r>
              <a:rPr lang="zh-CN" altLang="en-US">
                <a:solidFill>
                  <a:srgbClr val="FF0000"/>
                </a:solidFill>
              </a:rPr>
              <a:t>加大网络安全认证制度推行力度</a:t>
            </a:r>
            <a:r>
              <a:rPr lang="zh-CN" altLang="en-US"/>
              <a:t>，加快战略性新兴产业领域质量认证制度建设，</a:t>
            </a:r>
            <a:r>
              <a:rPr lang="zh-CN" altLang="en-US">
                <a:solidFill>
                  <a:srgbClr val="FF0000"/>
                </a:solidFill>
              </a:rPr>
              <a:t>大力推行高端品质认证和新型服务认证</a:t>
            </a:r>
            <a:r>
              <a:rPr lang="zh-CN" altLang="en-US"/>
              <a:t>，</a:t>
            </a:r>
            <a:r>
              <a:rPr lang="zh-CN" altLang="en-US">
                <a:solidFill>
                  <a:srgbClr val="FF0000"/>
                </a:solidFill>
              </a:rPr>
              <a:t>加快研究和完善国家数据安全标准与认证认可体系。</a:t>
            </a:r>
            <a:r>
              <a:rPr lang="zh-CN" altLang="en-US">
                <a:solidFill>
                  <a:srgbClr val="00B0F0"/>
                </a:solidFill>
              </a:rPr>
              <a:t>广泛开展质量管理体系认证升级行动</a:t>
            </a:r>
            <a:r>
              <a:rPr lang="zh-CN" altLang="en-US"/>
              <a:t>。</a:t>
            </a:r>
            <a:r>
              <a:rPr lang="zh-CN" altLang="en-US">
                <a:solidFill>
                  <a:srgbClr val="FF0000"/>
                </a:solidFill>
              </a:rPr>
              <a:t>健全政府、行业、社会等多层面的认证采信机制，推动在市场采购、行业管理、行政监管、社会治理等领域广泛采信认证结果。</a:t>
            </a:r>
            <a:endParaRPr lang="zh-CN" altLang="en-US">
              <a:solidFill>
                <a:srgbClr val="FF0000"/>
              </a:solidFill>
            </a:endParaRPr>
          </a:p>
        </p:txBody>
      </p:sp>
      <p:pic>
        <p:nvPicPr>
          <p:cNvPr id="7" name="图片 6"/>
          <p:cNvPicPr>
            <a:picLocks noChangeAspect="1"/>
          </p:cNvPicPr>
          <p:nvPr/>
        </p:nvPicPr>
        <p:blipFill>
          <a:blip r:embed="rId4"/>
          <a:stretch>
            <a:fillRect/>
          </a:stretch>
        </p:blipFill>
        <p:spPr>
          <a:xfrm>
            <a:off x="875665" y="4157980"/>
            <a:ext cx="6115050" cy="2390775"/>
          </a:xfrm>
          <a:prstGeom prst="rect">
            <a:avLst/>
          </a:prstGeom>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2"/>
          <p:cNvSpPr/>
          <p:nvPr/>
        </p:nvSpPr>
        <p:spPr>
          <a:xfrm>
            <a:off x="1020233" y="1508882"/>
            <a:ext cx="9875762" cy="2742594"/>
          </a:xfrm>
          <a:prstGeom prst="rect">
            <a:avLst/>
          </a:prstGeom>
          <a:noFill/>
          <a:ln w="25400" cap="flat" cmpd="sng">
            <a:solidFill>
              <a:schemeClr val="bg1"/>
            </a:solidFill>
            <a:prstDash val="solid"/>
            <a:miter/>
            <a:headEnd type="none" w="med" len="med"/>
            <a:tailEnd type="none" w="med" len="med"/>
          </a:ln>
        </p:spPr>
        <p:txBody>
          <a:bodyPr lIns="174148" tIns="87074" rIns="174148" bIns="87074" anchor="ctr" anchorCtr="0"/>
          <a:p>
            <a:pPr defTabSz="685800">
              <a:lnSpc>
                <a:spcPct val="120000"/>
              </a:lnSpc>
            </a:pPr>
            <a:endParaRPr lang="en-US" altLang="zh-CN" sz="3050" b="1" dirty="0">
              <a:latin typeface="Calibri" panose="020F0502020204030204" pitchFamily="34" charset="0"/>
            </a:endParaRPr>
          </a:p>
          <a:p>
            <a:pPr defTabSz="685800">
              <a:lnSpc>
                <a:spcPct val="120000"/>
              </a:lnSpc>
            </a:pPr>
            <a:endParaRPr lang="en-US" altLang="zh-CN" sz="3050" b="1" dirty="0">
              <a:latin typeface="宋体" panose="02010600030101010101" pitchFamily="2" charset="-122"/>
            </a:endParaRPr>
          </a:p>
        </p:txBody>
      </p:sp>
      <p:sp>
        <p:nvSpPr>
          <p:cNvPr id="162819" name="Rectangle 3"/>
          <p:cNvSpPr>
            <a:spLocks noChangeArrowheads="1"/>
          </p:cNvSpPr>
          <p:nvPr/>
        </p:nvSpPr>
        <p:spPr bwMode="auto">
          <a:xfrm>
            <a:off x="1159298" y="510933"/>
            <a:ext cx="8642048" cy="686406"/>
          </a:xfrm>
          <a:prstGeom prst="rect">
            <a:avLst/>
          </a:prstGeom>
          <a:noFill/>
          <a:ln w="9525">
            <a:noFill/>
            <a:miter lim="800000"/>
          </a:ln>
          <a:effectLst/>
        </p:spPr>
        <p:txBody>
          <a:bodyPr wrap="none" lIns="174148" tIns="87074" rIns="174148" bIns="87074" anchor="ctr"/>
          <a:lstStyle/>
          <a:p>
            <a:pPr marL="0" marR="0" lvl="0" indent="0" algn="l" defTabSz="6858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黑体" panose="02010609060101010101" pitchFamily="49" charset="-122"/>
                <a:cs typeface="+mn-cs"/>
              </a:rPr>
              <a:t>相关政策法规文件（续）</a:t>
            </a:r>
            <a:endParaRPr kumimoji="0" lang="zh-CN" altLang="en-US" sz="2800" b="1" i="0" u="none" strike="noStrike" kern="1200" cap="none" spc="0" normalizeH="0" baseline="0" noProof="0" dirty="0">
              <a:ln>
                <a:noFill/>
              </a:ln>
              <a:solidFill>
                <a:schemeClr val="tx1"/>
              </a:solidFill>
              <a:effectLst>
                <a:outerShdw blurRad="38100" dist="38100" dir="2700000" algn="tl">
                  <a:srgbClr val="C0C0C0"/>
                </a:outerShdw>
              </a:effectLst>
              <a:uLnTx/>
              <a:uFillTx/>
              <a:latin typeface="Arial" panose="020B0604020202020204" pitchFamily="34" charset="0"/>
              <a:ea typeface="黑体" panose="02010609060101010101" pitchFamily="49" charset="-122"/>
              <a:cs typeface="+mn-cs"/>
            </a:endParaRPr>
          </a:p>
        </p:txBody>
      </p:sp>
      <p:sp>
        <p:nvSpPr>
          <p:cNvPr id="33" name="矩形 32"/>
          <p:cNvSpPr/>
          <p:nvPr/>
        </p:nvSpPr>
        <p:spPr>
          <a:xfrm>
            <a:off x="887095" y="1769745"/>
            <a:ext cx="10112375" cy="1641475"/>
          </a:xfrm>
          <a:prstGeom prst="rect">
            <a:avLst/>
          </a:prstGeom>
          <a:solidFill>
            <a:srgbClr val="1DB5CD"/>
          </a:solidFill>
        </p:spPr>
        <p:txBody>
          <a:bodyPr wrap="square">
            <a:spAutoFit/>
          </a:bodyPr>
          <a:p>
            <a:pPr fontAlgn="auto">
              <a:lnSpc>
                <a:spcPct val="120000"/>
              </a:lnSpc>
            </a:pPr>
            <a:r>
              <a:rPr lang="zh-CN" altLang="en-US" sz="2800" dirty="0">
                <a:solidFill>
                  <a:srgbClr val="FF0000"/>
                </a:solidFill>
              </a:rPr>
              <a:t> 国家认监委和中央网信办将</a:t>
            </a:r>
            <a:r>
              <a:rPr lang="zh-CN" altLang="en-US" sz="2800" u="sng" dirty="0">
                <a:solidFill>
                  <a:srgbClr val="FF0000"/>
                </a:solidFill>
              </a:rPr>
              <a:t>网络信息安全产品认证、人员认证及网络安全服务专业机构评价</a:t>
            </a:r>
            <a:r>
              <a:rPr lang="zh-CN" altLang="en-US" sz="2800" dirty="0">
                <a:solidFill>
                  <a:srgbClr val="FF0000"/>
                </a:solidFill>
              </a:rPr>
              <a:t>纳入到国家网络安全治理的整体布局中。</a:t>
            </a:r>
            <a:endParaRPr lang="zh-CN" altLang="en-US" sz="2800" dirty="0">
              <a:solidFill>
                <a:srgbClr val="FF0000"/>
              </a:solidFill>
              <a:latin typeface="PingFang SC" panose="020B0400000000000000" pitchFamily="34" charset="-122"/>
              <a:ea typeface="PingFang SC" panose="020B0400000000000000" pitchFamily="34" charset="-122"/>
            </a:endParaRP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标题 1"/>
          <p:cNvSpPr>
            <a:spLocks noGrp="1"/>
          </p:cNvSpPr>
          <p:nvPr>
            <p:ph type="title"/>
          </p:nvPr>
        </p:nvSpPr>
        <p:spPr>
          <a:xfrm>
            <a:off x="1850751" y="274684"/>
            <a:ext cx="8663938" cy="704547"/>
          </a:xfrm>
        </p:spPr>
        <p:txBody>
          <a:bodyPr vert="horz" wrap="square" lIns="174148" tIns="87074" rIns="174148" bIns="87074" anchor="ctr" anchorCtr="0"/>
          <a:p>
            <a:pPr eaLnBrk="1" hangingPunct="1"/>
            <a:r>
              <a:rPr lang="zh-CN" altLang="en-US" sz="2800" dirty="0">
                <a:solidFill>
                  <a:schemeClr val="tx1"/>
                </a:solidFill>
              </a:rPr>
              <a:t>一、网络安全认证工作的重要性（续）</a:t>
            </a:r>
            <a:endParaRPr lang="zh-CN" altLang="en-US" sz="2800" dirty="0">
              <a:solidFill>
                <a:schemeClr val="tx1"/>
              </a:solidFill>
            </a:endParaRPr>
          </a:p>
        </p:txBody>
      </p:sp>
      <p:sp>
        <p:nvSpPr>
          <p:cNvPr id="165891" name="内容占位符 2"/>
          <p:cNvSpPr>
            <a:spLocks noGrp="1"/>
          </p:cNvSpPr>
          <p:nvPr>
            <p:ph idx="1"/>
          </p:nvPr>
        </p:nvSpPr>
        <p:spPr>
          <a:xfrm>
            <a:off x="1075690" y="1007745"/>
            <a:ext cx="10014585" cy="5113020"/>
          </a:xfrm>
        </p:spPr>
        <p:txBody>
          <a:bodyPr vert="horz" wrap="square" lIns="174148" tIns="87074" rIns="174148" bIns="87074" numCol="1" anchor="t" anchorCtr="0" compatLnSpc="1"/>
          <a:lstStyle/>
          <a:p>
            <a:pPr marL="342900" marR="0" lvl="0" indent="-342900" algn="l" defTabSz="914400" rtl="0" eaLnBrk="1" fontAlgn="base" latinLnBrk="0" hangingPunct="1">
              <a:lnSpc>
                <a:spcPct val="120000"/>
              </a:lnSpc>
              <a:spcBef>
                <a:spcPct val="20000"/>
              </a:spcBef>
              <a:spcAft>
                <a:spcPct val="0"/>
              </a:spcAft>
              <a:buClrTx/>
              <a:buSzTx/>
              <a:buFont typeface="Arial" panose="020B0604020202020204" pitchFamily="34" charset="0"/>
              <a:buNone/>
              <a:defRPr/>
            </a:pPr>
            <a:r>
              <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rPr>
              <a:t>我国开展网络安全认证工作的意义：</a:t>
            </a:r>
            <a:endPar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a:p>
            <a:pPr marL="457200" marR="0" lvl="0" indent="-457200" algn="l" defTabSz="914400" rtl="0" eaLnBrk="1" fontAlgn="base" latinLnBrk="0" hangingPunct="1">
              <a:lnSpc>
                <a:spcPct val="120000"/>
              </a:lnSpc>
              <a:spcBef>
                <a:spcPct val="20000"/>
              </a:spcBef>
              <a:spcAft>
                <a:spcPct val="0"/>
              </a:spcAft>
              <a:buClrTx/>
              <a:buSzTx/>
              <a:buFont typeface="+mj-lt"/>
              <a:buAutoNum type="arabicPeriod"/>
              <a:defRPr/>
            </a:pPr>
            <a:r>
              <a:rPr lang="zh-CN" altLang="en-US" sz="2000" b="1" noProof="0" smtClean="0">
                <a:ln>
                  <a:noFill/>
                </a:ln>
                <a:solidFill>
                  <a:schemeClr val="tx1">
                    <a:lumMod val="95000"/>
                    <a:lumOff val="5000"/>
                  </a:schemeClr>
                </a:solidFill>
                <a:effectLst>
                  <a:outerShdw blurRad="38100" dist="38100" dir="2700000" algn="tl">
                    <a:srgbClr val="C0C0C0"/>
                  </a:outerShdw>
                </a:effectLst>
                <a:uLnTx/>
                <a:uFillTx/>
                <a:sym typeface="+mn-ea"/>
              </a:rPr>
              <a:t>规范网络安全服务行业运行</a:t>
            </a:r>
            <a:r>
              <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rPr>
              <a:t>和市场准入控制；</a:t>
            </a:r>
            <a:endPar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a:p>
            <a:pPr marL="457200" marR="0" lvl="0" indent="-457200" algn="l" defTabSz="914400" rtl="0" eaLnBrk="1" fontAlgn="base" latinLnBrk="0" hangingPunct="1">
              <a:lnSpc>
                <a:spcPct val="120000"/>
              </a:lnSpc>
              <a:spcBef>
                <a:spcPct val="20000"/>
              </a:spcBef>
              <a:spcAft>
                <a:spcPct val="0"/>
              </a:spcAft>
              <a:buClrTx/>
              <a:buSzTx/>
              <a:buFont typeface="+mj-lt"/>
              <a:buAutoNum type="arabicPeriod"/>
              <a:defRPr/>
            </a:pPr>
            <a:r>
              <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rPr>
              <a:t>促进网络安全产业的进步和成熟；</a:t>
            </a:r>
            <a:endPar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a:p>
            <a:pPr marL="457200" marR="0" lvl="0" indent="-457200" algn="l" defTabSz="914400" rtl="0" eaLnBrk="1" fontAlgn="base" latinLnBrk="0" hangingPunct="1">
              <a:lnSpc>
                <a:spcPct val="120000"/>
              </a:lnSpc>
              <a:spcBef>
                <a:spcPct val="20000"/>
              </a:spcBef>
              <a:spcAft>
                <a:spcPct val="0"/>
              </a:spcAft>
              <a:buClrTx/>
              <a:buSzTx/>
              <a:buFont typeface="Wingdings" panose="05000000000000000000" pitchFamily="2" charset="2"/>
              <a:buAutoNum type="arabicPeriod"/>
              <a:defRPr/>
            </a:pPr>
            <a:r>
              <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rPr>
              <a:t>提高网络安全产品及服务的市场竞争力；</a:t>
            </a:r>
            <a:endPar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a:p>
            <a:pPr marL="457200" marR="0" lvl="0" indent="-457200" algn="l" defTabSz="914400" rtl="0" eaLnBrk="1" fontAlgn="base" latinLnBrk="0" hangingPunct="1">
              <a:lnSpc>
                <a:spcPct val="120000"/>
              </a:lnSpc>
              <a:spcBef>
                <a:spcPct val="20000"/>
              </a:spcBef>
              <a:spcAft>
                <a:spcPct val="0"/>
              </a:spcAft>
              <a:buClrTx/>
              <a:buSzTx/>
              <a:buFont typeface="Wingdings" panose="05000000000000000000" pitchFamily="2" charset="2"/>
              <a:buAutoNum type="arabicPeriod"/>
              <a:defRPr/>
            </a:pPr>
            <a:r>
              <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rPr>
              <a:t>加快网络安全技术的标准化进程；</a:t>
            </a:r>
            <a:endPar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a:p>
            <a:pPr marL="457200" marR="0" lvl="0" indent="-457200" algn="l" defTabSz="914400" rtl="0" eaLnBrk="1" fontAlgn="base" latinLnBrk="0" hangingPunct="1">
              <a:lnSpc>
                <a:spcPct val="120000"/>
              </a:lnSpc>
              <a:spcBef>
                <a:spcPct val="20000"/>
              </a:spcBef>
              <a:spcAft>
                <a:spcPct val="0"/>
              </a:spcAft>
              <a:buClrTx/>
              <a:buSzTx/>
              <a:buFont typeface="Wingdings" panose="05000000000000000000" pitchFamily="2" charset="2"/>
              <a:buAutoNum type="arabicPeriod"/>
              <a:defRPr/>
            </a:pPr>
            <a:r>
              <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rPr>
              <a:t>服务于网络安全管理，如政府采购，（</a:t>
            </a:r>
            <a:r>
              <a:rPr lang="zh-CN" altLang="en-US" sz="2000" b="1" noProof="0" smtClean="0">
                <a:ln>
                  <a:noFill/>
                </a:ln>
                <a:solidFill>
                  <a:schemeClr val="tx1">
                    <a:lumMod val="95000"/>
                    <a:lumOff val="5000"/>
                  </a:schemeClr>
                </a:solidFill>
                <a:effectLst>
                  <a:outerShdw blurRad="38100" dist="38100" dir="2700000" algn="tl">
                    <a:srgbClr val="C0C0C0"/>
                  </a:outerShdw>
                </a:effectLst>
                <a:uLnTx/>
                <a:uFillTx/>
                <a:sym typeface="+mn-ea"/>
              </a:rPr>
              <a:t>如政府采购云计算服务时明确要求，云计算服务机构须通过认证）。</a:t>
            </a:r>
            <a:endParaRPr lang="zh-CN" altLang="en-US" sz="2000" b="1" noProof="0" smtClean="0">
              <a:ln>
                <a:noFill/>
              </a:ln>
              <a:solidFill>
                <a:schemeClr val="tx1">
                  <a:lumMod val="95000"/>
                  <a:lumOff val="5000"/>
                </a:schemeClr>
              </a:solidFill>
              <a:effectLst>
                <a:outerShdw blurRad="38100" dist="38100" dir="2700000" algn="tl">
                  <a:srgbClr val="C0C0C0"/>
                </a:outerShdw>
              </a:effectLst>
              <a:uLnTx/>
              <a:uFillTx/>
              <a:sym typeface="+mn-ea"/>
            </a:endParaRPr>
          </a:p>
          <a:p>
            <a:pPr marL="457200" marR="0" lvl="0" indent="-457200" algn="l" defTabSz="914400" rtl="0" eaLnBrk="1" fontAlgn="base" latinLnBrk="0" hangingPunct="1">
              <a:lnSpc>
                <a:spcPct val="120000"/>
              </a:lnSpc>
              <a:spcBef>
                <a:spcPct val="20000"/>
              </a:spcBef>
              <a:spcAft>
                <a:spcPct val="0"/>
              </a:spcAft>
              <a:buClrTx/>
              <a:buSzTx/>
              <a:buFont typeface="Wingdings" panose="05000000000000000000" pitchFamily="2" charset="2"/>
              <a:buAutoNum type="arabicPeriod"/>
              <a:defRPr/>
            </a:pPr>
            <a:r>
              <a:rPr lang="zh-CN" altLang="en-US" sz="2000" b="1" noProof="0" smtClean="0">
                <a:ln>
                  <a:noFill/>
                </a:ln>
                <a:solidFill>
                  <a:schemeClr val="tx1">
                    <a:lumMod val="95000"/>
                    <a:lumOff val="5000"/>
                  </a:schemeClr>
                </a:solidFill>
                <a:effectLst>
                  <a:outerShdw blurRad="38100" dist="38100" dir="2700000" algn="tl">
                    <a:srgbClr val="C0C0C0"/>
                  </a:outerShdw>
                </a:effectLst>
                <a:uLnTx/>
                <a:uFillTx/>
                <a:sym typeface="+mn-ea"/>
              </a:rPr>
              <a:t>对服务机构本身，通过认证可以提升其自身的管理能力、技术服务能力和服务过程能力</a:t>
            </a:r>
            <a:r>
              <a:rPr lang="en-US" altLang="zh-CN" sz="2000" dirty="0">
                <a:solidFill>
                  <a:schemeClr val="tx1">
                    <a:lumMod val="95000"/>
                    <a:lumOff val="5000"/>
                  </a:schemeClr>
                </a:solidFill>
                <a:sym typeface="+mn-ea"/>
              </a:rPr>
              <a:t>;</a:t>
            </a:r>
            <a:endParaRPr lang="en-US" altLang="zh-CN" sz="2000" dirty="0">
              <a:solidFill>
                <a:schemeClr val="tx1">
                  <a:lumMod val="95000"/>
                  <a:lumOff val="5000"/>
                </a:schemeClr>
              </a:solidFill>
              <a:sym typeface="+mn-ea"/>
            </a:endParaRPr>
          </a:p>
          <a:p>
            <a:pPr marL="457200" marR="0" lvl="0" indent="-457200" algn="l" defTabSz="914400" rtl="0" eaLnBrk="1" fontAlgn="base" latinLnBrk="0" hangingPunct="1">
              <a:lnSpc>
                <a:spcPct val="120000"/>
              </a:lnSpc>
              <a:spcBef>
                <a:spcPct val="20000"/>
              </a:spcBef>
              <a:spcAft>
                <a:spcPct val="0"/>
              </a:spcAft>
              <a:buClrTx/>
              <a:buSzTx/>
              <a:buFont typeface="Wingdings" panose="05000000000000000000" pitchFamily="2" charset="2"/>
              <a:buAutoNum type="arabicPeriod"/>
              <a:defRPr/>
            </a:pPr>
            <a:r>
              <a:rPr lang="zh-CN" altLang="en-US" sz="2000" b="1" noProof="0" smtClean="0">
                <a:ln>
                  <a:noFill/>
                </a:ln>
                <a:solidFill>
                  <a:schemeClr val="tx1">
                    <a:lumMod val="95000"/>
                    <a:lumOff val="5000"/>
                  </a:schemeClr>
                </a:solidFill>
                <a:effectLst>
                  <a:outerShdw blurRad="38100" dist="38100" dir="2700000" algn="tl">
                    <a:srgbClr val="C0C0C0"/>
                  </a:outerShdw>
                </a:effectLst>
                <a:uLnTx/>
                <a:uFillTx/>
                <a:sym typeface="+mn-ea"/>
              </a:rPr>
              <a:t>通过第三方专业认证机构的独立、公正和客观的评价，是网络安全服务机构为客户提供高标准安全服务的证明，有助于提高客户对服务机构的信任度</a:t>
            </a:r>
            <a:r>
              <a:rPr lang="zh-CN" altLang="en-US" sz="2000" dirty="0">
                <a:solidFill>
                  <a:schemeClr val="tx1">
                    <a:lumMod val="95000"/>
                    <a:lumOff val="5000"/>
                  </a:schemeClr>
                </a:solidFill>
                <a:sym typeface="+mn-ea"/>
              </a:rPr>
              <a:t>。</a:t>
            </a:r>
            <a:endPar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a:p>
            <a:pPr marL="457200" marR="0" lvl="0" indent="-457200" algn="l" defTabSz="914400" rtl="0" eaLnBrk="1" fontAlgn="base" latinLnBrk="0" hangingPunct="1">
              <a:lnSpc>
                <a:spcPct val="120000"/>
              </a:lnSpc>
              <a:spcBef>
                <a:spcPct val="20000"/>
              </a:spcBef>
              <a:spcAft>
                <a:spcPct val="0"/>
              </a:spcAft>
              <a:buClrTx/>
              <a:buSzTx/>
              <a:buFont typeface="Wingdings" panose="05000000000000000000" pitchFamily="2" charset="2"/>
              <a:buAutoNum type="arabicPeriod"/>
              <a:defRPr/>
            </a:pPr>
            <a:r>
              <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rPr>
              <a:t>提高全民网络安全意识。</a:t>
            </a:r>
            <a:endParaRPr kumimoji="0" lang="en-US" altLang="zh-CN"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 typeface="Arial" panose="020B0604020202020204" pitchFamily="34" charset="0"/>
              <a:buNone/>
              <a:defRPr/>
            </a:pPr>
            <a:endPar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panose="05000000000000000000" pitchFamily="2" charset="2"/>
              <a:buNone/>
              <a:defRPr/>
            </a:pPr>
            <a:endParaRPr kumimoji="0" lang="zh-CN" altLang="en-US" sz="2000" b="1" i="0" u="none" strike="noStrike" kern="1200" cap="none" spc="0" normalizeH="0" baseline="0" noProof="0" smtClean="0">
              <a:ln>
                <a:noFill/>
              </a:ln>
              <a:solidFill>
                <a:schemeClr val="tx1">
                  <a:lumMod val="95000"/>
                  <a:lumOff val="5000"/>
                </a:schemeClr>
              </a:solidFill>
              <a:effectLst>
                <a:outerShdw blurRad="38100" dist="38100" dir="2700000" algn="tl">
                  <a:srgbClr val="C0C0C0"/>
                </a:outerShdw>
              </a:effectLst>
              <a:uLnTx/>
              <a:uFillTx/>
              <a:latin typeface="+mn-lt"/>
              <a:ea typeface="+mn-ea"/>
              <a:cs typeface="+mn-cs"/>
            </a:endParaRPr>
          </a:p>
        </p:txBody>
      </p:sp>
      <p:sp>
        <p:nvSpPr>
          <p:cNvPr id="4" name="灯片编号占位符 3"/>
          <p:cNvSpPr txBox="1">
            <a:spLocks noGrp="1"/>
          </p:cNvSpPr>
          <p:nvPr/>
        </p:nvSpPr>
        <p:spPr bwMode="auto">
          <a:xfrm>
            <a:off x="10514995" y="6286501"/>
            <a:ext cx="616857" cy="365882"/>
          </a:xfrm>
          <a:prstGeom prst="rect">
            <a:avLst/>
          </a:prstGeom>
          <a:noFill/>
          <a:ln w="9525">
            <a:noFill/>
            <a:miter lim="800000"/>
          </a:ln>
        </p:spPr>
        <p:txBody>
          <a:bodyPr lIns="174148" tIns="87074" rIns="174148" bIns="87074" anchor="ctr"/>
          <a:p>
            <a:pPr algn="r">
              <a:buNone/>
            </a:pPr>
            <a:fld id="{9A0DB2DC-4C9A-4742-B13C-FB6460FD3503}" type="slidenum">
              <a:rPr lang="zh-CN" altLang="en-US" sz="1335" dirty="0">
                <a:solidFill>
                  <a:srgbClr val="898989"/>
                </a:solidFill>
                <a:latin typeface="Arial" panose="020B0604020202020204" pitchFamily="34" charset="0"/>
              </a:rPr>
            </a:fld>
            <a:endParaRPr lang="zh-CN" altLang="en-US" sz="1335" dirty="0">
              <a:solidFill>
                <a:srgbClr val="898989"/>
              </a:solidFill>
              <a:latin typeface="Arial" panose="020B0604020202020204" pitchFamily="34" charset="0"/>
            </a:endParaRPr>
          </a:p>
        </p:txBody>
      </p:sp>
      <p:pic>
        <p:nvPicPr>
          <p:cNvPr id="2" name="图片 1"/>
          <p:cNvPicPr>
            <a:picLocks noChangeAspect="1"/>
          </p:cNvPicPr>
          <p:nvPr>
            <p:custDataLst>
              <p:tags r:id="rId1"/>
            </p:custDataLst>
          </p:nvPr>
        </p:nvPicPr>
        <p:blipFill rotWithShape="1">
          <a:blip r:embed="rId2" cstate="screen"/>
          <a:srcRect l="1" t="27927" r="23069" b="21840"/>
          <a:stretch>
            <a:fillRect/>
          </a:stretch>
        </p:blipFill>
        <p:spPr>
          <a:xfrm>
            <a:off x="0" y="138140"/>
            <a:ext cx="1864487" cy="1217453"/>
          </a:xfrm>
          <a:prstGeom prst="rect">
            <a:avLst/>
          </a:prstGeom>
        </p:spPr>
      </p:pic>
      <p:sp>
        <p:nvSpPr>
          <p:cNvPr id="3" name="文本框 2"/>
          <p:cNvSpPr txBox="1"/>
          <p:nvPr/>
        </p:nvSpPr>
        <p:spPr>
          <a:xfrm>
            <a:off x="448247" y="485891"/>
            <a:ext cx="627443"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一</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18" name="文本框 17"/>
          <p:cNvSpPr txBox="1"/>
          <p:nvPr/>
        </p:nvSpPr>
        <p:spPr>
          <a:xfrm>
            <a:off x="1864360" y="246380"/>
            <a:ext cx="528320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Aharoni" panose="02010803020104030203" pitchFamily="2" charset="-79"/>
              </a:rPr>
              <a:t>  </a:t>
            </a:r>
            <a:r>
              <a:rPr kumimoji="0" lang="zh-CN" altLang="en-US" sz="28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Aharoni" panose="02010803020104030203" pitchFamily="2" charset="-79"/>
              </a:rPr>
              <a:t>网安联认证中心简介</a:t>
            </a:r>
            <a:endParaRPr kumimoji="0" lang="zh-CN" altLang="en-US" sz="2800" b="1" i="0" u="none" strike="noStrike" kern="1200" cap="none" spc="0" normalizeH="0" baseline="0" noProof="0" dirty="0">
              <a:ln>
                <a:noFill/>
              </a:ln>
              <a:solidFill>
                <a:srgbClr val="0070C0"/>
              </a:solidFill>
              <a:effectLst/>
              <a:uLnTx/>
              <a:uFillTx/>
              <a:latin typeface="微软雅黑" panose="020B0503020204020204" charset="-122"/>
              <a:ea typeface="微软雅黑" panose="020B0503020204020204" charset="-122"/>
              <a:cs typeface="Aharoni" panose="02010803020104030203" pitchFamily="2" charset="-79"/>
            </a:endParaRPr>
          </a:p>
        </p:txBody>
      </p:sp>
      <p:sp>
        <p:nvSpPr>
          <p:cNvPr id="113" name="矩形 30"/>
          <p:cNvSpPr>
            <a:spLocks noChangeArrowheads="1"/>
          </p:cNvSpPr>
          <p:nvPr/>
        </p:nvSpPr>
        <p:spPr bwMode="auto">
          <a:xfrm>
            <a:off x="518374" y="2455610"/>
            <a:ext cx="4104203" cy="457835"/>
          </a:xfrm>
          <a:prstGeom prst="rect">
            <a:avLst/>
          </a:prstGeom>
          <a:noFill/>
          <a:ln w="9525">
            <a:noFill/>
            <a:miter lim="800000"/>
          </a:ln>
        </p:spPr>
        <p:txBody>
          <a:bodyPr wrap="square" lIns="138607" tIns="69304" rIns="138607" bIns="69304">
            <a:spAutoFit/>
          </a:bodyPr>
          <a:lstStyle/>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n"/>
              <a:defRPr/>
            </a:pPr>
            <a:r>
              <a:rPr kumimoji="0" 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2020</a:t>
            </a:r>
            <a:r>
              <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年</a:t>
            </a:r>
            <a:r>
              <a:rPr kumimoji="0" lang="en-US" altLang="zh-CN"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6</a:t>
            </a:r>
            <a:r>
              <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月注册成立</a:t>
            </a:r>
            <a:endPar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grpSp>
        <p:nvGrpSpPr>
          <p:cNvPr id="114" name="组合 113"/>
          <p:cNvGrpSpPr/>
          <p:nvPr/>
        </p:nvGrpSpPr>
        <p:grpSpPr>
          <a:xfrm>
            <a:off x="577304" y="1555734"/>
            <a:ext cx="4485463" cy="580660"/>
            <a:chOff x="1153765" y="1386937"/>
            <a:chExt cx="2495116" cy="423075"/>
          </a:xfrm>
        </p:grpSpPr>
        <p:cxnSp>
          <p:nvCxnSpPr>
            <p:cNvPr id="115" name="Straight Connector 38"/>
            <p:cNvCxnSpPr/>
            <p:nvPr/>
          </p:nvCxnSpPr>
          <p:spPr bwMode="auto">
            <a:xfrm flipV="1">
              <a:off x="1190045" y="1810010"/>
              <a:ext cx="2034652" cy="2"/>
            </a:xfrm>
            <a:prstGeom prst="line">
              <a:avLst/>
            </a:prstGeom>
            <a:ln w="6350" cap="rnd">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9" name="TextBox 135"/>
            <p:cNvSpPr txBox="1"/>
            <p:nvPr/>
          </p:nvSpPr>
          <p:spPr>
            <a:xfrm>
              <a:off x="1153765" y="1386937"/>
              <a:ext cx="2495116" cy="335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中心简介</a:t>
              </a:r>
              <a:endParaRPr kumimoji="0" lang="zh-CN" altLang="en-US" sz="2400" b="1"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grpSp>
      <p:sp>
        <p:nvSpPr>
          <p:cNvPr id="127" name="矩形 30"/>
          <p:cNvSpPr>
            <a:spLocks noChangeArrowheads="1"/>
          </p:cNvSpPr>
          <p:nvPr/>
        </p:nvSpPr>
        <p:spPr bwMode="auto">
          <a:xfrm>
            <a:off x="530046" y="3248958"/>
            <a:ext cx="4104203" cy="777875"/>
          </a:xfrm>
          <a:prstGeom prst="rect">
            <a:avLst/>
          </a:prstGeom>
          <a:noFill/>
          <a:ln w="9525">
            <a:noFill/>
            <a:miter lim="800000"/>
          </a:ln>
        </p:spPr>
        <p:txBody>
          <a:bodyPr wrap="square" lIns="138607" tIns="69304" rIns="138607" bIns="69304">
            <a:spAutoFit/>
          </a:bodyPr>
          <a:lstStyle/>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n"/>
              <a:defRPr/>
            </a:pPr>
            <a:r>
              <a:rPr kumimoji="0" lang="en-US" altLang="zh-CN"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2021</a:t>
            </a:r>
            <a:r>
              <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年</a:t>
            </a:r>
            <a:r>
              <a:rPr kumimoji="0" lang="en-US" altLang="zh-CN"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2</a:t>
            </a:r>
            <a:r>
              <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月获得国家认证认可监督委员会批准开展服务认证工作</a:t>
            </a:r>
            <a:endPar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sp>
        <p:nvSpPr>
          <p:cNvPr id="128" name="矩形 30"/>
          <p:cNvSpPr>
            <a:spLocks noChangeArrowheads="1"/>
          </p:cNvSpPr>
          <p:nvPr/>
        </p:nvSpPr>
        <p:spPr bwMode="auto">
          <a:xfrm>
            <a:off x="504646" y="4154165"/>
            <a:ext cx="4104203" cy="777875"/>
          </a:xfrm>
          <a:prstGeom prst="rect">
            <a:avLst/>
          </a:prstGeom>
          <a:noFill/>
          <a:ln w="9525">
            <a:noFill/>
            <a:miter lim="800000"/>
          </a:ln>
        </p:spPr>
        <p:txBody>
          <a:bodyPr wrap="square" lIns="138607" tIns="69304" rIns="138607" bIns="69304">
            <a:spAutoFit/>
          </a:bodyPr>
          <a:lstStyle/>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n"/>
              <a:defRPr/>
            </a:pPr>
            <a:r>
              <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使命：为世界建设更美好、更安全、更互联的网络空间贡献力量</a:t>
            </a:r>
            <a:endPar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pic>
        <p:nvPicPr>
          <p:cNvPr id="19" name="图片 18"/>
          <p:cNvPicPr>
            <a:picLocks noChangeAspect="1"/>
          </p:cNvPicPr>
          <p:nvPr/>
        </p:nvPicPr>
        <p:blipFill>
          <a:blip r:embed="rId1"/>
          <a:stretch>
            <a:fillRect/>
          </a:stretch>
        </p:blipFill>
        <p:spPr>
          <a:xfrm>
            <a:off x="5006975" y="1238885"/>
            <a:ext cx="3398520" cy="4528185"/>
          </a:xfrm>
          <a:prstGeom prst="rect">
            <a:avLst/>
          </a:prstGeom>
        </p:spPr>
      </p:pic>
      <p:pic>
        <p:nvPicPr>
          <p:cNvPr id="20" name="图片 19"/>
          <p:cNvPicPr>
            <a:picLocks noChangeAspect="1"/>
          </p:cNvPicPr>
          <p:nvPr/>
        </p:nvPicPr>
        <p:blipFill>
          <a:blip r:embed="rId2"/>
          <a:stretch>
            <a:fillRect/>
          </a:stretch>
        </p:blipFill>
        <p:spPr>
          <a:xfrm>
            <a:off x="8671560" y="1298575"/>
            <a:ext cx="3338195" cy="4528820"/>
          </a:xfrm>
          <a:prstGeom prst="rect">
            <a:avLst/>
          </a:prstGeom>
        </p:spPr>
      </p:pic>
      <p:sp>
        <p:nvSpPr>
          <p:cNvPr id="21" name="矩形 30"/>
          <p:cNvSpPr>
            <a:spLocks noChangeArrowheads="1"/>
          </p:cNvSpPr>
          <p:nvPr/>
        </p:nvSpPr>
        <p:spPr bwMode="auto">
          <a:xfrm>
            <a:off x="509726" y="5178420"/>
            <a:ext cx="4104203" cy="457835"/>
          </a:xfrm>
          <a:prstGeom prst="rect">
            <a:avLst/>
          </a:prstGeom>
          <a:noFill/>
          <a:ln w="9525">
            <a:noFill/>
            <a:miter lim="800000"/>
          </a:ln>
        </p:spPr>
        <p:txBody>
          <a:bodyPr wrap="square" lIns="138607" tIns="69304" rIns="138607" bIns="69304">
            <a:spAutoFit/>
          </a:bodyPr>
          <a:lstStyle/>
          <a:p>
            <a:pPr marL="285750" marR="0" lvl="0" indent="-285750" algn="l" defTabSz="914400" rtl="0" eaLnBrk="1" fontAlgn="auto" latinLnBrk="0" hangingPunct="1">
              <a:lnSpc>
                <a:spcPct val="130000"/>
              </a:lnSpc>
              <a:spcBef>
                <a:spcPts val="0"/>
              </a:spcBef>
              <a:spcAft>
                <a:spcPts val="0"/>
              </a:spcAft>
              <a:buClrTx/>
              <a:buSzTx/>
              <a:buFont typeface="Wingdings" panose="05000000000000000000" pitchFamily="2" charset="2"/>
              <a:buChar char="n"/>
              <a:defRPr/>
            </a:pPr>
            <a:r>
              <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业务聚焦网络安全</a:t>
            </a:r>
            <a:endParaRPr kumimoji="0" lang="zh-CN" altLang="en-US" sz="1600" b="1" i="0" u="none" strike="noStrike" kern="12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endParaRPr>
          </a:p>
        </p:txBody>
      </p:sp>
      <p:pic>
        <p:nvPicPr>
          <p:cNvPr id="22" name="图片 21"/>
          <p:cNvPicPr>
            <a:picLocks noChangeAspect="1"/>
          </p:cNvPicPr>
          <p:nvPr/>
        </p:nvPicPr>
        <p:blipFill rotWithShape="1">
          <a:blip r:embed="rId3" cstate="screen"/>
          <a:srcRect l="1" t="27927" r="23069" b="21840"/>
          <a:stretch>
            <a:fillRect/>
          </a:stretch>
        </p:blipFill>
        <p:spPr>
          <a:xfrm>
            <a:off x="0" y="21300"/>
            <a:ext cx="1864487" cy="1217453"/>
          </a:xfrm>
          <a:prstGeom prst="rect">
            <a:avLst/>
          </a:prstGeom>
        </p:spPr>
      </p:pic>
      <p:sp>
        <p:nvSpPr>
          <p:cNvPr id="23" name="文本框 22"/>
          <p:cNvSpPr txBox="1"/>
          <p:nvPr/>
        </p:nvSpPr>
        <p:spPr>
          <a:xfrm>
            <a:off x="448247" y="368416"/>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二</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randombar(horizontal)">
                                      <p:cBhvr>
                                        <p:cTn id="13" dur="500"/>
                                        <p:tgtEl>
                                          <p:spTgt spid="114"/>
                                        </p:tgtEl>
                                      </p:cBhvr>
                                    </p:animEffect>
                                  </p:childTnLst>
                                </p:cTn>
                              </p:par>
                            </p:childTnLst>
                          </p:cTn>
                        </p:par>
                        <p:par>
                          <p:cTn id="14" fill="hold">
                            <p:stCondLst>
                              <p:cond delay="1000"/>
                            </p:stCondLst>
                            <p:childTnLst>
                              <p:par>
                                <p:cTn id="15" presetID="12" presetClass="entr" presetSubtype="1" fill="hold" grpId="0" nodeType="afterEffect">
                                  <p:stCondLst>
                                    <p:cond delay="0"/>
                                  </p:stCondLst>
                                  <p:childTnLst>
                                    <p:set>
                                      <p:cBhvr>
                                        <p:cTn id="16" dur="1" fill="hold">
                                          <p:stCondLst>
                                            <p:cond delay="0"/>
                                          </p:stCondLst>
                                        </p:cTn>
                                        <p:tgtEl>
                                          <p:spTgt spid="113"/>
                                        </p:tgtEl>
                                        <p:attrNameLst>
                                          <p:attrName>style.visibility</p:attrName>
                                        </p:attrNameLst>
                                      </p:cBhvr>
                                      <p:to>
                                        <p:strVal val="visible"/>
                                      </p:to>
                                    </p:set>
                                    <p:anim calcmode="lin" valueType="num">
                                      <p:cBhvr additive="base">
                                        <p:cTn id="17" dur="1000"/>
                                        <p:tgtEl>
                                          <p:spTgt spid="113"/>
                                        </p:tgtEl>
                                        <p:attrNameLst>
                                          <p:attrName>ppt_y</p:attrName>
                                        </p:attrNameLst>
                                      </p:cBhvr>
                                      <p:tavLst>
                                        <p:tav tm="0">
                                          <p:val>
                                            <p:strVal val="#ppt_y-#ppt_h*1.125000"/>
                                          </p:val>
                                        </p:tav>
                                        <p:tav tm="100000">
                                          <p:val>
                                            <p:strVal val="#ppt_y"/>
                                          </p:val>
                                        </p:tav>
                                      </p:tavLst>
                                    </p:anim>
                                    <p:animEffect transition="in" filter="wipe(down)">
                                      <p:cBhvr>
                                        <p:cTn id="18" dur="1000"/>
                                        <p:tgtEl>
                                          <p:spTgt spid="113"/>
                                        </p:tgtEl>
                                      </p:cBhvr>
                                    </p:animEffect>
                                  </p:childTnLst>
                                </p:cTn>
                              </p:par>
                            </p:childTnLst>
                          </p:cTn>
                        </p:par>
                        <p:par>
                          <p:cTn id="19" fill="hold">
                            <p:stCondLst>
                              <p:cond delay="2000"/>
                            </p:stCondLst>
                            <p:childTnLst>
                              <p:par>
                                <p:cTn id="20" presetID="12" presetClass="entr" presetSubtype="1" fill="hold" grpId="0" nodeType="afterEffect">
                                  <p:stCondLst>
                                    <p:cond delay="0"/>
                                  </p:stCondLst>
                                  <p:childTnLst>
                                    <p:set>
                                      <p:cBhvr>
                                        <p:cTn id="21" dur="1" fill="hold">
                                          <p:stCondLst>
                                            <p:cond delay="0"/>
                                          </p:stCondLst>
                                        </p:cTn>
                                        <p:tgtEl>
                                          <p:spTgt spid="127"/>
                                        </p:tgtEl>
                                        <p:attrNameLst>
                                          <p:attrName>style.visibility</p:attrName>
                                        </p:attrNameLst>
                                      </p:cBhvr>
                                      <p:to>
                                        <p:strVal val="visible"/>
                                      </p:to>
                                    </p:set>
                                    <p:anim calcmode="lin" valueType="num">
                                      <p:cBhvr additive="base">
                                        <p:cTn id="22" dur="1000"/>
                                        <p:tgtEl>
                                          <p:spTgt spid="127"/>
                                        </p:tgtEl>
                                        <p:attrNameLst>
                                          <p:attrName>ppt_y</p:attrName>
                                        </p:attrNameLst>
                                      </p:cBhvr>
                                      <p:tavLst>
                                        <p:tav tm="0">
                                          <p:val>
                                            <p:strVal val="#ppt_y-#ppt_h*1.125000"/>
                                          </p:val>
                                        </p:tav>
                                        <p:tav tm="100000">
                                          <p:val>
                                            <p:strVal val="#ppt_y"/>
                                          </p:val>
                                        </p:tav>
                                      </p:tavLst>
                                    </p:anim>
                                    <p:animEffect transition="in" filter="wipe(down)">
                                      <p:cBhvr>
                                        <p:cTn id="23" dur="1000"/>
                                        <p:tgtEl>
                                          <p:spTgt spid="127"/>
                                        </p:tgtEl>
                                      </p:cBhvr>
                                    </p:animEffect>
                                  </p:childTnLst>
                                </p:cTn>
                              </p:par>
                            </p:childTnLst>
                          </p:cTn>
                        </p:par>
                        <p:par>
                          <p:cTn id="24" fill="hold">
                            <p:stCondLst>
                              <p:cond delay="3000"/>
                            </p:stCondLst>
                            <p:childTnLst>
                              <p:par>
                                <p:cTn id="25" presetID="12" presetClass="entr" presetSubtype="1" fill="hold" grpId="0" nodeType="afterEffect">
                                  <p:stCondLst>
                                    <p:cond delay="0"/>
                                  </p:stCondLst>
                                  <p:childTnLst>
                                    <p:set>
                                      <p:cBhvr>
                                        <p:cTn id="26" dur="1" fill="hold">
                                          <p:stCondLst>
                                            <p:cond delay="0"/>
                                          </p:stCondLst>
                                        </p:cTn>
                                        <p:tgtEl>
                                          <p:spTgt spid="128"/>
                                        </p:tgtEl>
                                        <p:attrNameLst>
                                          <p:attrName>style.visibility</p:attrName>
                                        </p:attrNameLst>
                                      </p:cBhvr>
                                      <p:to>
                                        <p:strVal val="visible"/>
                                      </p:to>
                                    </p:set>
                                    <p:anim calcmode="lin" valueType="num">
                                      <p:cBhvr additive="base">
                                        <p:cTn id="27" dur="1000"/>
                                        <p:tgtEl>
                                          <p:spTgt spid="128"/>
                                        </p:tgtEl>
                                        <p:attrNameLst>
                                          <p:attrName>ppt_y</p:attrName>
                                        </p:attrNameLst>
                                      </p:cBhvr>
                                      <p:tavLst>
                                        <p:tav tm="0">
                                          <p:val>
                                            <p:strVal val="#ppt_y-#ppt_h*1.125000"/>
                                          </p:val>
                                        </p:tav>
                                        <p:tav tm="100000">
                                          <p:val>
                                            <p:strVal val="#ppt_y"/>
                                          </p:val>
                                        </p:tav>
                                      </p:tavLst>
                                    </p:anim>
                                    <p:animEffect transition="in" filter="wipe(down)">
                                      <p:cBhvr>
                                        <p:cTn id="28" dur="1000"/>
                                        <p:tgtEl>
                                          <p:spTgt spid="128"/>
                                        </p:tgtEl>
                                      </p:cBhvr>
                                    </p:animEffect>
                                  </p:childTnLst>
                                </p:cTn>
                              </p:par>
                            </p:childTnLst>
                          </p:cTn>
                        </p:par>
                        <p:par>
                          <p:cTn id="29" fill="hold">
                            <p:stCondLst>
                              <p:cond delay="4000"/>
                            </p:stCondLst>
                            <p:childTnLst>
                              <p:par>
                                <p:cTn id="30" presetID="12" presetClass="entr" presetSubtype="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1000"/>
                                        <p:tgtEl>
                                          <p:spTgt spid="21"/>
                                        </p:tgtEl>
                                        <p:attrNameLst>
                                          <p:attrName>ppt_y</p:attrName>
                                        </p:attrNameLst>
                                      </p:cBhvr>
                                      <p:tavLst>
                                        <p:tav tm="0">
                                          <p:val>
                                            <p:strVal val="#ppt_y-#ppt_h*1.125000"/>
                                          </p:val>
                                        </p:tav>
                                        <p:tav tm="100000">
                                          <p:val>
                                            <p:strVal val="#ppt_y"/>
                                          </p:val>
                                        </p:tav>
                                      </p:tavLst>
                                    </p:anim>
                                    <p:animEffect transition="in" filter="wipe(down)">
                                      <p:cBhvr>
                                        <p:cTn id="3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3" grpId="0"/>
      <p:bldP spid="127" grpId="0"/>
      <p:bldP spid="128"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screen"/>
          <a:srcRect l="1" t="27927" r="23069" b="21840"/>
          <a:stretch>
            <a:fillRect/>
          </a:stretch>
        </p:blipFill>
        <p:spPr>
          <a:xfrm>
            <a:off x="0" y="168620"/>
            <a:ext cx="1864487" cy="1217453"/>
          </a:xfrm>
          <a:prstGeom prst="rect">
            <a:avLst/>
          </a:prstGeom>
        </p:spPr>
      </p:pic>
      <p:sp>
        <p:nvSpPr>
          <p:cNvPr id="3" name="文本框 2"/>
          <p:cNvSpPr txBox="1"/>
          <p:nvPr/>
        </p:nvSpPr>
        <p:spPr>
          <a:xfrm>
            <a:off x="448247" y="485891"/>
            <a:ext cx="627443" cy="521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rPr>
              <a:t>二</a:t>
            </a:r>
            <a:endParaRPr kumimoji="0" lang="zh-CN" altLang="en-US" sz="2800" b="1" i="0" u="none" strike="noStrike" kern="1200" cap="none" spc="0" normalizeH="0" baseline="0" noProof="0" dirty="0">
              <a:ln>
                <a:noFill/>
              </a:ln>
              <a:solidFill>
                <a:srgbClr val="142938"/>
              </a:solidFill>
              <a:effectLst/>
              <a:uLnTx/>
              <a:uFillTx/>
              <a:latin typeface="微软雅黑" panose="020B0503020204020204" charset="-122"/>
              <a:ea typeface="微软雅黑" panose="020B0503020204020204" charset="-122"/>
              <a:cs typeface="+mn-cs"/>
            </a:endParaRPr>
          </a:p>
        </p:txBody>
      </p:sp>
      <p:grpSp>
        <p:nvGrpSpPr>
          <p:cNvPr id="6" name="组合 5"/>
          <p:cNvGrpSpPr/>
          <p:nvPr/>
        </p:nvGrpSpPr>
        <p:grpSpPr>
          <a:xfrm>
            <a:off x="0" y="6629400"/>
            <a:ext cx="12192000" cy="228600"/>
            <a:chOff x="0" y="6629400"/>
            <a:chExt cx="12192000" cy="228600"/>
          </a:xfrm>
        </p:grpSpPr>
        <p:grpSp>
          <p:nvGrpSpPr>
            <p:cNvPr id="7" name="组合 6"/>
            <p:cNvGrpSpPr/>
            <p:nvPr/>
          </p:nvGrpSpPr>
          <p:grpSpPr>
            <a:xfrm>
              <a:off x="0" y="6629400"/>
              <a:ext cx="6096000" cy="228600"/>
              <a:chOff x="0" y="6629400"/>
              <a:chExt cx="6822268" cy="228600"/>
            </a:xfrm>
          </p:grpSpPr>
          <p:sp>
            <p:nvSpPr>
              <p:cNvPr id="13" name="矩形 12"/>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4" name="矩形 13"/>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5" name="矩形 14"/>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6" name="矩形 15"/>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nvGrpSpPr>
            <p:cNvPr id="8" name="组合 7"/>
            <p:cNvGrpSpPr/>
            <p:nvPr/>
          </p:nvGrpSpPr>
          <p:grpSpPr>
            <a:xfrm>
              <a:off x="6096000" y="6629400"/>
              <a:ext cx="6096000" cy="228600"/>
              <a:chOff x="0" y="6629400"/>
              <a:chExt cx="6822268" cy="228600"/>
            </a:xfrm>
          </p:grpSpPr>
          <p:sp>
            <p:nvSpPr>
              <p:cNvPr id="9" name="矩形 8"/>
              <p:cNvSpPr/>
              <p:nvPr/>
            </p:nvSpPr>
            <p:spPr>
              <a:xfrm>
                <a:off x="0" y="6629400"/>
                <a:ext cx="1705567" cy="228600"/>
              </a:xfrm>
              <a:prstGeom prst="rect">
                <a:avLst/>
              </a:prstGeom>
              <a:solidFill>
                <a:srgbClr val="FCC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0" name="矩形 9"/>
              <p:cNvSpPr/>
              <p:nvPr/>
            </p:nvSpPr>
            <p:spPr>
              <a:xfrm>
                <a:off x="1705567" y="6629400"/>
                <a:ext cx="1705567" cy="228600"/>
              </a:xfrm>
              <a:prstGeom prst="rect">
                <a:avLst/>
              </a:prstGeom>
              <a:solidFill>
                <a:srgbClr val="35D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1" name="矩形 10"/>
              <p:cNvSpPr/>
              <p:nvPr/>
            </p:nvSpPr>
            <p:spPr>
              <a:xfrm>
                <a:off x="3411134" y="6629400"/>
                <a:ext cx="1705567" cy="228600"/>
              </a:xfrm>
              <a:prstGeom prst="rect">
                <a:avLst/>
              </a:prstGeom>
              <a:solidFill>
                <a:srgbClr val="11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sp>
            <p:nvSpPr>
              <p:cNvPr id="12" name="矩形 11"/>
              <p:cNvSpPr/>
              <p:nvPr/>
            </p:nvSpPr>
            <p:spPr>
              <a:xfrm>
                <a:off x="5116701" y="6629400"/>
                <a:ext cx="1705567" cy="228600"/>
              </a:xfrm>
              <a:prstGeom prst="rect">
                <a:avLst/>
              </a:prstGeom>
              <a:solidFill>
                <a:srgbClr val="554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CC540"/>
                  </a:solidFill>
                  <a:effectLst/>
                  <a:uLnTx/>
                  <a:uFillTx/>
                  <a:latin typeface="Arial" panose="020B0604020202020204"/>
                  <a:ea typeface="微软雅黑" panose="020B0503020204020204" charset="-122"/>
                  <a:cs typeface="+mn-cs"/>
                </a:endParaRPr>
              </a:p>
            </p:txBody>
          </p:sp>
        </p:grpSp>
      </p:grpSp>
      <p:sp>
        <p:nvSpPr>
          <p:cNvPr id="18" name="矩形 17"/>
          <p:cNvSpPr/>
          <p:nvPr/>
        </p:nvSpPr>
        <p:spPr>
          <a:xfrm>
            <a:off x="2254835" y="485851"/>
            <a:ext cx="2621280" cy="5835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四大核心业务</a:t>
            </a:r>
            <a:endParaRPr kumimoji="0" lang="zh-CN" altLang="en-US" sz="3200" b="1"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grpSp>
        <p:nvGrpSpPr>
          <p:cNvPr id="17" name="组合 16"/>
          <p:cNvGrpSpPr/>
          <p:nvPr/>
        </p:nvGrpSpPr>
        <p:grpSpPr>
          <a:xfrm>
            <a:off x="1107441" y="1633636"/>
            <a:ext cx="2254838" cy="1839595"/>
            <a:chOff x="7109327" y="3179834"/>
            <a:chExt cx="1923123" cy="1839595"/>
          </a:xfrm>
        </p:grpSpPr>
        <p:sp>
          <p:nvSpPr>
            <p:cNvPr id="19" name="文本框 18"/>
            <p:cNvSpPr txBox="1"/>
            <p:nvPr/>
          </p:nvSpPr>
          <p:spPr>
            <a:xfrm>
              <a:off x="7109327" y="3179834"/>
              <a:ext cx="1923123" cy="378460"/>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115686"/>
                  </a:solidFill>
                  <a:effectLst/>
                  <a:uLnTx/>
                  <a:uFillTx/>
                  <a:latin typeface="微软雅黑" panose="020B0503020204020204" charset="-122"/>
                  <a:ea typeface="微软雅黑" panose="020B0503020204020204" charset="-122"/>
                  <a:cs typeface="+mn-cs"/>
                </a:rPr>
                <a:t>认证服务</a:t>
              </a:r>
              <a:endParaRPr kumimoji="0" lang="zh-CN" altLang="en-US" sz="1865" b="1" i="0" u="none" strike="noStrike" kern="1200" cap="none" spc="0" normalizeH="0" baseline="0" noProof="0" dirty="0">
                <a:ln>
                  <a:noFill/>
                </a:ln>
                <a:solidFill>
                  <a:srgbClr val="115686"/>
                </a:solidFill>
                <a:effectLst/>
                <a:uLnTx/>
                <a:uFillTx/>
                <a:latin typeface="微软雅黑" panose="020B0503020204020204" charset="-122"/>
                <a:ea typeface="微软雅黑" panose="020B0503020204020204" charset="-122"/>
                <a:cs typeface="+mn-cs"/>
              </a:endParaRPr>
            </a:p>
          </p:txBody>
        </p:sp>
        <p:sp>
          <p:nvSpPr>
            <p:cNvPr id="20" name="文本框 19"/>
            <p:cNvSpPr txBox="1"/>
            <p:nvPr/>
          </p:nvSpPr>
          <p:spPr>
            <a:xfrm>
              <a:off x="7115826" y="3543054"/>
              <a:ext cx="1882545" cy="147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Kaiti SC" panose="02010600040101010101" pitchFamily="2" charset="-122"/>
                  <a:ea typeface="Kaiti SC" panose="02010600040101010101" pitchFamily="2" charset="-122"/>
                </a:rPr>
                <a:t>信息安全和网络安全服务机构的资质认证、等级评定等认证服务；企业管理体系的认证服务。</a:t>
              </a:r>
              <a:endParaRPr kumimoji="0" lang="zh-CN" altLang="en-US" b="0" i="0" u="none" strike="noStrike" kern="1200" cap="none" spc="0" normalizeH="0" baseline="0" noProof="0" dirty="0">
                <a:ln>
                  <a:noFill/>
                </a:ln>
                <a:solidFill>
                  <a:prstClr val="black"/>
                </a:solidFill>
                <a:effectLst/>
                <a:uLnTx/>
                <a:uFillTx/>
                <a:latin typeface="Kaiti SC" panose="02010600040101010101" pitchFamily="2" charset="-122"/>
                <a:ea typeface="Kaiti SC" panose="02010600040101010101" pitchFamily="2" charset="-122"/>
              </a:endParaRPr>
            </a:p>
          </p:txBody>
        </p:sp>
      </p:grpSp>
      <p:sp>
        <p:nvSpPr>
          <p:cNvPr id="21" name="任意多边形 22"/>
          <p:cNvSpPr/>
          <p:nvPr/>
        </p:nvSpPr>
        <p:spPr>
          <a:xfrm>
            <a:off x="4483280" y="3000465"/>
            <a:ext cx="886189" cy="859064"/>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rgbClr val="554C51"/>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任意多边形 23"/>
          <p:cNvSpPr/>
          <p:nvPr/>
        </p:nvSpPr>
        <p:spPr>
          <a:xfrm flipH="1">
            <a:off x="6894968" y="3000465"/>
            <a:ext cx="886189" cy="859064"/>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3" name="任意多边形 26"/>
          <p:cNvSpPr/>
          <p:nvPr/>
        </p:nvSpPr>
        <p:spPr>
          <a:xfrm rot="5400000">
            <a:off x="5652907" y="1793625"/>
            <a:ext cx="886189" cy="859064"/>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任意多边形 27"/>
          <p:cNvSpPr/>
          <p:nvPr/>
        </p:nvSpPr>
        <p:spPr>
          <a:xfrm rot="5400000" flipH="1">
            <a:off x="5652907" y="4205312"/>
            <a:ext cx="886189" cy="859064"/>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任意多边形 21"/>
          <p:cNvSpPr/>
          <p:nvPr/>
        </p:nvSpPr>
        <p:spPr>
          <a:xfrm>
            <a:off x="4296969" y="1579703"/>
            <a:ext cx="3679343" cy="3697415"/>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lumMod val="84000"/>
                </a:schemeClr>
              </a:gs>
              <a:gs pos="100000">
                <a:schemeClr val="bg1">
                  <a:lumMod val="93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p:cNvSpPr/>
          <p:nvPr/>
        </p:nvSpPr>
        <p:spPr>
          <a:xfrm>
            <a:off x="5469891" y="2802891"/>
            <a:ext cx="1252220" cy="1252220"/>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文本框 26"/>
          <p:cNvSpPr txBox="1"/>
          <p:nvPr/>
        </p:nvSpPr>
        <p:spPr>
          <a:xfrm>
            <a:off x="5770456" y="1929686"/>
            <a:ext cx="651088" cy="523220"/>
          </a:xfrm>
          <a:prstGeom prst="rect">
            <a:avLst/>
          </a:prstGeom>
          <a:noFill/>
        </p:spPr>
        <p:txBody>
          <a:bodyPr wrap="square" lIns="91440" tIns="45720" rIns="91440" bIns="45720"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rPr>
              <a:t>01</a:t>
            </a:r>
            <a:endParaRPr kumimoji="0" lang="zh-CN" altLang="en-US" sz="2800"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endParaRPr>
          </a:p>
        </p:txBody>
      </p:sp>
      <p:sp>
        <p:nvSpPr>
          <p:cNvPr id="28" name="文本框 27"/>
          <p:cNvSpPr txBox="1"/>
          <p:nvPr/>
        </p:nvSpPr>
        <p:spPr>
          <a:xfrm>
            <a:off x="5770456" y="4373235"/>
            <a:ext cx="651088" cy="523220"/>
          </a:xfrm>
          <a:prstGeom prst="rect">
            <a:avLst/>
          </a:prstGeom>
          <a:noFill/>
        </p:spPr>
        <p:txBody>
          <a:bodyPr wrap="square" lIns="91440" tIns="45720" rIns="91440" bIns="45720"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rPr>
              <a:t>03</a:t>
            </a:r>
            <a:endParaRPr kumimoji="0" lang="zh-CN" altLang="en-US" sz="2800"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endParaRPr>
          </a:p>
        </p:txBody>
      </p:sp>
      <p:sp>
        <p:nvSpPr>
          <p:cNvPr id="29" name="文本框 28"/>
          <p:cNvSpPr txBox="1"/>
          <p:nvPr/>
        </p:nvSpPr>
        <p:spPr>
          <a:xfrm>
            <a:off x="7086108" y="3166799"/>
            <a:ext cx="651088" cy="523220"/>
          </a:xfrm>
          <a:prstGeom prst="rect">
            <a:avLst/>
          </a:prstGeom>
          <a:noFill/>
        </p:spPr>
        <p:txBody>
          <a:bodyPr wrap="square" lIns="91440" tIns="45720" rIns="91440" bIns="45720"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rPr>
              <a:t>02</a:t>
            </a:r>
            <a:endParaRPr kumimoji="0" lang="zh-CN" altLang="en-US" sz="2800"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endParaRPr>
          </a:p>
        </p:txBody>
      </p:sp>
      <p:sp>
        <p:nvSpPr>
          <p:cNvPr id="30" name="文本框 29"/>
          <p:cNvSpPr txBox="1"/>
          <p:nvPr/>
        </p:nvSpPr>
        <p:spPr>
          <a:xfrm>
            <a:off x="4545187" y="3166799"/>
            <a:ext cx="651088" cy="523220"/>
          </a:xfrm>
          <a:prstGeom prst="rect">
            <a:avLst/>
          </a:prstGeom>
          <a:noFill/>
        </p:spPr>
        <p:txBody>
          <a:bodyPr wrap="square" lIns="91440" tIns="45720" rIns="91440" bIns="45720"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rPr>
              <a:t>04</a:t>
            </a:r>
            <a:endParaRPr kumimoji="0" lang="zh-CN" altLang="en-US" sz="2800" b="0" i="0" u="none" strike="noStrike" kern="1200" cap="none" spc="0" normalizeH="0" baseline="0" noProof="0" dirty="0">
              <a:ln>
                <a:noFill/>
              </a:ln>
              <a:solidFill>
                <a:prstClr val="white"/>
              </a:solidFill>
              <a:effectLst/>
              <a:uLnTx/>
              <a:uFillTx/>
              <a:latin typeface="Impact" panose="020B0806030902050204" pitchFamily="34" charset="0"/>
              <a:ea typeface="宋体" panose="02010600030101010101" pitchFamily="2" charset="-122"/>
              <a:cs typeface="+mn-cs"/>
            </a:endParaRPr>
          </a:p>
        </p:txBody>
      </p:sp>
      <p:sp>
        <p:nvSpPr>
          <p:cNvPr id="31" name="文本框 30"/>
          <p:cNvSpPr txBox="1"/>
          <p:nvPr/>
        </p:nvSpPr>
        <p:spPr>
          <a:xfrm>
            <a:off x="5570220" y="2998565"/>
            <a:ext cx="1051560" cy="830997"/>
          </a:xfrm>
          <a:prstGeom prst="rect">
            <a:avLst/>
          </a:prstGeom>
          <a:noFill/>
        </p:spPr>
        <p:txBody>
          <a:bodyPr wrap="square" lIns="91440" tIns="45720" rIns="91440" bIns="45720" rtlCol="0">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lumMod val="65000"/>
                    <a:lumOff val="35000"/>
                  </a:prstClr>
                </a:solidFill>
                <a:effectLst/>
                <a:uLnTx/>
                <a:uFillTx/>
                <a:latin typeface="LiHei Pro" panose="020B0500000000000000" pitchFamily="34" charset="-122"/>
                <a:ea typeface="LiHei Pro" panose="020B0500000000000000" pitchFamily="34" charset="-122"/>
                <a:cs typeface="+mn-cs"/>
              </a:rPr>
              <a:t>TEXT HERE</a:t>
            </a:r>
            <a:endParaRPr kumimoji="0" lang="zh-CN" altLang="en-US" sz="2400" b="0" i="0" u="none" strike="noStrike" kern="1200" cap="none" spc="0" normalizeH="0" baseline="0" noProof="0" dirty="0">
              <a:ln>
                <a:noFill/>
              </a:ln>
              <a:solidFill>
                <a:prstClr val="black">
                  <a:lumMod val="65000"/>
                  <a:lumOff val="35000"/>
                </a:prstClr>
              </a:solidFill>
              <a:effectLst/>
              <a:uLnTx/>
              <a:uFillTx/>
              <a:latin typeface="LiHei Pro" panose="020B0500000000000000" pitchFamily="34" charset="-122"/>
              <a:ea typeface="LiHei Pro" panose="020B0500000000000000" pitchFamily="34" charset="-122"/>
              <a:cs typeface="+mn-cs"/>
            </a:endParaRPr>
          </a:p>
        </p:txBody>
      </p:sp>
      <p:grpSp>
        <p:nvGrpSpPr>
          <p:cNvPr id="32" name="组合 31"/>
          <p:cNvGrpSpPr/>
          <p:nvPr/>
        </p:nvGrpSpPr>
        <p:grpSpPr>
          <a:xfrm>
            <a:off x="6927859" y="2160369"/>
            <a:ext cx="393685" cy="479865"/>
            <a:chOff x="3683997" y="856343"/>
            <a:chExt cx="576394" cy="702571"/>
          </a:xfrm>
          <a:solidFill>
            <a:srgbClr val="FCC540"/>
          </a:solidFill>
        </p:grpSpPr>
        <p:sp>
          <p:nvSpPr>
            <p:cNvPr id="33"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4"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35" name="组合 34"/>
          <p:cNvGrpSpPr/>
          <p:nvPr/>
        </p:nvGrpSpPr>
        <p:grpSpPr>
          <a:xfrm>
            <a:off x="4887536" y="2186347"/>
            <a:ext cx="461131" cy="427907"/>
            <a:chOff x="7903081" y="894379"/>
            <a:chExt cx="675141" cy="626498"/>
          </a:xfrm>
          <a:solidFill>
            <a:srgbClr val="0E5788"/>
          </a:solidFill>
        </p:grpSpPr>
        <p:sp>
          <p:nvSpPr>
            <p:cNvPr id="36"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7"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8"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39" name="组合 38"/>
          <p:cNvGrpSpPr/>
          <p:nvPr/>
        </p:nvGrpSpPr>
        <p:grpSpPr>
          <a:xfrm>
            <a:off x="6880522" y="4192369"/>
            <a:ext cx="488359" cy="479865"/>
            <a:chOff x="5037571" y="856343"/>
            <a:chExt cx="715006" cy="702571"/>
          </a:xfrm>
          <a:solidFill>
            <a:srgbClr val="35D1F1"/>
          </a:solidFill>
        </p:grpSpPr>
        <p:sp>
          <p:nvSpPr>
            <p:cNvPr id="40"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2"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43" name="组合 42"/>
          <p:cNvGrpSpPr/>
          <p:nvPr/>
        </p:nvGrpSpPr>
        <p:grpSpPr>
          <a:xfrm>
            <a:off x="4875921" y="4203608"/>
            <a:ext cx="484361" cy="457384"/>
            <a:chOff x="6460269" y="872801"/>
            <a:chExt cx="709154" cy="669655"/>
          </a:xfrm>
          <a:solidFill>
            <a:srgbClr val="554C51"/>
          </a:solidFill>
        </p:grpSpPr>
        <p:sp>
          <p:nvSpPr>
            <p:cNvPr id="44"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5"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algn="l"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46" name="组合 45"/>
          <p:cNvGrpSpPr/>
          <p:nvPr/>
        </p:nvGrpSpPr>
        <p:grpSpPr>
          <a:xfrm>
            <a:off x="3258821" y="2023170"/>
            <a:ext cx="1621155" cy="740064"/>
            <a:chOff x="3169920" y="2040315"/>
            <a:chExt cx="1621155" cy="740064"/>
          </a:xfrm>
        </p:grpSpPr>
        <p:sp>
          <p:nvSpPr>
            <p:cNvPr id="47" name="椭圆 46"/>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48" name="直接连接符 47"/>
            <p:cNvCxnSpPr>
              <a:stCxn id="47"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1120141" y="3925355"/>
            <a:ext cx="2594760" cy="1871980"/>
            <a:chOff x="7109327" y="3179834"/>
            <a:chExt cx="1923123" cy="1871980"/>
          </a:xfrm>
        </p:grpSpPr>
        <p:sp>
          <p:nvSpPr>
            <p:cNvPr id="51" name="文本框 50"/>
            <p:cNvSpPr txBox="1"/>
            <p:nvPr/>
          </p:nvSpPr>
          <p:spPr>
            <a:xfrm>
              <a:off x="7109327" y="3179834"/>
              <a:ext cx="1923123" cy="378460"/>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554C51"/>
                  </a:solidFill>
                  <a:effectLst/>
                  <a:uLnTx/>
                  <a:uFillTx/>
                  <a:latin typeface="微软雅黑" panose="020B0503020204020204" charset="-122"/>
                  <a:ea typeface="微软雅黑" panose="020B0503020204020204" charset="-122"/>
                  <a:cs typeface="+mn-cs"/>
                </a:rPr>
                <a:t>科研</a:t>
              </a:r>
              <a:endParaRPr kumimoji="0" lang="zh-CN" altLang="en-US" sz="1865" b="1" i="0" u="none" strike="noStrike" kern="1200" cap="none" spc="0" normalizeH="0" baseline="0" noProof="0" dirty="0">
                <a:ln>
                  <a:noFill/>
                </a:ln>
                <a:solidFill>
                  <a:srgbClr val="554C51"/>
                </a:solidFill>
                <a:effectLst/>
                <a:uLnTx/>
                <a:uFillTx/>
                <a:latin typeface="微软雅黑" panose="020B0503020204020204" charset="-122"/>
                <a:ea typeface="微软雅黑" panose="020B0503020204020204" charset="-122"/>
                <a:cs typeface="+mn-cs"/>
              </a:endParaRPr>
            </a:p>
          </p:txBody>
        </p:sp>
        <p:sp>
          <p:nvSpPr>
            <p:cNvPr id="52" name="文本框 51"/>
            <p:cNvSpPr txBox="1"/>
            <p:nvPr/>
          </p:nvSpPr>
          <p:spPr>
            <a:xfrm>
              <a:off x="7114975" y="3575439"/>
              <a:ext cx="1564388" cy="1476375"/>
            </a:xfrm>
            <a:prstGeom prst="rect">
              <a:avLst/>
            </a:prstGeom>
            <a:noFill/>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defRPr kumimoji="0" b="0" i="0" u="none" strike="noStrike" cap="none" spc="0" normalizeH="0" baseline="0">
                  <a:ln>
                    <a:noFill/>
                  </a:ln>
                  <a:solidFill>
                    <a:prstClr val="black"/>
                  </a:solidFill>
                  <a:effectLst/>
                  <a:uLnTx/>
                  <a:uFillTx/>
                  <a:latin typeface="Kaiti SC" panose="02010600040101010101" pitchFamily="2" charset="-122"/>
                  <a:ea typeface="Kaiti SC" panose="02010600040101010101" pitchFamily="2" charset="-122"/>
                </a:defRPr>
              </a:lvl1pPr>
            </a:lstStyle>
            <a:p>
              <a:r>
                <a:rPr lang="zh-CN" altLang="en-US" dirty="0"/>
                <a:t>承担国家、地方公安部门的信息安全和网络安全科研项目，与企业合作开展相关科研项目</a:t>
              </a:r>
              <a:endParaRPr lang="zh-CN" altLang="en-US" dirty="0"/>
            </a:p>
          </p:txBody>
        </p:sp>
      </p:grpSp>
      <p:grpSp>
        <p:nvGrpSpPr>
          <p:cNvPr id="53" name="组合 52"/>
          <p:cNvGrpSpPr/>
          <p:nvPr/>
        </p:nvGrpSpPr>
        <p:grpSpPr>
          <a:xfrm>
            <a:off x="3220721" y="4023115"/>
            <a:ext cx="1621155" cy="740064"/>
            <a:chOff x="3169920" y="2040315"/>
            <a:chExt cx="1621155" cy="740064"/>
          </a:xfrm>
        </p:grpSpPr>
        <p:sp>
          <p:nvSpPr>
            <p:cNvPr id="54" name="椭圆 53"/>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55" name="直接连接符 54"/>
            <p:cNvCxnSpPr>
              <a:stCxn id="54"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7" name="组合 56"/>
          <p:cNvGrpSpPr/>
          <p:nvPr/>
        </p:nvGrpSpPr>
        <p:grpSpPr>
          <a:xfrm flipH="1">
            <a:off x="7390701" y="2040315"/>
            <a:ext cx="1621155" cy="740064"/>
            <a:chOff x="3169920" y="2040315"/>
            <a:chExt cx="1621155" cy="740064"/>
          </a:xfrm>
        </p:grpSpPr>
        <p:sp>
          <p:nvSpPr>
            <p:cNvPr id="58" name="椭圆 57"/>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59" name="直接连接符 58"/>
            <p:cNvCxnSpPr>
              <a:stCxn id="58"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flipH="1">
            <a:off x="7390701" y="4023115"/>
            <a:ext cx="1621155" cy="740064"/>
            <a:chOff x="3169920" y="2040315"/>
            <a:chExt cx="1621155" cy="740064"/>
          </a:xfrm>
        </p:grpSpPr>
        <p:sp>
          <p:nvSpPr>
            <p:cNvPr id="62" name="椭圆 61"/>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cxnSp>
          <p:nvCxnSpPr>
            <p:cNvPr id="63" name="直接连接符 62"/>
            <p:cNvCxnSpPr>
              <a:stCxn id="62"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9103357" y="1782213"/>
            <a:ext cx="2727097" cy="1301676"/>
            <a:chOff x="7124779" y="3140141"/>
            <a:chExt cx="1924565" cy="1301676"/>
          </a:xfrm>
        </p:grpSpPr>
        <p:sp>
          <p:nvSpPr>
            <p:cNvPr id="66" name="文本框 65"/>
            <p:cNvSpPr txBox="1"/>
            <p:nvPr/>
          </p:nvSpPr>
          <p:spPr>
            <a:xfrm>
              <a:off x="7126221" y="3140141"/>
              <a:ext cx="1923123" cy="378460"/>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FCC540"/>
                  </a:solidFill>
                  <a:effectLst/>
                  <a:uLnTx/>
                  <a:uFillTx/>
                  <a:latin typeface="微软雅黑" panose="020B0503020204020204" charset="-122"/>
                  <a:ea typeface="微软雅黑" panose="020B0503020204020204" charset="-122"/>
                  <a:cs typeface="+mn-cs"/>
                </a:rPr>
                <a:t>培训和人员认证</a:t>
              </a:r>
              <a:endParaRPr kumimoji="0" lang="zh-CN" altLang="en-US" sz="1865" b="1" i="0" u="none" strike="noStrike" kern="1200" cap="none" spc="0" normalizeH="0" baseline="0" noProof="0" dirty="0">
                <a:ln>
                  <a:noFill/>
                </a:ln>
                <a:solidFill>
                  <a:srgbClr val="FCC540"/>
                </a:solidFill>
                <a:effectLst/>
                <a:uLnTx/>
                <a:uFillTx/>
                <a:latin typeface="微软雅黑" panose="020B0503020204020204" charset="-122"/>
                <a:ea typeface="微软雅黑" panose="020B0503020204020204" charset="-122"/>
                <a:cs typeface="+mn-cs"/>
              </a:endParaRPr>
            </a:p>
          </p:txBody>
        </p:sp>
        <p:sp>
          <p:nvSpPr>
            <p:cNvPr id="67" name="文本框 66"/>
            <p:cNvSpPr txBox="1"/>
            <p:nvPr/>
          </p:nvSpPr>
          <p:spPr>
            <a:xfrm>
              <a:off x="7124779" y="3519797"/>
              <a:ext cx="1559316" cy="922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Kaiti SC" panose="02010600040101010101" pitchFamily="2" charset="-122"/>
                  <a:ea typeface="Kaiti SC" panose="02010600040101010101" pitchFamily="2" charset="-122"/>
                </a:rPr>
                <a:t>信息安全和网络安全专业人员技能知识培训、  技能认证</a:t>
              </a:r>
              <a:endParaRPr kumimoji="0" lang="zh-CN" altLang="en-US" b="0" i="0" u="none" strike="noStrike" kern="1200" cap="none" spc="0" normalizeH="0" baseline="0" noProof="0" dirty="0">
                <a:ln>
                  <a:noFill/>
                </a:ln>
                <a:solidFill>
                  <a:prstClr val="black"/>
                </a:solidFill>
                <a:effectLst/>
                <a:uLnTx/>
                <a:uFillTx/>
                <a:latin typeface="Kaiti SC" panose="02010600040101010101" pitchFamily="2" charset="-122"/>
                <a:ea typeface="Kaiti SC" panose="02010600040101010101" pitchFamily="2" charset="-122"/>
              </a:endParaRPr>
            </a:p>
          </p:txBody>
        </p:sp>
      </p:grpSp>
      <p:grpSp>
        <p:nvGrpSpPr>
          <p:cNvPr id="68" name="组合 67"/>
          <p:cNvGrpSpPr/>
          <p:nvPr/>
        </p:nvGrpSpPr>
        <p:grpSpPr>
          <a:xfrm>
            <a:off x="9081463" y="3877095"/>
            <a:ext cx="2819184" cy="1855793"/>
            <a:chOff x="7109327" y="3179834"/>
            <a:chExt cx="1923123" cy="1855793"/>
          </a:xfrm>
        </p:grpSpPr>
        <p:sp>
          <p:nvSpPr>
            <p:cNvPr id="69" name="文本框 68"/>
            <p:cNvSpPr txBox="1"/>
            <p:nvPr/>
          </p:nvSpPr>
          <p:spPr>
            <a:xfrm>
              <a:off x="7109327" y="3179834"/>
              <a:ext cx="1923123" cy="378460"/>
            </a:xfrm>
            <a:prstGeom prst="rect">
              <a:avLst/>
            </a:prstGeom>
            <a:noFill/>
          </p:spPr>
          <p:txBody>
            <a:bodyPr wrap="square" rtlCol="0">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35D1F1"/>
                  </a:solidFill>
                  <a:effectLst/>
                  <a:uLnTx/>
                  <a:uFillTx/>
                  <a:latin typeface="微软雅黑" panose="020B0503020204020204" charset="-122"/>
                  <a:ea typeface="微软雅黑" panose="020B0503020204020204" charset="-122"/>
                  <a:cs typeface="+mn-cs"/>
                </a:rPr>
                <a:t>标准制定</a:t>
              </a:r>
              <a:endParaRPr kumimoji="0" lang="zh-CN" altLang="en-US" sz="1865" b="1" i="0" u="none" strike="noStrike" kern="1200" cap="none" spc="0" normalizeH="0" baseline="0" noProof="0" dirty="0">
                <a:ln>
                  <a:noFill/>
                </a:ln>
                <a:solidFill>
                  <a:srgbClr val="35D1F1"/>
                </a:solidFill>
                <a:effectLst/>
                <a:uLnTx/>
                <a:uFillTx/>
                <a:latin typeface="微软雅黑" panose="020B0503020204020204" charset="-122"/>
                <a:ea typeface="微软雅黑" panose="020B0503020204020204" charset="-122"/>
                <a:cs typeface="+mn-cs"/>
              </a:endParaRPr>
            </a:p>
          </p:txBody>
        </p:sp>
        <p:sp>
          <p:nvSpPr>
            <p:cNvPr id="70" name="文本框 69"/>
            <p:cNvSpPr txBox="1"/>
            <p:nvPr/>
          </p:nvSpPr>
          <p:spPr>
            <a:xfrm>
              <a:off x="7124262" y="3559252"/>
              <a:ext cx="1559316" cy="1476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Kaiti SC" panose="02010600040101010101" pitchFamily="2" charset="-122"/>
                  <a:ea typeface="Kaiti SC" panose="02010600040101010101" pitchFamily="2" charset="-122"/>
                </a:rPr>
                <a:t>开展国内交流和国际合作，承接</a:t>
              </a:r>
              <a:r>
                <a:rPr lang="zh-CN" altLang="en-US" dirty="0">
                  <a:solidFill>
                    <a:prstClr val="black"/>
                  </a:solidFill>
                  <a:latin typeface="Kaiti SC" panose="02010600040101010101" pitchFamily="2" charset="-122"/>
                  <a:ea typeface="Kaiti SC" panose="02010600040101010101" pitchFamily="2" charset="-122"/>
                </a:rPr>
                <a:t>国家</a:t>
              </a:r>
              <a:r>
                <a:rPr kumimoji="0" lang="zh-CN" altLang="en-US" b="0" i="0" u="none" strike="noStrike" kern="1200" cap="none" spc="0" normalizeH="0" baseline="0" noProof="0" dirty="0">
                  <a:ln>
                    <a:noFill/>
                  </a:ln>
                  <a:solidFill>
                    <a:prstClr val="black"/>
                  </a:solidFill>
                  <a:effectLst/>
                  <a:uLnTx/>
                  <a:uFillTx/>
                  <a:latin typeface="Kaiti SC" panose="02010600040101010101" pitchFamily="2" charset="-122"/>
                  <a:ea typeface="Kaiti SC" panose="02010600040101010101" pitchFamily="2" charset="-122"/>
                </a:rPr>
                <a:t>、地方政府部门项目，主导制定信息安全和网络安全方面的标准</a:t>
              </a:r>
              <a:endParaRPr kumimoji="0" lang="zh-CN" altLang="en-US" b="0" i="0" u="none" strike="noStrike" kern="1200" cap="none" spc="0" normalizeH="0" baseline="0" noProof="0" dirty="0">
                <a:ln>
                  <a:noFill/>
                </a:ln>
                <a:solidFill>
                  <a:prstClr val="black"/>
                </a:solidFill>
                <a:effectLst/>
                <a:uLnTx/>
                <a:uFillTx/>
                <a:latin typeface="Kaiti SC" panose="02010600040101010101" pitchFamily="2" charset="-122"/>
                <a:ea typeface="Kaiti SC" panose="02010600040101010101" pitchFamily="2" charset="-122"/>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1000"/>
                                        <p:tgtEl>
                                          <p:spTgt spid="31"/>
                                        </p:tgtEl>
                                      </p:cBhvr>
                                    </p:animEffect>
                                    <p:anim calcmode="lin" valueType="num">
                                      <p:cBhvr>
                                        <p:cTn id="63" dur="1000" fill="hold"/>
                                        <p:tgtEl>
                                          <p:spTgt spid="31"/>
                                        </p:tgtEl>
                                        <p:attrNameLst>
                                          <p:attrName>ppt_x</p:attrName>
                                        </p:attrNameLst>
                                      </p:cBhvr>
                                      <p:tavLst>
                                        <p:tav tm="0">
                                          <p:val>
                                            <p:strVal val="#ppt_x"/>
                                          </p:val>
                                        </p:tav>
                                        <p:tav tm="100000">
                                          <p:val>
                                            <p:strVal val="#ppt_x"/>
                                          </p:val>
                                        </p:tav>
                                      </p:tavLst>
                                    </p:anim>
                                    <p:anim calcmode="lin" valueType="num">
                                      <p:cBhvr>
                                        <p:cTn id="64" dur="1000" fill="hold"/>
                                        <p:tgtEl>
                                          <p:spTgt spid="31"/>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1000"/>
                                        <p:tgtEl>
                                          <p:spTgt spid="35"/>
                                        </p:tgtEl>
                                      </p:cBhvr>
                                    </p:animEffect>
                                    <p:anim calcmode="lin" valueType="num">
                                      <p:cBhvr>
                                        <p:cTn id="73" dur="1000" fill="hold"/>
                                        <p:tgtEl>
                                          <p:spTgt spid="35"/>
                                        </p:tgtEl>
                                        <p:attrNameLst>
                                          <p:attrName>ppt_x</p:attrName>
                                        </p:attrNameLst>
                                      </p:cBhvr>
                                      <p:tavLst>
                                        <p:tav tm="0">
                                          <p:val>
                                            <p:strVal val="#ppt_x"/>
                                          </p:val>
                                        </p:tav>
                                        <p:tav tm="100000">
                                          <p:val>
                                            <p:strVal val="#ppt_x"/>
                                          </p:val>
                                        </p:tav>
                                      </p:tavLst>
                                    </p:anim>
                                    <p:anim calcmode="lin" valueType="num">
                                      <p:cBhvr>
                                        <p:cTn id="74" dur="1000" fill="hold"/>
                                        <p:tgtEl>
                                          <p:spTgt spid="3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1000"/>
                                        <p:tgtEl>
                                          <p:spTgt spid="50"/>
                                        </p:tgtEl>
                                      </p:cBhvr>
                                    </p:animEffect>
                                    <p:anim calcmode="lin" valueType="num">
                                      <p:cBhvr>
                                        <p:cTn id="93" dur="1000" fill="hold"/>
                                        <p:tgtEl>
                                          <p:spTgt spid="50"/>
                                        </p:tgtEl>
                                        <p:attrNameLst>
                                          <p:attrName>ppt_x</p:attrName>
                                        </p:attrNameLst>
                                      </p:cBhvr>
                                      <p:tavLst>
                                        <p:tav tm="0">
                                          <p:val>
                                            <p:strVal val="#ppt_x"/>
                                          </p:val>
                                        </p:tav>
                                        <p:tav tm="100000">
                                          <p:val>
                                            <p:strVal val="#ppt_x"/>
                                          </p:val>
                                        </p:tav>
                                      </p:tavLst>
                                    </p:anim>
                                    <p:anim calcmode="lin" valueType="num">
                                      <p:cBhvr>
                                        <p:cTn id="94" dur="1000" fill="hold"/>
                                        <p:tgtEl>
                                          <p:spTgt spid="50"/>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1000"/>
                                        <p:tgtEl>
                                          <p:spTgt spid="53"/>
                                        </p:tgtEl>
                                      </p:cBhvr>
                                    </p:animEffect>
                                    <p:anim calcmode="lin" valueType="num">
                                      <p:cBhvr>
                                        <p:cTn id="98" dur="1000" fill="hold"/>
                                        <p:tgtEl>
                                          <p:spTgt spid="53"/>
                                        </p:tgtEl>
                                        <p:attrNameLst>
                                          <p:attrName>ppt_x</p:attrName>
                                        </p:attrNameLst>
                                      </p:cBhvr>
                                      <p:tavLst>
                                        <p:tav tm="0">
                                          <p:val>
                                            <p:strVal val="#ppt_x"/>
                                          </p:val>
                                        </p:tav>
                                        <p:tav tm="100000">
                                          <p:val>
                                            <p:strVal val="#ppt_x"/>
                                          </p:val>
                                        </p:tav>
                                      </p:tavLst>
                                    </p:anim>
                                    <p:anim calcmode="lin" valueType="num">
                                      <p:cBhvr>
                                        <p:cTn id="99" dur="1000" fill="hold"/>
                                        <p:tgtEl>
                                          <p:spTgt spid="53"/>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1000"/>
                                        <p:tgtEl>
                                          <p:spTgt spid="57"/>
                                        </p:tgtEl>
                                      </p:cBhvr>
                                    </p:animEffect>
                                    <p:anim calcmode="lin" valueType="num">
                                      <p:cBhvr>
                                        <p:cTn id="103" dur="1000" fill="hold"/>
                                        <p:tgtEl>
                                          <p:spTgt spid="57"/>
                                        </p:tgtEl>
                                        <p:attrNameLst>
                                          <p:attrName>ppt_x</p:attrName>
                                        </p:attrNameLst>
                                      </p:cBhvr>
                                      <p:tavLst>
                                        <p:tav tm="0">
                                          <p:val>
                                            <p:strVal val="#ppt_x"/>
                                          </p:val>
                                        </p:tav>
                                        <p:tav tm="100000">
                                          <p:val>
                                            <p:strVal val="#ppt_x"/>
                                          </p:val>
                                        </p:tav>
                                      </p:tavLst>
                                    </p:anim>
                                    <p:anim calcmode="lin" valueType="num">
                                      <p:cBhvr>
                                        <p:cTn id="104" dur="1000" fill="hold"/>
                                        <p:tgtEl>
                                          <p:spTgt spid="5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61"/>
                                        </p:tgtEl>
                                        <p:attrNameLst>
                                          <p:attrName>style.visibility</p:attrName>
                                        </p:attrNameLst>
                                      </p:cBhvr>
                                      <p:to>
                                        <p:strVal val="visible"/>
                                      </p:to>
                                    </p:set>
                                    <p:animEffect transition="in" filter="fade">
                                      <p:cBhvr>
                                        <p:cTn id="107" dur="1000"/>
                                        <p:tgtEl>
                                          <p:spTgt spid="61"/>
                                        </p:tgtEl>
                                      </p:cBhvr>
                                    </p:animEffect>
                                    <p:anim calcmode="lin" valueType="num">
                                      <p:cBhvr>
                                        <p:cTn id="108" dur="1000" fill="hold"/>
                                        <p:tgtEl>
                                          <p:spTgt spid="61"/>
                                        </p:tgtEl>
                                        <p:attrNameLst>
                                          <p:attrName>ppt_x</p:attrName>
                                        </p:attrNameLst>
                                      </p:cBhvr>
                                      <p:tavLst>
                                        <p:tav tm="0">
                                          <p:val>
                                            <p:strVal val="#ppt_x"/>
                                          </p:val>
                                        </p:tav>
                                        <p:tav tm="100000">
                                          <p:val>
                                            <p:strVal val="#ppt_x"/>
                                          </p:val>
                                        </p:tav>
                                      </p:tavLst>
                                    </p:anim>
                                    <p:anim calcmode="lin" valueType="num">
                                      <p:cBhvr>
                                        <p:cTn id="109" dur="1000" fill="hold"/>
                                        <p:tgtEl>
                                          <p:spTgt spid="61"/>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animEffect transition="in" filter="fade">
                                      <p:cBhvr>
                                        <p:cTn id="112" dur="1000"/>
                                        <p:tgtEl>
                                          <p:spTgt spid="65"/>
                                        </p:tgtEl>
                                      </p:cBhvr>
                                    </p:animEffect>
                                    <p:anim calcmode="lin" valueType="num">
                                      <p:cBhvr>
                                        <p:cTn id="113" dur="1000" fill="hold"/>
                                        <p:tgtEl>
                                          <p:spTgt spid="65"/>
                                        </p:tgtEl>
                                        <p:attrNameLst>
                                          <p:attrName>ppt_x</p:attrName>
                                        </p:attrNameLst>
                                      </p:cBhvr>
                                      <p:tavLst>
                                        <p:tav tm="0">
                                          <p:val>
                                            <p:strVal val="#ppt_x"/>
                                          </p:val>
                                        </p:tav>
                                        <p:tav tm="100000">
                                          <p:val>
                                            <p:strVal val="#ppt_x"/>
                                          </p:val>
                                        </p:tav>
                                      </p:tavLst>
                                    </p:anim>
                                    <p:anim calcmode="lin" valueType="num">
                                      <p:cBhvr>
                                        <p:cTn id="114" dur="1000" fill="hold"/>
                                        <p:tgtEl>
                                          <p:spTgt spid="65"/>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68"/>
                                        </p:tgtEl>
                                        <p:attrNameLst>
                                          <p:attrName>style.visibility</p:attrName>
                                        </p:attrNameLst>
                                      </p:cBhvr>
                                      <p:to>
                                        <p:strVal val="visible"/>
                                      </p:to>
                                    </p:set>
                                    <p:animEffect transition="in" filter="fade">
                                      <p:cBhvr>
                                        <p:cTn id="117" dur="1000"/>
                                        <p:tgtEl>
                                          <p:spTgt spid="68"/>
                                        </p:tgtEl>
                                      </p:cBhvr>
                                    </p:animEffect>
                                    <p:anim calcmode="lin" valueType="num">
                                      <p:cBhvr>
                                        <p:cTn id="118" dur="1000" fill="hold"/>
                                        <p:tgtEl>
                                          <p:spTgt spid="68"/>
                                        </p:tgtEl>
                                        <p:attrNameLst>
                                          <p:attrName>ppt_x</p:attrName>
                                        </p:attrNameLst>
                                      </p:cBhvr>
                                      <p:tavLst>
                                        <p:tav tm="0">
                                          <p:val>
                                            <p:strVal val="#ppt_x"/>
                                          </p:val>
                                        </p:tav>
                                        <p:tav tm="100000">
                                          <p:val>
                                            <p:strVal val="#ppt_x"/>
                                          </p:val>
                                        </p:tav>
                                      </p:tavLst>
                                    </p:anim>
                                    <p:anim calcmode="lin" valueType="num">
                                      <p:cBhvr>
                                        <p:cTn id="11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p:bldP spid="28" grpId="0"/>
      <p:bldP spid="29" grpId="0"/>
      <p:bldP spid="30" grpId="0"/>
      <p:bldP spid="31" grpId="0"/>
    </p:bldLst>
  </p:timing>
</p:sld>
</file>

<file path=ppt/tags/tag1.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10.xml><?xml version="1.0" encoding="utf-8"?>
<p:tagLst xmlns:p="http://schemas.openxmlformats.org/presentationml/2006/main">
  <p:tag name="COMMONDATA" val="eyJoZGlkIjoiMGRlOWY3YjAyMjQ0MThmZTVmNTAwY2RjYjk0MTJlMGMifQ=="/>
</p:tagLst>
</file>

<file path=ppt/tags/tag2.xml><?xml version="1.0" encoding="utf-8"?>
<p:tagLst xmlns:p="http://schemas.openxmlformats.org/presentationml/2006/main">
  <p:tag name="KSO_WM_UNIT_PLACING_PICTURE_USER_VIEWPORT" val="{&quot;height&quot;:1917.2488188976379,&quot;width&quot;:2936.2}"/>
</p:tagLst>
</file>

<file path=ppt/tags/tag3.xml><?xml version="1.0" encoding="utf-8"?>
<p:tagLst xmlns:p="http://schemas.openxmlformats.org/presentationml/2006/main">
  <p:tag name="KSO_WM_UNIT_PLACING_PICTURE_USER_VIEWPORT" val="{&quot;height&quot;:1917.2488188976379,&quot;width&quot;:2936.2}"/>
</p:tagLst>
</file>

<file path=ppt/tags/tag4.xml><?xml version="1.0" encoding="utf-8"?>
<p:tagLst xmlns:p="http://schemas.openxmlformats.org/presentationml/2006/main">
  <p:tag name="KSO_WM_UNIT_PLACING_PICTURE_USER_VIEWPORT" val="{&quot;height&quot;:1917.2488188976379,&quot;width&quot;:2936.2}"/>
</p:tagLst>
</file>

<file path=ppt/tags/tag5.xml><?xml version="1.0" encoding="utf-8"?>
<p:tagLst xmlns:p="http://schemas.openxmlformats.org/presentationml/2006/main">
  <p:tag name="KSO_WM_UNIT_TABLE_BEAUTIFY" val="smartTable{c1767928-f535-4133-bcc3-278811c051c5}"/>
</p:tagLst>
</file>

<file path=ppt/tags/tag6.xml><?xml version="1.0" encoding="utf-8"?>
<p:tagLst xmlns:p="http://schemas.openxmlformats.org/presentationml/2006/main">
  <p:tag name="KSO_WM_UNIT_PLACING_PICTURE_USER_VIEWPORT" val="{&quot;height&quot;:4234,&quot;width&quot;:7543}"/>
</p:tagLst>
</file>

<file path=ppt/tags/tag7.xml><?xml version="1.0" encoding="utf-8"?>
<p:tagLst xmlns:p="http://schemas.openxmlformats.org/presentationml/2006/main">
  <p:tag name="KSO_WM_UNIT_TABLE_BEAUTIFY" val="smartTable{0439fccd-6236-4ddc-8c66-ed1fb5757003}"/>
</p:tagLst>
</file>

<file path=ppt/tags/tag8.xml><?xml version="1.0" encoding="utf-8"?>
<p:tagLst xmlns:p="http://schemas.openxmlformats.org/presentationml/2006/main">
  <p:tag name="KSO_WM_UNIT_TABLE_BEAUTIFY" val="smartTable{24649986-0b3c-470b-807e-6ac50b0866f8}"/>
</p:tagLst>
</file>

<file path=ppt/tags/tag9.xml><?xml version="1.0" encoding="utf-8"?>
<p:tagLst xmlns:p="http://schemas.openxmlformats.org/presentationml/2006/main">
  <p:tag name="KSO_WM_UNIT_TABLE_BEAUTIFY" val="smartTable{4d8dcc6d-181d-4378-8e81-c59d39811336}"/>
</p:tagLst>
</file>

<file path=ppt/theme/theme1.xml><?xml version="1.0" encoding="utf-8"?>
<a:theme xmlns:a="http://schemas.openxmlformats.org/drawingml/2006/main" name="第一PPT，www.1ppt.com">
  <a:themeElements>
    <a:clrScheme name="自定义 21">
      <a:dk1>
        <a:sysClr val="windowText" lastClr="000000"/>
      </a:dk1>
      <a:lt1>
        <a:sysClr val="window" lastClr="FFFFFF"/>
      </a:lt1>
      <a:dk2>
        <a:srgbClr val="44546A"/>
      </a:dk2>
      <a:lt2>
        <a:srgbClr val="E7E6E6"/>
      </a:lt2>
      <a:accent1>
        <a:srgbClr val="115686"/>
      </a:accent1>
      <a:accent2>
        <a:srgbClr val="FCC540"/>
      </a:accent2>
      <a:accent3>
        <a:srgbClr val="554C51"/>
      </a:accent3>
      <a:accent4>
        <a:srgbClr val="35D1F1"/>
      </a:accent4>
      <a:accent5>
        <a:srgbClr val="7F7F7F"/>
      </a:accent5>
      <a:accent6>
        <a:srgbClr val="ED7D31"/>
      </a:accent6>
      <a:hlink>
        <a:srgbClr val="034A90"/>
      </a:hlink>
      <a:folHlink>
        <a:srgbClr val="954F72"/>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9744</Words>
  <Application>WPS 演示</Application>
  <PresentationFormat>宽屏</PresentationFormat>
  <Paragraphs>1412</Paragraphs>
  <Slides>46</Slides>
  <Notes>23</Notes>
  <HiddenSlides>0</HiddenSlides>
  <MMClips>0</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46</vt:i4>
      </vt:variant>
    </vt:vector>
  </HeadingPairs>
  <TitlesOfParts>
    <vt:vector size="76" baseType="lpstr">
      <vt:lpstr>Arial</vt:lpstr>
      <vt:lpstr>宋体</vt:lpstr>
      <vt:lpstr>Wingdings</vt:lpstr>
      <vt:lpstr>Calibri</vt:lpstr>
      <vt:lpstr>华文新魏</vt:lpstr>
      <vt:lpstr>Century Gothic</vt:lpstr>
      <vt:lpstr>微软雅黑</vt:lpstr>
      <vt:lpstr>Arial</vt:lpstr>
      <vt:lpstr>等线</vt:lpstr>
      <vt:lpstr>Wingdings</vt:lpstr>
      <vt:lpstr>PingFang SC</vt:lpstr>
      <vt:lpstr>Calibri</vt:lpstr>
      <vt:lpstr>黑体</vt:lpstr>
      <vt:lpstr>Aharoni</vt:lpstr>
      <vt:lpstr>Yu Gothic UI Semibold</vt:lpstr>
      <vt:lpstr>Kaiti SC</vt:lpstr>
      <vt:lpstr>Impact</vt:lpstr>
      <vt:lpstr>LiHei Pro</vt:lpstr>
      <vt:lpstr>仿宋</vt:lpstr>
      <vt:lpstr>Arial Unicode MS</vt:lpstr>
      <vt:lpstr>Heiti SC Medium</vt:lpstr>
      <vt:lpstr>楷体</vt:lpstr>
      <vt:lpstr>Times New Roman</vt:lpstr>
      <vt:lpstr>MS Mincho</vt:lpstr>
      <vt:lpstr>Segoe Print</vt:lpstr>
      <vt:lpstr>Arial</vt:lpstr>
      <vt:lpstr>Agency FB</vt:lpstr>
      <vt:lpstr>Trebuchet MS</vt:lpstr>
      <vt:lpstr>经典综艺体简</vt:lpstr>
      <vt:lpstr>第一PPT，www.1ppt.com</vt:lpstr>
      <vt:lpstr>PowerPoint 演示文稿</vt:lpstr>
      <vt:lpstr>PowerPoint 演示文稿</vt:lpstr>
      <vt:lpstr>PowerPoint 演示文稿</vt:lpstr>
      <vt:lpstr>网络安全认证工作的重要性（续）</vt:lpstr>
      <vt:lpstr>政府的规范要求（续）</vt:lpstr>
      <vt:lpstr>PowerPoint 演示文稿</vt:lpstr>
      <vt:lpstr>一、网络安全认证工作的重要性（续）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工作汇报</dc:title>
  <dc:creator>第一PPT</dc:creator>
  <cp:keywords>www.1ppt.com</cp:keywords>
  <dc:description>www.1ppt.com</dc:description>
  <cp:lastModifiedBy>人在天涯</cp:lastModifiedBy>
  <cp:revision>201</cp:revision>
  <dcterms:created xsi:type="dcterms:W3CDTF">2017-08-18T03:02:00Z</dcterms:created>
  <dcterms:modified xsi:type="dcterms:W3CDTF">2022-05-10T05:52:41Z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KSORubyTemplateID">
    <vt:lpwstr>2</vt:lpwstr>
  </property>
  <property fmtid="{D5CDD505-2E9C-101B-9397-08002B2CF9AE}" pid="4" name="ICV">
    <vt:lpwstr>60D8C5C315264592B7551D29158C4025</vt:lpwstr>
  </property>
</Properties>
</file>