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7" r:id="rId2"/>
    <p:sldId id="259" r:id="rId3"/>
    <p:sldId id="282" r:id="rId4"/>
    <p:sldId id="328" r:id="rId5"/>
    <p:sldId id="303" r:id="rId6"/>
    <p:sldId id="389" r:id="rId7"/>
    <p:sldId id="378" r:id="rId8"/>
    <p:sldId id="304" r:id="rId9"/>
    <p:sldId id="306" r:id="rId10"/>
    <p:sldId id="307" r:id="rId11"/>
    <p:sldId id="309" r:id="rId12"/>
    <p:sldId id="373" r:id="rId13"/>
    <p:sldId id="431" r:id="rId14"/>
    <p:sldId id="311" r:id="rId15"/>
    <p:sldId id="437" r:id="rId16"/>
    <p:sldId id="435" r:id="rId17"/>
    <p:sldId id="315" r:id="rId18"/>
    <p:sldId id="316" r:id="rId19"/>
    <p:sldId id="317" r:id="rId20"/>
    <p:sldId id="391" r:id="rId21"/>
    <p:sldId id="433" r:id="rId22"/>
    <p:sldId id="313" r:id="rId23"/>
    <p:sldId id="314" r:id="rId24"/>
    <p:sldId id="405" r:id="rId25"/>
    <p:sldId id="376" r:id="rId26"/>
    <p:sldId id="384" r:id="rId27"/>
  </p:sldIdLst>
  <p:sldSz cx="12192000" cy="6858000"/>
  <p:notesSz cx="6858000" cy="9144000"/>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521415D9-36F7-43E2-AB2F-B90AF26B5E84}">
      <p14:sectionLst xmlns:p14="http://schemas.microsoft.com/office/powerpoint/2010/main">
        <p14:section name="默认节" id="{01848729-72EF-484A-BFCC-43349C216682}">
          <p14:sldIdLst>
            <p14:sldId id="257"/>
            <p14:sldId id="259"/>
            <p14:sldId id="282"/>
            <p14:sldId id="328"/>
            <p14:sldId id="303"/>
            <p14:sldId id="389"/>
            <p14:sldId id="378"/>
            <p14:sldId id="304"/>
            <p14:sldId id="306"/>
            <p14:sldId id="307"/>
            <p14:sldId id="309"/>
            <p14:sldId id="373"/>
            <p14:sldId id="431"/>
            <p14:sldId id="311"/>
            <p14:sldId id="437"/>
            <p14:sldId id="435"/>
            <p14:sldId id="315"/>
            <p14:sldId id="316"/>
            <p14:sldId id="317"/>
            <p14:sldId id="391"/>
            <p14:sldId id="433"/>
            <p14:sldId id="313"/>
            <p14:sldId id="314"/>
            <p14:sldId id="405"/>
            <p14:sldId id="376"/>
            <p14:sldId id="384"/>
          </p14:sldIdLst>
        </p14:section>
      </p14:sectionLst>
    </p:ext>
    <p:ext uri="{EFAFB233-063F-42B5-8137-9DF3F51BA10A}">
      <p15:sldGuideLst xmlns="" xmlns:p15="http://schemas.microsoft.com/office/powerpoint/2012/main">
        <p15:guide id="1" orient="horz" pos="2193">
          <p15:clr>
            <a:srgbClr val="A4A3A4"/>
          </p15:clr>
        </p15:guide>
        <p15:guide id="2" pos="39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9F6"/>
    <a:srgbClr val="FF3939"/>
    <a:srgbClr val="255F91"/>
    <a:srgbClr val="28679C"/>
    <a:srgbClr val="1C4885"/>
    <a:srgbClr val="4886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25" autoAdjust="0"/>
    <p:restoredTop sz="94665"/>
  </p:normalViewPr>
  <p:slideViewPr>
    <p:cSldViewPr snapToGrid="0">
      <p:cViewPr varScale="1">
        <p:scale>
          <a:sx n="116" d="100"/>
          <a:sy n="116" d="100"/>
        </p:scale>
        <p:origin x="-486" y="-96"/>
      </p:cViewPr>
      <p:guideLst>
        <p:guide orient="horz" pos="2193"/>
        <p:guide pos="392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AA46FB-DBDC-4998-A3B8-E2D7290CE818}" type="datetimeFigureOut">
              <a:rPr lang="zh-CN" altLang="en-US" smtClean="0"/>
              <a:t>2022/5/10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01D2AB-D8F6-4361-80F7-BCE9DDD1A5C7}" type="slidenum">
              <a:rPr lang="zh-CN" altLang="en-US" smtClean="0"/>
              <a:t>‹#›</a:t>
            </a:fld>
            <a:endParaRPr lang="zh-CN" altLang="en-US"/>
          </a:p>
        </p:txBody>
      </p:sp>
    </p:spTree>
    <p:extLst>
      <p:ext uri="{BB962C8B-B14F-4D97-AF65-F5344CB8AC3E}">
        <p14:creationId xmlns:p14="http://schemas.microsoft.com/office/powerpoint/2010/main" val="1258140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0A046E-6E5B-47A7-855B-565BC8B289BC}" type="slidenum">
              <a:rPr lang="zh-CN" altLang="en-US" smtClean="0"/>
              <a:t>13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17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18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t>23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pPr>
              <a:defRPr/>
            </a:pPr>
            <a:fld id="{B732C435-7AB0-4C76-A1E5-C29CC6818E7B}" type="datetimeFigureOut">
              <a:rPr lang="zh-CN" altLang="en-US" smtClean="0"/>
              <a:t>2022/5/10</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fld id="{13F9A37A-BB94-4596-930E-4FE40B9D5EA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a:defRPr/>
            </a:pPr>
            <a:fld id="{DC45B23C-27F8-4E46-88AF-36453D83EB1C}" type="datetimeFigureOut">
              <a:rPr lang="zh-CN" altLang="en-US" smtClean="0"/>
              <a:t>2022/5/10</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fld id="{9E316925-8EF8-4770-AA56-F99B2AF507B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5600" y="274641"/>
            <a:ext cx="36576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2800" y="274641"/>
            <a:ext cx="107696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a:defRPr/>
            </a:pPr>
            <a:fld id="{3A068DA2-D58F-4C74-938D-84E4C03A2C60}" type="datetimeFigureOut">
              <a:rPr lang="zh-CN" altLang="en-US" smtClean="0"/>
              <a:t>2022/5/10</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fld id="{31BA6F26-07A6-4F7F-BBE7-362C3A403338}"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09600" y="6356352"/>
            <a:ext cx="2844800" cy="365125"/>
          </a:xfrm>
          <a:prstGeom prst="rect">
            <a:avLst/>
          </a:prstGeom>
        </p:spPr>
        <p:txBody>
          <a:bodyPr/>
          <a:lstStyle/>
          <a:p>
            <a:fld id="{530820CF-B880-4189-942D-D702A7CBA730}" type="datetimeFigureOut">
              <a:rPr lang="zh-CN" altLang="en-US" smtClean="0"/>
              <a:t>2022/5/10</a:t>
            </a:fld>
            <a:endParaRPr lang="zh-CN" altLang="en-US"/>
          </a:p>
        </p:txBody>
      </p:sp>
      <p:sp>
        <p:nvSpPr>
          <p:cNvPr id="4" name="页脚占位符 3"/>
          <p:cNvSpPr>
            <a:spLocks noGrp="1"/>
          </p:cNvSpPr>
          <p:nvPr>
            <p:ph type="ftr" sz="quarter" idx="11"/>
          </p:nvPr>
        </p:nvSpPr>
        <p:spPr>
          <a:xfrm>
            <a:off x="4165600" y="6388020"/>
            <a:ext cx="3860800" cy="365125"/>
          </a:xfrm>
          <a:prstGeom prst="rect">
            <a:avLst/>
          </a:prstGeom>
        </p:spPr>
        <p:txBody>
          <a:bodyPr/>
          <a:lstStyle>
            <a:lvl1pPr>
              <a:defRPr sz="1400"/>
            </a:lvl1pPr>
          </a:lstStyle>
          <a:p>
            <a:endParaRPr lang="zh-CN" altLang="en-US"/>
          </a:p>
        </p:txBody>
      </p:sp>
      <p:sp>
        <p:nvSpPr>
          <p:cNvPr id="5" name="灯片编号占位符 4"/>
          <p:cNvSpPr>
            <a:spLocks noGrp="1"/>
          </p:cNvSpPr>
          <p:nvPr>
            <p:ph type="sldNum" sz="quarter" idx="12"/>
          </p:nvPr>
        </p:nvSpPr>
        <p:spPr>
          <a:xfrm>
            <a:off x="9936427" y="6383320"/>
            <a:ext cx="1632181" cy="406233"/>
          </a:xfrm>
          <a:prstGeom prst="rect">
            <a:avLst/>
          </a:prstGeom>
        </p:spPr>
        <p:txBody>
          <a:bodyPr/>
          <a:lstStyle>
            <a:lvl1pPr algn="ctr">
              <a:defRPr sz="1865">
                <a:latin typeface="Impact" panose="020B0806030902050204" pitchFamily="34" charset="0"/>
              </a:defRPr>
            </a:lvl1pPr>
          </a:lstStyle>
          <a:p>
            <a:fld id="{0C913308-F349-4B6D-A68A-DD1791B4A57B}" type="slidenum">
              <a:rPr lang="zh-CN" altLang="en-US" smtClean="0"/>
              <a:t>‹#›</a:t>
            </a:fld>
            <a:endParaRPr lang="zh-CN" altLang="en-US"/>
          </a:p>
        </p:txBody>
      </p:sp>
      <p:sp>
        <p:nvSpPr>
          <p:cNvPr id="34" name="矩形 14"/>
          <p:cNvSpPr/>
          <p:nvPr userDrawn="1"/>
        </p:nvSpPr>
        <p:spPr>
          <a:xfrm>
            <a:off x="9936427" y="553592"/>
            <a:ext cx="2248543" cy="571152"/>
          </a:xfrm>
          <a:custGeom>
            <a:avLst/>
            <a:gdLst>
              <a:gd name="connsiteX0" fmla="*/ 0 w 1686407"/>
              <a:gd name="connsiteY0" fmla="*/ 0 h 426825"/>
              <a:gd name="connsiteX1" fmla="*/ 1686407 w 1686407"/>
              <a:gd name="connsiteY1" fmla="*/ 0 h 426825"/>
              <a:gd name="connsiteX2" fmla="*/ 1686407 w 1686407"/>
              <a:gd name="connsiteY2" fmla="*/ 426825 h 426825"/>
              <a:gd name="connsiteX3" fmla="*/ 0 w 1686407"/>
              <a:gd name="connsiteY3" fmla="*/ 426825 h 426825"/>
              <a:gd name="connsiteX4" fmla="*/ 0 w 1686407"/>
              <a:gd name="connsiteY4" fmla="*/ 0 h 426825"/>
              <a:gd name="connsiteX0-1" fmla="*/ 0 w 1686407"/>
              <a:gd name="connsiteY0-2" fmla="*/ 0 h 428364"/>
              <a:gd name="connsiteX1-3" fmla="*/ 1686407 w 1686407"/>
              <a:gd name="connsiteY1-4" fmla="*/ 0 h 428364"/>
              <a:gd name="connsiteX2-5" fmla="*/ 1686407 w 1686407"/>
              <a:gd name="connsiteY2-6" fmla="*/ 426825 h 428364"/>
              <a:gd name="connsiteX3-7" fmla="*/ 144234 w 1686407"/>
              <a:gd name="connsiteY3-8" fmla="*/ 428364 h 428364"/>
              <a:gd name="connsiteX4-9" fmla="*/ 0 w 1686407"/>
              <a:gd name="connsiteY4-10" fmla="*/ 426825 h 428364"/>
              <a:gd name="connsiteX5" fmla="*/ 0 w 1686407"/>
              <a:gd name="connsiteY5" fmla="*/ 0 h 428364"/>
              <a:gd name="connsiteX0-11" fmla="*/ 0 w 1686407"/>
              <a:gd name="connsiteY0-12" fmla="*/ 0 h 428364"/>
              <a:gd name="connsiteX1-13" fmla="*/ 1686407 w 1686407"/>
              <a:gd name="connsiteY1-14" fmla="*/ 0 h 428364"/>
              <a:gd name="connsiteX2-15" fmla="*/ 1686407 w 1686407"/>
              <a:gd name="connsiteY2-16" fmla="*/ 426825 h 428364"/>
              <a:gd name="connsiteX3-17" fmla="*/ 144234 w 1686407"/>
              <a:gd name="connsiteY3-18" fmla="*/ 428364 h 428364"/>
              <a:gd name="connsiteX4-19" fmla="*/ 0 w 1686407"/>
              <a:gd name="connsiteY4-20" fmla="*/ 0 h 4283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86407" h="428364">
                <a:moveTo>
                  <a:pt x="0" y="0"/>
                </a:moveTo>
                <a:lnTo>
                  <a:pt x="1686407" y="0"/>
                </a:lnTo>
                <a:lnTo>
                  <a:pt x="1686407" y="426825"/>
                </a:lnTo>
                <a:lnTo>
                  <a:pt x="144234" y="428364"/>
                </a:ln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矩形 2"/>
          <p:cNvSpPr/>
          <p:nvPr userDrawn="1"/>
        </p:nvSpPr>
        <p:spPr>
          <a:xfrm>
            <a:off x="0" y="515143"/>
            <a:ext cx="10245172" cy="570231"/>
          </a:xfrm>
          <a:custGeom>
            <a:avLst/>
            <a:gdLst>
              <a:gd name="connsiteX0" fmla="*/ 0 w 7683879"/>
              <a:gd name="connsiteY0" fmla="*/ 0 h 426825"/>
              <a:gd name="connsiteX1" fmla="*/ 7683879 w 7683879"/>
              <a:gd name="connsiteY1" fmla="*/ 0 h 426825"/>
              <a:gd name="connsiteX2" fmla="*/ 7683879 w 7683879"/>
              <a:gd name="connsiteY2" fmla="*/ 426825 h 426825"/>
              <a:gd name="connsiteX3" fmla="*/ 0 w 7683879"/>
              <a:gd name="connsiteY3" fmla="*/ 426825 h 426825"/>
              <a:gd name="connsiteX4" fmla="*/ 0 w 7683879"/>
              <a:gd name="connsiteY4" fmla="*/ 0 h 426825"/>
              <a:gd name="connsiteX0-1" fmla="*/ 0 w 7683879"/>
              <a:gd name="connsiteY0-2" fmla="*/ 848 h 427673"/>
              <a:gd name="connsiteX1-3" fmla="*/ 7526215 w 7683879"/>
              <a:gd name="connsiteY1-4" fmla="*/ 0 h 427673"/>
              <a:gd name="connsiteX2-5" fmla="*/ 7683879 w 7683879"/>
              <a:gd name="connsiteY2-6" fmla="*/ 848 h 427673"/>
              <a:gd name="connsiteX3-7" fmla="*/ 7683879 w 7683879"/>
              <a:gd name="connsiteY3-8" fmla="*/ 427673 h 427673"/>
              <a:gd name="connsiteX4-9" fmla="*/ 0 w 7683879"/>
              <a:gd name="connsiteY4-10" fmla="*/ 427673 h 427673"/>
              <a:gd name="connsiteX5" fmla="*/ 0 w 7683879"/>
              <a:gd name="connsiteY5" fmla="*/ 848 h 427673"/>
              <a:gd name="connsiteX0-11" fmla="*/ 0 w 7683879"/>
              <a:gd name="connsiteY0-12" fmla="*/ 848 h 427673"/>
              <a:gd name="connsiteX1-13" fmla="*/ 7526215 w 7683879"/>
              <a:gd name="connsiteY1-14" fmla="*/ 0 h 427673"/>
              <a:gd name="connsiteX2-15" fmla="*/ 7683879 w 7683879"/>
              <a:gd name="connsiteY2-16" fmla="*/ 427673 h 427673"/>
              <a:gd name="connsiteX3-17" fmla="*/ 0 w 7683879"/>
              <a:gd name="connsiteY3-18" fmla="*/ 427673 h 427673"/>
              <a:gd name="connsiteX4-19" fmla="*/ 0 w 7683879"/>
              <a:gd name="connsiteY4-20" fmla="*/ 848 h 4276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683879" h="427673">
                <a:moveTo>
                  <a:pt x="0" y="848"/>
                </a:moveTo>
                <a:lnTo>
                  <a:pt x="7526215" y="0"/>
                </a:lnTo>
                <a:lnTo>
                  <a:pt x="7683879" y="427673"/>
                </a:lnTo>
                <a:lnTo>
                  <a:pt x="0" y="427673"/>
                </a:lnTo>
                <a:lnTo>
                  <a:pt x="0" y="848"/>
                </a:lnTo>
                <a:close/>
              </a:path>
            </a:pathLst>
          </a:cu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6" name="图片 35"/>
          <p:cNvPicPr>
            <a:picLocks noChangeAspect="1"/>
          </p:cNvPicPr>
          <p:nvPr userDrawn="1"/>
        </p:nvPicPr>
        <p:blipFill>
          <a:blip r:embed="rId2" cstate="print"/>
          <a:stretch>
            <a:fillRect/>
          </a:stretch>
        </p:blipFill>
        <p:spPr>
          <a:xfrm>
            <a:off x="10650408" y="628493"/>
            <a:ext cx="822189" cy="443981"/>
          </a:xfrm>
          <a:prstGeom prst="rect">
            <a:avLst/>
          </a:prstGeom>
        </p:spPr>
      </p:pic>
      <p:sp>
        <p:nvSpPr>
          <p:cNvPr id="37" name="菱形 36"/>
          <p:cNvSpPr/>
          <p:nvPr userDrawn="1"/>
        </p:nvSpPr>
        <p:spPr>
          <a:xfrm>
            <a:off x="435509" y="668308"/>
            <a:ext cx="302663" cy="297625"/>
          </a:xfrm>
          <a:prstGeom prst="diamond">
            <a:avLst/>
          </a:prstGeom>
          <a:gradFill flip="none" rotWithShape="1">
            <a:gsLst>
              <a:gs pos="0">
                <a:schemeClr val="bg1"/>
              </a:gs>
              <a:gs pos="100000">
                <a:schemeClr val="bg1">
                  <a:lumMod val="80000"/>
                </a:schemeClr>
              </a:gs>
            </a:gsLst>
            <a:lin ang="13500000" scaled="1"/>
            <a:tileRect/>
          </a:gradFill>
          <a:ln>
            <a:noFill/>
          </a:ln>
          <a:effectLst>
            <a:outerShdw blurRad="76200" dist="50800" dir="462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8" name="菱形 37"/>
          <p:cNvSpPr/>
          <p:nvPr userDrawn="1"/>
        </p:nvSpPr>
        <p:spPr>
          <a:xfrm>
            <a:off x="335360" y="644691"/>
            <a:ext cx="235524" cy="231603"/>
          </a:xfrm>
          <a:prstGeom prst="diamond">
            <a:avLst/>
          </a:prstGeom>
          <a:gradFill flip="none" rotWithShape="1">
            <a:gsLst>
              <a:gs pos="0">
                <a:schemeClr val="bg1"/>
              </a:gs>
              <a:gs pos="100000">
                <a:schemeClr val="bg1">
                  <a:lumMod val="80000"/>
                </a:schemeClr>
              </a:gs>
            </a:gsLst>
            <a:lin ang="13500000" scaled="1"/>
            <a:tileRect/>
          </a:gradFill>
          <a:ln>
            <a:noFill/>
          </a:ln>
          <a:effectLst>
            <a:outerShdw blurRad="76200" dist="50800" dir="462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cSld>
  <p:clrMapOvr>
    <a:masterClrMapping/>
  </p:clrMapOvr>
  <p:transition spd="slow" advClick="0" advTm="0">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14:presetBounceEnd="44000">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14:bounceEnd="44000">
                                          <p:cBhvr additive="base">
                                            <p:cTn id="13" dur="500" fill="hold"/>
                                            <p:tgtEl>
                                              <p:spTgt spid="35"/>
                                            </p:tgtEl>
                                            <p:attrNameLst>
                                              <p:attrName>ppt_x</p:attrName>
                                            </p:attrNameLst>
                                          </p:cBhvr>
                                          <p:tavLst>
                                            <p:tav tm="0">
                                              <p:val>
                                                <p:strVal val="0-#ppt_w/2"/>
                                              </p:val>
                                            </p:tav>
                                            <p:tav tm="100000">
                                              <p:val>
                                                <p:strVal val="#ppt_x"/>
                                              </p:val>
                                            </p:tav>
                                          </p:tavLst>
                                        </p:anim>
                                        <p:anim calcmode="lin" valueType="num" p14:bounceEnd="44000">
                                          <p:cBhvr additive="base">
                                            <p:cTn id="14" dur="500" fill="hold"/>
                                            <p:tgtEl>
                                              <p:spTgt spid="35"/>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14:presetBounceEnd="44000">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14:bounceEnd="44000">
                                          <p:cBhvr additive="base">
                                            <p:cTn id="17" dur="500" fill="hold"/>
                                            <p:tgtEl>
                                              <p:spTgt spid="34"/>
                                            </p:tgtEl>
                                            <p:attrNameLst>
                                              <p:attrName>ppt_x</p:attrName>
                                            </p:attrNameLst>
                                          </p:cBhvr>
                                          <p:tavLst>
                                            <p:tav tm="0">
                                              <p:val>
                                                <p:strVal val="1+#ppt_w/2"/>
                                              </p:val>
                                            </p:tav>
                                            <p:tav tm="100000">
                                              <p:val>
                                                <p:strVal val="#ppt_x"/>
                                              </p:val>
                                            </p:tav>
                                          </p:tavLst>
                                        </p:anim>
                                        <p:anim calcmode="lin" valueType="num" p14:bounceEnd="44000">
                                          <p:cBhvr additive="base">
                                            <p:cTn id="18" dur="500" fill="hold"/>
                                            <p:tgtEl>
                                              <p:spTgt spid="3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4" grpId="0" bldLvl="0" animBg="1"/>
          <p:bldP spid="35" grpId="0" bldLvl="0" animBg="1"/>
          <p:bldP spid="37" grpId="0" bldLvl="0" animBg="1"/>
          <p:bldP spid="38"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0-#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1+#ppt_w/2"/>
                                              </p:val>
                                            </p:tav>
                                            <p:tav tm="100000">
                                              <p:val>
                                                <p:strVal val="#ppt_x"/>
                                              </p:val>
                                            </p:tav>
                                          </p:tavLst>
                                        </p:anim>
                                        <p:anim calcmode="lin" valueType="num">
                                          <p:cBhvr additive="base">
                                            <p:cTn id="18" dur="500" fill="hold"/>
                                            <p:tgtEl>
                                              <p:spTgt spid="3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4" grpId="0" bldLvl="0" animBg="1"/>
          <p:bldP spid="35" grpId="0" bldLvl="0" animBg="1"/>
          <p:bldP spid="37" grpId="0" bldLvl="0" animBg="1"/>
          <p:bldP spid="38" grpId="0" bldLvl="0" animBg="1"/>
        </p:bld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a:defRPr/>
            </a:pPr>
            <a:fld id="{9C7C4046-1A42-44D9-90F2-F529DA93C498}" type="datetimeFigureOut">
              <a:rPr lang="zh-CN" altLang="en-US" smtClean="0"/>
              <a:t>2022/5/10</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fld id="{4329C799-A8CE-409E-9B24-85FBC622CAD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a:defRPr/>
            </a:pPr>
            <a:fld id="{631CA24E-1E14-4202-809D-76FF435686F2}" type="datetimeFigureOut">
              <a:rPr lang="zh-CN" altLang="en-US" smtClean="0"/>
              <a:t>2022/5/10</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fld id="{64644A01-BCE5-42BF-9F3E-0A743B7956B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a:defRPr/>
            </a:pPr>
            <a:fld id="{0183AF22-99D0-4411-9D1A-76B8F224DBE1}" type="datetimeFigureOut">
              <a:rPr lang="zh-CN" altLang="en-US" smtClean="0"/>
              <a:t>2022/5/10</a:t>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fld id="{2C82D18D-45C7-4CF7-8F35-DD36172847E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a:defRPr/>
            </a:pPr>
            <a:fld id="{BE36161E-2E80-4CC2-8600-8385247BD64C}" type="datetimeFigureOut">
              <a:rPr lang="zh-CN" altLang="en-US" smtClean="0"/>
              <a:t>2022/5/10</a:t>
            </a:fld>
            <a:endParaRPr lang="zh-CN" altLang="en-US"/>
          </a:p>
        </p:txBody>
      </p:sp>
      <p:sp>
        <p:nvSpPr>
          <p:cNvPr id="8" name="页脚占位符 7"/>
          <p:cNvSpPr>
            <a:spLocks noGrp="1"/>
          </p:cNvSpPr>
          <p:nvPr>
            <p:ph type="ftr" sz="quarter" idx="11"/>
          </p:nvPr>
        </p:nvSpPr>
        <p:spPr/>
        <p:txBody>
          <a:bodyPr/>
          <a:lstStyle/>
          <a:p>
            <a:pPr>
              <a:defRPr/>
            </a:pPr>
            <a:endParaRPr lang="zh-CN" altLang="en-US"/>
          </a:p>
        </p:txBody>
      </p:sp>
      <p:sp>
        <p:nvSpPr>
          <p:cNvPr id="9" name="灯片编号占位符 8"/>
          <p:cNvSpPr>
            <a:spLocks noGrp="1"/>
          </p:cNvSpPr>
          <p:nvPr>
            <p:ph type="sldNum" sz="quarter" idx="12"/>
          </p:nvPr>
        </p:nvSpPr>
        <p:spPr/>
        <p:txBody>
          <a:bodyPr/>
          <a:lstStyle/>
          <a:p>
            <a:fld id="{DD6ADE76-6116-4D50-A096-0086DE6E1EB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B5A7A8C5-F85B-4E08-9B86-E8E5488428E3}" type="datetimeFigureOut">
              <a:rPr lang="zh-CN" altLang="en-US" smtClean="0"/>
              <a:t>2022/5/10</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fld id="{6E06208D-24CB-4B6A-8760-62BD73CA338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F0CD40CE-339E-4C1C-957C-840A9DEC4D2C}" type="datetimeFigureOut">
              <a:rPr lang="zh-CN" altLang="en-US" smtClean="0"/>
              <a:t>2022/5/10</a:t>
            </a:fld>
            <a:endParaRPr lang="zh-CN" altLang="en-US"/>
          </a:p>
        </p:txBody>
      </p:sp>
      <p:sp>
        <p:nvSpPr>
          <p:cNvPr id="3" name="页脚占位符 2"/>
          <p:cNvSpPr>
            <a:spLocks noGrp="1"/>
          </p:cNvSpPr>
          <p:nvPr>
            <p:ph type="ftr" sz="quarter" idx="11"/>
          </p:nvPr>
        </p:nvSpPr>
        <p:spPr/>
        <p:txBody>
          <a:bodyPr/>
          <a:lstStyle/>
          <a:p>
            <a:pPr>
              <a:defRPr/>
            </a:pPr>
            <a:endParaRPr lang="zh-CN" altLang="en-US"/>
          </a:p>
        </p:txBody>
      </p:sp>
      <p:sp>
        <p:nvSpPr>
          <p:cNvPr id="4" name="灯片编号占位符 3"/>
          <p:cNvSpPr>
            <a:spLocks noGrp="1"/>
          </p:cNvSpPr>
          <p:nvPr>
            <p:ph type="sldNum" sz="quarter" idx="12"/>
          </p:nvPr>
        </p:nvSpPr>
        <p:spPr/>
        <p:txBody>
          <a:bodyPr/>
          <a:lstStyle/>
          <a:p>
            <a:fld id="{ABB8F404-4D68-4CF1-A1D1-4545FFCFAAD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a:defRPr/>
            </a:pPr>
            <a:fld id="{3BB34983-85B2-4CB4-A44D-C2C46BAE4469}" type="datetimeFigureOut">
              <a:rPr lang="zh-CN" altLang="en-US" smtClean="0"/>
              <a:t>2022/5/10</a:t>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fld id="{7C547B9B-1766-479B-AA23-B506E2AC126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a:defRPr/>
            </a:pPr>
            <a:fld id="{0C5BA346-D779-4C95-81F4-F961984956E8}" type="datetimeFigureOut">
              <a:rPr lang="zh-CN" altLang="en-US" smtClean="0"/>
              <a:t>2022/5/10</a:t>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fld id="{83FF7BFB-756C-47A5-9D16-E669BBFD99C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4AB167E-7C37-4C39-8808-6CE29E07FC84}" type="datetimeFigureOut">
              <a:rPr lang="zh-CN" altLang="en-US" smtClean="0"/>
              <a:t>2022/5/10</a:t>
            </a:fld>
            <a:endParaRPr lang="zh-CN" altLang="en-US"/>
          </a:p>
        </p:txBody>
      </p:sp>
      <p:sp>
        <p:nvSpPr>
          <p:cNvPr id="5" name="页脚占位符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05F109-EF71-431C-AD3A-28C87A55BB4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780" y="770890"/>
            <a:ext cx="74803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矩形 6"/>
          <p:cNvSpPr>
            <a:spLocks noChangeArrowheads="1"/>
          </p:cNvSpPr>
          <p:nvPr/>
        </p:nvSpPr>
        <p:spPr bwMode="auto">
          <a:xfrm>
            <a:off x="0" y="5156835"/>
            <a:ext cx="12192000" cy="1701165"/>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6" name="文本框 58"/>
          <p:cNvSpPr txBox="1">
            <a:spLocks noChangeArrowheads="1"/>
          </p:cNvSpPr>
          <p:nvPr/>
        </p:nvSpPr>
        <p:spPr bwMode="auto">
          <a:xfrm>
            <a:off x="538798" y="2436931"/>
            <a:ext cx="114860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4800" b="1" dirty="0">
                <a:solidFill>
                  <a:srgbClr val="1C4885"/>
                </a:solidFill>
                <a:latin typeface="微软雅黑" panose="020B0503020204020204" pitchFamily="34" charset="-122"/>
                <a:ea typeface="微软雅黑" panose="020B0503020204020204" pitchFamily="34" charset="-122"/>
              </a:rPr>
              <a:t>网络空间安全工程技术人才评价项目</a:t>
            </a:r>
          </a:p>
        </p:txBody>
      </p:sp>
      <p:sp>
        <p:nvSpPr>
          <p:cNvPr id="2" name="矩形 1"/>
          <p:cNvSpPr/>
          <p:nvPr/>
        </p:nvSpPr>
        <p:spPr>
          <a:xfrm>
            <a:off x="783809" y="5462270"/>
            <a:ext cx="10884903" cy="707886"/>
          </a:xfrm>
          <a:prstGeom prst="rect">
            <a:avLst/>
          </a:prstGeom>
        </p:spPr>
        <p:txBody>
          <a:bodyPr wrap="square">
            <a:spAutoFit/>
          </a:bodyPr>
          <a:lstStyle/>
          <a:p>
            <a:pPr eaLnBrk="1" hangingPunct="1">
              <a:lnSpc>
                <a:spcPct val="200000"/>
              </a:lnSpc>
            </a:pPr>
            <a:r>
              <a:rPr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单位：网安联认证中心           </a:t>
            </a:r>
            <a:r>
              <a:rPr lang="zh-CN" altLang="en-US" sz="20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汇报</a:t>
            </a:r>
            <a:r>
              <a:rPr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人</a:t>
            </a:r>
            <a:r>
              <a:rPr lang="zh-CN" altLang="en-US" sz="20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：邢静</a:t>
            </a:r>
            <a:r>
              <a:rPr lang="en-US" altLang="zh-CN" sz="20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15767873565</a:t>
            </a:r>
            <a:r>
              <a:rPr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微信同号）</a:t>
            </a:r>
            <a:r>
              <a:rPr lang="en-US" altLang="zh-CN" sz="20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日期：</a:t>
            </a:r>
            <a:r>
              <a:rPr lang="en-US"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2022</a:t>
            </a:r>
            <a:r>
              <a:rPr lang="zh-CN" altLang="en-US" sz="20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20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0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月</a:t>
            </a:r>
            <a:endParaRPr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2" name="图片 21" descr="ff94fd879b2572aec8184be872f5a71"/>
          <p:cNvPicPr>
            <a:picLocks noChangeAspect="1"/>
          </p:cNvPicPr>
          <p:nvPr/>
        </p:nvPicPr>
        <p:blipFill>
          <a:blip r:embed="rId3"/>
          <a:stretch>
            <a:fillRect/>
          </a:stretch>
        </p:blipFill>
        <p:spPr>
          <a:xfrm>
            <a:off x="5203157" y="202496"/>
            <a:ext cx="1785681" cy="1648978"/>
          </a:xfrm>
          <a:prstGeom prst="rect">
            <a:avLst/>
          </a:prstGeom>
        </p:spPr>
      </p:pic>
      <p:pic>
        <p:nvPicPr>
          <p:cNvPr id="23" name="图片 22" descr="未标题-2"/>
          <p:cNvPicPr>
            <a:picLocks noChangeAspect="1"/>
          </p:cNvPicPr>
          <p:nvPr/>
        </p:nvPicPr>
        <p:blipFill>
          <a:blip r:embed="rId4"/>
          <a:stretch>
            <a:fillRect/>
          </a:stretch>
        </p:blipFill>
        <p:spPr>
          <a:xfrm>
            <a:off x="7732013" y="160655"/>
            <a:ext cx="1544067" cy="142586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流程图: 过程 10"/>
          <p:cNvSpPr/>
          <p:nvPr/>
        </p:nvSpPr>
        <p:spPr>
          <a:xfrm>
            <a:off x="258128" y="2842259"/>
            <a:ext cx="4006850" cy="2100580"/>
          </a:xfrm>
          <a:prstGeom prst="flowChartProcess">
            <a:avLst/>
          </a:prstGeom>
          <a:solidFill>
            <a:schemeClr val="bg1"/>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7170" name="文本框 10"/>
          <p:cNvSpPr txBox="1">
            <a:spLocks noChangeArrowheads="1"/>
          </p:cNvSpPr>
          <p:nvPr/>
        </p:nvSpPr>
        <p:spPr bwMode="auto">
          <a:xfrm>
            <a:off x="-557530" y="188913"/>
            <a:ext cx="7025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solidFill>
                  <a:srgbClr val="1C4885"/>
                </a:solidFill>
                <a:latin typeface="微软雅黑" panose="020B0503020204020204" pitchFamily="34" charset="-122"/>
                <a:ea typeface="微软雅黑" panose="020B0503020204020204" pitchFamily="34" charset="-122"/>
              </a:rPr>
              <a:t>网络空间安全工程技术人才评价项目</a:t>
            </a:r>
          </a:p>
        </p:txBody>
      </p:sp>
      <p:sp>
        <p:nvSpPr>
          <p:cNvPr id="7171"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pic>
        <p:nvPicPr>
          <p:cNvPr id="3" name="图片 2"/>
          <p:cNvPicPr>
            <a:picLocks noChangeAspect="1"/>
          </p:cNvPicPr>
          <p:nvPr/>
        </p:nvPicPr>
        <p:blipFill>
          <a:blip r:embed="rId2"/>
          <a:stretch>
            <a:fillRect/>
          </a:stretch>
        </p:blipFill>
        <p:spPr>
          <a:xfrm>
            <a:off x="4104640" y="915670"/>
            <a:ext cx="3790950" cy="873125"/>
          </a:xfrm>
          <a:prstGeom prst="rect">
            <a:avLst/>
          </a:prstGeom>
        </p:spPr>
      </p:pic>
      <p:pic>
        <p:nvPicPr>
          <p:cNvPr id="4" name="图片 3"/>
          <p:cNvPicPr>
            <a:picLocks noChangeAspect="1"/>
          </p:cNvPicPr>
          <p:nvPr/>
        </p:nvPicPr>
        <p:blipFill>
          <a:blip r:embed="rId3"/>
          <a:stretch>
            <a:fillRect/>
          </a:stretch>
        </p:blipFill>
        <p:spPr>
          <a:xfrm>
            <a:off x="8000365" y="915670"/>
            <a:ext cx="3857625" cy="873125"/>
          </a:xfrm>
          <a:prstGeom prst="rect">
            <a:avLst/>
          </a:prstGeom>
        </p:spPr>
      </p:pic>
      <p:pic>
        <p:nvPicPr>
          <p:cNvPr id="5" name="图片 4"/>
          <p:cNvPicPr>
            <a:picLocks noChangeAspect="1"/>
          </p:cNvPicPr>
          <p:nvPr/>
        </p:nvPicPr>
        <p:blipFill>
          <a:blip r:embed="rId4"/>
          <a:stretch>
            <a:fillRect/>
          </a:stretch>
        </p:blipFill>
        <p:spPr>
          <a:xfrm>
            <a:off x="144463" y="3379470"/>
            <a:ext cx="2584450" cy="1026160"/>
          </a:xfrm>
          <a:prstGeom prst="rect">
            <a:avLst/>
          </a:prstGeom>
        </p:spPr>
      </p:pic>
      <p:sp>
        <p:nvSpPr>
          <p:cNvPr id="10" name="右箭头 9"/>
          <p:cNvSpPr/>
          <p:nvPr/>
        </p:nvSpPr>
        <p:spPr>
          <a:xfrm>
            <a:off x="4266565" y="3063875"/>
            <a:ext cx="1720850" cy="1348105"/>
          </a:xfrm>
          <a:prstGeom prst="right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下箭头 11"/>
          <p:cNvSpPr/>
          <p:nvPr/>
        </p:nvSpPr>
        <p:spPr>
          <a:xfrm>
            <a:off x="8040052" y="1918017"/>
            <a:ext cx="1397000" cy="1393190"/>
          </a:xfrm>
          <a:prstGeom prst="down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上箭头 12"/>
          <p:cNvSpPr/>
          <p:nvPr/>
        </p:nvSpPr>
        <p:spPr>
          <a:xfrm>
            <a:off x="8026082" y="4273866"/>
            <a:ext cx="1534160" cy="1238250"/>
          </a:xfrm>
          <a:prstGeom prst="up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文本框 15"/>
          <p:cNvSpPr txBox="1"/>
          <p:nvPr/>
        </p:nvSpPr>
        <p:spPr>
          <a:xfrm>
            <a:off x="6468110" y="3443585"/>
            <a:ext cx="5191760" cy="829945"/>
          </a:xfrm>
          <a:prstGeom prst="rect">
            <a:avLst/>
          </a:prstGeom>
          <a:noFill/>
        </p:spPr>
        <p:txBody>
          <a:bodyPr wrap="square" rtlCol="0">
            <a:spAutoFit/>
          </a:bodyPr>
          <a:lstStyle/>
          <a:p>
            <a:pPr algn="l"/>
            <a:r>
              <a:rPr lang="zh-CN" altLang="en-US" sz="2400" b="1" dirty="0">
                <a:solidFill>
                  <a:srgbClr val="FF0000"/>
                </a:solidFill>
                <a:latin typeface="Arial" panose="020B0604020202020204" pitchFamily="34" charset="0"/>
                <a:ea typeface="微软雅黑" panose="020B0503020204020204" pitchFamily="34" charset="-122"/>
              </a:rPr>
              <a:t>国际工程师资格互认项目：</a:t>
            </a:r>
          </a:p>
          <a:p>
            <a:pPr algn="l"/>
            <a:r>
              <a:rPr lang="zh-CN" altLang="en-US" sz="2400" b="1" dirty="0">
                <a:solidFill>
                  <a:srgbClr val="445469"/>
                </a:solidFill>
                <a:latin typeface="Arial" panose="020B0604020202020204" pitchFamily="34" charset="0"/>
                <a:ea typeface="微软雅黑" panose="020B0503020204020204" pitchFamily="34" charset="-122"/>
              </a:rPr>
              <a:t>网络空间安全工程技术人才评价</a:t>
            </a:r>
          </a:p>
        </p:txBody>
      </p:sp>
      <p:sp>
        <p:nvSpPr>
          <p:cNvPr id="17" name="流程图: 过程 16"/>
          <p:cNvSpPr/>
          <p:nvPr/>
        </p:nvSpPr>
        <p:spPr>
          <a:xfrm>
            <a:off x="5165725" y="5456555"/>
            <a:ext cx="6059805" cy="1068705"/>
          </a:xfrm>
          <a:prstGeom prst="flowChartProcess">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文本框 17"/>
          <p:cNvSpPr txBox="1"/>
          <p:nvPr/>
        </p:nvSpPr>
        <p:spPr>
          <a:xfrm>
            <a:off x="6649084" y="5694263"/>
            <a:ext cx="4936490" cy="646331"/>
          </a:xfrm>
          <a:prstGeom prst="rect">
            <a:avLst/>
          </a:prstGeom>
          <a:noFill/>
        </p:spPr>
        <p:txBody>
          <a:bodyPr wrap="square" rtlCol="0">
            <a:spAutoFit/>
          </a:bodyPr>
          <a:lstStyle/>
          <a:p>
            <a:r>
              <a:rPr lang="zh-CN" altLang="zh-CN" b="1" dirty="0">
                <a:solidFill>
                  <a:srgbClr val="445469"/>
                </a:solidFill>
                <a:latin typeface="Arial" panose="020B0604020202020204" pitchFamily="34" charset="0"/>
                <a:ea typeface="微软雅黑" panose="020B0503020204020204" pitchFamily="34" charset="-122"/>
              </a:rPr>
              <a:t>全国各地网络安全相关社会组织、科研院校及相关专业机构</a:t>
            </a:r>
          </a:p>
        </p:txBody>
      </p:sp>
      <p:sp>
        <p:nvSpPr>
          <p:cNvPr id="19" name="文本框 18"/>
          <p:cNvSpPr txBox="1"/>
          <p:nvPr/>
        </p:nvSpPr>
        <p:spPr>
          <a:xfrm>
            <a:off x="8513508" y="2195512"/>
            <a:ext cx="490220" cy="898525"/>
          </a:xfrm>
          <a:prstGeom prst="rect">
            <a:avLst/>
          </a:prstGeom>
          <a:noFill/>
        </p:spPr>
        <p:txBody>
          <a:bodyPr vert="eaVert" wrap="square" rtlCol="0">
            <a:spAutoFit/>
          </a:bodyPr>
          <a:lstStyle/>
          <a:p>
            <a:r>
              <a:rPr lang="zh-CN" altLang="en-US" sz="2000" b="1">
                <a:solidFill>
                  <a:schemeClr val="bg1"/>
                </a:solidFill>
                <a:latin typeface="微软雅黑" panose="020B0503020204020204" pitchFamily="34" charset="-122"/>
                <a:ea typeface="微软雅黑" panose="020B0503020204020204" pitchFamily="34" charset="-122"/>
              </a:rPr>
              <a:t>指</a:t>
            </a:r>
            <a:r>
              <a:rPr lang="en-US" altLang="zh-CN" sz="2000" b="1">
                <a:solidFill>
                  <a:schemeClr val="bg1"/>
                </a:solidFill>
                <a:latin typeface="微软雅黑" panose="020B0503020204020204" pitchFamily="34" charset="-122"/>
                <a:ea typeface="微软雅黑" panose="020B0503020204020204" pitchFamily="34" charset="-122"/>
              </a:rPr>
              <a:t>  </a:t>
            </a:r>
            <a:r>
              <a:rPr lang="zh-CN" altLang="en-US" sz="2000" b="1">
                <a:solidFill>
                  <a:schemeClr val="bg1"/>
                </a:solidFill>
                <a:latin typeface="微软雅黑" panose="020B0503020204020204" pitchFamily="34" charset="-122"/>
                <a:ea typeface="微软雅黑" panose="020B0503020204020204" pitchFamily="34" charset="-122"/>
              </a:rPr>
              <a:t>导</a:t>
            </a:r>
          </a:p>
        </p:txBody>
      </p:sp>
      <p:sp>
        <p:nvSpPr>
          <p:cNvPr id="21" name="文本框 20"/>
          <p:cNvSpPr txBox="1"/>
          <p:nvPr/>
        </p:nvSpPr>
        <p:spPr>
          <a:xfrm>
            <a:off x="4419219" y="3539162"/>
            <a:ext cx="2489200" cy="39878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联</a:t>
            </a:r>
            <a:r>
              <a:rPr lang="en-US" altLang="zh-CN" sz="2000" b="1" dirty="0">
                <a:solidFill>
                  <a:schemeClr val="bg1"/>
                </a:solidFill>
                <a:latin typeface="微软雅黑" panose="020B0503020204020204" pitchFamily="34" charset="-122"/>
                <a:ea typeface="微软雅黑" panose="020B0503020204020204" pitchFamily="34" charset="-122"/>
              </a:rPr>
              <a:t> </a:t>
            </a:r>
            <a:r>
              <a:rPr lang="zh-CN" altLang="en-US" sz="2000" b="1" dirty="0">
                <a:solidFill>
                  <a:schemeClr val="bg1"/>
                </a:solidFill>
                <a:latin typeface="微软雅黑" panose="020B0503020204020204" pitchFamily="34" charset="-122"/>
                <a:ea typeface="微软雅黑" panose="020B0503020204020204" pitchFamily="34" charset="-122"/>
              </a:rPr>
              <a:t>手</a:t>
            </a:r>
            <a:r>
              <a:rPr lang="en-US" altLang="zh-CN" sz="2000" b="1" dirty="0">
                <a:solidFill>
                  <a:schemeClr val="bg1"/>
                </a:solidFill>
                <a:latin typeface="微软雅黑" panose="020B0503020204020204" pitchFamily="34" charset="-122"/>
                <a:ea typeface="微软雅黑" panose="020B0503020204020204" pitchFamily="34" charset="-122"/>
              </a:rPr>
              <a:t> </a:t>
            </a:r>
            <a:r>
              <a:rPr lang="zh-CN" altLang="en-US" sz="2000" b="1" dirty="0">
                <a:solidFill>
                  <a:schemeClr val="bg1"/>
                </a:solidFill>
                <a:latin typeface="微软雅黑" panose="020B0503020204020204" pitchFamily="34" charset="-122"/>
                <a:ea typeface="微软雅黑" panose="020B0503020204020204" pitchFamily="34" charset="-122"/>
              </a:rPr>
              <a:t>推</a:t>
            </a:r>
            <a:r>
              <a:rPr lang="en-US" altLang="zh-CN" sz="2000" b="1" dirty="0">
                <a:solidFill>
                  <a:schemeClr val="bg1"/>
                </a:solidFill>
                <a:latin typeface="微软雅黑" panose="020B0503020204020204" pitchFamily="34" charset="-122"/>
                <a:ea typeface="微软雅黑" panose="020B0503020204020204" pitchFamily="34" charset="-122"/>
              </a:rPr>
              <a:t> </a:t>
            </a:r>
            <a:r>
              <a:rPr lang="zh-CN" altLang="en-US" sz="2000" b="1" dirty="0">
                <a:solidFill>
                  <a:schemeClr val="bg1"/>
                </a:solidFill>
                <a:latin typeface="微软雅黑" panose="020B0503020204020204" pitchFamily="34" charset="-122"/>
                <a:ea typeface="微软雅黑" panose="020B0503020204020204" pitchFamily="34" charset="-122"/>
              </a:rPr>
              <a:t>出</a:t>
            </a:r>
          </a:p>
        </p:txBody>
      </p:sp>
      <p:sp>
        <p:nvSpPr>
          <p:cNvPr id="23" name="文本框 22"/>
          <p:cNvSpPr txBox="1"/>
          <p:nvPr/>
        </p:nvSpPr>
        <p:spPr>
          <a:xfrm>
            <a:off x="337820" y="2934335"/>
            <a:ext cx="1925320" cy="460375"/>
          </a:xfrm>
          <a:prstGeom prst="rect">
            <a:avLst/>
          </a:prstGeom>
          <a:noFill/>
        </p:spPr>
        <p:txBody>
          <a:bodyPr wrap="square" rtlCol="0">
            <a:spAutoFit/>
          </a:bodyPr>
          <a:lstStyle/>
          <a:p>
            <a:pPr defTabSz="914400">
              <a:buClrTx/>
              <a:buSzTx/>
            </a:pPr>
            <a:r>
              <a:rPr lang="zh-CN" altLang="en-US" sz="2400" b="1" dirty="0">
                <a:solidFill>
                  <a:srgbClr val="445469"/>
                </a:solidFill>
                <a:latin typeface="Arial" panose="020B0604020202020204" pitchFamily="34" charset="0"/>
                <a:ea typeface="微软雅黑" panose="020B0503020204020204" pitchFamily="34" charset="-122"/>
                <a:sym typeface="+mn-ea"/>
              </a:rPr>
              <a:t>发证机构：</a:t>
            </a:r>
            <a:endParaRPr lang="zh-CN" altLang="en-US" sz="2400" b="1" dirty="0">
              <a:solidFill>
                <a:srgbClr val="445469"/>
              </a:solidFill>
              <a:latin typeface="Arial" panose="020B0604020202020204" pitchFamily="34" charset="0"/>
              <a:ea typeface="微软雅黑" panose="020B0503020204020204" pitchFamily="34" charset="-122"/>
            </a:endParaRPr>
          </a:p>
        </p:txBody>
      </p:sp>
      <p:sp>
        <p:nvSpPr>
          <p:cNvPr id="7" name="文本框 6"/>
          <p:cNvSpPr txBox="1"/>
          <p:nvPr/>
        </p:nvSpPr>
        <p:spPr>
          <a:xfrm>
            <a:off x="8433752" y="4723764"/>
            <a:ext cx="909320" cy="706755"/>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推荐机构</a:t>
            </a:r>
          </a:p>
        </p:txBody>
      </p:sp>
      <p:pic>
        <p:nvPicPr>
          <p:cNvPr id="22" name="图片 21" descr="ff94fd879b2572aec8184be872f5a71"/>
          <p:cNvPicPr>
            <a:picLocks noChangeAspect="1"/>
          </p:cNvPicPr>
          <p:nvPr/>
        </p:nvPicPr>
        <p:blipFill>
          <a:blip r:embed="rId5"/>
          <a:stretch>
            <a:fillRect/>
          </a:stretch>
        </p:blipFill>
        <p:spPr>
          <a:xfrm>
            <a:off x="2480884" y="2913438"/>
            <a:ext cx="1785681" cy="164897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5364" name="오른쪽 화살표 216"/>
          <p:cNvSpPr>
            <a:spLocks noChangeArrowheads="1"/>
          </p:cNvSpPr>
          <p:nvPr/>
        </p:nvSpPr>
        <p:spPr bwMode="auto">
          <a:xfrm>
            <a:off x="2781300" y="2509838"/>
            <a:ext cx="1785938" cy="1266825"/>
          </a:xfrm>
          <a:prstGeom prst="rightArrow">
            <a:avLst>
              <a:gd name="adj1" fmla="val 55935"/>
              <a:gd name="adj2" fmla="val 50001"/>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ko-KR" altLang="en-US">
              <a:solidFill>
                <a:srgbClr val="FFFFFF"/>
              </a:solidFill>
              <a:latin typeface="Arial" panose="020B0604020202020204" pitchFamily="34" charset="0"/>
              <a:ea typeface="Malgun Gothic" panose="020B0503020000020004" pitchFamily="34" charset="-127"/>
              <a:sym typeface="Arial" panose="020B0604020202020204" pitchFamily="34" charset="0"/>
            </a:endParaRPr>
          </a:p>
        </p:txBody>
      </p:sp>
      <p:sp>
        <p:nvSpPr>
          <p:cNvPr id="15365" name="오른쪽 화살표 218"/>
          <p:cNvSpPr>
            <a:spLocks noChangeArrowheads="1"/>
          </p:cNvSpPr>
          <p:nvPr/>
        </p:nvSpPr>
        <p:spPr bwMode="auto">
          <a:xfrm flipH="1">
            <a:off x="7758113" y="2509838"/>
            <a:ext cx="1893887" cy="1266825"/>
          </a:xfrm>
          <a:prstGeom prst="rightArrow">
            <a:avLst>
              <a:gd name="adj1" fmla="val 55935"/>
              <a:gd name="adj2" fmla="val 50068"/>
            </a:avLst>
          </a:prstGeom>
          <a:solidFill>
            <a:srgbClr val="4886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ko-KR" altLang="en-US">
              <a:solidFill>
                <a:srgbClr val="FFFFFF"/>
              </a:solidFill>
              <a:latin typeface="Arial" panose="020B0604020202020204" pitchFamily="34" charset="0"/>
              <a:ea typeface="Malgun Gothic" panose="020B0503020000020004" pitchFamily="34" charset="-127"/>
              <a:sym typeface="Arial" panose="020B0604020202020204" pitchFamily="34" charset="0"/>
            </a:endParaRPr>
          </a:p>
        </p:txBody>
      </p:sp>
      <p:sp>
        <p:nvSpPr>
          <p:cNvPr id="15366" name="타원 219"/>
          <p:cNvSpPr>
            <a:spLocks noChangeArrowheads="1"/>
          </p:cNvSpPr>
          <p:nvPr/>
        </p:nvSpPr>
        <p:spPr bwMode="auto">
          <a:xfrm>
            <a:off x="9420225" y="2441575"/>
            <a:ext cx="1273175" cy="1274763"/>
          </a:xfrm>
          <a:prstGeom prst="ellipse">
            <a:avLst/>
          </a:prstGeom>
          <a:solidFill>
            <a:srgbClr val="4886D8"/>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ko-KR" altLang="en-US">
              <a:solidFill>
                <a:srgbClr val="FFFFFF"/>
              </a:solidFill>
              <a:latin typeface="Arial" panose="020B0604020202020204" pitchFamily="34" charset="0"/>
              <a:ea typeface="Malgun Gothic" panose="020B0503020000020004" pitchFamily="34" charset="-127"/>
              <a:sym typeface="Arial" panose="020B0604020202020204" pitchFamily="34" charset="0"/>
            </a:endParaRPr>
          </a:p>
        </p:txBody>
      </p:sp>
      <p:sp>
        <p:nvSpPr>
          <p:cNvPr id="15367" name="막힌 원호 127"/>
          <p:cNvSpPr/>
          <p:nvPr/>
        </p:nvSpPr>
        <p:spPr bwMode="auto">
          <a:xfrm rot="-5400000">
            <a:off x="4937919" y="2012157"/>
            <a:ext cx="2370137" cy="2368550"/>
          </a:xfrm>
          <a:custGeom>
            <a:avLst/>
            <a:gdLst>
              <a:gd name="T0" fmla="*/ 0 w 2369150"/>
              <a:gd name="T1" fmla="*/ 1183672 h 2369152"/>
              <a:gd name="T2" fmla="*/ 0 w 2369150"/>
              <a:gd name="T3" fmla="*/ 1183672 h 2369152"/>
              <a:gd name="T4" fmla="*/ 1186057 w 2369150"/>
              <a:gd name="T5" fmla="*/ 0 h 2369152"/>
              <a:gd name="T6" fmla="*/ 2372110 w 2369150"/>
              <a:gd name="T7" fmla="*/ 1183671 h 2369152"/>
              <a:gd name="T8" fmla="*/ 1912468 w 2369150"/>
              <a:gd name="T9" fmla="*/ 1183671 h 2369152"/>
              <a:gd name="T10" fmla="*/ 1912467 w 2369150"/>
              <a:gd name="T11" fmla="*/ 1183671 h 2369152"/>
              <a:gd name="T12" fmla="*/ 1186057 w 2369150"/>
              <a:gd name="T13" fmla="*/ 458719 h 2369152"/>
              <a:gd name="T14" fmla="*/ 459643 w 2369150"/>
              <a:gd name="T15" fmla="*/ 1183672 h 2369152"/>
              <a:gd name="T16" fmla="*/ 0 w 2369150"/>
              <a:gd name="T17" fmla="*/ 1183672 h 2369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69150"/>
              <a:gd name="T28" fmla="*/ 0 h 2369152"/>
              <a:gd name="T29" fmla="*/ 2369150 w 2369150"/>
              <a:gd name="T30" fmla="*/ 1184575 h 2369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69150" h="2369152">
                <a:moveTo>
                  <a:pt x="0" y="1184575"/>
                </a:moveTo>
                <a:lnTo>
                  <a:pt x="0" y="1184575"/>
                </a:lnTo>
                <a:cubicBezTo>
                  <a:pt x="0" y="530352"/>
                  <a:pt x="530352" y="0"/>
                  <a:pt x="1184575" y="0"/>
                </a:cubicBezTo>
                <a:cubicBezTo>
                  <a:pt x="1838796" y="0"/>
                  <a:pt x="2369148" y="530351"/>
                  <a:pt x="2369149" y="1184574"/>
                </a:cubicBezTo>
                <a:lnTo>
                  <a:pt x="1910080" y="1184574"/>
                </a:lnTo>
                <a:lnTo>
                  <a:pt x="1910079" y="1184574"/>
                </a:lnTo>
                <a:cubicBezTo>
                  <a:pt x="1910078" y="783888"/>
                  <a:pt x="1585259" y="459070"/>
                  <a:pt x="1184575" y="459070"/>
                </a:cubicBezTo>
                <a:cubicBezTo>
                  <a:pt x="783890" y="459070"/>
                  <a:pt x="459070" y="783889"/>
                  <a:pt x="459070" y="1184575"/>
                </a:cubicBezTo>
                <a:lnTo>
                  <a:pt x="0" y="1184575"/>
                </a:lnTo>
                <a:close/>
              </a:path>
            </a:pathLst>
          </a:custGeom>
          <a:gradFill rotWithShape="1">
            <a:gsLst>
              <a:gs pos="0">
                <a:srgbClr val="FFFFFF">
                  <a:alpha val="45000"/>
                </a:srgbClr>
              </a:gs>
              <a:gs pos="50000">
                <a:srgbClr val="FFFFFF">
                  <a:alpha val="225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5368" name="타원 217"/>
          <p:cNvSpPr>
            <a:spLocks noChangeArrowheads="1"/>
          </p:cNvSpPr>
          <p:nvPr/>
        </p:nvSpPr>
        <p:spPr bwMode="auto">
          <a:xfrm>
            <a:off x="1624013" y="2505075"/>
            <a:ext cx="1273175" cy="1274763"/>
          </a:xfrm>
          <a:prstGeom prst="ellipse">
            <a:avLst/>
          </a:prstGeom>
          <a:solidFill>
            <a:srgbClr val="1C4885"/>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ko-KR" altLang="en-US">
              <a:solidFill>
                <a:srgbClr val="FFFFFF"/>
              </a:solidFill>
              <a:latin typeface="Arial" panose="020B0604020202020204" pitchFamily="34" charset="0"/>
              <a:ea typeface="Malgun Gothic" panose="020B0503020000020004" pitchFamily="34" charset="-127"/>
              <a:sym typeface="Arial" panose="020B0604020202020204" pitchFamily="34" charset="0"/>
            </a:endParaRPr>
          </a:p>
        </p:txBody>
      </p:sp>
      <p:sp>
        <p:nvSpPr>
          <p:cNvPr id="15369" name="막힌 원호 225"/>
          <p:cNvSpPr/>
          <p:nvPr/>
        </p:nvSpPr>
        <p:spPr bwMode="auto">
          <a:xfrm rot="5400000">
            <a:off x="4925218" y="1904207"/>
            <a:ext cx="2436813" cy="2444750"/>
          </a:xfrm>
          <a:custGeom>
            <a:avLst/>
            <a:gdLst>
              <a:gd name="T0" fmla="*/ 7 w 2436720"/>
              <a:gd name="T1" fmla="*/ 1227090 h 2444258"/>
              <a:gd name="T2" fmla="*/ 7 w 2436720"/>
              <a:gd name="T3" fmla="*/ 1227089 h 2444258"/>
              <a:gd name="T4" fmla="*/ 0 w 2436720"/>
              <a:gd name="T5" fmla="*/ 1222867 h 2444258"/>
              <a:gd name="T6" fmla="*/ 1218501 w 2436720"/>
              <a:gd name="T7" fmla="*/ 0 h 2444258"/>
              <a:gd name="T8" fmla="*/ 2436917 w 2436720"/>
              <a:gd name="T9" fmla="*/ 1208940 h 2444258"/>
              <a:gd name="T10" fmla="*/ 1964807 w 2436720"/>
              <a:gd name="T11" fmla="*/ 1214336 h 2444258"/>
              <a:gd name="T12" fmla="*/ 1964806 w 2436720"/>
              <a:gd name="T13" fmla="*/ 1214336 h 2444258"/>
              <a:gd name="T14" fmla="*/ 1218501 w 2436720"/>
              <a:gd name="T15" fmla="*/ 472375 h 2444258"/>
              <a:gd name="T16" fmla="*/ 472144 w 2436720"/>
              <a:gd name="T17" fmla="*/ 1222867 h 2444258"/>
              <a:gd name="T18" fmla="*/ 472148 w 2436720"/>
              <a:gd name="T19" fmla="*/ 1225455 h 2444258"/>
              <a:gd name="T20" fmla="*/ 7 w 2436720"/>
              <a:gd name="T21" fmla="*/ 1227090 h 24442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36720"/>
              <a:gd name="T34" fmla="*/ 0 h 2444258"/>
              <a:gd name="T35" fmla="*/ 2436640 w 2436720"/>
              <a:gd name="T36" fmla="*/ 1226349 h 24442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36720" h="2444258">
                <a:moveTo>
                  <a:pt x="7" y="1226349"/>
                </a:moveTo>
                <a:lnTo>
                  <a:pt x="7" y="1226348"/>
                </a:lnTo>
                <a:cubicBezTo>
                  <a:pt x="2" y="1224942"/>
                  <a:pt x="0" y="1223535"/>
                  <a:pt x="0" y="1222129"/>
                </a:cubicBezTo>
                <a:cubicBezTo>
                  <a:pt x="0" y="547165"/>
                  <a:pt x="545478" y="0"/>
                  <a:pt x="1218360" y="0"/>
                </a:cubicBezTo>
                <a:cubicBezTo>
                  <a:pt x="1885829" y="0"/>
                  <a:pt x="2429039" y="538720"/>
                  <a:pt x="2436640" y="1208211"/>
                </a:cubicBezTo>
                <a:lnTo>
                  <a:pt x="1964582" y="1213604"/>
                </a:lnTo>
                <a:lnTo>
                  <a:pt x="1964581" y="1213604"/>
                </a:lnTo>
                <a:cubicBezTo>
                  <a:pt x="1959934" y="802720"/>
                  <a:pt x="1627204" y="472090"/>
                  <a:pt x="1218360" y="472090"/>
                </a:cubicBezTo>
                <a:cubicBezTo>
                  <a:pt x="806206" y="472090"/>
                  <a:pt x="472090" y="807893"/>
                  <a:pt x="472090" y="1222129"/>
                </a:cubicBezTo>
                <a:cubicBezTo>
                  <a:pt x="472090" y="1222990"/>
                  <a:pt x="472091" y="1223852"/>
                  <a:pt x="472094" y="1224714"/>
                </a:cubicBezTo>
                <a:lnTo>
                  <a:pt x="7" y="1226349"/>
                </a:lnTo>
                <a:close/>
              </a:path>
            </a:pathLst>
          </a:custGeom>
          <a:solidFill>
            <a:srgbClr val="4886D8"/>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5370" name="막힌 원호 224"/>
          <p:cNvSpPr/>
          <p:nvPr/>
        </p:nvSpPr>
        <p:spPr bwMode="auto">
          <a:xfrm rot="-5400000">
            <a:off x="4925219" y="1901031"/>
            <a:ext cx="2444750" cy="2446338"/>
          </a:xfrm>
          <a:custGeom>
            <a:avLst/>
            <a:gdLst>
              <a:gd name="T0" fmla="*/ 132 w 2444256"/>
              <a:gd name="T1" fmla="*/ 1243275 h 2444258"/>
              <a:gd name="T2" fmla="*/ 132 w 2444256"/>
              <a:gd name="T3" fmla="*/ 1243274 h 2444258"/>
              <a:gd name="T4" fmla="*/ 0 w 2444256"/>
              <a:gd name="T5" fmla="*/ 1225252 h 2444258"/>
              <a:gd name="T6" fmla="*/ 1222869 w 2444256"/>
              <a:gd name="T7" fmla="*/ 0 h 2444258"/>
              <a:gd name="T8" fmla="*/ 2445724 w 2444256"/>
              <a:gd name="T9" fmla="*/ 1219665 h 2444258"/>
              <a:gd name="T10" fmla="*/ 1972699 w 2444256"/>
              <a:gd name="T11" fmla="*/ 1221827 h 2444258"/>
              <a:gd name="T12" fmla="*/ 1972699 w 2444256"/>
              <a:gd name="T13" fmla="*/ 1221826 h 2444258"/>
              <a:gd name="T14" fmla="*/ 1222870 w 2444256"/>
              <a:gd name="T15" fmla="*/ 473952 h 2444258"/>
              <a:gd name="T16" fmla="*/ 473032 w 2444256"/>
              <a:gd name="T17" fmla="*/ 1225252 h 2444258"/>
              <a:gd name="T18" fmla="*/ 473114 w 2444256"/>
              <a:gd name="T19" fmla="*/ 1236302 h 2444258"/>
              <a:gd name="T20" fmla="*/ 132 w 2444256"/>
              <a:gd name="T21" fmla="*/ 1243275 h 24442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44256"/>
              <a:gd name="T34" fmla="*/ 0 h 2444258"/>
              <a:gd name="T35" fmla="*/ 2444242 w 2444256"/>
              <a:gd name="T36" fmla="*/ 1240107 h 24442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44256" h="2444258">
                <a:moveTo>
                  <a:pt x="132" y="1240107"/>
                </a:moveTo>
                <a:lnTo>
                  <a:pt x="132" y="1240106"/>
                </a:lnTo>
                <a:cubicBezTo>
                  <a:pt x="44" y="1234114"/>
                  <a:pt x="0" y="1228121"/>
                  <a:pt x="0" y="1222129"/>
                </a:cubicBezTo>
                <a:cubicBezTo>
                  <a:pt x="0" y="547165"/>
                  <a:pt x="547165" y="0"/>
                  <a:pt x="1222128" y="0"/>
                </a:cubicBezTo>
                <a:cubicBezTo>
                  <a:pt x="1894916" y="0"/>
                  <a:pt x="2441176" y="543776"/>
                  <a:pt x="2444243" y="1216557"/>
                </a:cubicBezTo>
                <a:lnTo>
                  <a:pt x="1971505" y="1218713"/>
                </a:lnTo>
                <a:lnTo>
                  <a:pt x="1971505" y="1218712"/>
                </a:lnTo>
                <a:cubicBezTo>
                  <a:pt x="1969624" y="806176"/>
                  <a:pt x="1634668" y="472744"/>
                  <a:pt x="1222129" y="472744"/>
                </a:cubicBezTo>
                <a:cubicBezTo>
                  <a:pt x="808255" y="472744"/>
                  <a:pt x="472745" y="808255"/>
                  <a:pt x="472745" y="1222129"/>
                </a:cubicBezTo>
                <a:cubicBezTo>
                  <a:pt x="472745" y="1225803"/>
                  <a:pt x="472772" y="1229478"/>
                  <a:pt x="472826" y="1233152"/>
                </a:cubicBezTo>
                <a:lnTo>
                  <a:pt x="132" y="1240107"/>
                </a:lnTo>
                <a:close/>
              </a:path>
            </a:pathLst>
          </a:custGeom>
          <a:solidFill>
            <a:srgbClr val="1C4885"/>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5371" name="矩形 11"/>
          <p:cNvSpPr>
            <a:spLocks noChangeArrowheads="1"/>
          </p:cNvSpPr>
          <p:nvPr/>
        </p:nvSpPr>
        <p:spPr bwMode="auto">
          <a:xfrm>
            <a:off x="2781300" y="5387975"/>
            <a:ext cx="726948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2000" dirty="0">
                <a:solidFill>
                  <a:srgbClr val="445469"/>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申请人只需通过一次评价，可获得香港品质保证局与网安联认证中心颁发的网络空间安全工程师</a:t>
            </a: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注册证书</a:t>
            </a:r>
            <a:r>
              <a:rPr lang="zh-CN" altLang="en-US" sz="2000" dirty="0">
                <a:solidFill>
                  <a:srgbClr val="445469"/>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和</a:t>
            </a: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认证证书</a:t>
            </a:r>
            <a:r>
              <a:rPr lang="zh-CN" altLang="en-US" sz="2000" dirty="0">
                <a:solidFill>
                  <a:srgbClr val="445469"/>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p>
        </p:txBody>
      </p:sp>
      <p:sp>
        <p:nvSpPr>
          <p:cNvPr id="15372" name="TextBox 13"/>
          <p:cNvSpPr txBox="1">
            <a:spLocks noChangeArrowheads="1"/>
          </p:cNvSpPr>
          <p:nvPr/>
        </p:nvSpPr>
        <p:spPr bwMode="auto">
          <a:xfrm>
            <a:off x="1624330" y="4029710"/>
            <a:ext cx="2604770"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800" b="1" dirty="0">
                <a:solidFill>
                  <a:srgbClr val="445469"/>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香港注册-人员注册</a:t>
            </a:r>
            <a:r>
              <a:rPr lang="en-US" altLang="zh-CN" sz="1800" b="1" dirty="0">
                <a:solidFill>
                  <a:srgbClr val="445469"/>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1800" b="1" dirty="0">
                <a:solidFill>
                  <a:srgbClr val="445469"/>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网络空间安全工程师</a:t>
            </a:r>
          </a:p>
        </p:txBody>
      </p:sp>
      <p:sp>
        <p:nvSpPr>
          <p:cNvPr id="21519" name="TextBox 13"/>
          <p:cNvSpPr txBox="1">
            <a:spLocks noChangeArrowheads="1"/>
          </p:cNvSpPr>
          <p:nvPr/>
        </p:nvSpPr>
        <p:spPr bwMode="auto">
          <a:xfrm>
            <a:off x="2085975" y="2970530"/>
            <a:ext cx="1822450"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2000" b="1">
                <a:solidFill>
                  <a:srgbClr val="FFFFFF"/>
                </a:solidFill>
                <a:latin typeface="Arial" panose="020B0604020202020204" pitchFamily="34" charset="0"/>
                <a:ea typeface="微软雅黑" panose="020B0503020204020204" pitchFamily="34" charset="-122"/>
                <a:sym typeface="Arial" panose="020B0604020202020204" pitchFamily="34" charset="0"/>
              </a:rPr>
              <a:t>香港品质保证局</a:t>
            </a:r>
          </a:p>
        </p:txBody>
      </p:sp>
      <p:sp>
        <p:nvSpPr>
          <p:cNvPr id="21520" name="TextBox 13"/>
          <p:cNvSpPr txBox="1">
            <a:spLocks noChangeArrowheads="1"/>
          </p:cNvSpPr>
          <p:nvPr/>
        </p:nvSpPr>
        <p:spPr bwMode="auto">
          <a:xfrm>
            <a:off x="8338185" y="2973070"/>
            <a:ext cx="2284095" cy="30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2000" b="1">
                <a:solidFill>
                  <a:srgbClr val="FFFFFF"/>
                </a:solidFill>
                <a:latin typeface="Arial" panose="020B0604020202020204" pitchFamily="34" charset="0"/>
                <a:ea typeface="微软雅黑" panose="020B0503020204020204" pitchFamily="34" charset="-122"/>
                <a:sym typeface="Arial" panose="020B0604020202020204" pitchFamily="34" charset="0"/>
              </a:rPr>
              <a:t>网安联认证中心</a:t>
            </a:r>
          </a:p>
        </p:txBody>
      </p:sp>
      <p:sp>
        <p:nvSpPr>
          <p:cNvPr id="21521" name="TextBox 13"/>
          <p:cNvSpPr txBox="1">
            <a:spLocks noChangeArrowheads="1"/>
          </p:cNvSpPr>
          <p:nvPr/>
        </p:nvSpPr>
        <p:spPr bwMode="auto">
          <a:xfrm>
            <a:off x="5458460" y="2673350"/>
            <a:ext cx="1373188" cy="81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2400" b="1">
                <a:solidFill>
                  <a:srgbClr val="FF0000"/>
                </a:solidFill>
                <a:latin typeface="Arial" panose="020B0604020202020204" pitchFamily="34" charset="0"/>
                <a:ea typeface="微软雅黑" panose="020B0503020204020204" pitchFamily="34" charset="-122"/>
                <a:sym typeface="Arial" panose="020B0604020202020204" pitchFamily="34" charset="0"/>
              </a:rPr>
              <a:t>互认</a:t>
            </a:r>
            <a:endParaRPr lang="en-US" altLang="zh-CN" sz="2400" b="1">
              <a:solidFill>
                <a:srgbClr val="FF0000"/>
              </a:solidFill>
              <a:latin typeface="Arial" panose="020B0604020202020204" pitchFamily="34" charset="0"/>
              <a:ea typeface="微软雅黑" panose="020B0503020204020204" pitchFamily="34" charset="-122"/>
              <a:sym typeface="Arial" panose="020B0604020202020204" pitchFamily="34" charset="0"/>
            </a:endParaRPr>
          </a:p>
          <a:p>
            <a:pPr algn="ctr" eaLnBrk="1" hangingPunct="1">
              <a:spcBef>
                <a:spcPct val="20000"/>
              </a:spcBef>
            </a:pPr>
            <a:r>
              <a:rPr lang="en-US" altLang="zh-CN" sz="2400" b="1">
                <a:solidFill>
                  <a:srgbClr val="445469"/>
                </a:solidFill>
                <a:latin typeface="Arial" panose="020B0604020202020204" pitchFamily="34" charset="0"/>
                <a:ea typeface="微软雅黑" panose="020B0503020204020204" pitchFamily="34" charset="-122"/>
                <a:sym typeface="Arial" panose="020B0604020202020204" pitchFamily="34" charset="0"/>
              </a:rPr>
              <a:t>“</a:t>
            </a:r>
            <a:r>
              <a:rPr lang="zh-CN" altLang="en-US" sz="2400" b="1">
                <a:solidFill>
                  <a:srgbClr val="445469"/>
                </a:solidFill>
                <a:latin typeface="Arial" panose="020B0604020202020204" pitchFamily="34" charset="0"/>
                <a:ea typeface="微软雅黑" panose="020B0503020204020204" pitchFamily="34" charset="-122"/>
                <a:sym typeface="Arial" panose="020B0604020202020204" pitchFamily="34" charset="0"/>
              </a:rPr>
              <a:t>一评二证</a:t>
            </a:r>
            <a:r>
              <a:rPr lang="en-US" altLang="zh-CN" sz="2400" b="1">
                <a:solidFill>
                  <a:srgbClr val="445469"/>
                </a:solidFill>
                <a:latin typeface="Arial" panose="020B0604020202020204" pitchFamily="34" charset="0"/>
                <a:ea typeface="微软雅黑" panose="020B0503020204020204" pitchFamily="34" charset="-122"/>
                <a:sym typeface="Arial" panose="020B0604020202020204" pitchFamily="34" charset="0"/>
              </a:rPr>
              <a:t>”</a:t>
            </a:r>
          </a:p>
        </p:txBody>
      </p:sp>
      <p:sp>
        <p:nvSpPr>
          <p:cNvPr id="7176" name="TextBox 13"/>
          <p:cNvSpPr txBox="1">
            <a:spLocks noChangeArrowheads="1"/>
          </p:cNvSpPr>
          <p:nvPr/>
        </p:nvSpPr>
        <p:spPr bwMode="auto">
          <a:xfrm>
            <a:off x="2238375" y="495300"/>
            <a:ext cx="7413625" cy="92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indent="457200" eaLnBrk="1" latinLnBrk="0" hangingPunct="1">
              <a:lnSpc>
                <a:spcPct val="150000"/>
              </a:lnSpc>
              <a:spcBef>
                <a:spcPts val="0"/>
              </a:spcBef>
            </a:pPr>
            <a:r>
              <a:rPr lang="zh-CN" altLang="en-US" sz="2000" b="1" dirty="0">
                <a:solidFill>
                  <a:srgbClr val="445469"/>
                </a:solidFill>
                <a:latin typeface="Arial" panose="020B0604020202020204" pitchFamily="34" charset="0"/>
                <a:ea typeface="微软雅黑" panose="020B0503020204020204" pitchFamily="34" charset="-122"/>
                <a:sym typeface="Arial" panose="020B0604020202020204" pitchFamily="34" charset="0"/>
              </a:rPr>
              <a:t>香港品质保证局与网安联认证中心实现工程师资格区域互认，采用同一套标准，同一套程序，实现“粤港同标等效”。</a:t>
            </a:r>
          </a:p>
        </p:txBody>
      </p:sp>
      <p:sp>
        <p:nvSpPr>
          <p:cNvPr id="2" name="TextBox 13"/>
          <p:cNvSpPr txBox="1">
            <a:spLocks noChangeArrowheads="1"/>
          </p:cNvSpPr>
          <p:nvPr/>
        </p:nvSpPr>
        <p:spPr bwMode="auto">
          <a:xfrm>
            <a:off x="8017510" y="4029710"/>
            <a:ext cx="2604770" cy="60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800" b="1">
                <a:solidFill>
                  <a:srgbClr val="445469"/>
                </a:solidFill>
                <a:latin typeface="Arial" panose="020B0604020202020204" pitchFamily="34" charset="0"/>
                <a:ea typeface="微软雅黑" panose="020B0503020204020204" pitchFamily="34" charset="-122"/>
                <a:sym typeface="Arial" panose="020B0604020202020204" pitchFamily="34" charset="0"/>
              </a:rPr>
              <a:t>网络空间安全工程技术</a:t>
            </a:r>
          </a:p>
          <a:p>
            <a:pPr algn="ctr" eaLnBrk="1" hangingPunct="1">
              <a:spcBef>
                <a:spcPct val="20000"/>
              </a:spcBef>
            </a:pPr>
            <a:r>
              <a:rPr lang="zh-CN" altLang="en-US" sz="1800" b="1">
                <a:solidFill>
                  <a:srgbClr val="445469"/>
                </a:solidFill>
                <a:latin typeface="Arial" panose="020B0604020202020204" pitchFamily="34" charset="0"/>
                <a:ea typeface="微软雅黑" panose="020B0503020204020204" pitchFamily="34" charset="-122"/>
                <a:sym typeface="Arial" panose="020B0604020202020204" pitchFamily="34" charset="0"/>
              </a:rPr>
              <a:t>人才专业能力认证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519"/>
                                        </p:tgtEl>
                                        <p:attrNameLst>
                                          <p:attrName>style.visibility</p:attrName>
                                        </p:attrNameLst>
                                      </p:cBhvr>
                                      <p:to>
                                        <p:strVal val="visible"/>
                                      </p:to>
                                    </p:set>
                                    <p:animEffect transition="in" filter="wipe(left)">
                                      <p:cBhvr>
                                        <p:cTn id="7" dur="500"/>
                                        <p:tgtEl>
                                          <p:spTgt spid="215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520"/>
                                        </p:tgtEl>
                                        <p:attrNameLst>
                                          <p:attrName>style.visibility</p:attrName>
                                        </p:attrNameLst>
                                      </p:cBhvr>
                                      <p:to>
                                        <p:strVal val="visible"/>
                                      </p:to>
                                    </p:set>
                                    <p:animEffect transition="in" filter="wipe(left)">
                                      <p:cBhvr>
                                        <p:cTn id="11" dur="500"/>
                                        <p:tgtEl>
                                          <p:spTgt spid="2152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1521"/>
                                        </p:tgtEl>
                                        <p:attrNameLst>
                                          <p:attrName>style.visibility</p:attrName>
                                        </p:attrNameLst>
                                      </p:cBhvr>
                                      <p:to>
                                        <p:strVal val="visible"/>
                                      </p:to>
                                    </p:set>
                                    <p:animEffect transition="in" filter="wipe(left)">
                                      <p:cBhvr>
                                        <p:cTn id="15" dur="500"/>
                                        <p:tgtEl>
                                          <p:spTgt spid="21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9" grpId="0" autoUpdateAnimBg="0"/>
      <p:bldP spid="21520" grpId="0" autoUpdateAnimBg="0"/>
      <p:bldP spid="2152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6" name="TextBox 13"/>
          <p:cNvSpPr txBox="1">
            <a:spLocks noChangeArrowheads="1"/>
          </p:cNvSpPr>
          <p:nvPr/>
        </p:nvSpPr>
        <p:spPr bwMode="auto">
          <a:xfrm>
            <a:off x="540385" y="391160"/>
            <a:ext cx="11651615" cy="138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indent="457200" eaLnBrk="1" latinLnBrk="0" hangingPunct="1">
              <a:lnSpc>
                <a:spcPct val="150000"/>
              </a:lnSpc>
              <a:spcBef>
                <a:spcPts val="0"/>
              </a:spcBef>
            </a:pPr>
            <a:r>
              <a:rPr lang="zh-CN" altLang="en-US" sz="2000" b="1" dirty="0">
                <a:solidFill>
                  <a:srgbClr val="445469"/>
                </a:solidFill>
                <a:latin typeface="Arial" panose="020B0604020202020204" pitchFamily="34" charset="0"/>
                <a:ea typeface="微软雅黑" panose="020B0503020204020204" pitchFamily="34" charset="-122"/>
                <a:sym typeface="Arial" panose="020B0604020202020204" pitchFamily="34" charset="0"/>
              </a:rPr>
              <a:t>开展网络空间安全工程技术人才评价工作：按照“香港品质保证局香港注册-人员系列-网络空间安全工程师专业能力评价规范” 和标准《网络空间安全工程技术人才专业能力评价规范》（T/GDCSA 009-2021）的有关规定开展。</a:t>
            </a:r>
          </a:p>
        </p:txBody>
      </p:sp>
      <p:sp>
        <p:nvSpPr>
          <p:cNvPr id="10261" name="矩形 82"/>
          <p:cNvSpPr>
            <a:spLocks noChangeArrowheads="1"/>
          </p:cNvSpPr>
          <p:nvPr/>
        </p:nvSpPr>
        <p:spPr bwMode="auto">
          <a:xfrm>
            <a:off x="1709928" y="2515871"/>
            <a:ext cx="7804150" cy="33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800" dirty="0">
                <a:solidFill>
                  <a:srgbClr val="445469"/>
                </a:solidFill>
                <a:latin typeface="Arial" panose="020B0604020202020204" pitchFamily="34" charset="0"/>
                <a:ea typeface="微软雅黑" panose="020B0503020204020204" pitchFamily="34" charset="-122"/>
                <a:sym typeface="Arial" panose="020B0604020202020204" pitchFamily="34" charset="0"/>
              </a:rPr>
              <a:t>现学习专业或从事工作与网络空间安全工程领域相近或相关的技术及管理人才。</a:t>
            </a:r>
          </a:p>
        </p:txBody>
      </p:sp>
      <p:sp>
        <p:nvSpPr>
          <p:cNvPr id="10262" name="矩形 83"/>
          <p:cNvSpPr>
            <a:spLocks noChangeArrowheads="1"/>
          </p:cNvSpPr>
          <p:nvPr/>
        </p:nvSpPr>
        <p:spPr bwMode="auto">
          <a:xfrm>
            <a:off x="1709928" y="3645966"/>
            <a:ext cx="985342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eaLnBrk="1" latinLnBrk="0" hangingPunct="1">
              <a:spcBef>
                <a:spcPts val="0"/>
              </a:spcBef>
              <a:buClrTx/>
              <a:buSzTx/>
            </a:pPr>
            <a:r>
              <a:rPr lang="zh-CN" altLang="en-US" sz="1800" dirty="0">
                <a:solidFill>
                  <a:srgbClr val="445469"/>
                </a:solidFill>
                <a:latin typeface="Arial" panose="020B0604020202020204" pitchFamily="34" charset="0"/>
                <a:ea typeface="微软雅黑" panose="020B0503020204020204" pitchFamily="34" charset="-122"/>
                <a:sym typeface="Arial" panose="020B0604020202020204" pitchFamily="34" charset="0"/>
              </a:rPr>
              <a:t>网络空间安全技术研究、网络空间安全技术应用、网络空间安全系统设计、网络空间安全系统评测、网络空间安全管理监测。</a:t>
            </a:r>
          </a:p>
        </p:txBody>
      </p:sp>
      <p:sp>
        <p:nvSpPr>
          <p:cNvPr id="10263" name="矩形 84"/>
          <p:cNvSpPr>
            <a:spLocks noChangeArrowheads="1"/>
          </p:cNvSpPr>
          <p:nvPr/>
        </p:nvSpPr>
        <p:spPr bwMode="auto">
          <a:xfrm>
            <a:off x="1649704" y="5020032"/>
            <a:ext cx="10142245"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b="1" dirty="0">
                <a:solidFill>
                  <a:srgbClr val="445469"/>
                </a:solidFill>
                <a:latin typeface="Arial" panose="020B0604020202020204" pitchFamily="34" charset="0"/>
                <a:ea typeface="微软雅黑" panose="020B0503020204020204" pitchFamily="34" charset="-122"/>
              </a:rPr>
              <a:t>香港注册证书： </a:t>
            </a:r>
            <a:r>
              <a:rPr lang="zh-CN" altLang="en-US" dirty="0"/>
              <a:t>注册见习级网络空间安全工程师、注册助理级网络空间安全工程师、注册 网络空间安全工程师、注册高级网络空间安全工程师、注册高级（教授级）网络空间安全工程师</a:t>
            </a:r>
            <a:endParaRPr lang="en-US" altLang="zh-CN" dirty="0"/>
          </a:p>
          <a:p>
            <a:r>
              <a:rPr lang="zh-CN" altLang="en-US" b="1" dirty="0">
                <a:solidFill>
                  <a:srgbClr val="445469"/>
                </a:solidFill>
                <a:latin typeface="Arial" panose="020B0604020202020204" pitchFamily="34" charset="0"/>
                <a:ea typeface="微软雅黑" panose="020B0503020204020204" pitchFamily="34" charset="-122"/>
                <a:sym typeface="Arial" panose="020B0604020202020204" pitchFamily="34" charset="0"/>
              </a:rPr>
              <a:t>网络空间安全工程技术人才专业能力认证证书</a:t>
            </a:r>
            <a:r>
              <a:rPr lang="zh-CN" altLang="en-US" dirty="0">
                <a:solidFill>
                  <a:srgbClr val="445469"/>
                </a:solidFill>
                <a:latin typeface="Arial" panose="020B0604020202020204" pitchFamily="34" charset="0"/>
                <a:ea typeface="微软雅黑" panose="020B0503020204020204" pitchFamily="34" charset="-122"/>
                <a:sym typeface="Arial" panose="020B0604020202020204" pitchFamily="34" charset="0"/>
              </a:rPr>
              <a:t>：见习级、助理级、中级、高级、高级（教授级）</a:t>
            </a:r>
            <a:endParaRPr lang="en-US" altLang="zh-CN"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椭圆 18"/>
          <p:cNvSpPr/>
          <p:nvPr/>
        </p:nvSpPr>
        <p:spPr>
          <a:xfrm>
            <a:off x="957082" y="2051702"/>
            <a:ext cx="355992" cy="363569"/>
          </a:xfrm>
          <a:prstGeom prst="ellipse">
            <a:avLst/>
          </a:prstGeom>
          <a:gradFill flip="none" rotWithShape="1">
            <a:gsLst>
              <a:gs pos="0">
                <a:srgbClr val="365FA7"/>
              </a:gs>
              <a:gs pos="100000">
                <a:schemeClr val="tx1"/>
              </a:gs>
            </a:gsLst>
            <a:lin ang="5400000" scaled="1"/>
            <a:tileRect/>
          </a:gradFill>
          <a:ln>
            <a:noFill/>
          </a:ln>
          <a:effectLst>
            <a:outerShdw blurRad="254000" dist="101600" dir="5400000" algn="t" rotWithShape="0">
              <a:srgbClr val="365FA7">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21" name="矩形 20"/>
          <p:cNvSpPr/>
          <p:nvPr/>
        </p:nvSpPr>
        <p:spPr>
          <a:xfrm>
            <a:off x="1634476" y="1975978"/>
            <a:ext cx="3487978" cy="423545"/>
          </a:xfrm>
          <a:prstGeom prst="rect">
            <a:avLst/>
          </a:prstGeom>
        </p:spPr>
        <p:txBody>
          <a:bodyPr wrap="square">
            <a:spAutoFit/>
            <a:scene3d>
              <a:camera prst="orthographicFront"/>
              <a:lightRig rig="threePt" dir="t"/>
            </a:scene3d>
            <a:sp3d contourW="12700"/>
          </a:bodyPr>
          <a:lstStyle/>
          <a:p>
            <a:pPr>
              <a:lnSpc>
                <a:spcPct val="120000"/>
              </a:lnSpc>
            </a:pPr>
            <a:r>
              <a:rPr lang="zh-CN" altLang="en-US" sz="1800" b="1" dirty="0">
                <a:solidFill>
                  <a:srgbClr val="445469"/>
                </a:solidFill>
                <a:latin typeface="Arial" panose="020B0604020202020204" pitchFamily="34" charset="0"/>
                <a:ea typeface="微软雅黑" panose="020B0503020204020204" pitchFamily="34" charset="-122"/>
                <a:sym typeface="+mn-lt"/>
              </a:rPr>
              <a:t>受理对象</a:t>
            </a:r>
          </a:p>
        </p:txBody>
      </p:sp>
      <p:sp>
        <p:nvSpPr>
          <p:cNvPr id="23" name="椭圆 22"/>
          <p:cNvSpPr/>
          <p:nvPr/>
        </p:nvSpPr>
        <p:spPr>
          <a:xfrm>
            <a:off x="920170" y="3085049"/>
            <a:ext cx="355992" cy="363569"/>
          </a:xfrm>
          <a:prstGeom prst="ellipse">
            <a:avLst/>
          </a:prstGeom>
          <a:gradFill flip="none" rotWithShape="1">
            <a:gsLst>
              <a:gs pos="0">
                <a:srgbClr val="365FA7"/>
              </a:gs>
              <a:gs pos="100000">
                <a:schemeClr val="tx1"/>
              </a:gs>
            </a:gsLst>
            <a:lin ang="5400000" scaled="1"/>
            <a:tileRect/>
          </a:gradFill>
          <a:ln>
            <a:noFill/>
          </a:ln>
          <a:effectLst>
            <a:outerShdw blurRad="254000" dist="101600" dir="5400000" algn="t" rotWithShape="0">
              <a:srgbClr val="365FA7">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25" name="矩形 24"/>
          <p:cNvSpPr/>
          <p:nvPr/>
        </p:nvSpPr>
        <p:spPr>
          <a:xfrm>
            <a:off x="1597564" y="3056948"/>
            <a:ext cx="3487978" cy="423545"/>
          </a:xfrm>
          <a:prstGeom prst="rect">
            <a:avLst/>
          </a:prstGeom>
        </p:spPr>
        <p:txBody>
          <a:bodyPr wrap="square">
            <a:spAutoFit/>
            <a:scene3d>
              <a:camera prst="orthographicFront"/>
              <a:lightRig rig="threePt" dir="t"/>
            </a:scene3d>
            <a:sp3d contourW="12700"/>
          </a:bodyPr>
          <a:lstStyle/>
          <a:p>
            <a:pPr>
              <a:lnSpc>
                <a:spcPct val="120000"/>
              </a:lnSpc>
            </a:pPr>
            <a:r>
              <a:rPr lang="zh-CN" altLang="en-US" sz="1800" b="1" dirty="0">
                <a:solidFill>
                  <a:srgbClr val="445469"/>
                </a:solidFill>
                <a:latin typeface="Arial" panose="020B0604020202020204" pitchFamily="34" charset="0"/>
                <a:ea typeface="微软雅黑" panose="020B0503020204020204" pitchFamily="34" charset="-122"/>
                <a:sym typeface="+mn-lt"/>
              </a:rPr>
              <a:t>申报专业</a:t>
            </a:r>
          </a:p>
        </p:txBody>
      </p:sp>
      <p:sp>
        <p:nvSpPr>
          <p:cNvPr id="27" name="椭圆 26"/>
          <p:cNvSpPr/>
          <p:nvPr/>
        </p:nvSpPr>
        <p:spPr>
          <a:xfrm>
            <a:off x="934211" y="4516862"/>
            <a:ext cx="355992" cy="363569"/>
          </a:xfrm>
          <a:prstGeom prst="ellipse">
            <a:avLst/>
          </a:prstGeom>
          <a:gradFill flip="none" rotWithShape="1">
            <a:gsLst>
              <a:gs pos="0">
                <a:srgbClr val="365FA7"/>
              </a:gs>
              <a:gs pos="100000">
                <a:schemeClr val="tx1"/>
              </a:gs>
            </a:gsLst>
            <a:lin ang="5400000" scaled="1"/>
            <a:tileRect/>
          </a:gradFill>
          <a:ln>
            <a:noFill/>
          </a:ln>
          <a:effectLst>
            <a:outerShdw blurRad="254000" dist="101600" dir="5400000" algn="t" rotWithShape="0">
              <a:srgbClr val="365FA7">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29" name="矩形 28"/>
          <p:cNvSpPr/>
          <p:nvPr/>
        </p:nvSpPr>
        <p:spPr>
          <a:xfrm>
            <a:off x="1611605" y="4456886"/>
            <a:ext cx="3487978" cy="423545"/>
          </a:xfrm>
          <a:prstGeom prst="rect">
            <a:avLst/>
          </a:prstGeom>
        </p:spPr>
        <p:txBody>
          <a:bodyPr wrap="square">
            <a:spAutoFit/>
            <a:scene3d>
              <a:camera prst="orthographicFront"/>
              <a:lightRig rig="threePt" dir="t"/>
            </a:scene3d>
            <a:sp3d contourW="12700"/>
          </a:bodyPr>
          <a:lstStyle/>
          <a:p>
            <a:pPr algn="l">
              <a:lnSpc>
                <a:spcPct val="120000"/>
              </a:lnSpc>
              <a:buClrTx/>
              <a:buSzTx/>
            </a:pPr>
            <a:r>
              <a:rPr lang="zh-CN" altLang="en-US" sz="1800" b="1" dirty="0">
                <a:solidFill>
                  <a:srgbClr val="445469"/>
                </a:solidFill>
                <a:latin typeface="Arial" panose="020B0604020202020204" pitchFamily="34" charset="0"/>
                <a:ea typeface="微软雅黑" panose="020B0503020204020204" pitchFamily="34" charset="-122"/>
                <a:sym typeface="+mn-lt"/>
              </a:rPr>
              <a:t>申报级别</a:t>
            </a:r>
          </a:p>
        </p:txBody>
      </p:sp>
      <p:sp>
        <p:nvSpPr>
          <p:cNvPr id="13" name="椭圆 12"/>
          <p:cNvSpPr/>
          <p:nvPr/>
        </p:nvSpPr>
        <p:spPr>
          <a:xfrm>
            <a:off x="973914" y="5948683"/>
            <a:ext cx="355992" cy="363569"/>
          </a:xfrm>
          <a:prstGeom prst="ellipse">
            <a:avLst/>
          </a:prstGeom>
          <a:gradFill flip="none" rotWithShape="1">
            <a:gsLst>
              <a:gs pos="0">
                <a:srgbClr val="365FA7"/>
              </a:gs>
              <a:gs pos="100000">
                <a:schemeClr val="tx1"/>
              </a:gs>
            </a:gsLst>
            <a:lin ang="5400000" scaled="1"/>
            <a:tileRect/>
          </a:gradFill>
          <a:ln>
            <a:noFill/>
          </a:ln>
          <a:effectLst>
            <a:outerShdw blurRad="254000" dist="101600" dir="5400000" algn="t" rotWithShape="0">
              <a:srgbClr val="365FA7">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4" name="矩形 13"/>
          <p:cNvSpPr/>
          <p:nvPr/>
        </p:nvSpPr>
        <p:spPr>
          <a:xfrm>
            <a:off x="1611605" y="5967733"/>
            <a:ext cx="3487978" cy="394210"/>
          </a:xfrm>
          <a:prstGeom prst="rect">
            <a:avLst/>
          </a:prstGeom>
        </p:spPr>
        <p:txBody>
          <a:bodyPr wrap="square">
            <a:spAutoFit/>
            <a:scene3d>
              <a:camera prst="orthographicFront"/>
              <a:lightRig rig="threePt" dir="t"/>
            </a:scene3d>
            <a:sp3d contourW="12700"/>
          </a:bodyPr>
          <a:lstStyle/>
          <a:p>
            <a:pPr algn="l">
              <a:lnSpc>
                <a:spcPct val="120000"/>
              </a:lnSpc>
              <a:buClrTx/>
              <a:buSzTx/>
            </a:pPr>
            <a:r>
              <a:rPr lang="zh-CN" altLang="en-US" sz="1800" b="1" dirty="0">
                <a:solidFill>
                  <a:srgbClr val="445469"/>
                </a:solidFill>
                <a:latin typeface="Arial" panose="020B0604020202020204" pitchFamily="34" charset="0"/>
                <a:ea typeface="微软雅黑" panose="020B0503020204020204" pitchFamily="34" charset="-122"/>
                <a:sym typeface="+mn-lt"/>
              </a:rPr>
              <a:t>获证方式</a:t>
            </a:r>
          </a:p>
        </p:txBody>
      </p:sp>
      <p:sp>
        <p:nvSpPr>
          <p:cNvPr id="2" name="矩形 1"/>
          <p:cNvSpPr/>
          <p:nvPr/>
        </p:nvSpPr>
        <p:spPr>
          <a:xfrm>
            <a:off x="2940589" y="5980172"/>
            <a:ext cx="1242648" cy="369332"/>
          </a:xfrm>
          <a:prstGeom prst="rect">
            <a:avLst/>
          </a:prstGeom>
        </p:spPr>
        <p:txBody>
          <a:bodyPr wrap="none">
            <a:spAutoFit/>
          </a:bodyPr>
          <a:lstStyle/>
          <a:p>
            <a:pPr eaLnBrk="1" hangingPunct="1">
              <a:spcBef>
                <a:spcPts val="0"/>
              </a:spcBef>
            </a:pPr>
            <a:r>
              <a:rPr lang="zh-CN" altLang="en-US" dirty="0">
                <a:solidFill>
                  <a:srgbClr val="445469"/>
                </a:solidFill>
                <a:latin typeface="Arial" panose="020B0604020202020204" pitchFamily="34" charset="0"/>
                <a:ea typeface="微软雅黑" panose="020B0503020204020204" pitchFamily="34" charset="-122"/>
                <a:sym typeface="Arial" panose="020B0604020202020204" pitchFamily="34" charset="0"/>
              </a:rPr>
              <a:t>考试</a:t>
            </a:r>
            <a:r>
              <a:rPr lang="en-US" altLang="zh-CN" dirty="0">
                <a:solidFill>
                  <a:srgbClr val="445469"/>
                </a:solidFill>
                <a:latin typeface="Arial" panose="020B0604020202020204" pitchFamily="34" charset="0"/>
                <a:ea typeface="微软雅黑" panose="020B0503020204020204" pitchFamily="34" charset="-122"/>
                <a:sym typeface="Arial" panose="020B0604020202020204" pitchFamily="34" charset="0"/>
              </a:rPr>
              <a:t>+</a:t>
            </a:r>
            <a:r>
              <a:rPr lang="zh-CN" altLang="en-US" dirty="0">
                <a:solidFill>
                  <a:srgbClr val="445469"/>
                </a:solidFill>
                <a:latin typeface="Arial" panose="020B0604020202020204" pitchFamily="34" charset="0"/>
                <a:ea typeface="微软雅黑" panose="020B0503020204020204" pitchFamily="34" charset="-122"/>
                <a:sym typeface="Arial" panose="020B0604020202020204" pitchFamily="34" charset="0"/>
              </a:rPr>
              <a:t>评审</a:t>
            </a:r>
          </a:p>
        </p:txBody>
      </p:sp>
      <p:sp>
        <p:nvSpPr>
          <p:cNvPr id="4" name="矩形 3"/>
          <p:cNvSpPr/>
          <p:nvPr/>
        </p:nvSpPr>
        <p:spPr>
          <a:xfrm>
            <a:off x="2807806" y="4490299"/>
            <a:ext cx="3185487" cy="369332"/>
          </a:xfrm>
          <a:prstGeom prst="rect">
            <a:avLst/>
          </a:prstGeom>
        </p:spPr>
        <p:txBody>
          <a:bodyPr wrap="none">
            <a:spAutoFit/>
          </a:bodyPr>
          <a:lstStyle/>
          <a:p>
            <a:r>
              <a:rPr lang="zh-CN" altLang="en-US" dirty="0">
                <a:solidFill>
                  <a:srgbClr val="FF0000"/>
                </a:solidFill>
                <a:latin typeface="Arial" panose="020B0604020202020204" pitchFamily="34" charset="0"/>
                <a:ea typeface="微软雅黑" panose="020B0503020204020204" pitchFamily="34" charset="-122"/>
                <a:sym typeface="Arial" panose="020B0604020202020204" pitchFamily="34" charset="0"/>
              </a:rPr>
              <a:t>申报人可申报任一层级的评审</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0-#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1000" fill="hold"/>
                                        <p:tgtEl>
                                          <p:spTgt spid="23"/>
                                        </p:tgtEl>
                                        <p:attrNameLst>
                                          <p:attrName>ppt_x</p:attrName>
                                        </p:attrNameLst>
                                      </p:cBhvr>
                                      <p:tavLst>
                                        <p:tav tm="0">
                                          <p:val>
                                            <p:strVal val="0-#ppt_w/2"/>
                                          </p:val>
                                        </p:tav>
                                        <p:tav tm="100000">
                                          <p:val>
                                            <p:strVal val="#ppt_x"/>
                                          </p:val>
                                        </p:tav>
                                      </p:tavLst>
                                    </p:anim>
                                    <p:anim calcmode="lin" valueType="num">
                                      <p:cBhvr additive="base">
                                        <p:cTn id="14"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000" fill="hold"/>
                                        <p:tgtEl>
                                          <p:spTgt spid="27"/>
                                        </p:tgtEl>
                                        <p:attrNameLst>
                                          <p:attrName>ppt_x</p:attrName>
                                        </p:attrNameLst>
                                      </p:cBhvr>
                                      <p:tavLst>
                                        <p:tav tm="0">
                                          <p:val>
                                            <p:strVal val="0-#ppt_w/2"/>
                                          </p:val>
                                        </p:tav>
                                        <p:tav tm="100000">
                                          <p:val>
                                            <p:strVal val="#ppt_x"/>
                                          </p:val>
                                        </p:tav>
                                      </p:tavLst>
                                    </p:anim>
                                    <p:anim calcmode="lin" valueType="num">
                                      <p:cBhvr additive="base">
                                        <p:cTn id="20"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000" fill="hold"/>
                                        <p:tgtEl>
                                          <p:spTgt spid="13"/>
                                        </p:tgtEl>
                                        <p:attrNameLst>
                                          <p:attrName>ppt_x</p:attrName>
                                        </p:attrNameLst>
                                      </p:cBhvr>
                                      <p:tavLst>
                                        <p:tav tm="0">
                                          <p:val>
                                            <p:strVal val="0-#ppt_w/2"/>
                                          </p:val>
                                        </p:tav>
                                        <p:tav tm="100000">
                                          <p:val>
                                            <p:strVal val="#ppt_x"/>
                                          </p:val>
                                        </p:tav>
                                      </p:tavLst>
                                    </p:anim>
                                    <p:anim calcmode="lin" valueType="num">
                                      <p:cBhvr additive="base">
                                        <p:cTn id="26"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7"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矩形 73"/>
          <p:cNvSpPr/>
          <p:nvPr/>
        </p:nvSpPr>
        <p:spPr>
          <a:xfrm>
            <a:off x="2095499" y="4611382"/>
            <a:ext cx="2867026" cy="424732"/>
          </a:xfrm>
          <a:prstGeom prst="rect">
            <a:avLst/>
          </a:prstGeom>
        </p:spPr>
        <p:txBody>
          <a:bodyPr wrap="square">
            <a:spAutoFit/>
          </a:bodyPr>
          <a:lstStyle/>
          <a:p>
            <a:pPr>
              <a:lnSpc>
                <a:spcPct val="120000"/>
              </a:lnSpc>
            </a:pPr>
            <a:r>
              <a:rPr lang="zh-CN" altLang="en-US" dirty="0"/>
              <a:t>与当地职称评审有效衔接</a:t>
            </a:r>
            <a:endParaRPr lang="en-US" altLang="zh-CN" dirty="0"/>
          </a:p>
        </p:txBody>
      </p:sp>
      <p:grpSp>
        <p:nvGrpSpPr>
          <p:cNvPr id="6" name="组合 5"/>
          <p:cNvGrpSpPr/>
          <p:nvPr/>
        </p:nvGrpSpPr>
        <p:grpSpPr>
          <a:xfrm>
            <a:off x="1132248" y="2731995"/>
            <a:ext cx="9933099" cy="1829445"/>
            <a:chOff x="1132247" y="2731993"/>
            <a:chExt cx="9933099" cy="1829445"/>
          </a:xfrm>
        </p:grpSpPr>
        <p:grpSp>
          <p:nvGrpSpPr>
            <p:cNvPr id="5" name="组合 4"/>
            <p:cNvGrpSpPr/>
            <p:nvPr/>
          </p:nvGrpSpPr>
          <p:grpSpPr>
            <a:xfrm>
              <a:off x="2844895" y="2731993"/>
              <a:ext cx="6502209" cy="1829445"/>
              <a:chOff x="3088767" y="2582893"/>
              <a:chExt cx="6014467" cy="1692215"/>
            </a:xfrm>
            <a:effectLst>
              <a:outerShdw blurRad="241300" dist="38100" dir="5400000" algn="t" rotWithShape="0">
                <a:prstClr val="black">
                  <a:alpha val="50000"/>
                </a:prstClr>
              </a:outerShdw>
            </a:effectLst>
          </p:grpSpPr>
          <p:sp>
            <p:nvSpPr>
              <p:cNvPr id="4" name="椭圆 3"/>
              <p:cNvSpPr/>
              <p:nvPr/>
            </p:nvSpPr>
            <p:spPr>
              <a:xfrm>
                <a:off x="5249893" y="2582893"/>
                <a:ext cx="1692214" cy="16922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3088767" y="2817201"/>
                <a:ext cx="1223600" cy="12235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7879634" y="2817201"/>
                <a:ext cx="1223600" cy="12235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箭头: V 形 53"/>
            <p:cNvSpPr/>
            <p:nvPr/>
          </p:nvSpPr>
          <p:spPr>
            <a:xfrm>
              <a:off x="4527090" y="3491139"/>
              <a:ext cx="225885" cy="31115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箭头: V 形 54"/>
            <p:cNvSpPr/>
            <p:nvPr/>
          </p:nvSpPr>
          <p:spPr>
            <a:xfrm>
              <a:off x="7399225" y="3491139"/>
              <a:ext cx="225885" cy="31115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77"/>
            <p:cNvSpPr/>
            <p:nvPr/>
          </p:nvSpPr>
          <p:spPr>
            <a:xfrm>
              <a:off x="5536365" y="3139466"/>
              <a:ext cx="1119270" cy="1019558"/>
            </a:xfrm>
            <a:custGeom>
              <a:avLst/>
              <a:gdLst>
                <a:gd name="connsiteX0" fmla="*/ 182569 w 338094"/>
                <a:gd name="connsiteY0" fmla="*/ 192088 h 307975"/>
                <a:gd name="connsiteX1" fmla="*/ 191830 w 338094"/>
                <a:gd name="connsiteY1" fmla="*/ 202620 h 307975"/>
                <a:gd name="connsiteX2" fmla="*/ 206382 w 338094"/>
                <a:gd name="connsiteY2" fmla="*/ 203936 h 307975"/>
                <a:gd name="connsiteX3" fmla="*/ 205059 w 338094"/>
                <a:gd name="connsiteY3" fmla="*/ 209202 h 307975"/>
                <a:gd name="connsiteX4" fmla="*/ 206382 w 338094"/>
                <a:gd name="connsiteY4" fmla="*/ 221050 h 307975"/>
                <a:gd name="connsiteX5" fmla="*/ 206382 w 338094"/>
                <a:gd name="connsiteY5" fmla="*/ 234215 h 307975"/>
                <a:gd name="connsiteX6" fmla="*/ 194476 w 338094"/>
                <a:gd name="connsiteY6" fmla="*/ 246063 h 307975"/>
                <a:gd name="connsiteX7" fmla="*/ 182569 w 338094"/>
                <a:gd name="connsiteY7" fmla="*/ 234215 h 307975"/>
                <a:gd name="connsiteX8" fmla="*/ 182569 w 338094"/>
                <a:gd name="connsiteY8" fmla="*/ 192088 h 307975"/>
                <a:gd name="connsiteX9" fmla="*/ 149231 w 338094"/>
                <a:gd name="connsiteY9" fmla="*/ 183859 h 307975"/>
                <a:gd name="connsiteX10" fmla="*/ 173044 w 338094"/>
                <a:gd name="connsiteY10" fmla="*/ 194226 h 307975"/>
                <a:gd name="connsiteX11" fmla="*/ 173044 w 338094"/>
                <a:gd name="connsiteY11" fmla="*/ 234400 h 307975"/>
                <a:gd name="connsiteX12" fmla="*/ 159815 w 338094"/>
                <a:gd name="connsiteY12" fmla="*/ 246063 h 307975"/>
                <a:gd name="connsiteX13" fmla="*/ 149231 w 338094"/>
                <a:gd name="connsiteY13" fmla="*/ 234400 h 307975"/>
                <a:gd name="connsiteX14" fmla="*/ 149231 w 338094"/>
                <a:gd name="connsiteY14" fmla="*/ 183859 h 307975"/>
                <a:gd name="connsiteX15" fmla="*/ 74619 w 338094"/>
                <a:gd name="connsiteY15" fmla="*/ 182563 h 307975"/>
                <a:gd name="connsiteX16" fmla="*/ 74619 w 338094"/>
                <a:gd name="connsiteY16" fmla="*/ 238126 h 307975"/>
                <a:gd name="connsiteX17" fmla="*/ 63506 w 338094"/>
                <a:gd name="connsiteY17" fmla="*/ 227789 h 307975"/>
                <a:gd name="connsiteX18" fmla="*/ 63506 w 338094"/>
                <a:gd name="connsiteY18" fmla="*/ 192900 h 307975"/>
                <a:gd name="connsiteX19" fmla="*/ 73230 w 338094"/>
                <a:gd name="connsiteY19" fmla="*/ 183855 h 307975"/>
                <a:gd name="connsiteX20" fmla="*/ 74619 w 338094"/>
                <a:gd name="connsiteY20" fmla="*/ 182563 h 307975"/>
                <a:gd name="connsiteX21" fmla="*/ 90666 w 338094"/>
                <a:gd name="connsiteY21" fmla="*/ 92075 h 307975"/>
                <a:gd name="connsiteX22" fmla="*/ 130275 w 338094"/>
                <a:gd name="connsiteY22" fmla="*/ 92075 h 307975"/>
                <a:gd name="connsiteX23" fmla="*/ 140838 w 338094"/>
                <a:gd name="connsiteY23" fmla="*/ 97302 h 307975"/>
                <a:gd name="connsiteX24" fmla="*/ 175165 w 338094"/>
                <a:gd name="connsiteY24" fmla="*/ 171785 h 307975"/>
                <a:gd name="connsiteX25" fmla="*/ 169884 w 338094"/>
                <a:gd name="connsiteY25" fmla="*/ 186159 h 307975"/>
                <a:gd name="connsiteX26" fmla="*/ 156681 w 338094"/>
                <a:gd name="connsiteY26" fmla="*/ 180932 h 307975"/>
                <a:gd name="connsiteX27" fmla="*/ 139517 w 338094"/>
                <a:gd name="connsiteY27" fmla="*/ 144344 h 307975"/>
                <a:gd name="connsiteX28" fmla="*/ 139517 w 338094"/>
                <a:gd name="connsiteY28" fmla="*/ 271096 h 307975"/>
                <a:gd name="connsiteX29" fmla="*/ 127635 w 338094"/>
                <a:gd name="connsiteY29" fmla="*/ 284163 h 307975"/>
                <a:gd name="connsiteX30" fmla="*/ 115752 w 338094"/>
                <a:gd name="connsiteY30" fmla="*/ 271096 h 307975"/>
                <a:gd name="connsiteX31" fmla="*/ 115752 w 338094"/>
                <a:gd name="connsiteY31" fmla="*/ 197919 h 307975"/>
                <a:gd name="connsiteX32" fmla="*/ 106510 w 338094"/>
                <a:gd name="connsiteY32" fmla="*/ 197919 h 307975"/>
                <a:gd name="connsiteX33" fmla="*/ 106510 w 338094"/>
                <a:gd name="connsiteY33" fmla="*/ 271096 h 307975"/>
                <a:gd name="connsiteX34" fmla="*/ 94627 w 338094"/>
                <a:gd name="connsiteY34" fmla="*/ 284163 h 307975"/>
                <a:gd name="connsiteX35" fmla="*/ 81424 w 338094"/>
                <a:gd name="connsiteY35" fmla="*/ 271096 h 307975"/>
                <a:gd name="connsiteX36" fmla="*/ 81424 w 338094"/>
                <a:gd name="connsiteY36" fmla="*/ 144344 h 307975"/>
                <a:gd name="connsiteX37" fmla="*/ 65581 w 338094"/>
                <a:gd name="connsiteY37" fmla="*/ 180932 h 307975"/>
                <a:gd name="connsiteX38" fmla="*/ 51058 w 338094"/>
                <a:gd name="connsiteY38" fmla="*/ 186159 h 307975"/>
                <a:gd name="connsiteX39" fmla="*/ 45776 w 338094"/>
                <a:gd name="connsiteY39" fmla="*/ 171785 h 307975"/>
                <a:gd name="connsiteX40" fmla="*/ 80104 w 338094"/>
                <a:gd name="connsiteY40" fmla="*/ 97302 h 307975"/>
                <a:gd name="connsiteX41" fmla="*/ 90666 w 338094"/>
                <a:gd name="connsiteY41" fmla="*/ 92075 h 307975"/>
                <a:gd name="connsiteX42" fmla="*/ 238843 w 338094"/>
                <a:gd name="connsiteY42" fmla="*/ 88900 h 307975"/>
                <a:gd name="connsiteX43" fmla="*/ 286633 w 338094"/>
                <a:gd name="connsiteY43" fmla="*/ 88900 h 307975"/>
                <a:gd name="connsiteX44" fmla="*/ 297253 w 338094"/>
                <a:gd name="connsiteY44" fmla="*/ 95459 h 307975"/>
                <a:gd name="connsiteX45" fmla="*/ 337077 w 338094"/>
                <a:gd name="connsiteY45" fmla="*/ 180728 h 307975"/>
                <a:gd name="connsiteX46" fmla="*/ 330440 w 338094"/>
                <a:gd name="connsiteY46" fmla="*/ 195158 h 307975"/>
                <a:gd name="connsiteX47" fmla="*/ 315837 w 338094"/>
                <a:gd name="connsiteY47" fmla="*/ 189911 h 307975"/>
                <a:gd name="connsiteX48" fmla="*/ 302563 w 338094"/>
                <a:gd name="connsiteY48" fmla="*/ 163674 h 307975"/>
                <a:gd name="connsiteX49" fmla="*/ 313182 w 338094"/>
                <a:gd name="connsiteY49" fmla="*/ 212212 h 307975"/>
                <a:gd name="connsiteX50" fmla="*/ 306545 w 338094"/>
                <a:gd name="connsiteY50" fmla="*/ 220083 h 307975"/>
                <a:gd name="connsiteX51" fmla="*/ 295925 w 338094"/>
                <a:gd name="connsiteY51" fmla="*/ 220083 h 307975"/>
                <a:gd name="connsiteX52" fmla="*/ 295925 w 338094"/>
                <a:gd name="connsiteY52" fmla="*/ 293545 h 307975"/>
                <a:gd name="connsiteX53" fmla="*/ 282650 w 338094"/>
                <a:gd name="connsiteY53" fmla="*/ 307975 h 307975"/>
                <a:gd name="connsiteX54" fmla="*/ 268048 w 338094"/>
                <a:gd name="connsiteY54" fmla="*/ 293545 h 307975"/>
                <a:gd name="connsiteX55" fmla="*/ 268048 w 338094"/>
                <a:gd name="connsiteY55" fmla="*/ 220083 h 307975"/>
                <a:gd name="connsiteX56" fmla="*/ 257428 w 338094"/>
                <a:gd name="connsiteY56" fmla="*/ 220083 h 307975"/>
                <a:gd name="connsiteX57" fmla="*/ 257428 w 338094"/>
                <a:gd name="connsiteY57" fmla="*/ 293545 h 307975"/>
                <a:gd name="connsiteX58" fmla="*/ 244153 w 338094"/>
                <a:gd name="connsiteY58" fmla="*/ 307975 h 307975"/>
                <a:gd name="connsiteX59" fmla="*/ 229551 w 338094"/>
                <a:gd name="connsiteY59" fmla="*/ 293545 h 307975"/>
                <a:gd name="connsiteX60" fmla="*/ 229551 w 338094"/>
                <a:gd name="connsiteY60" fmla="*/ 220083 h 307975"/>
                <a:gd name="connsiteX61" fmla="*/ 218931 w 338094"/>
                <a:gd name="connsiteY61" fmla="*/ 220083 h 307975"/>
                <a:gd name="connsiteX62" fmla="*/ 212294 w 338094"/>
                <a:gd name="connsiteY62" fmla="*/ 212212 h 307975"/>
                <a:gd name="connsiteX63" fmla="*/ 222914 w 338094"/>
                <a:gd name="connsiteY63" fmla="*/ 163674 h 307975"/>
                <a:gd name="connsiteX64" fmla="*/ 210966 w 338094"/>
                <a:gd name="connsiteY64" fmla="*/ 189911 h 307975"/>
                <a:gd name="connsiteX65" fmla="*/ 195036 w 338094"/>
                <a:gd name="connsiteY65" fmla="*/ 195158 h 307975"/>
                <a:gd name="connsiteX66" fmla="*/ 188399 w 338094"/>
                <a:gd name="connsiteY66" fmla="*/ 180728 h 307975"/>
                <a:gd name="connsiteX67" fmla="*/ 228223 w 338094"/>
                <a:gd name="connsiteY67" fmla="*/ 95459 h 307975"/>
                <a:gd name="connsiteX68" fmla="*/ 238843 w 338094"/>
                <a:gd name="connsiteY68" fmla="*/ 88900 h 307975"/>
                <a:gd name="connsiteX69" fmla="*/ 40753 w 338094"/>
                <a:gd name="connsiteY69" fmla="*/ 63500 h 307975"/>
                <a:gd name="connsiteX70" fmla="*/ 79117 w 338094"/>
                <a:gd name="connsiteY70" fmla="*/ 63500 h 307975"/>
                <a:gd name="connsiteX71" fmla="*/ 85732 w 338094"/>
                <a:gd name="connsiteY71" fmla="*/ 81882 h 307975"/>
                <a:gd name="connsiteX72" fmla="*/ 85732 w 338094"/>
                <a:gd name="connsiteY72" fmla="*/ 83195 h 307975"/>
                <a:gd name="connsiteX73" fmla="*/ 73826 w 338094"/>
                <a:gd name="connsiteY73" fmla="*/ 92385 h 307975"/>
                <a:gd name="connsiteX74" fmla="*/ 51336 w 338094"/>
                <a:gd name="connsiteY74" fmla="*/ 139652 h 307975"/>
                <a:gd name="connsiteX75" fmla="*/ 39430 w 338094"/>
                <a:gd name="connsiteY75" fmla="*/ 168538 h 307975"/>
                <a:gd name="connsiteX76" fmla="*/ 48690 w 338094"/>
                <a:gd name="connsiteY76" fmla="*/ 192171 h 307975"/>
                <a:gd name="connsiteX77" fmla="*/ 55305 w 338094"/>
                <a:gd name="connsiteY77" fmla="*/ 194797 h 307975"/>
                <a:gd name="connsiteX78" fmla="*/ 55305 w 338094"/>
                <a:gd name="connsiteY78" fmla="*/ 227621 h 307975"/>
                <a:gd name="connsiteX79" fmla="*/ 43398 w 338094"/>
                <a:gd name="connsiteY79" fmla="*/ 238125 h 307975"/>
                <a:gd name="connsiteX80" fmla="*/ 32815 w 338094"/>
                <a:gd name="connsiteY80" fmla="*/ 227621 h 307975"/>
                <a:gd name="connsiteX81" fmla="*/ 32815 w 338094"/>
                <a:gd name="connsiteY81" fmla="*/ 112080 h 307975"/>
                <a:gd name="connsiteX82" fmla="*/ 18263 w 338094"/>
                <a:gd name="connsiteY82" fmla="*/ 144904 h 307975"/>
                <a:gd name="connsiteX83" fmla="*/ 5034 w 338094"/>
                <a:gd name="connsiteY83" fmla="*/ 148843 h 307975"/>
                <a:gd name="connsiteX84" fmla="*/ 1065 w 338094"/>
                <a:gd name="connsiteY84" fmla="*/ 137026 h 307975"/>
                <a:gd name="connsiteX85" fmla="*/ 31492 w 338094"/>
                <a:gd name="connsiteY85" fmla="*/ 68752 h 307975"/>
                <a:gd name="connsiteX86" fmla="*/ 40753 w 338094"/>
                <a:gd name="connsiteY86" fmla="*/ 63500 h 307975"/>
                <a:gd name="connsiteX87" fmla="*/ 157633 w 338094"/>
                <a:gd name="connsiteY87" fmla="*/ 53975 h 307975"/>
                <a:gd name="connsiteX88" fmla="*/ 197198 w 338094"/>
                <a:gd name="connsiteY88" fmla="*/ 53975 h 307975"/>
                <a:gd name="connsiteX89" fmla="*/ 207749 w 338094"/>
                <a:gd name="connsiteY89" fmla="*/ 59183 h 307975"/>
                <a:gd name="connsiteX90" fmla="*/ 222256 w 338094"/>
                <a:gd name="connsiteY90" fmla="*/ 90434 h 307975"/>
                <a:gd name="connsiteX91" fmla="*/ 220937 w 338094"/>
                <a:gd name="connsiteY91" fmla="*/ 91736 h 307975"/>
                <a:gd name="connsiteX92" fmla="*/ 210386 w 338094"/>
                <a:gd name="connsiteY92" fmla="*/ 115174 h 307975"/>
                <a:gd name="connsiteX93" fmla="*/ 206430 w 338094"/>
                <a:gd name="connsiteY93" fmla="*/ 106060 h 307975"/>
                <a:gd name="connsiteX94" fmla="*/ 206430 w 338094"/>
                <a:gd name="connsiteY94" fmla="*/ 122987 h 307975"/>
                <a:gd name="connsiteX95" fmla="*/ 185328 w 338094"/>
                <a:gd name="connsiteY95" fmla="*/ 169863 h 307975"/>
                <a:gd name="connsiteX96" fmla="*/ 169502 w 338094"/>
                <a:gd name="connsiteY96" fmla="*/ 137310 h 307975"/>
                <a:gd name="connsiteX97" fmla="*/ 149719 w 338094"/>
                <a:gd name="connsiteY97" fmla="*/ 93038 h 307975"/>
                <a:gd name="connsiteX98" fmla="*/ 136531 w 338094"/>
                <a:gd name="connsiteY98" fmla="*/ 83924 h 307975"/>
                <a:gd name="connsiteX99" fmla="*/ 136531 w 338094"/>
                <a:gd name="connsiteY99" fmla="*/ 82621 h 307975"/>
                <a:gd name="connsiteX100" fmla="*/ 144444 w 338094"/>
                <a:gd name="connsiteY100" fmla="*/ 66996 h 307975"/>
                <a:gd name="connsiteX101" fmla="*/ 147082 w 338094"/>
                <a:gd name="connsiteY101" fmla="*/ 59183 h 307975"/>
                <a:gd name="connsiteX102" fmla="*/ 157633 w 338094"/>
                <a:gd name="connsiteY102" fmla="*/ 53975 h 307975"/>
                <a:gd name="connsiteX103" fmla="*/ 111926 w 338094"/>
                <a:gd name="connsiteY103" fmla="*/ 38100 h 307975"/>
                <a:gd name="connsiteX104" fmla="*/ 136533 w 338094"/>
                <a:gd name="connsiteY104" fmla="*/ 61913 h 307975"/>
                <a:gd name="connsiteX105" fmla="*/ 111926 w 338094"/>
                <a:gd name="connsiteY105" fmla="*/ 85726 h 307975"/>
                <a:gd name="connsiteX106" fmla="*/ 87319 w 338094"/>
                <a:gd name="connsiteY106" fmla="*/ 61913 h 307975"/>
                <a:gd name="connsiteX107" fmla="*/ 111926 w 338094"/>
                <a:gd name="connsiteY107" fmla="*/ 38100 h 307975"/>
                <a:gd name="connsiteX108" fmla="*/ 262738 w 338094"/>
                <a:gd name="connsiteY108" fmla="*/ 28575 h 307975"/>
                <a:gd name="connsiteX109" fmla="*/ 290519 w 338094"/>
                <a:gd name="connsiteY109" fmla="*/ 56221 h 307975"/>
                <a:gd name="connsiteX110" fmla="*/ 262738 w 338094"/>
                <a:gd name="connsiteY110" fmla="*/ 82550 h 307975"/>
                <a:gd name="connsiteX111" fmla="*/ 234956 w 338094"/>
                <a:gd name="connsiteY111" fmla="*/ 56221 h 307975"/>
                <a:gd name="connsiteX112" fmla="*/ 262738 w 338094"/>
                <a:gd name="connsiteY112" fmla="*/ 28575 h 307975"/>
                <a:gd name="connsiteX113" fmla="*/ 58744 w 338094"/>
                <a:gd name="connsiteY113" fmla="*/ 15875 h 307975"/>
                <a:gd name="connsiteX114" fmla="*/ 80969 w 338094"/>
                <a:gd name="connsiteY114" fmla="*/ 38100 h 307975"/>
                <a:gd name="connsiteX115" fmla="*/ 58744 w 338094"/>
                <a:gd name="connsiteY115" fmla="*/ 60325 h 307975"/>
                <a:gd name="connsiteX116" fmla="*/ 36519 w 338094"/>
                <a:gd name="connsiteY116" fmla="*/ 38100 h 307975"/>
                <a:gd name="connsiteX117" fmla="*/ 58744 w 338094"/>
                <a:gd name="connsiteY117" fmla="*/ 15875 h 307975"/>
                <a:gd name="connsiteX118" fmla="*/ 177013 w 338094"/>
                <a:gd name="connsiteY118" fmla="*/ 0 h 307975"/>
                <a:gd name="connsiteX119" fmla="*/ 200032 w 338094"/>
                <a:gd name="connsiteY119" fmla="*/ 23813 h 307975"/>
                <a:gd name="connsiteX120" fmla="*/ 177013 w 338094"/>
                <a:gd name="connsiteY120" fmla="*/ 47626 h 307975"/>
                <a:gd name="connsiteX121" fmla="*/ 153994 w 338094"/>
                <a:gd name="connsiteY121" fmla="*/ 23813 h 307975"/>
                <a:gd name="connsiteX122" fmla="*/ 177013 w 338094"/>
                <a:gd name="connsiteY122" fmla="*/ 0 h 30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38094" h="307975">
                  <a:moveTo>
                    <a:pt x="182569" y="192088"/>
                  </a:moveTo>
                  <a:cubicBezTo>
                    <a:pt x="183892" y="197354"/>
                    <a:pt x="187861" y="201303"/>
                    <a:pt x="191830" y="202620"/>
                  </a:cubicBezTo>
                  <a:cubicBezTo>
                    <a:pt x="195798" y="205253"/>
                    <a:pt x="201090" y="205253"/>
                    <a:pt x="206382" y="203936"/>
                  </a:cubicBezTo>
                  <a:cubicBezTo>
                    <a:pt x="206382" y="203936"/>
                    <a:pt x="206382" y="203936"/>
                    <a:pt x="205059" y="209202"/>
                  </a:cubicBezTo>
                  <a:cubicBezTo>
                    <a:pt x="203736" y="213151"/>
                    <a:pt x="205059" y="217101"/>
                    <a:pt x="206382" y="221050"/>
                  </a:cubicBezTo>
                  <a:cubicBezTo>
                    <a:pt x="206382" y="221050"/>
                    <a:pt x="206382" y="221050"/>
                    <a:pt x="206382" y="234215"/>
                  </a:cubicBezTo>
                  <a:cubicBezTo>
                    <a:pt x="206382" y="240797"/>
                    <a:pt x="201090" y="246063"/>
                    <a:pt x="194476" y="246063"/>
                  </a:cubicBezTo>
                  <a:cubicBezTo>
                    <a:pt x="187861" y="246063"/>
                    <a:pt x="182569" y="240797"/>
                    <a:pt x="182569" y="234215"/>
                  </a:cubicBezTo>
                  <a:cubicBezTo>
                    <a:pt x="182569" y="234215"/>
                    <a:pt x="182569" y="234215"/>
                    <a:pt x="182569" y="192088"/>
                  </a:cubicBezTo>
                  <a:close/>
                  <a:moveTo>
                    <a:pt x="149231" y="183859"/>
                  </a:moveTo>
                  <a:cubicBezTo>
                    <a:pt x="153200" y="192930"/>
                    <a:pt x="163783" y="196818"/>
                    <a:pt x="173044" y="194226"/>
                  </a:cubicBezTo>
                  <a:cubicBezTo>
                    <a:pt x="173044" y="194226"/>
                    <a:pt x="173044" y="194226"/>
                    <a:pt x="173044" y="234400"/>
                  </a:cubicBezTo>
                  <a:cubicBezTo>
                    <a:pt x="173044" y="240879"/>
                    <a:pt x="167752" y="246063"/>
                    <a:pt x="159815" y="246063"/>
                  </a:cubicBezTo>
                  <a:cubicBezTo>
                    <a:pt x="155846" y="246063"/>
                    <a:pt x="149231" y="242175"/>
                    <a:pt x="149231" y="234400"/>
                  </a:cubicBezTo>
                  <a:cubicBezTo>
                    <a:pt x="149231" y="234400"/>
                    <a:pt x="149231" y="234400"/>
                    <a:pt x="149231" y="183859"/>
                  </a:cubicBezTo>
                  <a:close/>
                  <a:moveTo>
                    <a:pt x="74619" y="182563"/>
                  </a:moveTo>
                  <a:cubicBezTo>
                    <a:pt x="74619" y="182563"/>
                    <a:pt x="74619" y="182563"/>
                    <a:pt x="74619" y="238126"/>
                  </a:cubicBezTo>
                  <a:cubicBezTo>
                    <a:pt x="67673" y="238126"/>
                    <a:pt x="63506" y="232957"/>
                    <a:pt x="63506" y="227789"/>
                  </a:cubicBezTo>
                  <a:cubicBezTo>
                    <a:pt x="63506" y="227789"/>
                    <a:pt x="63506" y="227789"/>
                    <a:pt x="63506" y="192900"/>
                  </a:cubicBezTo>
                  <a:cubicBezTo>
                    <a:pt x="67673" y="191608"/>
                    <a:pt x="71841" y="189024"/>
                    <a:pt x="73230" y="183855"/>
                  </a:cubicBezTo>
                  <a:cubicBezTo>
                    <a:pt x="73230" y="183855"/>
                    <a:pt x="73230" y="183855"/>
                    <a:pt x="74619" y="182563"/>
                  </a:cubicBezTo>
                  <a:close/>
                  <a:moveTo>
                    <a:pt x="90666" y="92075"/>
                  </a:moveTo>
                  <a:cubicBezTo>
                    <a:pt x="90666" y="92075"/>
                    <a:pt x="90666" y="92075"/>
                    <a:pt x="130275" y="92075"/>
                  </a:cubicBezTo>
                  <a:cubicBezTo>
                    <a:pt x="135557" y="92075"/>
                    <a:pt x="139517" y="93382"/>
                    <a:pt x="140838" y="97302"/>
                  </a:cubicBezTo>
                  <a:lnTo>
                    <a:pt x="175165" y="171785"/>
                  </a:lnTo>
                  <a:cubicBezTo>
                    <a:pt x="177806" y="177012"/>
                    <a:pt x="175165" y="183546"/>
                    <a:pt x="169884" y="186159"/>
                  </a:cubicBezTo>
                  <a:cubicBezTo>
                    <a:pt x="165923" y="187466"/>
                    <a:pt x="159322" y="186159"/>
                    <a:pt x="156681" y="180932"/>
                  </a:cubicBezTo>
                  <a:cubicBezTo>
                    <a:pt x="156681" y="180932"/>
                    <a:pt x="156681" y="180932"/>
                    <a:pt x="139517" y="144344"/>
                  </a:cubicBezTo>
                  <a:cubicBezTo>
                    <a:pt x="139517" y="144344"/>
                    <a:pt x="139517" y="144344"/>
                    <a:pt x="139517" y="271096"/>
                  </a:cubicBezTo>
                  <a:cubicBezTo>
                    <a:pt x="139517" y="278936"/>
                    <a:pt x="134236" y="284163"/>
                    <a:pt x="127635" y="284163"/>
                  </a:cubicBezTo>
                  <a:cubicBezTo>
                    <a:pt x="121033" y="284163"/>
                    <a:pt x="115752" y="278936"/>
                    <a:pt x="115752" y="271096"/>
                  </a:cubicBezTo>
                  <a:cubicBezTo>
                    <a:pt x="115752" y="271096"/>
                    <a:pt x="115752" y="271096"/>
                    <a:pt x="115752" y="197919"/>
                  </a:cubicBezTo>
                  <a:cubicBezTo>
                    <a:pt x="115752" y="197919"/>
                    <a:pt x="115752" y="197919"/>
                    <a:pt x="106510" y="197919"/>
                  </a:cubicBezTo>
                  <a:cubicBezTo>
                    <a:pt x="106510" y="197919"/>
                    <a:pt x="106510" y="197919"/>
                    <a:pt x="106510" y="271096"/>
                  </a:cubicBezTo>
                  <a:cubicBezTo>
                    <a:pt x="106510" y="278936"/>
                    <a:pt x="101229" y="284163"/>
                    <a:pt x="94627" y="284163"/>
                  </a:cubicBezTo>
                  <a:cubicBezTo>
                    <a:pt x="86706" y="284163"/>
                    <a:pt x="81424" y="278936"/>
                    <a:pt x="81424" y="271096"/>
                  </a:cubicBezTo>
                  <a:cubicBezTo>
                    <a:pt x="81424" y="271096"/>
                    <a:pt x="81424" y="271096"/>
                    <a:pt x="81424" y="144344"/>
                  </a:cubicBezTo>
                  <a:cubicBezTo>
                    <a:pt x="81424" y="144344"/>
                    <a:pt x="81424" y="144344"/>
                    <a:pt x="65581" y="180932"/>
                  </a:cubicBezTo>
                  <a:cubicBezTo>
                    <a:pt x="62940" y="186159"/>
                    <a:pt x="56339" y="187466"/>
                    <a:pt x="51058" y="186159"/>
                  </a:cubicBezTo>
                  <a:cubicBezTo>
                    <a:pt x="45776" y="183546"/>
                    <a:pt x="44456" y="177012"/>
                    <a:pt x="45776" y="171785"/>
                  </a:cubicBezTo>
                  <a:cubicBezTo>
                    <a:pt x="45776" y="171785"/>
                    <a:pt x="45776" y="171785"/>
                    <a:pt x="80104" y="97302"/>
                  </a:cubicBezTo>
                  <a:cubicBezTo>
                    <a:pt x="82745" y="93382"/>
                    <a:pt x="86706" y="92075"/>
                    <a:pt x="90666" y="92075"/>
                  </a:cubicBezTo>
                  <a:close/>
                  <a:moveTo>
                    <a:pt x="238843" y="88900"/>
                  </a:moveTo>
                  <a:cubicBezTo>
                    <a:pt x="238843" y="88900"/>
                    <a:pt x="238843" y="88900"/>
                    <a:pt x="286633" y="88900"/>
                  </a:cubicBezTo>
                  <a:cubicBezTo>
                    <a:pt x="291943" y="88900"/>
                    <a:pt x="295925" y="91524"/>
                    <a:pt x="297253" y="95459"/>
                  </a:cubicBezTo>
                  <a:cubicBezTo>
                    <a:pt x="297253" y="95459"/>
                    <a:pt x="297253" y="95459"/>
                    <a:pt x="337077" y="180728"/>
                  </a:cubicBezTo>
                  <a:cubicBezTo>
                    <a:pt x="339732" y="185975"/>
                    <a:pt x="337077" y="192534"/>
                    <a:pt x="330440" y="195158"/>
                  </a:cubicBezTo>
                  <a:cubicBezTo>
                    <a:pt x="325130" y="197782"/>
                    <a:pt x="318492" y="196470"/>
                    <a:pt x="315837" y="189911"/>
                  </a:cubicBezTo>
                  <a:cubicBezTo>
                    <a:pt x="315837" y="189911"/>
                    <a:pt x="315837" y="189911"/>
                    <a:pt x="302563" y="163674"/>
                  </a:cubicBezTo>
                  <a:cubicBezTo>
                    <a:pt x="302563" y="163674"/>
                    <a:pt x="302563" y="163674"/>
                    <a:pt x="313182" y="212212"/>
                  </a:cubicBezTo>
                  <a:cubicBezTo>
                    <a:pt x="314510" y="216147"/>
                    <a:pt x="310527" y="220083"/>
                    <a:pt x="306545" y="220083"/>
                  </a:cubicBezTo>
                  <a:cubicBezTo>
                    <a:pt x="306545" y="220083"/>
                    <a:pt x="306545" y="220083"/>
                    <a:pt x="295925" y="220083"/>
                  </a:cubicBezTo>
                  <a:cubicBezTo>
                    <a:pt x="295925" y="220083"/>
                    <a:pt x="295925" y="220083"/>
                    <a:pt x="295925" y="293545"/>
                  </a:cubicBezTo>
                  <a:cubicBezTo>
                    <a:pt x="295925" y="301416"/>
                    <a:pt x="290615" y="307975"/>
                    <a:pt x="282650" y="307975"/>
                  </a:cubicBezTo>
                  <a:cubicBezTo>
                    <a:pt x="274685" y="307975"/>
                    <a:pt x="268048" y="301416"/>
                    <a:pt x="268048" y="293545"/>
                  </a:cubicBezTo>
                  <a:cubicBezTo>
                    <a:pt x="268048" y="293545"/>
                    <a:pt x="268048" y="293545"/>
                    <a:pt x="268048" y="220083"/>
                  </a:cubicBezTo>
                  <a:cubicBezTo>
                    <a:pt x="268048" y="220083"/>
                    <a:pt x="268048" y="220083"/>
                    <a:pt x="257428" y="220083"/>
                  </a:cubicBezTo>
                  <a:cubicBezTo>
                    <a:pt x="257428" y="220083"/>
                    <a:pt x="257428" y="220083"/>
                    <a:pt x="257428" y="293545"/>
                  </a:cubicBezTo>
                  <a:cubicBezTo>
                    <a:pt x="257428" y="301416"/>
                    <a:pt x="250791" y="307975"/>
                    <a:pt x="244153" y="307975"/>
                  </a:cubicBezTo>
                  <a:cubicBezTo>
                    <a:pt x="236188" y="307975"/>
                    <a:pt x="229551" y="301416"/>
                    <a:pt x="229551" y="293545"/>
                  </a:cubicBezTo>
                  <a:cubicBezTo>
                    <a:pt x="229551" y="293545"/>
                    <a:pt x="229551" y="293545"/>
                    <a:pt x="229551" y="220083"/>
                  </a:cubicBezTo>
                  <a:cubicBezTo>
                    <a:pt x="229551" y="220083"/>
                    <a:pt x="229551" y="220083"/>
                    <a:pt x="218931" y="220083"/>
                  </a:cubicBezTo>
                  <a:cubicBezTo>
                    <a:pt x="214949" y="220083"/>
                    <a:pt x="210966" y="216147"/>
                    <a:pt x="212294" y="212212"/>
                  </a:cubicBezTo>
                  <a:cubicBezTo>
                    <a:pt x="212294" y="212212"/>
                    <a:pt x="212294" y="212212"/>
                    <a:pt x="222914" y="163674"/>
                  </a:cubicBezTo>
                  <a:cubicBezTo>
                    <a:pt x="222914" y="163674"/>
                    <a:pt x="222914" y="163674"/>
                    <a:pt x="210966" y="189911"/>
                  </a:cubicBezTo>
                  <a:cubicBezTo>
                    <a:pt x="208311" y="196470"/>
                    <a:pt x="200346" y="197782"/>
                    <a:pt x="195036" y="195158"/>
                  </a:cubicBezTo>
                  <a:cubicBezTo>
                    <a:pt x="188399" y="192534"/>
                    <a:pt x="185744" y="185975"/>
                    <a:pt x="188399" y="180728"/>
                  </a:cubicBezTo>
                  <a:cubicBezTo>
                    <a:pt x="188399" y="180728"/>
                    <a:pt x="188399" y="180728"/>
                    <a:pt x="228223" y="95459"/>
                  </a:cubicBezTo>
                  <a:cubicBezTo>
                    <a:pt x="230878" y="91524"/>
                    <a:pt x="234861" y="88900"/>
                    <a:pt x="238843" y="88900"/>
                  </a:cubicBezTo>
                  <a:close/>
                  <a:moveTo>
                    <a:pt x="40753" y="63500"/>
                  </a:moveTo>
                  <a:cubicBezTo>
                    <a:pt x="40753" y="63500"/>
                    <a:pt x="40753" y="63500"/>
                    <a:pt x="79117" y="63500"/>
                  </a:cubicBezTo>
                  <a:cubicBezTo>
                    <a:pt x="79117" y="70065"/>
                    <a:pt x="81763" y="76630"/>
                    <a:pt x="85732" y="81882"/>
                  </a:cubicBezTo>
                  <a:cubicBezTo>
                    <a:pt x="85732" y="81882"/>
                    <a:pt x="85732" y="81882"/>
                    <a:pt x="85732" y="83195"/>
                  </a:cubicBezTo>
                  <a:cubicBezTo>
                    <a:pt x="80440" y="84507"/>
                    <a:pt x="75149" y="88446"/>
                    <a:pt x="73826" y="92385"/>
                  </a:cubicBezTo>
                  <a:cubicBezTo>
                    <a:pt x="73826" y="92385"/>
                    <a:pt x="73826" y="92385"/>
                    <a:pt x="51336" y="139652"/>
                  </a:cubicBezTo>
                  <a:cubicBezTo>
                    <a:pt x="51336" y="139652"/>
                    <a:pt x="51336" y="139652"/>
                    <a:pt x="39430" y="168538"/>
                  </a:cubicBezTo>
                  <a:cubicBezTo>
                    <a:pt x="34138" y="177728"/>
                    <a:pt x="39430" y="188232"/>
                    <a:pt x="48690" y="192171"/>
                  </a:cubicBezTo>
                  <a:cubicBezTo>
                    <a:pt x="50013" y="193484"/>
                    <a:pt x="52659" y="193484"/>
                    <a:pt x="55305" y="194797"/>
                  </a:cubicBezTo>
                  <a:cubicBezTo>
                    <a:pt x="55305" y="194797"/>
                    <a:pt x="55305" y="194797"/>
                    <a:pt x="55305" y="227621"/>
                  </a:cubicBezTo>
                  <a:cubicBezTo>
                    <a:pt x="55305" y="232873"/>
                    <a:pt x="50013" y="238125"/>
                    <a:pt x="43398" y="238125"/>
                  </a:cubicBezTo>
                  <a:cubicBezTo>
                    <a:pt x="38107" y="238125"/>
                    <a:pt x="32815" y="232873"/>
                    <a:pt x="32815" y="227621"/>
                  </a:cubicBezTo>
                  <a:cubicBezTo>
                    <a:pt x="32815" y="155408"/>
                    <a:pt x="32815" y="114706"/>
                    <a:pt x="32815" y="112080"/>
                  </a:cubicBezTo>
                  <a:cubicBezTo>
                    <a:pt x="32815" y="112080"/>
                    <a:pt x="32815" y="112080"/>
                    <a:pt x="18263" y="144904"/>
                  </a:cubicBezTo>
                  <a:cubicBezTo>
                    <a:pt x="15617" y="148843"/>
                    <a:pt x="10325" y="151469"/>
                    <a:pt x="5034" y="148843"/>
                  </a:cubicBezTo>
                  <a:cubicBezTo>
                    <a:pt x="1065" y="146217"/>
                    <a:pt x="-1581" y="140965"/>
                    <a:pt x="1065" y="137026"/>
                  </a:cubicBezTo>
                  <a:cubicBezTo>
                    <a:pt x="1065" y="137026"/>
                    <a:pt x="1065" y="137026"/>
                    <a:pt x="31492" y="68752"/>
                  </a:cubicBezTo>
                  <a:cubicBezTo>
                    <a:pt x="34138" y="64813"/>
                    <a:pt x="36784" y="63500"/>
                    <a:pt x="40753" y="63500"/>
                  </a:cubicBezTo>
                  <a:close/>
                  <a:moveTo>
                    <a:pt x="157633" y="53975"/>
                  </a:moveTo>
                  <a:cubicBezTo>
                    <a:pt x="157633" y="53975"/>
                    <a:pt x="157633" y="53975"/>
                    <a:pt x="197198" y="53975"/>
                  </a:cubicBezTo>
                  <a:cubicBezTo>
                    <a:pt x="202473" y="53975"/>
                    <a:pt x="206430" y="55277"/>
                    <a:pt x="207749" y="59183"/>
                  </a:cubicBezTo>
                  <a:cubicBezTo>
                    <a:pt x="207749" y="59183"/>
                    <a:pt x="207749" y="59183"/>
                    <a:pt x="222256" y="90434"/>
                  </a:cubicBezTo>
                  <a:cubicBezTo>
                    <a:pt x="222256" y="90434"/>
                    <a:pt x="220937" y="91736"/>
                    <a:pt x="220937" y="91736"/>
                  </a:cubicBezTo>
                  <a:cubicBezTo>
                    <a:pt x="220937" y="91736"/>
                    <a:pt x="220937" y="91736"/>
                    <a:pt x="210386" y="115174"/>
                  </a:cubicBezTo>
                  <a:cubicBezTo>
                    <a:pt x="210386" y="115174"/>
                    <a:pt x="210386" y="115174"/>
                    <a:pt x="206430" y="106060"/>
                  </a:cubicBezTo>
                  <a:cubicBezTo>
                    <a:pt x="206430" y="106060"/>
                    <a:pt x="206430" y="106060"/>
                    <a:pt x="206430" y="122987"/>
                  </a:cubicBezTo>
                  <a:cubicBezTo>
                    <a:pt x="199836" y="138612"/>
                    <a:pt x="205111" y="126893"/>
                    <a:pt x="185328" y="169863"/>
                  </a:cubicBezTo>
                  <a:cubicBezTo>
                    <a:pt x="184009" y="168561"/>
                    <a:pt x="170821" y="138612"/>
                    <a:pt x="169502" y="137310"/>
                  </a:cubicBezTo>
                  <a:cubicBezTo>
                    <a:pt x="169502" y="137310"/>
                    <a:pt x="169502" y="137310"/>
                    <a:pt x="149719" y="93038"/>
                  </a:cubicBezTo>
                  <a:cubicBezTo>
                    <a:pt x="147082" y="89132"/>
                    <a:pt x="143125" y="85226"/>
                    <a:pt x="136531" y="83924"/>
                  </a:cubicBezTo>
                  <a:cubicBezTo>
                    <a:pt x="136531" y="83924"/>
                    <a:pt x="136531" y="83924"/>
                    <a:pt x="136531" y="82621"/>
                  </a:cubicBezTo>
                  <a:cubicBezTo>
                    <a:pt x="140488" y="78715"/>
                    <a:pt x="143125" y="73507"/>
                    <a:pt x="144444" y="66996"/>
                  </a:cubicBezTo>
                  <a:cubicBezTo>
                    <a:pt x="144444" y="66996"/>
                    <a:pt x="144444" y="66996"/>
                    <a:pt x="147082" y="59183"/>
                  </a:cubicBezTo>
                  <a:cubicBezTo>
                    <a:pt x="149719" y="55277"/>
                    <a:pt x="153676" y="53975"/>
                    <a:pt x="157633" y="53975"/>
                  </a:cubicBezTo>
                  <a:close/>
                  <a:moveTo>
                    <a:pt x="111926" y="38100"/>
                  </a:moveTo>
                  <a:cubicBezTo>
                    <a:pt x="125516" y="38100"/>
                    <a:pt x="136533" y="48761"/>
                    <a:pt x="136533" y="61913"/>
                  </a:cubicBezTo>
                  <a:cubicBezTo>
                    <a:pt x="136533" y="75065"/>
                    <a:pt x="125516" y="85726"/>
                    <a:pt x="111926" y="85726"/>
                  </a:cubicBezTo>
                  <a:cubicBezTo>
                    <a:pt x="98336" y="85726"/>
                    <a:pt x="87319" y="75065"/>
                    <a:pt x="87319" y="61913"/>
                  </a:cubicBezTo>
                  <a:cubicBezTo>
                    <a:pt x="87319" y="48761"/>
                    <a:pt x="98336" y="38100"/>
                    <a:pt x="111926" y="38100"/>
                  </a:cubicBezTo>
                  <a:close/>
                  <a:moveTo>
                    <a:pt x="262738" y="28575"/>
                  </a:moveTo>
                  <a:cubicBezTo>
                    <a:pt x="278613" y="28575"/>
                    <a:pt x="290519" y="40423"/>
                    <a:pt x="290519" y="56221"/>
                  </a:cubicBezTo>
                  <a:cubicBezTo>
                    <a:pt x="290519" y="72018"/>
                    <a:pt x="277290" y="82550"/>
                    <a:pt x="262738" y="82550"/>
                  </a:cubicBezTo>
                  <a:cubicBezTo>
                    <a:pt x="248185" y="82550"/>
                    <a:pt x="234956" y="72018"/>
                    <a:pt x="234956" y="56221"/>
                  </a:cubicBezTo>
                  <a:cubicBezTo>
                    <a:pt x="234956" y="40423"/>
                    <a:pt x="248185" y="28575"/>
                    <a:pt x="262738" y="28575"/>
                  </a:cubicBezTo>
                  <a:close/>
                  <a:moveTo>
                    <a:pt x="58744" y="15875"/>
                  </a:moveTo>
                  <a:cubicBezTo>
                    <a:pt x="71019" y="15875"/>
                    <a:pt x="80969" y="25825"/>
                    <a:pt x="80969" y="38100"/>
                  </a:cubicBezTo>
                  <a:cubicBezTo>
                    <a:pt x="80969" y="50375"/>
                    <a:pt x="71019" y="60325"/>
                    <a:pt x="58744" y="60325"/>
                  </a:cubicBezTo>
                  <a:cubicBezTo>
                    <a:pt x="46469" y="60325"/>
                    <a:pt x="36519" y="50375"/>
                    <a:pt x="36519" y="38100"/>
                  </a:cubicBezTo>
                  <a:cubicBezTo>
                    <a:pt x="36519" y="25825"/>
                    <a:pt x="46469" y="15875"/>
                    <a:pt x="58744" y="15875"/>
                  </a:cubicBezTo>
                  <a:close/>
                  <a:moveTo>
                    <a:pt x="177013" y="0"/>
                  </a:moveTo>
                  <a:cubicBezTo>
                    <a:pt x="189726" y="0"/>
                    <a:pt x="200032" y="10661"/>
                    <a:pt x="200032" y="23813"/>
                  </a:cubicBezTo>
                  <a:cubicBezTo>
                    <a:pt x="200032" y="36965"/>
                    <a:pt x="189726" y="47626"/>
                    <a:pt x="177013" y="47626"/>
                  </a:cubicBezTo>
                  <a:cubicBezTo>
                    <a:pt x="164300" y="47626"/>
                    <a:pt x="153994" y="36965"/>
                    <a:pt x="153994" y="23813"/>
                  </a:cubicBezTo>
                  <a:cubicBezTo>
                    <a:pt x="153994" y="10661"/>
                    <a:pt x="164300" y="0"/>
                    <a:pt x="1770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4" name="椭圆 78"/>
            <p:cNvSpPr/>
            <p:nvPr/>
          </p:nvSpPr>
          <p:spPr>
            <a:xfrm>
              <a:off x="3139647" y="3244583"/>
              <a:ext cx="733326" cy="809318"/>
            </a:xfrm>
            <a:custGeom>
              <a:avLst/>
              <a:gdLst>
                <a:gd name="connsiteX0" fmla="*/ 89804 w 306388"/>
                <a:gd name="connsiteY0" fmla="*/ 211138 h 338138"/>
                <a:gd name="connsiteX1" fmla="*/ 125461 w 306388"/>
                <a:gd name="connsiteY1" fmla="*/ 283898 h 338138"/>
                <a:gd name="connsiteX2" fmla="*/ 142629 w 306388"/>
                <a:gd name="connsiteY2" fmla="*/ 234951 h 338138"/>
                <a:gd name="connsiteX3" fmla="*/ 153194 w 306388"/>
                <a:gd name="connsiteY3" fmla="*/ 236273 h 338138"/>
                <a:gd name="connsiteX4" fmla="*/ 163759 w 306388"/>
                <a:gd name="connsiteY4" fmla="*/ 234951 h 338138"/>
                <a:gd name="connsiteX5" fmla="*/ 180928 w 306388"/>
                <a:gd name="connsiteY5" fmla="*/ 281253 h 338138"/>
                <a:gd name="connsiteX6" fmla="*/ 213944 w 306388"/>
                <a:gd name="connsiteY6" fmla="*/ 211138 h 338138"/>
                <a:gd name="connsiteX7" fmla="*/ 265448 w 306388"/>
                <a:gd name="connsiteY7" fmla="*/ 234951 h 338138"/>
                <a:gd name="connsiteX8" fmla="*/ 306388 w 306388"/>
                <a:gd name="connsiteY8" fmla="*/ 293159 h 338138"/>
                <a:gd name="connsiteX9" fmla="*/ 306388 w 306388"/>
                <a:gd name="connsiteY9" fmla="*/ 338138 h 338138"/>
                <a:gd name="connsiteX10" fmla="*/ 0 w 306388"/>
                <a:gd name="connsiteY10" fmla="*/ 338138 h 338138"/>
                <a:gd name="connsiteX11" fmla="*/ 0 w 306388"/>
                <a:gd name="connsiteY11" fmla="*/ 293159 h 338138"/>
                <a:gd name="connsiteX12" fmla="*/ 40940 w 306388"/>
                <a:gd name="connsiteY12" fmla="*/ 234951 h 338138"/>
                <a:gd name="connsiteX13" fmla="*/ 89804 w 306388"/>
                <a:gd name="connsiteY13" fmla="*/ 211138 h 338138"/>
                <a:gd name="connsiteX14" fmla="*/ 153194 w 306388"/>
                <a:gd name="connsiteY14" fmla="*/ 11113 h 338138"/>
                <a:gd name="connsiteX15" fmla="*/ 63500 w 306388"/>
                <a:gd name="connsiteY15" fmla="*/ 86287 h 338138"/>
                <a:gd name="connsiteX16" fmla="*/ 64819 w 306388"/>
                <a:gd name="connsiteY16" fmla="*/ 87606 h 338138"/>
                <a:gd name="connsiteX17" fmla="*/ 67457 w 306388"/>
                <a:gd name="connsiteY17" fmla="*/ 88925 h 338138"/>
                <a:gd name="connsiteX18" fmla="*/ 74052 w 306388"/>
                <a:gd name="connsiteY18" fmla="*/ 96838 h 338138"/>
                <a:gd name="connsiteX19" fmla="*/ 153194 w 306388"/>
                <a:gd name="connsiteY19" fmla="*/ 30896 h 338138"/>
                <a:gd name="connsiteX20" fmla="*/ 231017 w 306388"/>
                <a:gd name="connsiteY20" fmla="*/ 96838 h 338138"/>
                <a:gd name="connsiteX21" fmla="*/ 242888 w 306388"/>
                <a:gd name="connsiteY21" fmla="*/ 87606 h 338138"/>
                <a:gd name="connsiteX22" fmla="*/ 153194 w 306388"/>
                <a:gd name="connsiteY22" fmla="*/ 11113 h 338138"/>
                <a:gd name="connsiteX23" fmla="*/ 153987 w 306388"/>
                <a:gd name="connsiteY23" fmla="*/ 0 h 338138"/>
                <a:gd name="connsiteX24" fmla="*/ 254038 w 306388"/>
                <a:gd name="connsiteY24" fmla="*/ 89535 h 338138"/>
                <a:gd name="connsiteX25" fmla="*/ 261937 w 306388"/>
                <a:gd name="connsiteY25" fmla="*/ 102702 h 338138"/>
                <a:gd name="connsiteX26" fmla="*/ 261937 w 306388"/>
                <a:gd name="connsiteY26" fmla="*/ 135620 h 338138"/>
                <a:gd name="connsiteX27" fmla="*/ 246140 w 306388"/>
                <a:gd name="connsiteY27" fmla="*/ 150103 h 338138"/>
                <a:gd name="connsiteX28" fmla="*/ 230342 w 306388"/>
                <a:gd name="connsiteY28" fmla="*/ 135620 h 338138"/>
                <a:gd name="connsiteX29" fmla="*/ 230342 w 306388"/>
                <a:gd name="connsiteY29" fmla="*/ 127719 h 338138"/>
                <a:gd name="connsiteX30" fmla="*/ 153987 w 306388"/>
                <a:gd name="connsiteY30" fmla="*/ 210671 h 338138"/>
                <a:gd name="connsiteX31" fmla="*/ 77632 w 306388"/>
                <a:gd name="connsiteY31" fmla="*/ 127719 h 338138"/>
                <a:gd name="connsiteX32" fmla="*/ 77632 w 306388"/>
                <a:gd name="connsiteY32" fmla="*/ 135620 h 338138"/>
                <a:gd name="connsiteX33" fmla="*/ 65784 w 306388"/>
                <a:gd name="connsiteY33" fmla="*/ 150103 h 338138"/>
                <a:gd name="connsiteX34" fmla="*/ 105278 w 306388"/>
                <a:gd name="connsiteY34" fmla="*/ 201454 h 338138"/>
                <a:gd name="connsiteX35" fmla="*/ 117126 w 306388"/>
                <a:gd name="connsiteY35" fmla="*/ 202771 h 338138"/>
                <a:gd name="connsiteX36" fmla="*/ 125025 w 306388"/>
                <a:gd name="connsiteY36" fmla="*/ 218571 h 338138"/>
                <a:gd name="connsiteX37" fmla="*/ 107911 w 306388"/>
                <a:gd name="connsiteY37" fmla="*/ 219888 h 338138"/>
                <a:gd name="connsiteX38" fmla="*/ 100012 w 306388"/>
                <a:gd name="connsiteY38" fmla="*/ 209354 h 338138"/>
                <a:gd name="connsiteX39" fmla="*/ 56568 w 306388"/>
                <a:gd name="connsiteY39" fmla="*/ 150103 h 338138"/>
                <a:gd name="connsiteX40" fmla="*/ 46037 w 306388"/>
                <a:gd name="connsiteY40" fmla="*/ 135620 h 338138"/>
                <a:gd name="connsiteX41" fmla="*/ 46037 w 306388"/>
                <a:gd name="connsiteY41" fmla="*/ 102702 h 338138"/>
                <a:gd name="connsiteX42" fmla="*/ 53936 w 306388"/>
                <a:gd name="connsiteY42" fmla="*/ 89535 h 338138"/>
                <a:gd name="connsiteX43" fmla="*/ 153987 w 306388"/>
                <a:gd name="connsiteY43"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06388" h="338138">
                  <a:moveTo>
                    <a:pt x="89804" y="211138"/>
                  </a:moveTo>
                  <a:cubicBezTo>
                    <a:pt x="125461" y="283898"/>
                    <a:pt x="125461" y="283898"/>
                    <a:pt x="125461" y="283898"/>
                  </a:cubicBezTo>
                  <a:cubicBezTo>
                    <a:pt x="142629" y="234951"/>
                    <a:pt x="142629" y="234951"/>
                    <a:pt x="142629" y="234951"/>
                  </a:cubicBezTo>
                  <a:cubicBezTo>
                    <a:pt x="146591" y="236273"/>
                    <a:pt x="149232" y="236273"/>
                    <a:pt x="153194" y="236273"/>
                  </a:cubicBezTo>
                  <a:cubicBezTo>
                    <a:pt x="157156" y="236273"/>
                    <a:pt x="159797" y="236273"/>
                    <a:pt x="163759" y="234951"/>
                  </a:cubicBezTo>
                  <a:cubicBezTo>
                    <a:pt x="180928" y="281253"/>
                    <a:pt x="180928" y="281253"/>
                    <a:pt x="180928" y="281253"/>
                  </a:cubicBezTo>
                  <a:cubicBezTo>
                    <a:pt x="213944" y="211138"/>
                    <a:pt x="213944" y="211138"/>
                    <a:pt x="213944" y="211138"/>
                  </a:cubicBezTo>
                  <a:cubicBezTo>
                    <a:pt x="265448" y="234951"/>
                    <a:pt x="265448" y="234951"/>
                    <a:pt x="265448" y="234951"/>
                  </a:cubicBezTo>
                  <a:cubicBezTo>
                    <a:pt x="287899" y="245534"/>
                    <a:pt x="306388" y="271992"/>
                    <a:pt x="306388" y="293159"/>
                  </a:cubicBezTo>
                  <a:cubicBezTo>
                    <a:pt x="306388" y="338138"/>
                    <a:pt x="306388" y="338138"/>
                    <a:pt x="306388" y="338138"/>
                  </a:cubicBezTo>
                  <a:cubicBezTo>
                    <a:pt x="0" y="338138"/>
                    <a:pt x="0" y="338138"/>
                    <a:pt x="0" y="338138"/>
                  </a:cubicBezTo>
                  <a:cubicBezTo>
                    <a:pt x="0" y="293159"/>
                    <a:pt x="0" y="293159"/>
                    <a:pt x="0" y="293159"/>
                  </a:cubicBezTo>
                  <a:cubicBezTo>
                    <a:pt x="0" y="271992"/>
                    <a:pt x="18489" y="245534"/>
                    <a:pt x="40940" y="234951"/>
                  </a:cubicBezTo>
                  <a:cubicBezTo>
                    <a:pt x="89804" y="211138"/>
                    <a:pt x="89804" y="211138"/>
                    <a:pt x="89804" y="211138"/>
                  </a:cubicBezTo>
                  <a:close/>
                  <a:moveTo>
                    <a:pt x="153194" y="11113"/>
                  </a:moveTo>
                  <a:cubicBezTo>
                    <a:pt x="108347" y="11113"/>
                    <a:pt x="70095" y="44084"/>
                    <a:pt x="63500" y="86287"/>
                  </a:cubicBezTo>
                  <a:cubicBezTo>
                    <a:pt x="63500" y="86287"/>
                    <a:pt x="63500" y="86287"/>
                    <a:pt x="64819" y="87606"/>
                  </a:cubicBezTo>
                  <a:cubicBezTo>
                    <a:pt x="66138" y="87606"/>
                    <a:pt x="66138" y="87606"/>
                    <a:pt x="67457" y="88925"/>
                  </a:cubicBezTo>
                  <a:cubicBezTo>
                    <a:pt x="70095" y="90244"/>
                    <a:pt x="72733" y="92881"/>
                    <a:pt x="74052" y="96838"/>
                  </a:cubicBezTo>
                  <a:cubicBezTo>
                    <a:pt x="79329" y="53316"/>
                    <a:pt x="112304" y="30896"/>
                    <a:pt x="153194" y="30896"/>
                  </a:cubicBezTo>
                  <a:cubicBezTo>
                    <a:pt x="194084" y="30896"/>
                    <a:pt x="227060" y="53316"/>
                    <a:pt x="231017" y="96838"/>
                  </a:cubicBezTo>
                  <a:cubicBezTo>
                    <a:pt x="233655" y="91563"/>
                    <a:pt x="238931" y="88925"/>
                    <a:pt x="242888" y="87606"/>
                  </a:cubicBezTo>
                  <a:cubicBezTo>
                    <a:pt x="236293" y="44084"/>
                    <a:pt x="199360" y="11113"/>
                    <a:pt x="153194" y="11113"/>
                  </a:cubicBezTo>
                  <a:close/>
                  <a:moveTo>
                    <a:pt x="153987" y="0"/>
                  </a:moveTo>
                  <a:cubicBezTo>
                    <a:pt x="205329" y="0"/>
                    <a:pt x="248773" y="39501"/>
                    <a:pt x="254038" y="89535"/>
                  </a:cubicBezTo>
                  <a:cubicBezTo>
                    <a:pt x="259304" y="92169"/>
                    <a:pt x="261937" y="97435"/>
                    <a:pt x="261937" y="102702"/>
                  </a:cubicBezTo>
                  <a:cubicBezTo>
                    <a:pt x="261937" y="135620"/>
                    <a:pt x="261937" y="135620"/>
                    <a:pt x="261937" y="135620"/>
                  </a:cubicBezTo>
                  <a:cubicBezTo>
                    <a:pt x="261937" y="143520"/>
                    <a:pt x="255355" y="150103"/>
                    <a:pt x="246140" y="150103"/>
                  </a:cubicBezTo>
                  <a:cubicBezTo>
                    <a:pt x="236924" y="150103"/>
                    <a:pt x="230342" y="143520"/>
                    <a:pt x="230342" y="135620"/>
                  </a:cubicBezTo>
                  <a:cubicBezTo>
                    <a:pt x="230342" y="127719"/>
                    <a:pt x="230342" y="127719"/>
                    <a:pt x="230342" y="127719"/>
                  </a:cubicBezTo>
                  <a:cubicBezTo>
                    <a:pt x="222443" y="171170"/>
                    <a:pt x="190848" y="210671"/>
                    <a:pt x="153987" y="210671"/>
                  </a:cubicBezTo>
                  <a:cubicBezTo>
                    <a:pt x="117126" y="210671"/>
                    <a:pt x="85531" y="171170"/>
                    <a:pt x="77632" y="127719"/>
                  </a:cubicBezTo>
                  <a:cubicBezTo>
                    <a:pt x="77632" y="135620"/>
                    <a:pt x="77632" y="135620"/>
                    <a:pt x="77632" y="135620"/>
                  </a:cubicBezTo>
                  <a:cubicBezTo>
                    <a:pt x="77632" y="142203"/>
                    <a:pt x="72367" y="147470"/>
                    <a:pt x="65784" y="150103"/>
                  </a:cubicBezTo>
                  <a:cubicBezTo>
                    <a:pt x="72367" y="171170"/>
                    <a:pt x="86848" y="189604"/>
                    <a:pt x="105278" y="201454"/>
                  </a:cubicBezTo>
                  <a:cubicBezTo>
                    <a:pt x="109227" y="200138"/>
                    <a:pt x="113177" y="200138"/>
                    <a:pt x="117126" y="202771"/>
                  </a:cubicBezTo>
                  <a:cubicBezTo>
                    <a:pt x="125025" y="206721"/>
                    <a:pt x="127658" y="213304"/>
                    <a:pt x="125025" y="218571"/>
                  </a:cubicBezTo>
                  <a:cubicBezTo>
                    <a:pt x="122392" y="222521"/>
                    <a:pt x="114493" y="223838"/>
                    <a:pt x="107911" y="219888"/>
                  </a:cubicBezTo>
                  <a:cubicBezTo>
                    <a:pt x="102645" y="217255"/>
                    <a:pt x="100012" y="213304"/>
                    <a:pt x="100012" y="209354"/>
                  </a:cubicBezTo>
                  <a:cubicBezTo>
                    <a:pt x="77632" y="194871"/>
                    <a:pt x="61834" y="173804"/>
                    <a:pt x="56568" y="150103"/>
                  </a:cubicBezTo>
                  <a:cubicBezTo>
                    <a:pt x="49986" y="147470"/>
                    <a:pt x="46037" y="142203"/>
                    <a:pt x="46037" y="135620"/>
                  </a:cubicBezTo>
                  <a:cubicBezTo>
                    <a:pt x="46037" y="102702"/>
                    <a:pt x="46037" y="102702"/>
                    <a:pt x="46037" y="102702"/>
                  </a:cubicBezTo>
                  <a:cubicBezTo>
                    <a:pt x="46037" y="97435"/>
                    <a:pt x="48670" y="92169"/>
                    <a:pt x="53936" y="89535"/>
                  </a:cubicBezTo>
                  <a:cubicBezTo>
                    <a:pt x="59201" y="39501"/>
                    <a:pt x="102645" y="0"/>
                    <a:pt x="1539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6" name="椭圆 79"/>
            <p:cNvSpPr/>
            <p:nvPr/>
          </p:nvSpPr>
          <p:spPr>
            <a:xfrm>
              <a:off x="8298541" y="3244582"/>
              <a:ext cx="774302" cy="809320"/>
            </a:xfrm>
            <a:custGeom>
              <a:avLst/>
              <a:gdLst>
                <a:gd name="connsiteX0" fmla="*/ 150073 w 315913"/>
                <a:gd name="connsiteY0" fmla="*/ 184150 h 330200"/>
                <a:gd name="connsiteX1" fmla="*/ 140442 w 315913"/>
                <a:gd name="connsiteY1" fmla="*/ 188020 h 330200"/>
                <a:gd name="connsiteX2" fmla="*/ 137690 w 315913"/>
                <a:gd name="connsiteY2" fmla="*/ 190599 h 330200"/>
                <a:gd name="connsiteX3" fmla="*/ 137690 w 315913"/>
                <a:gd name="connsiteY3" fmla="*/ 199628 h 330200"/>
                <a:gd name="connsiteX4" fmla="*/ 136314 w 315913"/>
                <a:gd name="connsiteY4" fmla="*/ 200918 h 330200"/>
                <a:gd name="connsiteX5" fmla="*/ 134938 w 315913"/>
                <a:gd name="connsiteY5" fmla="*/ 203498 h 330200"/>
                <a:gd name="connsiteX6" fmla="*/ 137690 w 315913"/>
                <a:gd name="connsiteY6" fmla="*/ 221556 h 330200"/>
                <a:gd name="connsiteX7" fmla="*/ 140442 w 315913"/>
                <a:gd name="connsiteY7" fmla="*/ 225425 h 330200"/>
                <a:gd name="connsiteX8" fmla="*/ 144569 w 315913"/>
                <a:gd name="connsiteY8" fmla="*/ 224135 h 330200"/>
                <a:gd name="connsiteX9" fmla="*/ 154200 w 315913"/>
                <a:gd name="connsiteY9" fmla="*/ 211237 h 330200"/>
                <a:gd name="connsiteX10" fmla="*/ 155576 w 315913"/>
                <a:gd name="connsiteY10" fmla="*/ 208657 h 330200"/>
                <a:gd name="connsiteX11" fmla="*/ 155576 w 315913"/>
                <a:gd name="connsiteY11" fmla="*/ 188020 h 330200"/>
                <a:gd name="connsiteX12" fmla="*/ 152824 w 315913"/>
                <a:gd name="connsiteY12" fmla="*/ 185440 h 330200"/>
                <a:gd name="connsiteX13" fmla="*/ 150073 w 315913"/>
                <a:gd name="connsiteY13" fmla="*/ 184150 h 330200"/>
                <a:gd name="connsiteX14" fmla="*/ 105456 w 315913"/>
                <a:gd name="connsiteY14" fmla="*/ 184150 h 330200"/>
                <a:gd name="connsiteX15" fmla="*/ 101374 w 315913"/>
                <a:gd name="connsiteY15" fmla="*/ 185440 h 330200"/>
                <a:gd name="connsiteX16" fmla="*/ 100013 w 315913"/>
                <a:gd name="connsiteY16" fmla="*/ 188020 h 330200"/>
                <a:gd name="connsiteX17" fmla="*/ 100013 w 315913"/>
                <a:gd name="connsiteY17" fmla="*/ 208657 h 330200"/>
                <a:gd name="connsiteX18" fmla="*/ 100013 w 315913"/>
                <a:gd name="connsiteY18" fmla="*/ 211237 h 330200"/>
                <a:gd name="connsiteX19" fmla="*/ 110899 w 315913"/>
                <a:gd name="connsiteY19" fmla="*/ 224135 h 330200"/>
                <a:gd name="connsiteX20" fmla="*/ 113620 w 315913"/>
                <a:gd name="connsiteY20" fmla="*/ 225425 h 330200"/>
                <a:gd name="connsiteX21" fmla="*/ 114981 w 315913"/>
                <a:gd name="connsiteY21" fmla="*/ 225425 h 330200"/>
                <a:gd name="connsiteX22" fmla="*/ 117702 w 315913"/>
                <a:gd name="connsiteY22" fmla="*/ 221556 h 330200"/>
                <a:gd name="connsiteX23" fmla="*/ 119063 w 315913"/>
                <a:gd name="connsiteY23" fmla="*/ 203498 h 330200"/>
                <a:gd name="connsiteX24" fmla="*/ 117702 w 315913"/>
                <a:gd name="connsiteY24" fmla="*/ 200918 h 330200"/>
                <a:gd name="connsiteX25" fmla="*/ 116342 w 315913"/>
                <a:gd name="connsiteY25" fmla="*/ 199628 h 330200"/>
                <a:gd name="connsiteX26" fmla="*/ 116342 w 315913"/>
                <a:gd name="connsiteY26" fmla="*/ 190599 h 330200"/>
                <a:gd name="connsiteX27" fmla="*/ 113620 w 315913"/>
                <a:gd name="connsiteY27" fmla="*/ 188020 h 330200"/>
                <a:gd name="connsiteX28" fmla="*/ 105456 w 315913"/>
                <a:gd name="connsiteY28" fmla="*/ 184150 h 330200"/>
                <a:gd name="connsiteX29" fmla="*/ 110782 w 315913"/>
                <a:gd name="connsiteY29" fmla="*/ 92075 h 330200"/>
                <a:gd name="connsiteX30" fmla="*/ 85918 w 315913"/>
                <a:gd name="connsiteY30" fmla="*/ 98451 h 330200"/>
                <a:gd name="connsiteX31" fmla="*/ 84610 w 315913"/>
                <a:gd name="connsiteY31" fmla="*/ 101002 h 330200"/>
                <a:gd name="connsiteX32" fmla="*/ 84610 w 315913"/>
                <a:gd name="connsiteY32" fmla="*/ 107378 h 330200"/>
                <a:gd name="connsiteX33" fmla="*/ 81992 w 315913"/>
                <a:gd name="connsiteY33" fmla="*/ 107378 h 330200"/>
                <a:gd name="connsiteX34" fmla="*/ 79375 w 315913"/>
                <a:gd name="connsiteY34" fmla="*/ 111203 h 330200"/>
                <a:gd name="connsiteX35" fmla="*/ 79375 w 315913"/>
                <a:gd name="connsiteY35" fmla="*/ 116304 h 330200"/>
                <a:gd name="connsiteX36" fmla="*/ 80684 w 315913"/>
                <a:gd name="connsiteY36" fmla="*/ 120130 h 330200"/>
                <a:gd name="connsiteX37" fmla="*/ 84610 w 315913"/>
                <a:gd name="connsiteY37" fmla="*/ 121405 h 330200"/>
                <a:gd name="connsiteX38" fmla="*/ 84610 w 315913"/>
                <a:gd name="connsiteY38" fmla="*/ 122680 h 330200"/>
                <a:gd name="connsiteX39" fmla="*/ 96387 w 315913"/>
                <a:gd name="connsiteY39" fmla="*/ 152010 h 330200"/>
                <a:gd name="connsiteX40" fmla="*/ 117325 w 315913"/>
                <a:gd name="connsiteY40" fmla="*/ 169863 h 330200"/>
                <a:gd name="connsiteX41" fmla="*/ 136954 w 315913"/>
                <a:gd name="connsiteY41" fmla="*/ 169863 h 330200"/>
                <a:gd name="connsiteX42" fmla="*/ 157892 w 315913"/>
                <a:gd name="connsiteY42" fmla="*/ 152010 h 330200"/>
                <a:gd name="connsiteX43" fmla="*/ 170979 w 315913"/>
                <a:gd name="connsiteY43" fmla="*/ 122680 h 330200"/>
                <a:gd name="connsiteX44" fmla="*/ 170979 w 315913"/>
                <a:gd name="connsiteY44" fmla="*/ 121405 h 330200"/>
                <a:gd name="connsiteX45" fmla="*/ 173596 w 315913"/>
                <a:gd name="connsiteY45" fmla="*/ 120130 h 330200"/>
                <a:gd name="connsiteX46" fmla="*/ 176213 w 315913"/>
                <a:gd name="connsiteY46" fmla="*/ 116304 h 330200"/>
                <a:gd name="connsiteX47" fmla="*/ 176213 w 315913"/>
                <a:gd name="connsiteY47" fmla="*/ 111203 h 330200"/>
                <a:gd name="connsiteX48" fmla="*/ 172287 w 315913"/>
                <a:gd name="connsiteY48" fmla="*/ 107378 h 330200"/>
                <a:gd name="connsiteX49" fmla="*/ 169670 w 315913"/>
                <a:gd name="connsiteY49" fmla="*/ 107378 h 330200"/>
                <a:gd name="connsiteX50" fmla="*/ 169670 w 315913"/>
                <a:gd name="connsiteY50" fmla="*/ 106102 h 330200"/>
                <a:gd name="connsiteX51" fmla="*/ 165744 w 315913"/>
                <a:gd name="connsiteY51" fmla="*/ 106102 h 330200"/>
                <a:gd name="connsiteX52" fmla="*/ 151349 w 315913"/>
                <a:gd name="connsiteY52" fmla="*/ 108653 h 330200"/>
                <a:gd name="connsiteX53" fmla="*/ 130411 w 315913"/>
                <a:gd name="connsiteY53" fmla="*/ 99726 h 330200"/>
                <a:gd name="connsiteX54" fmla="*/ 110782 w 315913"/>
                <a:gd name="connsiteY54" fmla="*/ 92075 h 330200"/>
                <a:gd name="connsiteX55" fmla="*/ 233216 w 315913"/>
                <a:gd name="connsiteY55" fmla="*/ 38100 h 330200"/>
                <a:gd name="connsiteX56" fmla="*/ 239677 w 315913"/>
                <a:gd name="connsiteY56" fmla="*/ 45893 h 330200"/>
                <a:gd name="connsiteX57" fmla="*/ 239677 w 315913"/>
                <a:gd name="connsiteY57" fmla="*/ 53686 h 330200"/>
                <a:gd name="connsiteX58" fmla="*/ 253890 w 315913"/>
                <a:gd name="connsiteY58" fmla="*/ 60181 h 330200"/>
                <a:gd name="connsiteX59" fmla="*/ 255182 w 315913"/>
                <a:gd name="connsiteY59" fmla="*/ 66675 h 330200"/>
                <a:gd name="connsiteX60" fmla="*/ 250014 w 315913"/>
                <a:gd name="connsiteY60" fmla="*/ 71870 h 330200"/>
                <a:gd name="connsiteX61" fmla="*/ 247429 w 315913"/>
                <a:gd name="connsiteY61" fmla="*/ 73169 h 330200"/>
                <a:gd name="connsiteX62" fmla="*/ 239677 w 315913"/>
                <a:gd name="connsiteY62" fmla="*/ 70572 h 330200"/>
                <a:gd name="connsiteX63" fmla="*/ 231924 w 315913"/>
                <a:gd name="connsiteY63" fmla="*/ 67974 h 330200"/>
                <a:gd name="connsiteX64" fmla="*/ 225463 w 315913"/>
                <a:gd name="connsiteY64" fmla="*/ 71870 h 330200"/>
                <a:gd name="connsiteX65" fmla="*/ 226755 w 315913"/>
                <a:gd name="connsiteY65" fmla="*/ 74468 h 330200"/>
                <a:gd name="connsiteX66" fmla="*/ 233216 w 315913"/>
                <a:gd name="connsiteY66" fmla="*/ 75767 h 330200"/>
                <a:gd name="connsiteX67" fmla="*/ 248722 w 315913"/>
                <a:gd name="connsiteY67" fmla="*/ 80963 h 330200"/>
                <a:gd name="connsiteX68" fmla="*/ 257767 w 315913"/>
                <a:gd name="connsiteY68" fmla="*/ 87457 h 330200"/>
                <a:gd name="connsiteX69" fmla="*/ 260351 w 315913"/>
                <a:gd name="connsiteY69" fmla="*/ 99147 h 330200"/>
                <a:gd name="connsiteX70" fmla="*/ 253890 w 315913"/>
                <a:gd name="connsiteY70" fmla="*/ 113435 h 330200"/>
                <a:gd name="connsiteX71" fmla="*/ 239677 w 315913"/>
                <a:gd name="connsiteY71" fmla="*/ 119929 h 330200"/>
                <a:gd name="connsiteX72" fmla="*/ 239677 w 315913"/>
                <a:gd name="connsiteY72" fmla="*/ 131619 h 330200"/>
                <a:gd name="connsiteX73" fmla="*/ 233216 w 315913"/>
                <a:gd name="connsiteY73" fmla="*/ 138113 h 330200"/>
                <a:gd name="connsiteX74" fmla="*/ 225463 w 315913"/>
                <a:gd name="connsiteY74" fmla="*/ 131619 h 330200"/>
                <a:gd name="connsiteX75" fmla="*/ 225463 w 315913"/>
                <a:gd name="connsiteY75" fmla="*/ 121228 h 330200"/>
                <a:gd name="connsiteX76" fmla="*/ 206080 w 315913"/>
                <a:gd name="connsiteY76" fmla="*/ 109538 h 330200"/>
                <a:gd name="connsiteX77" fmla="*/ 206080 w 315913"/>
                <a:gd name="connsiteY77" fmla="*/ 103044 h 330200"/>
                <a:gd name="connsiteX78" fmla="*/ 211249 w 315913"/>
                <a:gd name="connsiteY78" fmla="*/ 99147 h 330200"/>
                <a:gd name="connsiteX79" fmla="*/ 216418 w 315913"/>
                <a:gd name="connsiteY79" fmla="*/ 97848 h 330200"/>
                <a:gd name="connsiteX80" fmla="*/ 222878 w 315913"/>
                <a:gd name="connsiteY80" fmla="*/ 100446 h 330200"/>
                <a:gd name="connsiteX81" fmla="*/ 233216 w 315913"/>
                <a:gd name="connsiteY81" fmla="*/ 105641 h 330200"/>
                <a:gd name="connsiteX82" fmla="*/ 239677 w 315913"/>
                <a:gd name="connsiteY82" fmla="*/ 101745 h 330200"/>
                <a:gd name="connsiteX83" fmla="*/ 238384 w 315913"/>
                <a:gd name="connsiteY83" fmla="*/ 97848 h 330200"/>
                <a:gd name="connsiteX84" fmla="*/ 231924 w 315913"/>
                <a:gd name="connsiteY84" fmla="*/ 96549 h 330200"/>
                <a:gd name="connsiteX85" fmla="*/ 211249 w 315913"/>
                <a:gd name="connsiteY85" fmla="*/ 87457 h 330200"/>
                <a:gd name="connsiteX86" fmla="*/ 206080 w 315913"/>
                <a:gd name="connsiteY86" fmla="*/ 74468 h 330200"/>
                <a:gd name="connsiteX87" fmla="*/ 211249 w 315913"/>
                <a:gd name="connsiteY87" fmla="*/ 60181 h 330200"/>
                <a:gd name="connsiteX88" fmla="*/ 225463 w 315913"/>
                <a:gd name="connsiteY88" fmla="*/ 53686 h 330200"/>
                <a:gd name="connsiteX89" fmla="*/ 225463 w 315913"/>
                <a:gd name="connsiteY89" fmla="*/ 45893 h 330200"/>
                <a:gd name="connsiteX90" fmla="*/ 233216 w 315913"/>
                <a:gd name="connsiteY90" fmla="*/ 38100 h 330200"/>
                <a:gd name="connsiteX91" fmla="*/ 117793 w 315913"/>
                <a:gd name="connsiteY91" fmla="*/ 25400 h 330200"/>
                <a:gd name="connsiteX92" fmla="*/ 135915 w 315913"/>
                <a:gd name="connsiteY92" fmla="*/ 25400 h 330200"/>
                <a:gd name="connsiteX93" fmla="*/ 190281 w 315913"/>
                <a:gd name="connsiteY93" fmla="*/ 79875 h 330200"/>
                <a:gd name="connsiteX94" fmla="*/ 190281 w 315913"/>
                <a:gd name="connsiteY94" fmla="*/ 96736 h 330200"/>
                <a:gd name="connsiteX95" fmla="*/ 192870 w 315913"/>
                <a:gd name="connsiteY95" fmla="*/ 107112 h 330200"/>
                <a:gd name="connsiteX96" fmla="*/ 192870 w 315913"/>
                <a:gd name="connsiteY96" fmla="*/ 118786 h 330200"/>
                <a:gd name="connsiteX97" fmla="*/ 186397 w 315913"/>
                <a:gd name="connsiteY97" fmla="*/ 131756 h 330200"/>
                <a:gd name="connsiteX98" fmla="*/ 183809 w 315913"/>
                <a:gd name="connsiteY98" fmla="*/ 140835 h 330200"/>
                <a:gd name="connsiteX99" fmla="*/ 172159 w 315913"/>
                <a:gd name="connsiteY99" fmla="*/ 162884 h 330200"/>
                <a:gd name="connsiteX100" fmla="*/ 163098 w 315913"/>
                <a:gd name="connsiteY100" fmla="*/ 173261 h 330200"/>
                <a:gd name="connsiteX101" fmla="*/ 169570 w 315913"/>
                <a:gd name="connsiteY101" fmla="*/ 181043 h 330200"/>
                <a:gd name="connsiteX102" fmla="*/ 208403 w 315913"/>
                <a:gd name="connsiteY102" fmla="*/ 192716 h 330200"/>
                <a:gd name="connsiteX103" fmla="*/ 252413 w 315913"/>
                <a:gd name="connsiteY103" fmla="*/ 319824 h 330200"/>
                <a:gd name="connsiteX104" fmla="*/ 242058 w 315913"/>
                <a:gd name="connsiteY104" fmla="*/ 330200 h 330200"/>
                <a:gd name="connsiteX105" fmla="*/ 10355 w 315913"/>
                <a:gd name="connsiteY105" fmla="*/ 330200 h 330200"/>
                <a:gd name="connsiteX106" fmla="*/ 0 w 315913"/>
                <a:gd name="connsiteY106" fmla="*/ 319824 h 330200"/>
                <a:gd name="connsiteX107" fmla="*/ 1294 w 315913"/>
                <a:gd name="connsiteY107" fmla="*/ 318527 h 330200"/>
                <a:gd name="connsiteX108" fmla="*/ 44010 w 315913"/>
                <a:gd name="connsiteY108" fmla="*/ 192716 h 330200"/>
                <a:gd name="connsiteX109" fmla="*/ 82843 w 315913"/>
                <a:gd name="connsiteY109" fmla="*/ 181043 h 330200"/>
                <a:gd name="connsiteX110" fmla="*/ 89315 w 315913"/>
                <a:gd name="connsiteY110" fmla="*/ 173261 h 330200"/>
                <a:gd name="connsiteX111" fmla="*/ 81549 w 315913"/>
                <a:gd name="connsiteY111" fmla="*/ 162884 h 330200"/>
                <a:gd name="connsiteX112" fmla="*/ 69899 w 315913"/>
                <a:gd name="connsiteY112" fmla="*/ 140835 h 330200"/>
                <a:gd name="connsiteX113" fmla="*/ 66016 w 315913"/>
                <a:gd name="connsiteY113" fmla="*/ 131756 h 330200"/>
                <a:gd name="connsiteX114" fmla="*/ 59543 w 315913"/>
                <a:gd name="connsiteY114" fmla="*/ 118786 h 330200"/>
                <a:gd name="connsiteX115" fmla="*/ 59543 w 315913"/>
                <a:gd name="connsiteY115" fmla="*/ 107112 h 330200"/>
                <a:gd name="connsiteX116" fmla="*/ 63427 w 315913"/>
                <a:gd name="connsiteY116" fmla="*/ 96736 h 330200"/>
                <a:gd name="connsiteX117" fmla="*/ 63427 w 315913"/>
                <a:gd name="connsiteY117" fmla="*/ 79875 h 330200"/>
                <a:gd name="connsiteX118" fmla="*/ 117793 w 315913"/>
                <a:gd name="connsiteY118" fmla="*/ 25400 h 330200"/>
                <a:gd name="connsiteX119" fmla="*/ 226732 w 315913"/>
                <a:gd name="connsiteY119" fmla="*/ 0 h 330200"/>
                <a:gd name="connsiteX120" fmla="*/ 315913 w 315913"/>
                <a:gd name="connsiteY120" fmla="*/ 89549 h 330200"/>
                <a:gd name="connsiteX121" fmla="*/ 226732 w 315913"/>
                <a:gd name="connsiteY121" fmla="*/ 177800 h 330200"/>
                <a:gd name="connsiteX122" fmla="*/ 187958 w 315913"/>
                <a:gd name="connsiteY122" fmla="*/ 170013 h 330200"/>
                <a:gd name="connsiteX123" fmla="*/ 197005 w 315913"/>
                <a:gd name="connsiteY123" fmla="*/ 153142 h 330200"/>
                <a:gd name="connsiteX124" fmla="*/ 226732 w 315913"/>
                <a:gd name="connsiteY124" fmla="*/ 159631 h 330200"/>
                <a:gd name="connsiteX125" fmla="*/ 296526 w 315913"/>
                <a:gd name="connsiteY125" fmla="*/ 89549 h 330200"/>
                <a:gd name="connsiteX126" fmla="*/ 226732 w 315913"/>
                <a:gd name="connsiteY126" fmla="*/ 19467 h 330200"/>
                <a:gd name="connsiteX127" fmla="*/ 185373 w 315913"/>
                <a:gd name="connsiteY127" fmla="*/ 32445 h 330200"/>
                <a:gd name="connsiteX128" fmla="*/ 169863 w 315913"/>
                <a:gd name="connsiteY128" fmla="*/ 20765 h 330200"/>
                <a:gd name="connsiteX129" fmla="*/ 226732 w 315913"/>
                <a:gd name="connsiteY129"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15913" h="330200">
                  <a:moveTo>
                    <a:pt x="150073" y="184150"/>
                  </a:moveTo>
                  <a:cubicBezTo>
                    <a:pt x="147321" y="186730"/>
                    <a:pt x="143193" y="186730"/>
                    <a:pt x="140442" y="188020"/>
                  </a:cubicBezTo>
                  <a:cubicBezTo>
                    <a:pt x="139066" y="188020"/>
                    <a:pt x="137690" y="189310"/>
                    <a:pt x="137690" y="190599"/>
                  </a:cubicBezTo>
                  <a:cubicBezTo>
                    <a:pt x="137690" y="190599"/>
                    <a:pt x="137690" y="190599"/>
                    <a:pt x="137690" y="199628"/>
                  </a:cubicBezTo>
                  <a:cubicBezTo>
                    <a:pt x="137690" y="199628"/>
                    <a:pt x="136314" y="200918"/>
                    <a:pt x="136314" y="200918"/>
                  </a:cubicBezTo>
                  <a:cubicBezTo>
                    <a:pt x="134938" y="200918"/>
                    <a:pt x="134938" y="202208"/>
                    <a:pt x="134938" y="203498"/>
                  </a:cubicBezTo>
                  <a:lnTo>
                    <a:pt x="137690" y="221556"/>
                  </a:lnTo>
                  <a:cubicBezTo>
                    <a:pt x="137690" y="222845"/>
                    <a:pt x="139066" y="224135"/>
                    <a:pt x="140442" y="225425"/>
                  </a:cubicBezTo>
                  <a:cubicBezTo>
                    <a:pt x="141817" y="225425"/>
                    <a:pt x="143193" y="224135"/>
                    <a:pt x="144569" y="224135"/>
                  </a:cubicBezTo>
                  <a:cubicBezTo>
                    <a:pt x="144569" y="224135"/>
                    <a:pt x="144569" y="224135"/>
                    <a:pt x="154200" y="211237"/>
                  </a:cubicBezTo>
                  <a:cubicBezTo>
                    <a:pt x="155576" y="209947"/>
                    <a:pt x="155576" y="209947"/>
                    <a:pt x="155576" y="208657"/>
                  </a:cubicBezTo>
                  <a:cubicBezTo>
                    <a:pt x="155576" y="208657"/>
                    <a:pt x="155576" y="208657"/>
                    <a:pt x="155576" y="188020"/>
                  </a:cubicBezTo>
                  <a:cubicBezTo>
                    <a:pt x="155576" y="186730"/>
                    <a:pt x="154200" y="185440"/>
                    <a:pt x="152824" y="185440"/>
                  </a:cubicBezTo>
                  <a:cubicBezTo>
                    <a:pt x="152824" y="184150"/>
                    <a:pt x="151449" y="184150"/>
                    <a:pt x="150073" y="184150"/>
                  </a:cubicBezTo>
                  <a:close/>
                  <a:moveTo>
                    <a:pt x="105456" y="184150"/>
                  </a:moveTo>
                  <a:cubicBezTo>
                    <a:pt x="104095" y="184150"/>
                    <a:pt x="102735" y="184150"/>
                    <a:pt x="101374" y="185440"/>
                  </a:cubicBezTo>
                  <a:cubicBezTo>
                    <a:pt x="100013" y="185440"/>
                    <a:pt x="100013" y="186730"/>
                    <a:pt x="100013" y="188020"/>
                  </a:cubicBezTo>
                  <a:cubicBezTo>
                    <a:pt x="100013" y="188020"/>
                    <a:pt x="100013" y="188020"/>
                    <a:pt x="100013" y="208657"/>
                  </a:cubicBezTo>
                  <a:cubicBezTo>
                    <a:pt x="100013" y="209947"/>
                    <a:pt x="100013" y="209947"/>
                    <a:pt x="100013" y="211237"/>
                  </a:cubicBezTo>
                  <a:cubicBezTo>
                    <a:pt x="100013" y="211237"/>
                    <a:pt x="100013" y="211237"/>
                    <a:pt x="110899" y="224135"/>
                  </a:cubicBezTo>
                  <a:cubicBezTo>
                    <a:pt x="110899" y="224135"/>
                    <a:pt x="112260" y="225425"/>
                    <a:pt x="113620" y="225425"/>
                  </a:cubicBezTo>
                  <a:cubicBezTo>
                    <a:pt x="113620" y="225425"/>
                    <a:pt x="113620" y="225425"/>
                    <a:pt x="114981" y="225425"/>
                  </a:cubicBezTo>
                  <a:cubicBezTo>
                    <a:pt x="116342" y="224135"/>
                    <a:pt x="117702" y="222845"/>
                    <a:pt x="117702" y="221556"/>
                  </a:cubicBezTo>
                  <a:cubicBezTo>
                    <a:pt x="117702" y="221556"/>
                    <a:pt x="117702" y="221556"/>
                    <a:pt x="119063" y="203498"/>
                  </a:cubicBezTo>
                  <a:cubicBezTo>
                    <a:pt x="119063" y="202208"/>
                    <a:pt x="119063" y="200918"/>
                    <a:pt x="117702" y="200918"/>
                  </a:cubicBezTo>
                  <a:cubicBezTo>
                    <a:pt x="117702" y="200918"/>
                    <a:pt x="117702" y="199628"/>
                    <a:pt x="116342" y="199628"/>
                  </a:cubicBezTo>
                  <a:cubicBezTo>
                    <a:pt x="116342" y="199628"/>
                    <a:pt x="116342" y="199628"/>
                    <a:pt x="116342" y="190599"/>
                  </a:cubicBezTo>
                  <a:cubicBezTo>
                    <a:pt x="116342" y="189310"/>
                    <a:pt x="114981" y="188020"/>
                    <a:pt x="113620" y="188020"/>
                  </a:cubicBezTo>
                  <a:cubicBezTo>
                    <a:pt x="110899" y="186730"/>
                    <a:pt x="108177" y="186730"/>
                    <a:pt x="105456" y="184150"/>
                  </a:cubicBezTo>
                  <a:close/>
                  <a:moveTo>
                    <a:pt x="110782" y="92075"/>
                  </a:moveTo>
                  <a:cubicBezTo>
                    <a:pt x="100313" y="92075"/>
                    <a:pt x="91153" y="95901"/>
                    <a:pt x="85918" y="98451"/>
                  </a:cubicBezTo>
                  <a:cubicBezTo>
                    <a:pt x="84610" y="98451"/>
                    <a:pt x="84610" y="99726"/>
                    <a:pt x="84610" y="101002"/>
                  </a:cubicBezTo>
                  <a:cubicBezTo>
                    <a:pt x="84610" y="101002"/>
                    <a:pt x="84610" y="101002"/>
                    <a:pt x="84610" y="107378"/>
                  </a:cubicBezTo>
                  <a:cubicBezTo>
                    <a:pt x="84610" y="107378"/>
                    <a:pt x="84610" y="107378"/>
                    <a:pt x="81992" y="107378"/>
                  </a:cubicBezTo>
                  <a:cubicBezTo>
                    <a:pt x="80684" y="107378"/>
                    <a:pt x="79375" y="108653"/>
                    <a:pt x="79375" y="111203"/>
                  </a:cubicBezTo>
                  <a:cubicBezTo>
                    <a:pt x="79375" y="111203"/>
                    <a:pt x="79375" y="111203"/>
                    <a:pt x="79375" y="116304"/>
                  </a:cubicBezTo>
                  <a:cubicBezTo>
                    <a:pt x="79375" y="117579"/>
                    <a:pt x="79375" y="118855"/>
                    <a:pt x="80684" y="120130"/>
                  </a:cubicBezTo>
                  <a:cubicBezTo>
                    <a:pt x="80684" y="120130"/>
                    <a:pt x="80684" y="120130"/>
                    <a:pt x="84610" y="121405"/>
                  </a:cubicBezTo>
                  <a:cubicBezTo>
                    <a:pt x="84610" y="121405"/>
                    <a:pt x="84610" y="121405"/>
                    <a:pt x="84610" y="122680"/>
                  </a:cubicBezTo>
                  <a:cubicBezTo>
                    <a:pt x="85918" y="131607"/>
                    <a:pt x="89844" y="141808"/>
                    <a:pt x="96387" y="152010"/>
                  </a:cubicBezTo>
                  <a:cubicBezTo>
                    <a:pt x="105548" y="163487"/>
                    <a:pt x="113399" y="169863"/>
                    <a:pt x="117325" y="169863"/>
                  </a:cubicBezTo>
                  <a:cubicBezTo>
                    <a:pt x="117325" y="169863"/>
                    <a:pt x="117325" y="169863"/>
                    <a:pt x="136954" y="169863"/>
                  </a:cubicBezTo>
                  <a:cubicBezTo>
                    <a:pt x="140880" y="169863"/>
                    <a:pt x="148732" y="163487"/>
                    <a:pt x="157892" y="152010"/>
                  </a:cubicBezTo>
                  <a:cubicBezTo>
                    <a:pt x="164436" y="141808"/>
                    <a:pt x="169670" y="131607"/>
                    <a:pt x="170979" y="122680"/>
                  </a:cubicBezTo>
                  <a:cubicBezTo>
                    <a:pt x="170979" y="122680"/>
                    <a:pt x="170979" y="122680"/>
                    <a:pt x="170979" y="121405"/>
                  </a:cubicBezTo>
                  <a:cubicBezTo>
                    <a:pt x="170979" y="121405"/>
                    <a:pt x="170979" y="121405"/>
                    <a:pt x="173596" y="120130"/>
                  </a:cubicBezTo>
                  <a:cubicBezTo>
                    <a:pt x="174905" y="118855"/>
                    <a:pt x="176213" y="117579"/>
                    <a:pt x="176213" y="116304"/>
                  </a:cubicBezTo>
                  <a:cubicBezTo>
                    <a:pt x="176213" y="116304"/>
                    <a:pt x="176213" y="116304"/>
                    <a:pt x="176213" y="111203"/>
                  </a:cubicBezTo>
                  <a:cubicBezTo>
                    <a:pt x="176213" y="108653"/>
                    <a:pt x="173596" y="107378"/>
                    <a:pt x="172287" y="107378"/>
                  </a:cubicBezTo>
                  <a:cubicBezTo>
                    <a:pt x="172287" y="107378"/>
                    <a:pt x="172287" y="107378"/>
                    <a:pt x="169670" y="107378"/>
                  </a:cubicBezTo>
                  <a:cubicBezTo>
                    <a:pt x="169670" y="107378"/>
                    <a:pt x="169670" y="106102"/>
                    <a:pt x="169670" y="106102"/>
                  </a:cubicBezTo>
                  <a:cubicBezTo>
                    <a:pt x="168361" y="106102"/>
                    <a:pt x="167053" y="106102"/>
                    <a:pt x="165744" y="106102"/>
                  </a:cubicBezTo>
                  <a:cubicBezTo>
                    <a:pt x="160510" y="108653"/>
                    <a:pt x="156584" y="108653"/>
                    <a:pt x="151349" y="108653"/>
                  </a:cubicBezTo>
                  <a:cubicBezTo>
                    <a:pt x="143498" y="108653"/>
                    <a:pt x="136954" y="106102"/>
                    <a:pt x="130411" y="99726"/>
                  </a:cubicBezTo>
                  <a:cubicBezTo>
                    <a:pt x="125177" y="94626"/>
                    <a:pt x="118634" y="92075"/>
                    <a:pt x="110782" y="92075"/>
                  </a:cubicBezTo>
                  <a:close/>
                  <a:moveTo>
                    <a:pt x="233216" y="38100"/>
                  </a:moveTo>
                  <a:cubicBezTo>
                    <a:pt x="237092" y="38100"/>
                    <a:pt x="239677" y="41996"/>
                    <a:pt x="239677" y="45893"/>
                  </a:cubicBezTo>
                  <a:cubicBezTo>
                    <a:pt x="239677" y="45893"/>
                    <a:pt x="239677" y="45893"/>
                    <a:pt x="239677" y="53686"/>
                  </a:cubicBezTo>
                  <a:cubicBezTo>
                    <a:pt x="246137" y="54985"/>
                    <a:pt x="250014" y="56284"/>
                    <a:pt x="253890" y="60181"/>
                  </a:cubicBezTo>
                  <a:cubicBezTo>
                    <a:pt x="255182" y="62778"/>
                    <a:pt x="256475" y="65376"/>
                    <a:pt x="255182" y="66675"/>
                  </a:cubicBezTo>
                  <a:cubicBezTo>
                    <a:pt x="255182" y="69273"/>
                    <a:pt x="252598" y="70572"/>
                    <a:pt x="250014" y="71870"/>
                  </a:cubicBezTo>
                  <a:cubicBezTo>
                    <a:pt x="250014" y="71870"/>
                    <a:pt x="250014" y="71870"/>
                    <a:pt x="247429" y="73169"/>
                  </a:cubicBezTo>
                  <a:cubicBezTo>
                    <a:pt x="244845" y="74468"/>
                    <a:pt x="242261" y="73169"/>
                    <a:pt x="239677" y="70572"/>
                  </a:cubicBezTo>
                  <a:cubicBezTo>
                    <a:pt x="238384" y="69273"/>
                    <a:pt x="235800" y="67974"/>
                    <a:pt x="231924" y="67974"/>
                  </a:cubicBezTo>
                  <a:cubicBezTo>
                    <a:pt x="229339" y="67974"/>
                    <a:pt x="225463" y="69273"/>
                    <a:pt x="225463" y="71870"/>
                  </a:cubicBezTo>
                  <a:cubicBezTo>
                    <a:pt x="225463" y="73169"/>
                    <a:pt x="226755" y="73169"/>
                    <a:pt x="226755" y="74468"/>
                  </a:cubicBezTo>
                  <a:cubicBezTo>
                    <a:pt x="228047" y="74468"/>
                    <a:pt x="229339" y="75767"/>
                    <a:pt x="233216" y="75767"/>
                  </a:cubicBezTo>
                  <a:cubicBezTo>
                    <a:pt x="239677" y="78365"/>
                    <a:pt x="246137" y="79664"/>
                    <a:pt x="248722" y="80963"/>
                  </a:cubicBezTo>
                  <a:cubicBezTo>
                    <a:pt x="252598" y="82261"/>
                    <a:pt x="255182" y="84859"/>
                    <a:pt x="257767" y="87457"/>
                  </a:cubicBezTo>
                  <a:cubicBezTo>
                    <a:pt x="259059" y="90055"/>
                    <a:pt x="260351" y="93952"/>
                    <a:pt x="260351" y="99147"/>
                  </a:cubicBezTo>
                  <a:cubicBezTo>
                    <a:pt x="260351" y="104343"/>
                    <a:pt x="257767" y="109538"/>
                    <a:pt x="253890" y="113435"/>
                  </a:cubicBezTo>
                  <a:cubicBezTo>
                    <a:pt x="250014" y="117331"/>
                    <a:pt x="246137" y="119929"/>
                    <a:pt x="239677" y="119929"/>
                  </a:cubicBezTo>
                  <a:cubicBezTo>
                    <a:pt x="239677" y="119929"/>
                    <a:pt x="239677" y="119929"/>
                    <a:pt x="239677" y="131619"/>
                  </a:cubicBezTo>
                  <a:cubicBezTo>
                    <a:pt x="239677" y="135515"/>
                    <a:pt x="237092" y="138113"/>
                    <a:pt x="233216" y="138113"/>
                  </a:cubicBezTo>
                  <a:cubicBezTo>
                    <a:pt x="229339" y="138113"/>
                    <a:pt x="225463" y="135515"/>
                    <a:pt x="225463" y="131619"/>
                  </a:cubicBezTo>
                  <a:cubicBezTo>
                    <a:pt x="225463" y="131619"/>
                    <a:pt x="225463" y="131619"/>
                    <a:pt x="225463" y="121228"/>
                  </a:cubicBezTo>
                  <a:cubicBezTo>
                    <a:pt x="217710" y="119929"/>
                    <a:pt x="211249" y="116032"/>
                    <a:pt x="206080" y="109538"/>
                  </a:cubicBezTo>
                  <a:cubicBezTo>
                    <a:pt x="204788" y="108239"/>
                    <a:pt x="204788" y="105641"/>
                    <a:pt x="206080" y="103044"/>
                  </a:cubicBezTo>
                  <a:cubicBezTo>
                    <a:pt x="207372" y="100446"/>
                    <a:pt x="208665" y="99147"/>
                    <a:pt x="211249" y="99147"/>
                  </a:cubicBezTo>
                  <a:cubicBezTo>
                    <a:pt x="211249" y="99147"/>
                    <a:pt x="211249" y="99147"/>
                    <a:pt x="216418" y="97848"/>
                  </a:cubicBezTo>
                  <a:cubicBezTo>
                    <a:pt x="219002" y="97848"/>
                    <a:pt x="221586" y="99147"/>
                    <a:pt x="222878" y="100446"/>
                  </a:cubicBezTo>
                  <a:cubicBezTo>
                    <a:pt x="225463" y="104343"/>
                    <a:pt x="228047" y="105641"/>
                    <a:pt x="233216" y="105641"/>
                  </a:cubicBezTo>
                  <a:cubicBezTo>
                    <a:pt x="239677" y="105641"/>
                    <a:pt x="239677" y="101745"/>
                    <a:pt x="239677" y="101745"/>
                  </a:cubicBezTo>
                  <a:cubicBezTo>
                    <a:pt x="239677" y="100446"/>
                    <a:pt x="239677" y="99147"/>
                    <a:pt x="238384" y="97848"/>
                  </a:cubicBezTo>
                  <a:cubicBezTo>
                    <a:pt x="237092" y="97848"/>
                    <a:pt x="235800" y="96549"/>
                    <a:pt x="231924" y="96549"/>
                  </a:cubicBezTo>
                  <a:cubicBezTo>
                    <a:pt x="221586" y="93952"/>
                    <a:pt x="213833" y="91354"/>
                    <a:pt x="211249" y="87457"/>
                  </a:cubicBezTo>
                  <a:cubicBezTo>
                    <a:pt x="207372" y="83560"/>
                    <a:pt x="206080" y="79664"/>
                    <a:pt x="206080" y="74468"/>
                  </a:cubicBezTo>
                  <a:cubicBezTo>
                    <a:pt x="206080" y="69273"/>
                    <a:pt x="207372" y="65376"/>
                    <a:pt x="211249" y="60181"/>
                  </a:cubicBezTo>
                  <a:cubicBezTo>
                    <a:pt x="213833" y="56284"/>
                    <a:pt x="219002" y="53686"/>
                    <a:pt x="225463" y="53686"/>
                  </a:cubicBezTo>
                  <a:cubicBezTo>
                    <a:pt x="225463" y="53686"/>
                    <a:pt x="225463" y="53686"/>
                    <a:pt x="225463" y="45893"/>
                  </a:cubicBezTo>
                  <a:cubicBezTo>
                    <a:pt x="225463" y="41996"/>
                    <a:pt x="229339" y="38100"/>
                    <a:pt x="233216" y="38100"/>
                  </a:cubicBezTo>
                  <a:close/>
                  <a:moveTo>
                    <a:pt x="117793" y="25400"/>
                  </a:moveTo>
                  <a:cubicBezTo>
                    <a:pt x="117793" y="25400"/>
                    <a:pt x="117793" y="25400"/>
                    <a:pt x="135915" y="25400"/>
                  </a:cubicBezTo>
                  <a:cubicBezTo>
                    <a:pt x="165687" y="25400"/>
                    <a:pt x="190281" y="50043"/>
                    <a:pt x="190281" y="79875"/>
                  </a:cubicBezTo>
                  <a:cubicBezTo>
                    <a:pt x="190281" y="79875"/>
                    <a:pt x="190281" y="79875"/>
                    <a:pt x="190281" y="96736"/>
                  </a:cubicBezTo>
                  <a:cubicBezTo>
                    <a:pt x="191575" y="99330"/>
                    <a:pt x="192870" y="103221"/>
                    <a:pt x="192870" y="107112"/>
                  </a:cubicBezTo>
                  <a:cubicBezTo>
                    <a:pt x="192870" y="107112"/>
                    <a:pt x="192870" y="107112"/>
                    <a:pt x="192870" y="118786"/>
                  </a:cubicBezTo>
                  <a:cubicBezTo>
                    <a:pt x="192870" y="123974"/>
                    <a:pt x="190281" y="127865"/>
                    <a:pt x="186397" y="131756"/>
                  </a:cubicBezTo>
                  <a:cubicBezTo>
                    <a:pt x="186397" y="134350"/>
                    <a:pt x="185103" y="138241"/>
                    <a:pt x="183809" y="140835"/>
                  </a:cubicBezTo>
                  <a:cubicBezTo>
                    <a:pt x="179925" y="148617"/>
                    <a:pt x="176042" y="156399"/>
                    <a:pt x="172159" y="162884"/>
                  </a:cubicBezTo>
                  <a:cubicBezTo>
                    <a:pt x="169570" y="165478"/>
                    <a:pt x="166981" y="169369"/>
                    <a:pt x="163098" y="173261"/>
                  </a:cubicBezTo>
                  <a:cubicBezTo>
                    <a:pt x="166981" y="175855"/>
                    <a:pt x="168275" y="177152"/>
                    <a:pt x="169570" y="181043"/>
                  </a:cubicBezTo>
                  <a:cubicBezTo>
                    <a:pt x="169570" y="181043"/>
                    <a:pt x="169570" y="181043"/>
                    <a:pt x="208403" y="192716"/>
                  </a:cubicBezTo>
                  <a:cubicBezTo>
                    <a:pt x="235586" y="200498"/>
                    <a:pt x="252413" y="314636"/>
                    <a:pt x="252413" y="319824"/>
                  </a:cubicBezTo>
                  <a:cubicBezTo>
                    <a:pt x="252413" y="326309"/>
                    <a:pt x="247235" y="330200"/>
                    <a:pt x="242058" y="330200"/>
                  </a:cubicBezTo>
                  <a:cubicBezTo>
                    <a:pt x="242058" y="330200"/>
                    <a:pt x="242058" y="330200"/>
                    <a:pt x="10355" y="330200"/>
                  </a:cubicBezTo>
                  <a:cubicBezTo>
                    <a:pt x="5178" y="330200"/>
                    <a:pt x="0" y="326309"/>
                    <a:pt x="0" y="319824"/>
                  </a:cubicBezTo>
                  <a:cubicBezTo>
                    <a:pt x="0" y="319824"/>
                    <a:pt x="1294" y="318527"/>
                    <a:pt x="1294" y="318527"/>
                  </a:cubicBezTo>
                  <a:cubicBezTo>
                    <a:pt x="1294" y="318527"/>
                    <a:pt x="16827" y="200498"/>
                    <a:pt x="44010" y="192716"/>
                  </a:cubicBezTo>
                  <a:cubicBezTo>
                    <a:pt x="44010" y="192716"/>
                    <a:pt x="44010" y="192716"/>
                    <a:pt x="82843" y="181043"/>
                  </a:cubicBezTo>
                  <a:cubicBezTo>
                    <a:pt x="84138" y="177152"/>
                    <a:pt x="86727" y="175855"/>
                    <a:pt x="89315" y="173261"/>
                  </a:cubicBezTo>
                  <a:cubicBezTo>
                    <a:pt x="85432" y="169369"/>
                    <a:pt x="82843" y="165478"/>
                    <a:pt x="81549" y="162884"/>
                  </a:cubicBezTo>
                  <a:cubicBezTo>
                    <a:pt x="76371" y="156399"/>
                    <a:pt x="72488" y="148617"/>
                    <a:pt x="69899" y="140835"/>
                  </a:cubicBezTo>
                  <a:cubicBezTo>
                    <a:pt x="68604" y="138241"/>
                    <a:pt x="67310" y="134350"/>
                    <a:pt x="66016" y="131756"/>
                  </a:cubicBezTo>
                  <a:cubicBezTo>
                    <a:pt x="62132" y="127865"/>
                    <a:pt x="59543" y="123974"/>
                    <a:pt x="59543" y="118786"/>
                  </a:cubicBezTo>
                  <a:cubicBezTo>
                    <a:pt x="59543" y="118786"/>
                    <a:pt x="59543" y="118786"/>
                    <a:pt x="59543" y="107112"/>
                  </a:cubicBezTo>
                  <a:cubicBezTo>
                    <a:pt x="59543" y="103221"/>
                    <a:pt x="60838" y="99330"/>
                    <a:pt x="63427" y="96736"/>
                  </a:cubicBezTo>
                  <a:cubicBezTo>
                    <a:pt x="63427" y="96736"/>
                    <a:pt x="63427" y="96736"/>
                    <a:pt x="63427" y="79875"/>
                  </a:cubicBezTo>
                  <a:cubicBezTo>
                    <a:pt x="63427" y="50043"/>
                    <a:pt x="88021" y="25400"/>
                    <a:pt x="117793" y="25400"/>
                  </a:cubicBezTo>
                  <a:close/>
                  <a:moveTo>
                    <a:pt x="226732" y="0"/>
                  </a:moveTo>
                  <a:cubicBezTo>
                    <a:pt x="275846" y="0"/>
                    <a:pt x="315913" y="40232"/>
                    <a:pt x="315913" y="89549"/>
                  </a:cubicBezTo>
                  <a:cubicBezTo>
                    <a:pt x="315913" y="138866"/>
                    <a:pt x="275846" y="177800"/>
                    <a:pt x="226732" y="177800"/>
                  </a:cubicBezTo>
                  <a:cubicBezTo>
                    <a:pt x="212515" y="177800"/>
                    <a:pt x="199590" y="175205"/>
                    <a:pt x="187958" y="170013"/>
                  </a:cubicBezTo>
                  <a:cubicBezTo>
                    <a:pt x="191835" y="164822"/>
                    <a:pt x="194420" y="158333"/>
                    <a:pt x="197005" y="153142"/>
                  </a:cubicBezTo>
                  <a:cubicBezTo>
                    <a:pt x="206053" y="157035"/>
                    <a:pt x="216392" y="159631"/>
                    <a:pt x="226732" y="159631"/>
                  </a:cubicBezTo>
                  <a:cubicBezTo>
                    <a:pt x="265506" y="159631"/>
                    <a:pt x="296526" y="128483"/>
                    <a:pt x="296526" y="89549"/>
                  </a:cubicBezTo>
                  <a:cubicBezTo>
                    <a:pt x="296526" y="50614"/>
                    <a:pt x="265506" y="19467"/>
                    <a:pt x="226732" y="19467"/>
                  </a:cubicBezTo>
                  <a:cubicBezTo>
                    <a:pt x="211222" y="19467"/>
                    <a:pt x="197005" y="24658"/>
                    <a:pt x="185373" y="32445"/>
                  </a:cubicBezTo>
                  <a:cubicBezTo>
                    <a:pt x="180203" y="27254"/>
                    <a:pt x="176326" y="23360"/>
                    <a:pt x="169863" y="20765"/>
                  </a:cubicBezTo>
                  <a:cubicBezTo>
                    <a:pt x="185373" y="7787"/>
                    <a:pt x="204760" y="0"/>
                    <a:pt x="2267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7" name="椭圆 80"/>
            <p:cNvSpPr/>
            <p:nvPr/>
          </p:nvSpPr>
          <p:spPr>
            <a:xfrm>
              <a:off x="10525756" y="3352888"/>
              <a:ext cx="539590" cy="592710"/>
            </a:xfrm>
            <a:custGeom>
              <a:avLst/>
              <a:gdLst>
                <a:gd name="connsiteX0" fmla="*/ 265967 w 306388"/>
                <a:gd name="connsiteY0" fmla="*/ 243697 h 336550"/>
                <a:gd name="connsiteX1" fmla="*/ 232996 w 306388"/>
                <a:gd name="connsiteY1" fmla="*/ 278234 h 336550"/>
                <a:gd name="connsiteX2" fmla="*/ 219808 w 306388"/>
                <a:gd name="connsiteY2" fmla="*/ 264950 h 336550"/>
                <a:gd name="connsiteX3" fmla="*/ 203982 w 306388"/>
                <a:gd name="connsiteY3" fmla="*/ 264950 h 336550"/>
                <a:gd name="connsiteX4" fmla="*/ 203982 w 306388"/>
                <a:gd name="connsiteY4" fmla="*/ 280890 h 336550"/>
                <a:gd name="connsiteX5" fmla="*/ 225083 w 306388"/>
                <a:gd name="connsiteY5" fmla="*/ 300815 h 336550"/>
                <a:gd name="connsiteX6" fmla="*/ 232996 w 306388"/>
                <a:gd name="connsiteY6" fmla="*/ 304800 h 336550"/>
                <a:gd name="connsiteX7" fmla="*/ 239591 w 306388"/>
                <a:gd name="connsiteY7" fmla="*/ 300815 h 336550"/>
                <a:gd name="connsiteX8" fmla="*/ 281794 w 306388"/>
                <a:gd name="connsiteY8" fmla="*/ 259637 h 336550"/>
                <a:gd name="connsiteX9" fmla="*/ 281794 w 306388"/>
                <a:gd name="connsiteY9" fmla="*/ 243697 h 336550"/>
                <a:gd name="connsiteX10" fmla="*/ 265967 w 306388"/>
                <a:gd name="connsiteY10" fmla="*/ 243697 h 336550"/>
                <a:gd name="connsiteX11" fmla="*/ 242094 w 306388"/>
                <a:gd name="connsiteY11" fmla="*/ 209550 h 336550"/>
                <a:gd name="connsiteX12" fmla="*/ 306388 w 306388"/>
                <a:gd name="connsiteY12" fmla="*/ 273050 h 336550"/>
                <a:gd name="connsiteX13" fmla="*/ 242094 w 306388"/>
                <a:gd name="connsiteY13" fmla="*/ 336550 h 336550"/>
                <a:gd name="connsiteX14" fmla="*/ 177800 w 306388"/>
                <a:gd name="connsiteY14" fmla="*/ 273050 h 336550"/>
                <a:gd name="connsiteX15" fmla="*/ 242094 w 306388"/>
                <a:gd name="connsiteY15" fmla="*/ 209550 h 336550"/>
                <a:gd name="connsiteX16" fmla="*/ 65986 w 306388"/>
                <a:gd name="connsiteY16" fmla="*/ 133087 h 336550"/>
                <a:gd name="connsiteX17" fmla="*/ 69946 w 306388"/>
                <a:gd name="connsiteY17" fmla="*/ 135738 h 336550"/>
                <a:gd name="connsiteX18" fmla="*/ 104259 w 306388"/>
                <a:gd name="connsiteY18" fmla="*/ 228503 h 336550"/>
                <a:gd name="connsiteX19" fmla="*/ 116136 w 306388"/>
                <a:gd name="connsiteY19" fmla="*/ 228503 h 336550"/>
                <a:gd name="connsiteX20" fmla="*/ 149130 w 306388"/>
                <a:gd name="connsiteY20" fmla="*/ 135738 h 336550"/>
                <a:gd name="connsiteX21" fmla="*/ 155728 w 306388"/>
                <a:gd name="connsiteY21" fmla="*/ 133087 h 336550"/>
                <a:gd name="connsiteX22" fmla="*/ 184762 w 306388"/>
                <a:gd name="connsiteY22" fmla="*/ 138388 h 336550"/>
                <a:gd name="connsiteX23" fmla="*/ 219075 w 306388"/>
                <a:gd name="connsiteY23" fmla="*/ 184771 h 336550"/>
                <a:gd name="connsiteX24" fmla="*/ 219075 w 306388"/>
                <a:gd name="connsiteY24" fmla="*/ 195373 h 336550"/>
                <a:gd name="connsiteX25" fmla="*/ 161007 w 306388"/>
                <a:gd name="connsiteY25" fmla="*/ 273561 h 336550"/>
                <a:gd name="connsiteX26" fmla="*/ 162327 w 306388"/>
                <a:gd name="connsiteY26" fmla="*/ 284162 h 336550"/>
                <a:gd name="connsiteX27" fmla="*/ 21116 w 306388"/>
                <a:gd name="connsiteY27" fmla="*/ 284162 h 336550"/>
                <a:gd name="connsiteX28" fmla="*/ 0 w 306388"/>
                <a:gd name="connsiteY28" fmla="*/ 262959 h 336550"/>
                <a:gd name="connsiteX29" fmla="*/ 0 w 306388"/>
                <a:gd name="connsiteY29" fmla="*/ 186096 h 336550"/>
                <a:gd name="connsiteX30" fmla="*/ 34313 w 306388"/>
                <a:gd name="connsiteY30" fmla="*/ 138388 h 336550"/>
                <a:gd name="connsiteX31" fmla="*/ 65986 w 306388"/>
                <a:gd name="connsiteY31" fmla="*/ 133087 h 336550"/>
                <a:gd name="connsiteX32" fmla="*/ 103043 w 306388"/>
                <a:gd name="connsiteY32" fmla="*/ 125412 h 336550"/>
                <a:gd name="connsiteX33" fmla="*/ 117331 w 306388"/>
                <a:gd name="connsiteY33" fmla="*/ 125412 h 336550"/>
                <a:gd name="connsiteX34" fmla="*/ 122526 w 306388"/>
                <a:gd name="connsiteY34" fmla="*/ 128077 h 336550"/>
                <a:gd name="connsiteX35" fmla="*/ 122526 w 306388"/>
                <a:gd name="connsiteY35" fmla="*/ 136071 h 336550"/>
                <a:gd name="connsiteX36" fmla="*/ 116032 w 306388"/>
                <a:gd name="connsiteY36" fmla="*/ 148063 h 336550"/>
                <a:gd name="connsiteX37" fmla="*/ 118630 w 306388"/>
                <a:gd name="connsiteY37" fmla="*/ 178707 h 336550"/>
                <a:gd name="connsiteX38" fmla="*/ 112135 w 306388"/>
                <a:gd name="connsiteY38" fmla="*/ 197360 h 336550"/>
                <a:gd name="connsiteX39" fmla="*/ 108239 w 306388"/>
                <a:gd name="connsiteY39" fmla="*/ 197360 h 336550"/>
                <a:gd name="connsiteX40" fmla="*/ 100446 w 306388"/>
                <a:gd name="connsiteY40" fmla="*/ 178707 h 336550"/>
                <a:gd name="connsiteX41" fmla="*/ 104342 w 306388"/>
                <a:gd name="connsiteY41" fmla="*/ 148063 h 336550"/>
                <a:gd name="connsiteX42" fmla="*/ 96549 w 306388"/>
                <a:gd name="connsiteY42" fmla="*/ 136071 h 336550"/>
                <a:gd name="connsiteX43" fmla="*/ 97848 w 306388"/>
                <a:gd name="connsiteY43" fmla="*/ 128077 h 336550"/>
                <a:gd name="connsiteX44" fmla="*/ 103043 w 306388"/>
                <a:gd name="connsiteY44" fmla="*/ 125412 h 336550"/>
                <a:gd name="connsiteX45" fmla="*/ 110332 w 306388"/>
                <a:gd name="connsiteY45" fmla="*/ 0 h 336550"/>
                <a:gd name="connsiteX46" fmla="*/ 166689 w 306388"/>
                <a:gd name="connsiteY46" fmla="*/ 55563 h 336550"/>
                <a:gd name="connsiteX47" fmla="*/ 110332 w 306388"/>
                <a:gd name="connsiteY47" fmla="*/ 111126 h 336550"/>
                <a:gd name="connsiteX48" fmla="*/ 53975 w 306388"/>
                <a:gd name="connsiteY48" fmla="*/ 55563 h 336550"/>
                <a:gd name="connsiteX49" fmla="*/ 110332 w 306388"/>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6388" h="336550">
                  <a:moveTo>
                    <a:pt x="265967" y="243697"/>
                  </a:moveTo>
                  <a:cubicBezTo>
                    <a:pt x="265967" y="243697"/>
                    <a:pt x="265967" y="243697"/>
                    <a:pt x="232996" y="278234"/>
                  </a:cubicBezTo>
                  <a:cubicBezTo>
                    <a:pt x="232996" y="278234"/>
                    <a:pt x="232996" y="278234"/>
                    <a:pt x="219808" y="264950"/>
                  </a:cubicBezTo>
                  <a:cubicBezTo>
                    <a:pt x="214532" y="260965"/>
                    <a:pt x="207938" y="260965"/>
                    <a:pt x="203982" y="264950"/>
                  </a:cubicBezTo>
                  <a:cubicBezTo>
                    <a:pt x="200025" y="268935"/>
                    <a:pt x="200025" y="275577"/>
                    <a:pt x="203982" y="280890"/>
                  </a:cubicBezTo>
                  <a:cubicBezTo>
                    <a:pt x="203982" y="280890"/>
                    <a:pt x="203982" y="280890"/>
                    <a:pt x="225083" y="300815"/>
                  </a:cubicBezTo>
                  <a:cubicBezTo>
                    <a:pt x="227721" y="303472"/>
                    <a:pt x="230359" y="304800"/>
                    <a:pt x="232996" y="304800"/>
                  </a:cubicBezTo>
                  <a:cubicBezTo>
                    <a:pt x="235634" y="304800"/>
                    <a:pt x="238272" y="303472"/>
                    <a:pt x="239591" y="300815"/>
                  </a:cubicBezTo>
                  <a:cubicBezTo>
                    <a:pt x="239591" y="300815"/>
                    <a:pt x="239591" y="300815"/>
                    <a:pt x="281794" y="259637"/>
                  </a:cubicBezTo>
                  <a:cubicBezTo>
                    <a:pt x="285750" y="255652"/>
                    <a:pt x="285750" y="249011"/>
                    <a:pt x="281794" y="243697"/>
                  </a:cubicBezTo>
                  <a:cubicBezTo>
                    <a:pt x="277837" y="239712"/>
                    <a:pt x="271243" y="239712"/>
                    <a:pt x="265967" y="243697"/>
                  </a:cubicBezTo>
                  <a:close/>
                  <a:moveTo>
                    <a:pt x="242094" y="209550"/>
                  </a:moveTo>
                  <a:cubicBezTo>
                    <a:pt x="277603" y="209550"/>
                    <a:pt x="306388" y="237980"/>
                    <a:pt x="306388" y="273050"/>
                  </a:cubicBezTo>
                  <a:cubicBezTo>
                    <a:pt x="306388" y="308120"/>
                    <a:pt x="277603" y="336550"/>
                    <a:pt x="242094" y="336550"/>
                  </a:cubicBezTo>
                  <a:cubicBezTo>
                    <a:pt x="206585" y="336550"/>
                    <a:pt x="177800" y="308120"/>
                    <a:pt x="177800" y="273050"/>
                  </a:cubicBezTo>
                  <a:cubicBezTo>
                    <a:pt x="177800" y="237980"/>
                    <a:pt x="206585" y="209550"/>
                    <a:pt x="242094" y="209550"/>
                  </a:cubicBezTo>
                  <a:close/>
                  <a:moveTo>
                    <a:pt x="65986" y="133087"/>
                  </a:moveTo>
                  <a:cubicBezTo>
                    <a:pt x="67306" y="133087"/>
                    <a:pt x="69946" y="134413"/>
                    <a:pt x="69946" y="135738"/>
                  </a:cubicBezTo>
                  <a:cubicBezTo>
                    <a:pt x="69946" y="135738"/>
                    <a:pt x="69946" y="135738"/>
                    <a:pt x="104259" y="228503"/>
                  </a:cubicBezTo>
                  <a:cubicBezTo>
                    <a:pt x="105578" y="233804"/>
                    <a:pt x="113497" y="233804"/>
                    <a:pt x="116136" y="228503"/>
                  </a:cubicBezTo>
                  <a:cubicBezTo>
                    <a:pt x="116136" y="228503"/>
                    <a:pt x="116136" y="228503"/>
                    <a:pt x="149130" y="135738"/>
                  </a:cubicBezTo>
                  <a:cubicBezTo>
                    <a:pt x="150449" y="133087"/>
                    <a:pt x="153089" y="131762"/>
                    <a:pt x="155728" y="133087"/>
                  </a:cubicBezTo>
                  <a:cubicBezTo>
                    <a:pt x="155728" y="133087"/>
                    <a:pt x="155728" y="133087"/>
                    <a:pt x="184762" y="138388"/>
                  </a:cubicBezTo>
                  <a:cubicBezTo>
                    <a:pt x="205878" y="145014"/>
                    <a:pt x="219075" y="163567"/>
                    <a:pt x="219075" y="184771"/>
                  </a:cubicBezTo>
                  <a:cubicBezTo>
                    <a:pt x="219075" y="184771"/>
                    <a:pt x="219075" y="184771"/>
                    <a:pt x="219075" y="195373"/>
                  </a:cubicBezTo>
                  <a:cubicBezTo>
                    <a:pt x="186082" y="204649"/>
                    <a:pt x="161007" y="236454"/>
                    <a:pt x="161007" y="273561"/>
                  </a:cubicBezTo>
                  <a:cubicBezTo>
                    <a:pt x="161007" y="277536"/>
                    <a:pt x="161007" y="280187"/>
                    <a:pt x="162327" y="284162"/>
                  </a:cubicBezTo>
                  <a:cubicBezTo>
                    <a:pt x="162327" y="284162"/>
                    <a:pt x="162327" y="284162"/>
                    <a:pt x="21116" y="284162"/>
                  </a:cubicBezTo>
                  <a:cubicBezTo>
                    <a:pt x="9238" y="284162"/>
                    <a:pt x="0" y="274886"/>
                    <a:pt x="0" y="262959"/>
                  </a:cubicBezTo>
                  <a:cubicBezTo>
                    <a:pt x="0" y="262959"/>
                    <a:pt x="0" y="262959"/>
                    <a:pt x="0" y="186096"/>
                  </a:cubicBezTo>
                  <a:cubicBezTo>
                    <a:pt x="0" y="163567"/>
                    <a:pt x="14517" y="145014"/>
                    <a:pt x="34313" y="138388"/>
                  </a:cubicBezTo>
                  <a:cubicBezTo>
                    <a:pt x="34313" y="138388"/>
                    <a:pt x="65986" y="133087"/>
                    <a:pt x="65986" y="133087"/>
                  </a:cubicBezTo>
                  <a:close/>
                  <a:moveTo>
                    <a:pt x="103043" y="125412"/>
                  </a:moveTo>
                  <a:cubicBezTo>
                    <a:pt x="103043" y="125412"/>
                    <a:pt x="103043" y="125412"/>
                    <a:pt x="117331" y="125412"/>
                  </a:cubicBezTo>
                  <a:cubicBezTo>
                    <a:pt x="118630" y="125412"/>
                    <a:pt x="121227" y="126745"/>
                    <a:pt x="122526" y="128077"/>
                  </a:cubicBezTo>
                  <a:cubicBezTo>
                    <a:pt x="123825" y="129409"/>
                    <a:pt x="123825" y="133406"/>
                    <a:pt x="122526" y="136071"/>
                  </a:cubicBezTo>
                  <a:cubicBezTo>
                    <a:pt x="122526" y="136071"/>
                    <a:pt x="122526" y="136071"/>
                    <a:pt x="116032" y="148063"/>
                  </a:cubicBezTo>
                  <a:cubicBezTo>
                    <a:pt x="116032" y="148063"/>
                    <a:pt x="116032" y="148063"/>
                    <a:pt x="118630" y="178707"/>
                  </a:cubicBezTo>
                  <a:cubicBezTo>
                    <a:pt x="118630" y="178707"/>
                    <a:pt x="118630" y="178707"/>
                    <a:pt x="112135" y="197360"/>
                  </a:cubicBezTo>
                  <a:cubicBezTo>
                    <a:pt x="110836" y="200025"/>
                    <a:pt x="108239" y="200025"/>
                    <a:pt x="108239" y="197360"/>
                  </a:cubicBezTo>
                  <a:cubicBezTo>
                    <a:pt x="108239" y="197360"/>
                    <a:pt x="108239" y="197360"/>
                    <a:pt x="100446" y="178707"/>
                  </a:cubicBezTo>
                  <a:cubicBezTo>
                    <a:pt x="100446" y="178707"/>
                    <a:pt x="100446" y="178707"/>
                    <a:pt x="104342" y="148063"/>
                  </a:cubicBezTo>
                  <a:cubicBezTo>
                    <a:pt x="104342" y="148063"/>
                    <a:pt x="104342" y="148063"/>
                    <a:pt x="96549" y="136071"/>
                  </a:cubicBezTo>
                  <a:cubicBezTo>
                    <a:pt x="95250" y="133406"/>
                    <a:pt x="95250" y="129409"/>
                    <a:pt x="97848" y="128077"/>
                  </a:cubicBezTo>
                  <a:cubicBezTo>
                    <a:pt x="99147" y="126745"/>
                    <a:pt x="100446" y="125412"/>
                    <a:pt x="103043" y="125412"/>
                  </a:cubicBezTo>
                  <a:close/>
                  <a:moveTo>
                    <a:pt x="110332" y="0"/>
                  </a:moveTo>
                  <a:cubicBezTo>
                    <a:pt x="141457" y="0"/>
                    <a:pt x="166689" y="24876"/>
                    <a:pt x="166689" y="55563"/>
                  </a:cubicBezTo>
                  <a:cubicBezTo>
                    <a:pt x="166689" y="86250"/>
                    <a:pt x="141457" y="111126"/>
                    <a:pt x="110332" y="111126"/>
                  </a:cubicBezTo>
                  <a:cubicBezTo>
                    <a:pt x="79207" y="111126"/>
                    <a:pt x="53975" y="86250"/>
                    <a:pt x="53975" y="55563"/>
                  </a:cubicBezTo>
                  <a:cubicBezTo>
                    <a:pt x="53975" y="24876"/>
                    <a:pt x="79207" y="0"/>
                    <a:pt x="1103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3" name="椭圆 81"/>
            <p:cNvSpPr/>
            <p:nvPr/>
          </p:nvSpPr>
          <p:spPr>
            <a:xfrm>
              <a:off x="1132247" y="3352887"/>
              <a:ext cx="528406" cy="592712"/>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 name="矩形 2"/>
          <p:cNvSpPr/>
          <p:nvPr/>
        </p:nvSpPr>
        <p:spPr>
          <a:xfrm>
            <a:off x="7332250" y="4611382"/>
            <a:ext cx="3092322" cy="1200329"/>
          </a:xfrm>
          <a:prstGeom prst="rect">
            <a:avLst/>
          </a:prstGeom>
        </p:spPr>
        <p:txBody>
          <a:bodyPr wrap="square">
            <a:spAutoFit/>
          </a:bodyPr>
          <a:lstStyle/>
          <a:p>
            <a:r>
              <a:rPr lang="zh-CN" altLang="zh-CN" dirty="0"/>
              <a:t>鼓励各地推荐机构充分研究当地相关政策文件，推进该项目结合本地特色融入当地人才服务政策。</a:t>
            </a:r>
            <a:endParaRPr lang="zh-CN" altLang="en-US" dirty="0"/>
          </a:p>
        </p:txBody>
      </p:sp>
      <p:sp>
        <p:nvSpPr>
          <p:cNvPr id="44" name="矩形 84"/>
          <p:cNvSpPr>
            <a:spLocks noChangeArrowheads="1"/>
          </p:cNvSpPr>
          <p:nvPr/>
        </p:nvSpPr>
        <p:spPr bwMode="auto">
          <a:xfrm>
            <a:off x="1396451" y="1400532"/>
            <a:ext cx="10142245"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b="1" dirty="0">
                <a:solidFill>
                  <a:srgbClr val="445469"/>
                </a:solidFill>
                <a:latin typeface="Arial" panose="020B0604020202020204" pitchFamily="34" charset="0"/>
                <a:ea typeface="微软雅黑" panose="020B0503020204020204" pitchFamily="34" charset="-122"/>
              </a:rPr>
              <a:t>香港注册证书： </a:t>
            </a:r>
            <a:r>
              <a:rPr lang="zh-CN" altLang="en-US" dirty="0"/>
              <a:t>注册见习级网络空间安全工程师、注册助理级网络空间安全工程师、注册 网络空间安全工程师、注册高级网络空间安全工程师、注册高级（教授级）网络空间安全工程师</a:t>
            </a:r>
            <a:endParaRPr lang="en-US" altLang="zh-CN" dirty="0"/>
          </a:p>
          <a:p>
            <a:r>
              <a:rPr lang="zh-CN" altLang="en-US" b="1" dirty="0">
                <a:solidFill>
                  <a:srgbClr val="445469"/>
                </a:solidFill>
                <a:latin typeface="Arial" panose="020B0604020202020204" pitchFamily="34" charset="0"/>
                <a:ea typeface="微软雅黑" panose="020B0503020204020204" pitchFamily="34" charset="-122"/>
                <a:sym typeface="Arial" panose="020B0604020202020204" pitchFamily="34" charset="0"/>
              </a:rPr>
              <a:t>网络空间安全工程技术人才专业能力认证证书</a:t>
            </a:r>
            <a:r>
              <a:rPr lang="zh-CN" altLang="en-US" dirty="0">
                <a:solidFill>
                  <a:srgbClr val="445469"/>
                </a:solidFill>
                <a:latin typeface="Arial" panose="020B0604020202020204" pitchFamily="34" charset="0"/>
                <a:ea typeface="微软雅黑" panose="020B0503020204020204" pitchFamily="34" charset="-122"/>
                <a:sym typeface="Arial" panose="020B0604020202020204" pitchFamily="34" charset="0"/>
              </a:rPr>
              <a:t>：</a:t>
            </a:r>
            <a:r>
              <a:rPr lang="zh-CN" altLang="en-US" dirty="0">
                <a:sym typeface="Arial" panose="020B0604020202020204" pitchFamily="34" charset="0"/>
              </a:rPr>
              <a:t>见习级、助理级、中级、高级、高级（教授级）</a:t>
            </a:r>
            <a:endParaRPr lang="en-US" altLang="zh-CN" dirty="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147482618" descr="1645701880(1)"/>
          <p:cNvPicPr>
            <a:picLocks noChangeAspect="1"/>
          </p:cNvPicPr>
          <p:nvPr/>
        </p:nvPicPr>
        <p:blipFill>
          <a:blip r:embed="rId2"/>
          <a:stretch>
            <a:fillRect/>
          </a:stretch>
        </p:blipFill>
        <p:spPr>
          <a:xfrm>
            <a:off x="2925665" y="1700991"/>
            <a:ext cx="2944348" cy="3861609"/>
          </a:xfrm>
          <a:prstGeom prst="rect">
            <a:avLst/>
          </a:prstGeom>
          <a:noFill/>
          <a:ln w="9525">
            <a:noFill/>
          </a:ln>
        </p:spPr>
      </p:pic>
      <p:sp>
        <p:nvSpPr>
          <p:cNvPr id="15362" name="文本框 10"/>
          <p:cNvSpPr txBox="1">
            <a:spLocks noChangeArrowheads="1"/>
          </p:cNvSpPr>
          <p:nvPr/>
        </p:nvSpPr>
        <p:spPr bwMode="auto">
          <a:xfrm>
            <a:off x="508635" y="192405"/>
            <a:ext cx="116586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445469"/>
                </a:solidFill>
                <a:latin typeface="Arial" panose="020B0604020202020204" pitchFamily="34" charset="0"/>
                <a:ea typeface="微软雅黑" panose="020B0503020204020204" pitchFamily="34" charset="-122"/>
              </a:rPr>
              <a:t>证书</a:t>
            </a:r>
            <a:endParaRPr lang="zh-CN" altLang="en-US" sz="2400" b="1" dirty="0">
              <a:latin typeface="微软雅黑" panose="020B0503020204020204" pitchFamily="34" charset="-122"/>
              <a:ea typeface="微软雅黑" panose="020B0503020204020204" pitchFamily="34" charset="-122"/>
            </a:endParaRPr>
          </a:p>
        </p:txBody>
      </p:sp>
      <p:sp>
        <p:nvSpPr>
          <p:cNvPr id="15363" name="矩形 1"/>
          <p:cNvSpPr>
            <a:spLocks noChangeArrowheads="1"/>
          </p:cNvSpPr>
          <p:nvPr/>
        </p:nvSpPr>
        <p:spPr bwMode="auto">
          <a:xfrm>
            <a:off x="64928" y="196864"/>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endParaRPr>
          </a:p>
        </p:txBody>
      </p:sp>
      <p:sp>
        <p:nvSpPr>
          <p:cNvPr id="7176" name="TextBox 13"/>
          <p:cNvSpPr txBox="1">
            <a:spLocks noChangeArrowheads="1"/>
          </p:cNvSpPr>
          <p:nvPr/>
        </p:nvSpPr>
        <p:spPr bwMode="auto">
          <a:xfrm>
            <a:off x="234156" y="798373"/>
            <a:ext cx="695721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indent="457200" eaLnBrk="1" latinLnBrk="0" hangingPunct="1">
              <a:lnSpc>
                <a:spcPct val="150000"/>
              </a:lnSpc>
              <a:spcBef>
                <a:spcPts val="0"/>
              </a:spcBef>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香港注册-人员注册</a:t>
            </a:r>
            <a:r>
              <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a:t>
            </a: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网络空间安全工程师证书，可浏览 “香港品质保证局” （www.hkqaa.org/personnel/）查询人员的最新注册状态：</a:t>
            </a:r>
          </a:p>
        </p:txBody>
      </p:sp>
      <p:pic>
        <p:nvPicPr>
          <p:cNvPr id="2" name="图片 -2147482619" descr="1645701678(1)"/>
          <p:cNvPicPr>
            <a:picLocks noChangeAspect="1"/>
          </p:cNvPicPr>
          <p:nvPr/>
        </p:nvPicPr>
        <p:blipFill>
          <a:blip r:embed="rId3"/>
          <a:stretch>
            <a:fillRect/>
          </a:stretch>
        </p:blipFill>
        <p:spPr>
          <a:xfrm>
            <a:off x="1" y="1700990"/>
            <a:ext cx="2985861" cy="3937809"/>
          </a:xfrm>
          <a:prstGeom prst="rect">
            <a:avLst/>
          </a:prstGeom>
          <a:noFill/>
          <a:ln w="9525">
            <a:noFill/>
          </a:ln>
        </p:spPr>
      </p:pic>
      <p:sp>
        <p:nvSpPr>
          <p:cNvPr id="7173" name="半闭框 4"/>
          <p:cNvSpPr/>
          <p:nvPr/>
        </p:nvSpPr>
        <p:spPr bwMode="auto">
          <a:xfrm rot="10800000">
            <a:off x="1612583" y="313055"/>
            <a:ext cx="433387" cy="339725"/>
          </a:xfrm>
          <a:custGeom>
            <a:avLst/>
            <a:gdLst>
              <a:gd name="T0" fmla="*/ 0 w 434745"/>
              <a:gd name="T1" fmla="*/ 0 h 340467"/>
              <a:gd name="T2" fmla="*/ 430683 w 434745"/>
              <a:gd name="T3" fmla="*/ 0 h 340467"/>
              <a:gd name="T4" fmla="*/ 311733 w 434745"/>
              <a:gd name="T5" fmla="*/ 93421 h 340467"/>
              <a:gd name="T6" fmla="*/ 112429 w 434745"/>
              <a:gd name="T7" fmla="*/ 93421 h 340467"/>
              <a:gd name="T8" fmla="*/ 112429 w 434745"/>
              <a:gd name="T9" fmla="*/ 249949 h 340467"/>
              <a:gd name="T10" fmla="*/ 0 w 434745"/>
              <a:gd name="T11" fmla="*/ 338246 h 340467"/>
              <a:gd name="T12" fmla="*/ 0 w 434745"/>
              <a:gd name="T13" fmla="*/ 0 h 340467"/>
              <a:gd name="T14" fmla="*/ 0 60000 65536"/>
              <a:gd name="T15" fmla="*/ 0 60000 65536"/>
              <a:gd name="T16" fmla="*/ 0 60000 65536"/>
              <a:gd name="T17" fmla="*/ 0 60000 65536"/>
              <a:gd name="T18" fmla="*/ 0 60000 65536"/>
              <a:gd name="T19" fmla="*/ 0 60000 65536"/>
              <a:gd name="T20" fmla="*/ 0 60000 65536"/>
              <a:gd name="T21" fmla="*/ 0 w 434745"/>
              <a:gd name="T22" fmla="*/ 0 h 340467"/>
              <a:gd name="T23" fmla="*/ 434745 w 434745"/>
              <a:gd name="T24" fmla="*/ 340467 h 3404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4745" h="340467">
                <a:moveTo>
                  <a:pt x="0" y="0"/>
                </a:moveTo>
                <a:lnTo>
                  <a:pt x="434745" y="0"/>
                </a:lnTo>
                <a:lnTo>
                  <a:pt x="314673" y="94034"/>
                </a:lnTo>
                <a:lnTo>
                  <a:pt x="113488" y="94034"/>
                </a:lnTo>
                <a:lnTo>
                  <a:pt x="113488" y="251590"/>
                </a:lnTo>
                <a:lnTo>
                  <a:pt x="0" y="340467"/>
                </a:lnTo>
                <a:lnTo>
                  <a:pt x="0" y="0"/>
                </a:lnTo>
                <a:close/>
              </a:path>
            </a:pathLst>
          </a:custGeom>
          <a:solidFill>
            <a:srgbClr val="1C4885"/>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7174" name="半闭框 5"/>
          <p:cNvSpPr/>
          <p:nvPr/>
        </p:nvSpPr>
        <p:spPr bwMode="auto">
          <a:xfrm rot="10800000">
            <a:off x="1674495" y="362268"/>
            <a:ext cx="563563" cy="442912"/>
          </a:xfrm>
          <a:custGeom>
            <a:avLst/>
            <a:gdLst>
              <a:gd name="T0" fmla="*/ 0 w 564153"/>
              <a:gd name="T1" fmla="*/ 0 h 441812"/>
              <a:gd name="T2" fmla="*/ 562385 w 564153"/>
              <a:gd name="T3" fmla="*/ 0 h 441812"/>
              <a:gd name="T4" fmla="*/ 407060 w 564153"/>
              <a:gd name="T5" fmla="*/ 122938 h 441812"/>
              <a:gd name="T6" fmla="*/ 146807 w 564153"/>
              <a:gd name="T7" fmla="*/ 122938 h 441812"/>
              <a:gd name="T8" fmla="*/ 146807 w 564153"/>
              <a:gd name="T9" fmla="*/ 328924 h 441812"/>
              <a:gd name="T10" fmla="*/ 0 w 564153"/>
              <a:gd name="T11" fmla="*/ 445120 h 441812"/>
              <a:gd name="T12" fmla="*/ 0 w 564153"/>
              <a:gd name="T13" fmla="*/ 0 h 441812"/>
              <a:gd name="T14" fmla="*/ 0 60000 65536"/>
              <a:gd name="T15" fmla="*/ 0 60000 65536"/>
              <a:gd name="T16" fmla="*/ 0 60000 65536"/>
              <a:gd name="T17" fmla="*/ 0 60000 65536"/>
              <a:gd name="T18" fmla="*/ 0 60000 65536"/>
              <a:gd name="T19" fmla="*/ 0 60000 65536"/>
              <a:gd name="T20" fmla="*/ 0 60000 65536"/>
              <a:gd name="T21" fmla="*/ 0 w 564153"/>
              <a:gd name="T22" fmla="*/ 0 h 441812"/>
              <a:gd name="T23" fmla="*/ 564153 w 564153"/>
              <a:gd name="T24" fmla="*/ 441812 h 4418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4153" h="441812">
                <a:moveTo>
                  <a:pt x="0" y="0"/>
                </a:moveTo>
                <a:lnTo>
                  <a:pt x="564153" y="0"/>
                </a:lnTo>
                <a:lnTo>
                  <a:pt x="408340" y="122024"/>
                </a:lnTo>
                <a:lnTo>
                  <a:pt x="147269" y="122024"/>
                </a:lnTo>
                <a:lnTo>
                  <a:pt x="147269" y="326479"/>
                </a:lnTo>
                <a:lnTo>
                  <a:pt x="0" y="441812"/>
                </a:lnTo>
                <a:lnTo>
                  <a:pt x="0" y="0"/>
                </a:lnTo>
                <a:close/>
              </a:path>
            </a:pathLst>
          </a:custGeom>
          <a:solidFill>
            <a:srgbClr val="ADBACA"/>
          </a:solidFill>
          <a:ln w="12700">
            <a:solidFill>
              <a:srgbClr val="ADBACA"/>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0" name="TextBox 13"/>
          <p:cNvSpPr txBox="1">
            <a:spLocks noChangeArrowheads="1"/>
          </p:cNvSpPr>
          <p:nvPr/>
        </p:nvSpPr>
        <p:spPr bwMode="auto">
          <a:xfrm>
            <a:off x="6249204" y="5562600"/>
            <a:ext cx="4218305"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indent="457200" eaLnBrk="1" latinLnBrk="0" hangingPunct="1">
              <a:lnSpc>
                <a:spcPct val="150000"/>
              </a:lnSpc>
              <a:spcBef>
                <a:spcPts val="0"/>
              </a:spcBef>
            </a:pPr>
            <a:r>
              <a:rPr lang="zh-CN" altLang="en-US" sz="1400" b="1" dirty="0">
                <a:solidFill>
                  <a:srgbClr val="445469"/>
                </a:solidFill>
                <a:latin typeface="Arial" panose="020B0604020202020204" pitchFamily="34" charset="0"/>
                <a:ea typeface="微软雅黑" panose="020B0503020204020204" pitchFamily="34" charset="-122"/>
                <a:sym typeface="Arial" panose="020B0604020202020204" pitchFamily="34" charset="0"/>
              </a:rPr>
              <a:t>网络空间安全工程技术人才专业能力认证证书，可浏览“网络安全共建网”（www.iscn.org.cn）查阅人员最新状态。</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62362" y="1537037"/>
            <a:ext cx="2829638" cy="4006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0375" y="1585126"/>
            <a:ext cx="2733675" cy="3890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左右箭头 3"/>
          <p:cNvSpPr/>
          <p:nvPr/>
        </p:nvSpPr>
        <p:spPr>
          <a:xfrm>
            <a:off x="5634951" y="2999725"/>
            <a:ext cx="1228505" cy="530633"/>
          </a:xfrm>
          <a:prstGeom prst="lef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sz="2000" b="1" dirty="0">
                <a:solidFill>
                  <a:srgbClr val="FF0000"/>
                </a:solidFill>
                <a:latin typeface="华光超粗黑_CNKI" pitchFamily="2" charset="-122"/>
                <a:ea typeface="华光超粗黑_CNKI" pitchFamily="2" charset="-122"/>
              </a:rPr>
              <a:t>互认</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0EDD08C2-C6AC-A547-B546-45700B14C384}"/>
              </a:ext>
            </a:extLst>
          </p:cNvPr>
          <p:cNvSpPr>
            <a:spLocks noChangeArrowheads="1"/>
          </p:cNvSpPr>
          <p:nvPr/>
        </p:nvSpPr>
        <p:spPr bwMode="auto">
          <a:xfrm>
            <a:off x="64928" y="196864"/>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endParaRPr>
          </a:p>
        </p:txBody>
      </p:sp>
      <p:sp>
        <p:nvSpPr>
          <p:cNvPr id="3" name="文本框 10">
            <a:extLst>
              <a:ext uri="{FF2B5EF4-FFF2-40B4-BE49-F238E27FC236}">
                <a16:creationId xmlns:a16="http://schemas.microsoft.com/office/drawing/2014/main" xmlns="" id="{17C71EBC-705C-CD41-86BD-3C7E7BE8996C}"/>
              </a:ext>
            </a:extLst>
          </p:cNvPr>
          <p:cNvSpPr txBox="1">
            <a:spLocks noChangeArrowheads="1"/>
          </p:cNvSpPr>
          <p:nvPr/>
        </p:nvSpPr>
        <p:spPr bwMode="auto">
          <a:xfrm>
            <a:off x="336355" y="198749"/>
            <a:ext cx="44423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smtClean="0">
                <a:solidFill>
                  <a:srgbClr val="445469"/>
                </a:solidFill>
                <a:latin typeface="Arial" panose="020B0604020202020204" pitchFamily="34" charset="0"/>
                <a:ea typeface="微软雅黑" panose="020B0503020204020204" pitchFamily="34" charset="-122"/>
              </a:rPr>
              <a:t>香港注册证书样板（中英文版）</a:t>
            </a:r>
            <a:endParaRPr lang="zh-CN" altLang="en-US" sz="2400" b="1" dirty="0">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xmlns="" id="{B1659586-1036-8543-B8FE-6C80FAC3E4F7}"/>
              </a:ext>
            </a:extLst>
          </p:cNvPr>
          <p:cNvPicPr>
            <a:picLocks noChangeAspect="1"/>
          </p:cNvPicPr>
          <p:nvPr/>
        </p:nvPicPr>
        <p:blipFill>
          <a:blip r:embed="rId2"/>
          <a:stretch>
            <a:fillRect/>
          </a:stretch>
        </p:blipFill>
        <p:spPr>
          <a:xfrm>
            <a:off x="2501816" y="3933328"/>
            <a:ext cx="2018504" cy="2941656"/>
          </a:xfrm>
          <a:prstGeom prst="rect">
            <a:avLst/>
          </a:prstGeom>
        </p:spPr>
      </p:pic>
      <p:pic>
        <p:nvPicPr>
          <p:cNvPr id="8" name="图片 7">
            <a:extLst>
              <a:ext uri="{FF2B5EF4-FFF2-40B4-BE49-F238E27FC236}">
                <a16:creationId xmlns:a16="http://schemas.microsoft.com/office/drawing/2014/main" xmlns="" id="{DD5410C7-C44A-244A-93D4-51221705AC30}"/>
              </a:ext>
            </a:extLst>
          </p:cNvPr>
          <p:cNvPicPr>
            <a:picLocks noChangeAspect="1"/>
          </p:cNvPicPr>
          <p:nvPr/>
        </p:nvPicPr>
        <p:blipFill>
          <a:blip r:embed="rId3"/>
          <a:stretch>
            <a:fillRect/>
          </a:stretch>
        </p:blipFill>
        <p:spPr>
          <a:xfrm>
            <a:off x="64928" y="3933328"/>
            <a:ext cx="2161055" cy="2924672"/>
          </a:xfrm>
          <a:prstGeom prst="rect">
            <a:avLst/>
          </a:prstGeom>
        </p:spPr>
      </p:pic>
      <p:pic>
        <p:nvPicPr>
          <p:cNvPr id="14" name="图片 13">
            <a:extLst>
              <a:ext uri="{FF2B5EF4-FFF2-40B4-BE49-F238E27FC236}">
                <a16:creationId xmlns:a16="http://schemas.microsoft.com/office/drawing/2014/main" xmlns="" id="{F80E480A-928A-F649-ACB1-023C45FE3019}"/>
              </a:ext>
            </a:extLst>
          </p:cNvPr>
          <p:cNvPicPr>
            <a:picLocks noChangeAspect="1"/>
          </p:cNvPicPr>
          <p:nvPr/>
        </p:nvPicPr>
        <p:blipFill>
          <a:blip r:embed="rId4"/>
          <a:stretch>
            <a:fillRect/>
          </a:stretch>
        </p:blipFill>
        <p:spPr>
          <a:xfrm>
            <a:off x="4895402" y="989168"/>
            <a:ext cx="2005398" cy="2871252"/>
          </a:xfrm>
          <a:prstGeom prst="rect">
            <a:avLst/>
          </a:prstGeom>
        </p:spPr>
      </p:pic>
      <p:pic>
        <p:nvPicPr>
          <p:cNvPr id="16" name="图片 15">
            <a:extLst>
              <a:ext uri="{FF2B5EF4-FFF2-40B4-BE49-F238E27FC236}">
                <a16:creationId xmlns:a16="http://schemas.microsoft.com/office/drawing/2014/main" xmlns="" id="{2A1CCF20-2F6F-FC40-BB24-FEED8E5F7157}"/>
              </a:ext>
            </a:extLst>
          </p:cNvPr>
          <p:cNvPicPr>
            <a:picLocks noChangeAspect="1"/>
          </p:cNvPicPr>
          <p:nvPr/>
        </p:nvPicPr>
        <p:blipFill>
          <a:blip r:embed="rId5"/>
          <a:stretch>
            <a:fillRect/>
          </a:stretch>
        </p:blipFill>
        <p:spPr>
          <a:xfrm>
            <a:off x="4895402" y="3933328"/>
            <a:ext cx="2050615" cy="2941656"/>
          </a:xfrm>
          <a:prstGeom prst="rect">
            <a:avLst/>
          </a:prstGeom>
        </p:spPr>
      </p:pic>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224" r="3616"/>
          <a:stretch/>
        </p:blipFill>
        <p:spPr bwMode="auto">
          <a:xfrm>
            <a:off x="64928" y="989168"/>
            <a:ext cx="2079283" cy="2830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1736" y="989168"/>
            <a:ext cx="2032850" cy="2789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5177" y="3933328"/>
            <a:ext cx="2085968" cy="2930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l="2224" t="1594" r="3028" b="1357"/>
          <a:stretch/>
        </p:blipFill>
        <p:spPr bwMode="auto">
          <a:xfrm>
            <a:off x="2557546" y="989168"/>
            <a:ext cx="1962774" cy="2830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685" t="1552" r="1964" b="1552"/>
          <a:stretch/>
        </p:blipFill>
        <p:spPr bwMode="auto">
          <a:xfrm>
            <a:off x="9696124" y="989168"/>
            <a:ext cx="1952854" cy="2789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rotWithShape="1">
          <a:blip r:embed="rId11">
            <a:extLst>
              <a:ext uri="{28A0092B-C50C-407E-A947-70E740481C1C}">
                <a14:useLocalDpi xmlns:a14="http://schemas.microsoft.com/office/drawing/2010/main" val="0"/>
              </a:ext>
            </a:extLst>
          </a:blip>
          <a:srcRect t="1131"/>
          <a:stretch/>
        </p:blipFill>
        <p:spPr bwMode="auto">
          <a:xfrm>
            <a:off x="9722069" y="3933328"/>
            <a:ext cx="2007475" cy="287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113748" y="660414"/>
            <a:ext cx="2954655" cy="276999"/>
          </a:xfrm>
          <a:prstGeom prst="rect">
            <a:avLst/>
          </a:prstGeom>
        </p:spPr>
        <p:txBody>
          <a:bodyPr wrap="none">
            <a:spAutoFit/>
          </a:bodyPr>
          <a:lstStyle/>
          <a:p>
            <a:r>
              <a:rPr lang="zh-CN" altLang="en-US" sz="1200" dirty="0"/>
              <a:t>注册高级（教授级）网络空间安全工程师</a:t>
            </a:r>
            <a:endParaRPr lang="en-US" altLang="zh-CN" sz="1200" dirty="0"/>
          </a:p>
        </p:txBody>
      </p:sp>
      <p:sp>
        <p:nvSpPr>
          <p:cNvPr id="7" name="矩形 6"/>
          <p:cNvSpPr/>
          <p:nvPr/>
        </p:nvSpPr>
        <p:spPr>
          <a:xfrm>
            <a:off x="2710188" y="660414"/>
            <a:ext cx="2185214" cy="276999"/>
          </a:xfrm>
          <a:prstGeom prst="rect">
            <a:avLst/>
          </a:prstGeom>
        </p:spPr>
        <p:txBody>
          <a:bodyPr wrap="none">
            <a:spAutoFit/>
          </a:bodyPr>
          <a:lstStyle/>
          <a:p>
            <a:r>
              <a:rPr lang="zh-CN" altLang="en-US" sz="1200" dirty="0"/>
              <a:t>注册高级网络空间安全工程</a:t>
            </a:r>
            <a:r>
              <a:rPr lang="zh-CN" altLang="en-US" sz="1200" dirty="0" smtClean="0"/>
              <a:t>师</a:t>
            </a:r>
            <a:endParaRPr lang="zh-CN" altLang="en-US" sz="1200" dirty="0"/>
          </a:p>
        </p:txBody>
      </p:sp>
      <p:sp>
        <p:nvSpPr>
          <p:cNvPr id="9" name="矩形 8"/>
          <p:cNvSpPr/>
          <p:nvPr/>
        </p:nvSpPr>
        <p:spPr>
          <a:xfrm>
            <a:off x="4993225" y="660414"/>
            <a:ext cx="1912703" cy="276999"/>
          </a:xfrm>
          <a:prstGeom prst="rect">
            <a:avLst/>
          </a:prstGeom>
        </p:spPr>
        <p:txBody>
          <a:bodyPr wrap="none">
            <a:spAutoFit/>
          </a:bodyPr>
          <a:lstStyle/>
          <a:p>
            <a:r>
              <a:rPr lang="zh-CN" altLang="en-US" sz="1200" dirty="0" smtClean="0"/>
              <a:t>注册网络</a:t>
            </a:r>
            <a:r>
              <a:rPr lang="zh-CN" altLang="en-US" sz="1200" dirty="0"/>
              <a:t>空间安全工程师</a:t>
            </a:r>
          </a:p>
        </p:txBody>
      </p:sp>
      <p:sp>
        <p:nvSpPr>
          <p:cNvPr id="10" name="矩形 9"/>
          <p:cNvSpPr/>
          <p:nvPr/>
        </p:nvSpPr>
        <p:spPr>
          <a:xfrm>
            <a:off x="6946017" y="660414"/>
            <a:ext cx="2339102" cy="276999"/>
          </a:xfrm>
          <a:prstGeom prst="rect">
            <a:avLst/>
          </a:prstGeom>
        </p:spPr>
        <p:txBody>
          <a:bodyPr wrap="none">
            <a:spAutoFit/>
          </a:bodyPr>
          <a:lstStyle/>
          <a:p>
            <a:r>
              <a:rPr lang="zh-CN" altLang="en-US" sz="1200" dirty="0"/>
              <a:t>注册助理级网络空间安全工程师</a:t>
            </a:r>
          </a:p>
        </p:txBody>
      </p:sp>
      <p:sp>
        <p:nvSpPr>
          <p:cNvPr id="11" name="矩形 10"/>
          <p:cNvSpPr/>
          <p:nvPr/>
        </p:nvSpPr>
        <p:spPr>
          <a:xfrm>
            <a:off x="9556255" y="660414"/>
            <a:ext cx="2339102" cy="276999"/>
          </a:xfrm>
          <a:prstGeom prst="rect">
            <a:avLst/>
          </a:prstGeom>
        </p:spPr>
        <p:txBody>
          <a:bodyPr wrap="none">
            <a:spAutoFit/>
          </a:bodyPr>
          <a:lstStyle/>
          <a:p>
            <a:r>
              <a:rPr lang="zh-CN" altLang="en-US" sz="1200" dirty="0"/>
              <a:t>注册见习级网络空间安全工程师</a:t>
            </a:r>
          </a:p>
        </p:txBody>
      </p:sp>
    </p:spTree>
    <p:extLst>
      <p:ext uri="{BB962C8B-B14F-4D97-AF65-F5344CB8AC3E}">
        <p14:creationId xmlns:p14="http://schemas.microsoft.com/office/powerpoint/2010/main" val="2371595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a:extLst>
              <a:ext uri="{FF2B5EF4-FFF2-40B4-BE49-F238E27FC236}">
                <a16:creationId xmlns="" xmlns:a16="http://schemas.microsoft.com/office/drawing/2014/main" id="{FEB8C929-90B3-2B49-9CAF-93AD996C3F4B}"/>
              </a:ext>
            </a:extLst>
          </p:cNvPr>
          <p:cNvSpPr>
            <a:spLocks noChangeArrowheads="1"/>
          </p:cNvSpPr>
          <p:nvPr/>
        </p:nvSpPr>
        <p:spPr bwMode="auto">
          <a:xfrm>
            <a:off x="64928" y="196864"/>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endParaRPr>
          </a:p>
        </p:txBody>
      </p:sp>
      <p:sp>
        <p:nvSpPr>
          <p:cNvPr id="5" name="文本框 10">
            <a:extLst>
              <a:ext uri="{FF2B5EF4-FFF2-40B4-BE49-F238E27FC236}">
                <a16:creationId xmlns="" xmlns:a16="http://schemas.microsoft.com/office/drawing/2014/main" id="{4DA2A8A2-5786-1147-B6FC-9C8EB70748DC}"/>
              </a:ext>
            </a:extLst>
          </p:cNvPr>
          <p:cNvSpPr txBox="1">
            <a:spLocks noChangeArrowheads="1"/>
          </p:cNvSpPr>
          <p:nvPr/>
        </p:nvSpPr>
        <p:spPr bwMode="auto">
          <a:xfrm>
            <a:off x="336355" y="198749"/>
            <a:ext cx="74097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smtClean="0">
                <a:solidFill>
                  <a:srgbClr val="445469"/>
                </a:solidFill>
                <a:latin typeface="Arial" panose="020B0604020202020204" pitchFamily="34" charset="0"/>
                <a:ea typeface="微软雅黑" panose="020B0503020204020204" pitchFamily="34" charset="-122"/>
              </a:rPr>
              <a:t>网络空间安全工程技术人才专业能力认证证书</a:t>
            </a:r>
            <a:r>
              <a:rPr lang="zh-CN" altLang="en-US" sz="2400" b="1" dirty="0">
                <a:solidFill>
                  <a:srgbClr val="445469"/>
                </a:solidFill>
                <a:latin typeface="Arial" panose="020B0604020202020204" pitchFamily="34" charset="0"/>
                <a:ea typeface="微软雅黑" panose="020B0503020204020204" pitchFamily="34" charset="-122"/>
              </a:rPr>
              <a:t>样板</a:t>
            </a:r>
            <a:endParaRPr lang="zh-CN" altLang="en-US" sz="2400" b="1" dirty="0">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 xmlns:a16="http://schemas.microsoft.com/office/drawing/2014/main" id="{C064D69E-3663-6042-A876-A3578E5B23B5}"/>
              </a:ext>
            </a:extLst>
          </p:cNvPr>
          <p:cNvPicPr>
            <a:picLocks noChangeAspect="1"/>
          </p:cNvPicPr>
          <p:nvPr/>
        </p:nvPicPr>
        <p:blipFill>
          <a:blip r:embed="rId2"/>
          <a:stretch>
            <a:fillRect/>
          </a:stretch>
        </p:blipFill>
        <p:spPr>
          <a:xfrm>
            <a:off x="2511973" y="1381321"/>
            <a:ext cx="2698189" cy="3835980"/>
          </a:xfrm>
          <a:prstGeom prst="rect">
            <a:avLst/>
          </a:prstGeom>
        </p:spPr>
      </p:pic>
      <p:pic>
        <p:nvPicPr>
          <p:cNvPr id="7" name="图片 6">
            <a:extLst>
              <a:ext uri="{FF2B5EF4-FFF2-40B4-BE49-F238E27FC236}">
                <a16:creationId xmlns="" xmlns:a16="http://schemas.microsoft.com/office/drawing/2014/main" id="{E6130BDB-3032-D547-A1B1-8BF3648B297D}"/>
              </a:ext>
            </a:extLst>
          </p:cNvPr>
          <p:cNvPicPr>
            <a:picLocks noChangeAspect="1"/>
          </p:cNvPicPr>
          <p:nvPr/>
        </p:nvPicPr>
        <p:blipFill>
          <a:blip r:embed="rId3"/>
          <a:stretch>
            <a:fillRect/>
          </a:stretch>
        </p:blipFill>
        <p:spPr>
          <a:xfrm>
            <a:off x="137159" y="1403291"/>
            <a:ext cx="2668870" cy="3792041"/>
          </a:xfrm>
          <a:prstGeom prst="rect">
            <a:avLst/>
          </a:prstGeom>
        </p:spPr>
      </p:pic>
      <p:pic>
        <p:nvPicPr>
          <p:cNvPr id="9" name="图片 8">
            <a:extLst>
              <a:ext uri="{FF2B5EF4-FFF2-40B4-BE49-F238E27FC236}">
                <a16:creationId xmlns="" xmlns:a16="http://schemas.microsoft.com/office/drawing/2014/main" id="{31A93C42-D800-3E4B-82B8-36F63C923FAB}"/>
              </a:ext>
            </a:extLst>
          </p:cNvPr>
          <p:cNvPicPr>
            <a:picLocks noChangeAspect="1"/>
          </p:cNvPicPr>
          <p:nvPr/>
        </p:nvPicPr>
        <p:blipFill>
          <a:blip r:embed="rId4"/>
          <a:stretch>
            <a:fillRect/>
          </a:stretch>
        </p:blipFill>
        <p:spPr>
          <a:xfrm>
            <a:off x="4885999" y="1340295"/>
            <a:ext cx="2723200" cy="3877006"/>
          </a:xfrm>
          <a:prstGeom prst="rect">
            <a:avLst/>
          </a:prstGeom>
        </p:spPr>
      </p:pic>
      <p:pic>
        <p:nvPicPr>
          <p:cNvPr id="10" name="图片 9">
            <a:extLst>
              <a:ext uri="{FF2B5EF4-FFF2-40B4-BE49-F238E27FC236}">
                <a16:creationId xmlns="" xmlns:a16="http://schemas.microsoft.com/office/drawing/2014/main" id="{5E450425-A821-D141-BF36-58973556A617}"/>
              </a:ext>
            </a:extLst>
          </p:cNvPr>
          <p:cNvPicPr>
            <a:picLocks noChangeAspect="1"/>
          </p:cNvPicPr>
          <p:nvPr/>
        </p:nvPicPr>
        <p:blipFill>
          <a:blip r:embed="rId5"/>
          <a:stretch>
            <a:fillRect/>
          </a:stretch>
        </p:blipFill>
        <p:spPr>
          <a:xfrm>
            <a:off x="7316330" y="1403291"/>
            <a:ext cx="2719227" cy="3865890"/>
          </a:xfrm>
          <a:prstGeom prst="rect">
            <a:avLst/>
          </a:prstGeom>
        </p:spPr>
      </p:pic>
      <p:pic>
        <p:nvPicPr>
          <p:cNvPr id="8" name="图片 7">
            <a:extLst>
              <a:ext uri="{FF2B5EF4-FFF2-40B4-BE49-F238E27FC236}">
                <a16:creationId xmlns="" xmlns:a16="http://schemas.microsoft.com/office/drawing/2014/main" id="{4F9FCD30-E44F-474B-9354-1B4434CD709F}"/>
              </a:ext>
            </a:extLst>
          </p:cNvPr>
          <p:cNvPicPr>
            <a:picLocks noChangeAspect="1"/>
          </p:cNvPicPr>
          <p:nvPr/>
        </p:nvPicPr>
        <p:blipFill>
          <a:blip r:embed="rId6"/>
          <a:stretch>
            <a:fillRect/>
          </a:stretch>
        </p:blipFill>
        <p:spPr>
          <a:xfrm>
            <a:off x="9550266" y="1403291"/>
            <a:ext cx="2627474" cy="3715247"/>
          </a:xfrm>
          <a:prstGeom prst="rect">
            <a:avLst/>
          </a:prstGeom>
        </p:spPr>
      </p:pic>
    </p:spTree>
    <p:extLst>
      <p:ext uri="{BB962C8B-B14F-4D97-AF65-F5344CB8AC3E}">
        <p14:creationId xmlns:p14="http://schemas.microsoft.com/office/powerpoint/2010/main" val="1875771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719403" y="569425"/>
            <a:ext cx="297180" cy="106680"/>
          </a:xfrm>
          <a:prstGeom prst="rect">
            <a:avLst/>
          </a:prstGeom>
        </p:spPr>
        <p:txBody>
          <a:bodyPr wrap="none" lIns="91440" tIns="45720" rIns="91440" bIns="45720">
            <a:spAutoFit/>
          </a:bodyPr>
          <a:lstStyle/>
          <a:p>
            <a:r>
              <a:rPr lang="zh-CN" altLang="en-US" sz="1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我们的售后服务流程</a:t>
            </a:r>
            <a:endParaRPr lang="en-US" altLang="zh-CN" sz="1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363"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 name="文本框 10"/>
          <p:cNvSpPr txBox="1">
            <a:spLocks noChangeArrowheads="1"/>
          </p:cNvSpPr>
          <p:nvPr/>
        </p:nvSpPr>
        <p:spPr bwMode="auto">
          <a:xfrm>
            <a:off x="313269" y="221445"/>
            <a:ext cx="655701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eaLnBrk="1" hangingPunct="1">
              <a:buClrTx/>
              <a:buSzTx/>
            </a:pPr>
            <a:r>
              <a:rPr lang="zh-CN" altLang="en-US" sz="2400" b="1" dirty="0">
                <a:solidFill>
                  <a:srgbClr val="445469"/>
                </a:solidFill>
                <a:latin typeface="Arial" panose="020B0604020202020204" pitchFamily="34" charset="0"/>
                <a:ea typeface="微软雅黑" panose="020B0503020204020204" pitchFamily="34" charset="-122"/>
              </a:rPr>
              <a:t>征集网络空间安全工程技术人才推荐机构</a:t>
            </a:r>
          </a:p>
        </p:txBody>
      </p:sp>
      <p:pic>
        <p:nvPicPr>
          <p:cNvPr id="6" name="图片 5"/>
          <p:cNvPicPr>
            <a:picLocks noChangeAspect="1"/>
          </p:cNvPicPr>
          <p:nvPr/>
        </p:nvPicPr>
        <p:blipFill>
          <a:blip r:embed="rId3"/>
          <a:stretch>
            <a:fillRect/>
          </a:stretch>
        </p:blipFill>
        <p:spPr>
          <a:xfrm>
            <a:off x="6268083" y="752475"/>
            <a:ext cx="4285615" cy="5792051"/>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234" y="752475"/>
            <a:ext cx="4229815" cy="605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719403" y="569425"/>
            <a:ext cx="297180" cy="106680"/>
          </a:xfrm>
          <a:prstGeom prst="rect">
            <a:avLst/>
          </a:prstGeom>
        </p:spPr>
        <p:txBody>
          <a:bodyPr wrap="none" lIns="91440" tIns="45720" rIns="91440" bIns="45720">
            <a:spAutoFit/>
          </a:bodyPr>
          <a:lstStyle/>
          <a:p>
            <a:r>
              <a:rPr lang="zh-CN" altLang="en-US" sz="1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我们的售后服务流程</a:t>
            </a:r>
            <a:endParaRPr lang="en-US" altLang="zh-CN" sz="1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363"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176" name="TextBox 13"/>
          <p:cNvSpPr txBox="1">
            <a:spLocks noChangeArrowheads="1"/>
          </p:cNvSpPr>
          <p:nvPr/>
        </p:nvSpPr>
        <p:spPr bwMode="auto">
          <a:xfrm>
            <a:off x="412750" y="161290"/>
            <a:ext cx="11651615"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indent="457200" eaLnBrk="1" hangingPunct="1">
              <a:lnSpc>
                <a:spcPct val="150000"/>
              </a:lnSpc>
              <a:spcBef>
                <a:spcPts val="0"/>
              </a:spcBef>
            </a:pPr>
            <a:r>
              <a:rPr lang="zh-CN" altLang="en-US" sz="2400" b="1" dirty="0">
                <a:solidFill>
                  <a:srgbClr val="445469"/>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征集范围：</a:t>
            </a:r>
            <a:r>
              <a:rPr lang="zh-CN" altLang="zh-CN" sz="2400" b="1" dirty="0">
                <a:solidFill>
                  <a:srgbClr val="445469"/>
                </a:solidFill>
                <a:latin typeface="微软雅黑" panose="020B0503020204020204" pitchFamily="34" charset="-122"/>
                <a:ea typeface="微软雅黑" panose="020B0503020204020204" pitchFamily="34" charset="-122"/>
                <a:cs typeface="微软雅黑" panose="020B0503020204020204" pitchFamily="34" charset="-122"/>
              </a:rPr>
              <a:t>全国各地网络安全相关社会组织、科研院校及相关专业机构。</a:t>
            </a:r>
          </a:p>
          <a:p>
            <a:pPr indent="457200" eaLnBrk="1" latinLnBrk="0" hangingPunct="1">
              <a:lnSpc>
                <a:spcPct val="150000"/>
              </a:lnSpc>
              <a:spcBef>
                <a:spcPts val="0"/>
              </a:spcBef>
            </a:pPr>
            <a:endParaRPr lang="zh-CN" altLang="en-US" sz="2400" b="1" dirty="0">
              <a:solidFill>
                <a:srgbClr val="445469"/>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indent="457200" eaLnBrk="1" latinLnBrk="0" hangingPunct="1">
              <a:lnSpc>
                <a:spcPct val="150000"/>
              </a:lnSpc>
              <a:spcBef>
                <a:spcPts val="0"/>
              </a:spcBef>
            </a:pPr>
            <a:r>
              <a:rPr lang="en-US" altLang="zh-CN" sz="2400" b="1" dirty="0">
                <a:solidFill>
                  <a:srgbClr val="445469"/>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t>
            </a:r>
            <a:r>
              <a:rPr lang="zh-CN" altLang="en-US" sz="2400" b="1" dirty="0">
                <a:solidFill>
                  <a:srgbClr val="445469"/>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（全国网安联成员单位可</a:t>
            </a:r>
            <a:r>
              <a:rPr lang="zh-CN" altLang="en-US" sz="24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优先</a:t>
            </a:r>
            <a:r>
              <a:rPr lang="zh-CN" altLang="en-US" sz="2400" b="1" dirty="0">
                <a:solidFill>
                  <a:srgbClr val="445469"/>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申请成为推荐机构）</a:t>
            </a:r>
          </a:p>
        </p:txBody>
      </p:sp>
      <p:sp>
        <p:nvSpPr>
          <p:cNvPr id="14340" name="모서리가 둥근 직사각형 17"/>
          <p:cNvSpPr>
            <a:spLocks noChangeArrowheads="1"/>
          </p:cNvSpPr>
          <p:nvPr/>
        </p:nvSpPr>
        <p:spPr bwMode="auto">
          <a:xfrm>
            <a:off x="2105660" y="1982788"/>
            <a:ext cx="3840163" cy="1720850"/>
          </a:xfrm>
          <a:prstGeom prst="roundRect">
            <a:avLst>
              <a:gd name="adj" fmla="val 7356"/>
            </a:avLst>
          </a:prstGeom>
          <a:solidFill>
            <a:srgbClr val="4886D8"/>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rPr>
              <a:t> </a:t>
            </a:r>
            <a:endParaRPr lang="ko-KR" altLang="en-US">
              <a:solidFill>
                <a:srgbClr val="FFFFFF"/>
              </a:solidFill>
              <a:latin typeface="Arial" panose="020B0604020202020204" pitchFamily="34" charset="0"/>
              <a:ea typeface="Malgun Gothic" panose="020B0503020000020004" pitchFamily="34" charset="-127"/>
              <a:sym typeface="Arial" panose="020B0604020202020204" pitchFamily="34" charset="0"/>
            </a:endParaRPr>
          </a:p>
        </p:txBody>
      </p:sp>
      <p:sp>
        <p:nvSpPr>
          <p:cNvPr id="14341" name="모서리가 둥근 직사각형 18"/>
          <p:cNvSpPr>
            <a:spLocks noChangeArrowheads="1"/>
          </p:cNvSpPr>
          <p:nvPr/>
        </p:nvSpPr>
        <p:spPr bwMode="auto">
          <a:xfrm>
            <a:off x="6082348" y="1982788"/>
            <a:ext cx="3840162" cy="1720850"/>
          </a:xfrm>
          <a:prstGeom prst="roundRect">
            <a:avLst>
              <a:gd name="adj" fmla="val 5361"/>
            </a:avLst>
          </a:prstGeom>
          <a:solidFill>
            <a:srgbClr val="1C4885"/>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ko-KR"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42" name="모서리가 둥근 직사각형 19"/>
          <p:cNvSpPr>
            <a:spLocks noChangeArrowheads="1"/>
          </p:cNvSpPr>
          <p:nvPr/>
        </p:nvSpPr>
        <p:spPr bwMode="auto">
          <a:xfrm>
            <a:off x="2105660" y="3841750"/>
            <a:ext cx="3840163" cy="1720850"/>
          </a:xfrm>
          <a:prstGeom prst="roundRect">
            <a:avLst>
              <a:gd name="adj" fmla="val 6690"/>
            </a:avLst>
          </a:prstGeom>
          <a:solidFill>
            <a:srgbClr val="1C4885"/>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ko-KR" altLang="en-US">
              <a:solidFill>
                <a:srgbClr val="FFFFFF"/>
              </a:solidFill>
              <a:latin typeface="Arial" panose="020B0604020202020204" pitchFamily="34" charset="0"/>
              <a:ea typeface="Malgun Gothic" panose="020B0503020000020004" pitchFamily="34" charset="-127"/>
              <a:sym typeface="Arial" panose="020B0604020202020204" pitchFamily="34" charset="0"/>
            </a:endParaRPr>
          </a:p>
        </p:txBody>
      </p:sp>
      <p:sp>
        <p:nvSpPr>
          <p:cNvPr id="14343" name="모서리가 둥근 직사각형 20"/>
          <p:cNvSpPr>
            <a:spLocks noChangeArrowheads="1"/>
          </p:cNvSpPr>
          <p:nvPr/>
        </p:nvSpPr>
        <p:spPr bwMode="auto">
          <a:xfrm>
            <a:off x="6082348" y="3841750"/>
            <a:ext cx="3840162" cy="1720850"/>
          </a:xfrm>
          <a:prstGeom prst="roundRect">
            <a:avLst>
              <a:gd name="adj" fmla="val 10014"/>
            </a:avLst>
          </a:prstGeom>
          <a:solidFill>
            <a:srgbClr val="4886D8"/>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ko-KR" altLang="en-US">
              <a:solidFill>
                <a:srgbClr val="FFFFFF"/>
              </a:solidFill>
              <a:latin typeface="Arial" panose="020B0604020202020204" pitchFamily="34" charset="0"/>
              <a:ea typeface="Malgun Gothic" panose="020B0503020000020004" pitchFamily="34" charset="-127"/>
              <a:sym typeface="Arial" panose="020B0604020202020204" pitchFamily="34" charset="0"/>
            </a:endParaRPr>
          </a:p>
        </p:txBody>
      </p:sp>
      <p:sp>
        <p:nvSpPr>
          <p:cNvPr id="14344" name="모서리가 둥근 직사각형 21"/>
          <p:cNvSpPr>
            <a:spLocks noChangeArrowheads="1"/>
          </p:cNvSpPr>
          <p:nvPr/>
        </p:nvSpPr>
        <p:spPr bwMode="auto">
          <a:xfrm>
            <a:off x="2169160" y="1795463"/>
            <a:ext cx="3689350" cy="190817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ko-KR" altLang="en-US">
              <a:solidFill>
                <a:srgbClr val="FFFFFF"/>
              </a:solidFill>
              <a:latin typeface="Arial" panose="020B0604020202020204" pitchFamily="34" charset="0"/>
              <a:ea typeface="Malgun Gothic" panose="020B0503020000020004" pitchFamily="34" charset="-127"/>
              <a:sym typeface="Arial" panose="020B0604020202020204" pitchFamily="34" charset="0"/>
            </a:endParaRPr>
          </a:p>
        </p:txBody>
      </p:sp>
      <p:sp>
        <p:nvSpPr>
          <p:cNvPr id="14345" name="모서리가 둥근 직사각형 22"/>
          <p:cNvSpPr>
            <a:spLocks noChangeArrowheads="1"/>
          </p:cNvSpPr>
          <p:nvPr/>
        </p:nvSpPr>
        <p:spPr bwMode="auto">
          <a:xfrm>
            <a:off x="6271260" y="1795463"/>
            <a:ext cx="3689350" cy="190817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ko-KR" altLang="en-US">
              <a:solidFill>
                <a:srgbClr val="FFFFFF"/>
              </a:solidFill>
              <a:latin typeface="Arial" panose="020B0604020202020204" pitchFamily="34" charset="0"/>
              <a:ea typeface="Malgun Gothic" panose="020B0503020000020004" pitchFamily="34" charset="-127"/>
              <a:sym typeface="Arial" panose="020B0604020202020204" pitchFamily="34" charset="0"/>
            </a:endParaRPr>
          </a:p>
        </p:txBody>
      </p:sp>
      <p:sp>
        <p:nvSpPr>
          <p:cNvPr id="14346" name="모서리가 둥근 직사각형 23"/>
          <p:cNvSpPr>
            <a:spLocks noChangeArrowheads="1"/>
          </p:cNvSpPr>
          <p:nvPr/>
        </p:nvSpPr>
        <p:spPr bwMode="auto">
          <a:xfrm>
            <a:off x="2169160" y="3884613"/>
            <a:ext cx="3689350" cy="190817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ko-KR" altLang="en-US">
              <a:solidFill>
                <a:srgbClr val="FFFFFF"/>
              </a:solidFill>
              <a:latin typeface="Arial" panose="020B0604020202020204" pitchFamily="34" charset="0"/>
              <a:ea typeface="Malgun Gothic" panose="020B0503020000020004" pitchFamily="34" charset="-127"/>
              <a:sym typeface="Arial" panose="020B0604020202020204" pitchFamily="34" charset="0"/>
            </a:endParaRPr>
          </a:p>
        </p:txBody>
      </p:sp>
      <p:sp>
        <p:nvSpPr>
          <p:cNvPr id="14347" name="모서리가 둥근 직사각형 24"/>
          <p:cNvSpPr>
            <a:spLocks noChangeArrowheads="1"/>
          </p:cNvSpPr>
          <p:nvPr/>
        </p:nvSpPr>
        <p:spPr bwMode="auto">
          <a:xfrm>
            <a:off x="6271260" y="3884613"/>
            <a:ext cx="3689350" cy="190817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ko-KR" altLang="en-US">
              <a:solidFill>
                <a:srgbClr val="FFFFFF"/>
              </a:solidFill>
              <a:latin typeface="Arial" panose="020B0604020202020204" pitchFamily="34" charset="0"/>
              <a:ea typeface="Malgun Gothic" panose="020B0503020000020004" pitchFamily="34" charset="-127"/>
              <a:sym typeface="Arial" panose="020B0604020202020204" pitchFamily="34" charset="0"/>
            </a:endParaRPr>
          </a:p>
        </p:txBody>
      </p:sp>
      <p:sp>
        <p:nvSpPr>
          <p:cNvPr id="14348" name="타원 25@|1FFC:0|FBC:0|LFC:16777215|LBC:16777215"/>
          <p:cNvSpPr>
            <a:spLocks noChangeArrowheads="1"/>
          </p:cNvSpPr>
          <p:nvPr/>
        </p:nvSpPr>
        <p:spPr bwMode="auto">
          <a:xfrm>
            <a:off x="4925060" y="2559050"/>
            <a:ext cx="2238375" cy="22383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ko-KR"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5" name="TextBox 13"/>
          <p:cNvSpPr txBox="1">
            <a:spLocks noChangeArrowheads="1"/>
          </p:cNvSpPr>
          <p:nvPr/>
        </p:nvSpPr>
        <p:spPr bwMode="auto">
          <a:xfrm>
            <a:off x="7140696" y="2133156"/>
            <a:ext cx="23399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indent="457200" eaLnBrk="1" latinLnBrk="0" hangingPunct="1">
              <a:lnSpc>
                <a:spcPts val="2600"/>
              </a:lnSpc>
              <a:spcBef>
                <a:spcPts val="0"/>
              </a:spcBef>
            </a:pPr>
            <a:r>
              <a:rPr lang="zh-CN" altLang="en-US" sz="2000" dirty="0">
                <a:solidFill>
                  <a:srgbClr val="FFFFFF"/>
                </a:solidFill>
                <a:latin typeface="Arial" panose="020B0604020202020204" pitchFamily="34" charset="0"/>
                <a:ea typeface="微软雅黑" panose="020B0503020204020204" pitchFamily="34" charset="-122"/>
                <a:sym typeface="Arial" panose="020B0604020202020204" pitchFamily="34" charset="0"/>
              </a:rPr>
              <a:t>在本地市行政区域内设有固定办事机构，能有效支撑本地相关培训和考评工作</a:t>
            </a:r>
          </a:p>
        </p:txBody>
      </p:sp>
      <p:sp>
        <p:nvSpPr>
          <p:cNvPr id="20497" name="TextBox 13"/>
          <p:cNvSpPr txBox="1">
            <a:spLocks noChangeArrowheads="1"/>
          </p:cNvSpPr>
          <p:nvPr/>
        </p:nvSpPr>
        <p:spPr bwMode="auto">
          <a:xfrm>
            <a:off x="7135855" y="4086860"/>
            <a:ext cx="2424430" cy="123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indent="457200" algn="l" eaLnBrk="1" latinLnBrk="0" hangingPunct="1">
              <a:spcBef>
                <a:spcPts val="0"/>
              </a:spcBef>
              <a:buClrTx/>
              <a:buSzTx/>
            </a:pPr>
            <a:r>
              <a:rPr lang="zh-CN" altLang="en-US" sz="2000" dirty="0">
                <a:solidFill>
                  <a:srgbClr val="FFFFFF"/>
                </a:solidFill>
                <a:latin typeface="Arial" panose="020B0604020202020204" pitchFamily="34" charset="0"/>
                <a:ea typeface="微软雅黑" panose="020B0503020204020204" pitchFamily="34" charset="-122"/>
                <a:sym typeface="Arial" panose="020B0604020202020204" pitchFamily="34" charset="0"/>
              </a:rPr>
              <a:t>遵守中华人民共和国法律和法规，社会责任感强，资信良好，无不良信用记录</a:t>
            </a:r>
          </a:p>
        </p:txBody>
      </p:sp>
      <p:sp>
        <p:nvSpPr>
          <p:cNvPr id="20499" name="TextBox 13"/>
          <p:cNvSpPr txBox="1">
            <a:spLocks noChangeArrowheads="1"/>
          </p:cNvSpPr>
          <p:nvPr/>
        </p:nvSpPr>
        <p:spPr bwMode="auto">
          <a:xfrm>
            <a:off x="2482850" y="2227898"/>
            <a:ext cx="2687320" cy="123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indent="457200" eaLnBrk="1" latinLnBrk="0" hangingPunct="1">
              <a:spcBef>
                <a:spcPts val="0"/>
              </a:spcBef>
            </a:pPr>
            <a:r>
              <a:rPr lang="zh-CN" altLang="en-US" sz="2000" dirty="0">
                <a:solidFill>
                  <a:srgbClr val="FFFFFF"/>
                </a:solidFill>
                <a:latin typeface="Arial" panose="020B0604020202020204" pitchFamily="34" charset="0"/>
                <a:ea typeface="微软雅黑" panose="020B0503020204020204" pitchFamily="34" charset="-122"/>
                <a:sym typeface="Arial" panose="020B0604020202020204" pitchFamily="34" charset="0"/>
              </a:rPr>
              <a:t>具有独立法人资格，有为本地区网络安全相关行业技术人才服务的意愿</a:t>
            </a:r>
          </a:p>
        </p:txBody>
      </p:sp>
      <p:sp>
        <p:nvSpPr>
          <p:cNvPr id="20501" name="TextBox 13"/>
          <p:cNvSpPr txBox="1">
            <a:spLocks noChangeArrowheads="1"/>
          </p:cNvSpPr>
          <p:nvPr/>
        </p:nvSpPr>
        <p:spPr bwMode="auto">
          <a:xfrm>
            <a:off x="2482850" y="4086860"/>
            <a:ext cx="2519680" cy="123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indent="457200" algn="l" eaLnBrk="1" latinLnBrk="0" hangingPunct="1">
              <a:spcBef>
                <a:spcPts val="0"/>
              </a:spcBef>
              <a:buClrTx/>
              <a:buSzTx/>
            </a:pPr>
            <a:r>
              <a:rPr lang="zh-CN" altLang="en-US" sz="2000" dirty="0">
                <a:solidFill>
                  <a:srgbClr val="FFFFFF"/>
                </a:solidFill>
                <a:latin typeface="Arial" panose="020B0604020202020204" pitchFamily="34" charset="0"/>
                <a:ea typeface="微软雅黑" panose="020B0503020204020204" pitchFamily="34" charset="-122"/>
                <a:sym typeface="Arial" panose="020B0604020202020204" pitchFamily="34" charset="0"/>
              </a:rPr>
              <a:t>在网络空间安全相关行业内认可度较高，组织管理结构和体系清晰明确</a:t>
            </a:r>
          </a:p>
        </p:txBody>
      </p:sp>
      <p:sp>
        <p:nvSpPr>
          <p:cNvPr id="4" name="文本框 3"/>
          <p:cNvSpPr txBox="1"/>
          <p:nvPr/>
        </p:nvSpPr>
        <p:spPr>
          <a:xfrm>
            <a:off x="5215255" y="3161030"/>
            <a:ext cx="1618615" cy="953135"/>
          </a:xfrm>
          <a:prstGeom prst="rect">
            <a:avLst/>
          </a:prstGeom>
          <a:noFill/>
        </p:spPr>
        <p:txBody>
          <a:bodyPr wrap="square" rtlCol="0">
            <a:spAutoFit/>
          </a:bodyPr>
          <a:lstStyle/>
          <a:p>
            <a:pPr algn="ctr"/>
            <a:r>
              <a:rPr lang="zh-CN" altLang="en-US" sz="2800" b="1">
                <a:solidFill>
                  <a:srgbClr val="445469"/>
                </a:solidFill>
                <a:latin typeface="Arial" panose="020B0604020202020204" pitchFamily="34" charset="0"/>
                <a:ea typeface="微软雅黑" panose="020B0503020204020204" pitchFamily="34" charset="-122"/>
              </a:rPr>
              <a:t>征  集</a:t>
            </a:r>
          </a:p>
          <a:p>
            <a:pPr algn="ctr"/>
            <a:r>
              <a:rPr lang="zh-CN" altLang="en-US" sz="2800" b="1">
                <a:solidFill>
                  <a:srgbClr val="445469"/>
                </a:solidFill>
                <a:latin typeface="Arial" panose="020B0604020202020204" pitchFamily="34" charset="0"/>
                <a:ea typeface="微软雅黑" panose="020B0503020204020204" pitchFamily="34" charset="-122"/>
              </a:rPr>
              <a:t>条  件</a:t>
            </a:r>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
                                        </p:tgtEl>
                                      </p:cBhvr>
                                    </p:animEffect>
                                  </p:childTnLst>
                                </p:cTn>
                              </p:par>
                            </p:childTnLst>
                          </p:cTn>
                        </p:par>
                        <p:par>
                          <p:cTn id="12" fill="hold">
                            <p:stCondLst>
                              <p:cond delay="899"/>
                            </p:stCondLst>
                            <p:childTnLst>
                              <p:par>
                                <p:cTn id="13" presetID="22" presetClass="entr" presetSubtype="8" fill="hold" grpId="0" nodeType="afterEffect">
                                  <p:stCondLst>
                                    <p:cond delay="0"/>
                                  </p:stCondLst>
                                  <p:childTnLst>
                                    <p:set>
                                      <p:cBhvr>
                                        <p:cTn id="14" dur="1" fill="hold">
                                          <p:stCondLst>
                                            <p:cond delay="0"/>
                                          </p:stCondLst>
                                        </p:cTn>
                                        <p:tgtEl>
                                          <p:spTgt spid="20495"/>
                                        </p:tgtEl>
                                        <p:attrNameLst>
                                          <p:attrName>style.visibility</p:attrName>
                                        </p:attrNameLst>
                                      </p:cBhvr>
                                      <p:to>
                                        <p:strVal val="visible"/>
                                      </p:to>
                                    </p:set>
                                    <p:animEffect transition="in" filter="wipe(left)">
                                      <p:cBhvr>
                                        <p:cTn id="15" dur="500"/>
                                        <p:tgtEl>
                                          <p:spTgt spid="20495"/>
                                        </p:tgtEl>
                                      </p:cBhvr>
                                    </p:animEffect>
                                  </p:childTnLst>
                                </p:cTn>
                              </p:par>
                            </p:childTnLst>
                          </p:cTn>
                        </p:par>
                        <p:par>
                          <p:cTn id="16" fill="hold">
                            <p:stCondLst>
                              <p:cond delay="1399"/>
                            </p:stCondLst>
                            <p:childTnLst>
                              <p:par>
                                <p:cTn id="17" presetID="22" presetClass="entr" presetSubtype="8" fill="hold" grpId="0" nodeType="afterEffect">
                                  <p:stCondLst>
                                    <p:cond delay="0"/>
                                  </p:stCondLst>
                                  <p:childTnLst>
                                    <p:set>
                                      <p:cBhvr>
                                        <p:cTn id="18" dur="1" fill="hold">
                                          <p:stCondLst>
                                            <p:cond delay="0"/>
                                          </p:stCondLst>
                                        </p:cTn>
                                        <p:tgtEl>
                                          <p:spTgt spid="20497"/>
                                        </p:tgtEl>
                                        <p:attrNameLst>
                                          <p:attrName>style.visibility</p:attrName>
                                        </p:attrNameLst>
                                      </p:cBhvr>
                                      <p:to>
                                        <p:strVal val="visible"/>
                                      </p:to>
                                    </p:set>
                                    <p:animEffect transition="in" filter="wipe(left)">
                                      <p:cBhvr>
                                        <p:cTn id="19" dur="500"/>
                                        <p:tgtEl>
                                          <p:spTgt spid="20497"/>
                                        </p:tgtEl>
                                      </p:cBhvr>
                                    </p:animEffect>
                                  </p:childTnLst>
                                </p:cTn>
                              </p:par>
                            </p:childTnLst>
                          </p:cTn>
                        </p:par>
                        <p:par>
                          <p:cTn id="20" fill="hold">
                            <p:stCondLst>
                              <p:cond delay="1899"/>
                            </p:stCondLst>
                            <p:childTnLst>
                              <p:par>
                                <p:cTn id="21" presetID="22" presetClass="entr" presetSubtype="8" fill="hold" grpId="0" nodeType="afterEffect">
                                  <p:stCondLst>
                                    <p:cond delay="0"/>
                                  </p:stCondLst>
                                  <p:childTnLst>
                                    <p:set>
                                      <p:cBhvr>
                                        <p:cTn id="22" dur="1" fill="hold">
                                          <p:stCondLst>
                                            <p:cond delay="0"/>
                                          </p:stCondLst>
                                        </p:cTn>
                                        <p:tgtEl>
                                          <p:spTgt spid="20499"/>
                                        </p:tgtEl>
                                        <p:attrNameLst>
                                          <p:attrName>style.visibility</p:attrName>
                                        </p:attrNameLst>
                                      </p:cBhvr>
                                      <p:to>
                                        <p:strVal val="visible"/>
                                      </p:to>
                                    </p:set>
                                    <p:animEffect transition="in" filter="wipe(left)">
                                      <p:cBhvr>
                                        <p:cTn id="23" dur="500"/>
                                        <p:tgtEl>
                                          <p:spTgt spid="20499"/>
                                        </p:tgtEl>
                                      </p:cBhvr>
                                    </p:animEffect>
                                  </p:childTnLst>
                                </p:cTn>
                              </p:par>
                            </p:childTnLst>
                          </p:cTn>
                        </p:par>
                        <p:par>
                          <p:cTn id="24" fill="hold">
                            <p:stCondLst>
                              <p:cond delay="2399"/>
                            </p:stCondLst>
                            <p:childTnLst>
                              <p:par>
                                <p:cTn id="25" presetID="22" presetClass="entr" presetSubtype="8" fill="hold" grpId="0" nodeType="afterEffect">
                                  <p:stCondLst>
                                    <p:cond delay="0"/>
                                  </p:stCondLst>
                                  <p:childTnLst>
                                    <p:set>
                                      <p:cBhvr>
                                        <p:cTn id="26" dur="1" fill="hold">
                                          <p:stCondLst>
                                            <p:cond delay="0"/>
                                          </p:stCondLst>
                                        </p:cTn>
                                        <p:tgtEl>
                                          <p:spTgt spid="20501"/>
                                        </p:tgtEl>
                                        <p:attrNameLst>
                                          <p:attrName>style.visibility</p:attrName>
                                        </p:attrNameLst>
                                      </p:cBhvr>
                                      <p:to>
                                        <p:strVal val="visible"/>
                                      </p:to>
                                    </p:set>
                                    <p:animEffect transition="in" filter="wipe(left)">
                                      <p:cBhvr>
                                        <p:cTn id="27" dur="500"/>
                                        <p:tgtEl>
                                          <p:spTgt spid="20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0495" grpId="0" autoUpdateAnimBg="0"/>
      <p:bldP spid="20497" grpId="0" autoUpdateAnimBg="0"/>
      <p:bldP spid="20499" grpId="0" autoUpdateAnimBg="0"/>
      <p:bldP spid="2050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框 10"/>
          <p:cNvSpPr txBox="1">
            <a:spLocks noChangeArrowheads="1"/>
          </p:cNvSpPr>
          <p:nvPr/>
        </p:nvSpPr>
        <p:spPr bwMode="auto">
          <a:xfrm>
            <a:off x="252234" y="197168"/>
            <a:ext cx="3495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445469"/>
                </a:solidFill>
                <a:latin typeface="Arial" panose="020B0604020202020204" pitchFamily="34" charset="0"/>
                <a:ea typeface="微软雅黑" panose="020B0503020204020204" pitchFamily="34" charset="-122"/>
              </a:rPr>
              <a:t>征集程序：</a:t>
            </a:r>
            <a:endParaRPr lang="zh-CN" altLang="en-US" sz="2400" b="1" dirty="0">
              <a:latin typeface="微软雅黑" panose="020B0503020204020204" pitchFamily="34" charset="-122"/>
              <a:ea typeface="微软雅黑" panose="020B0503020204020204" pitchFamily="34" charset="-122"/>
            </a:endParaRPr>
          </a:p>
        </p:txBody>
      </p:sp>
      <p:sp>
        <p:nvSpPr>
          <p:cNvPr id="12291"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299" name="矩形 13"/>
          <p:cNvSpPr>
            <a:spLocks noChangeArrowheads="1"/>
          </p:cNvSpPr>
          <p:nvPr/>
        </p:nvSpPr>
        <p:spPr bwMode="auto">
          <a:xfrm>
            <a:off x="1486216" y="1354464"/>
            <a:ext cx="50688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2000" dirty="0">
                <a:solidFill>
                  <a:srgbClr val="445469"/>
                </a:solidFill>
                <a:latin typeface="Arial" panose="020B0604020202020204" pitchFamily="34" charset="0"/>
                <a:ea typeface="微软雅黑" panose="020B0503020204020204" pitchFamily="34" charset="-122"/>
                <a:sym typeface="Arial" panose="020B0604020202020204" pitchFamily="34" charset="0"/>
              </a:rPr>
              <a:t>填写申请材料</a:t>
            </a:r>
          </a:p>
        </p:txBody>
      </p:sp>
      <p:sp>
        <p:nvSpPr>
          <p:cNvPr id="12300" name="矩形 14"/>
          <p:cNvSpPr>
            <a:spLocks noChangeArrowheads="1"/>
          </p:cNvSpPr>
          <p:nvPr/>
        </p:nvSpPr>
        <p:spPr bwMode="auto">
          <a:xfrm>
            <a:off x="1486218" y="2109311"/>
            <a:ext cx="5068887" cy="33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6025" eaLnBrk="1" hangingPunct="1">
              <a:lnSpc>
                <a:spcPct val="120000"/>
              </a:lnSpc>
              <a:spcBef>
                <a:spcPct val="20000"/>
              </a:spcBef>
            </a:pPr>
            <a:r>
              <a:rPr lang="zh-CN" altLang="en-US" sz="2000" dirty="0">
                <a:solidFill>
                  <a:srgbClr val="445469"/>
                </a:solidFill>
                <a:latin typeface="Arial" panose="020B0604020202020204" pitchFamily="34" charset="0"/>
                <a:ea typeface="微软雅黑" panose="020B0503020204020204" pitchFamily="34" charset="-122"/>
                <a:sym typeface="Arial" panose="020B0604020202020204" pitchFamily="34" charset="0"/>
              </a:rPr>
              <a:t>组织审议、遴选</a:t>
            </a:r>
          </a:p>
        </p:txBody>
      </p:sp>
      <p:sp>
        <p:nvSpPr>
          <p:cNvPr id="12301" name="矩形 15"/>
          <p:cNvSpPr>
            <a:spLocks noChangeArrowheads="1"/>
          </p:cNvSpPr>
          <p:nvPr/>
        </p:nvSpPr>
        <p:spPr bwMode="auto">
          <a:xfrm>
            <a:off x="1486218" y="2978309"/>
            <a:ext cx="5068887" cy="33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2000" dirty="0">
                <a:solidFill>
                  <a:srgbClr val="445469"/>
                </a:solidFill>
                <a:latin typeface="Arial" panose="020B0604020202020204" pitchFamily="34" charset="0"/>
                <a:ea typeface="微软雅黑" panose="020B0503020204020204" pitchFamily="34" charset="-122"/>
                <a:sym typeface="Arial" panose="020B0604020202020204" pitchFamily="34" charset="0"/>
              </a:rPr>
              <a:t>签订协议</a:t>
            </a:r>
          </a:p>
        </p:txBody>
      </p:sp>
      <p:sp>
        <p:nvSpPr>
          <p:cNvPr id="3" name="矩形 14"/>
          <p:cNvSpPr>
            <a:spLocks noChangeArrowheads="1"/>
          </p:cNvSpPr>
          <p:nvPr/>
        </p:nvSpPr>
        <p:spPr bwMode="auto">
          <a:xfrm>
            <a:off x="1486220" y="3951092"/>
            <a:ext cx="487339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zh-CN" sz="2000" dirty="0">
                <a:solidFill>
                  <a:srgbClr val="445469"/>
                </a:solidFill>
                <a:latin typeface="Arial" panose="020B0604020202020204" pitchFamily="34" charset="0"/>
                <a:ea typeface="微软雅黑" panose="020B0503020204020204" pitchFamily="34" charset="-122"/>
              </a:rPr>
              <a:t>在“网安联认证中心”公众号及</a:t>
            </a:r>
            <a:r>
              <a:rPr lang="zh-CN" altLang="zh-CN" sz="2000" dirty="0" smtClean="0">
                <a:solidFill>
                  <a:srgbClr val="445469"/>
                </a:solidFill>
                <a:latin typeface="Arial" panose="020B0604020202020204" pitchFamily="34" charset="0"/>
                <a:ea typeface="微软雅黑" panose="020B0503020204020204" pitchFamily="34" charset="-122"/>
              </a:rPr>
              <a:t>“网络安全共</a:t>
            </a:r>
            <a:r>
              <a:rPr lang="zh-CN" altLang="en-US" sz="2000" dirty="0" smtClean="0">
                <a:solidFill>
                  <a:srgbClr val="445469"/>
                </a:solidFill>
                <a:latin typeface="Arial" panose="020B0604020202020204" pitchFamily="34" charset="0"/>
                <a:ea typeface="微软雅黑" panose="020B0503020204020204" pitchFamily="34" charset="-122"/>
              </a:rPr>
              <a:t>建网</a:t>
            </a:r>
            <a:r>
              <a:rPr lang="zh-CN" altLang="zh-CN" sz="2000" dirty="0" smtClean="0">
                <a:solidFill>
                  <a:srgbClr val="445469"/>
                </a:solidFill>
                <a:latin typeface="Arial" panose="020B0604020202020204" pitchFamily="34" charset="0"/>
                <a:ea typeface="微软雅黑" panose="020B0503020204020204" pitchFamily="34" charset="-122"/>
              </a:rPr>
              <a:t>”</a:t>
            </a:r>
            <a:r>
              <a:rPr lang="en-US" altLang="zh-CN" sz="2000" dirty="0" smtClean="0">
                <a:solidFill>
                  <a:srgbClr val="445469"/>
                </a:solidFill>
                <a:latin typeface="Arial" panose="020B0604020202020204" pitchFamily="34" charset="0"/>
                <a:ea typeface="微软雅黑" panose="020B0503020204020204" pitchFamily="34" charset="-122"/>
              </a:rPr>
              <a:t>https</a:t>
            </a:r>
            <a:r>
              <a:rPr lang="en-US" altLang="zh-CN" sz="2000" dirty="0">
                <a:solidFill>
                  <a:srgbClr val="445469"/>
                </a:solidFill>
                <a:latin typeface="Arial" panose="020B0604020202020204" pitchFamily="34" charset="0"/>
                <a:ea typeface="微软雅黑" panose="020B0503020204020204" pitchFamily="34" charset="-122"/>
              </a:rPr>
              <a:t>://www.iscn.org.cn/  </a:t>
            </a:r>
            <a:r>
              <a:rPr lang="zh-CN" altLang="zh-CN" sz="2000" dirty="0">
                <a:solidFill>
                  <a:srgbClr val="445469"/>
                </a:solidFill>
                <a:latin typeface="Arial" panose="020B0604020202020204" pitchFamily="34" charset="0"/>
                <a:ea typeface="微软雅黑" panose="020B0503020204020204" pitchFamily="34" charset="-122"/>
              </a:rPr>
              <a:t>公布名单</a:t>
            </a:r>
            <a:endParaRPr lang="zh-CN" altLang="en-US" sz="20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1320929" y="5375856"/>
            <a:ext cx="1980029" cy="429861"/>
          </a:xfrm>
          <a:prstGeom prst="rect">
            <a:avLst/>
          </a:prstGeom>
        </p:spPr>
        <p:txBody>
          <a:bodyPr wrap="none">
            <a:spAutoFit/>
          </a:bodyPr>
          <a:lstStyle/>
          <a:p>
            <a:pPr defTabSz="1216025" eaLnBrk="1" hangingPunct="1">
              <a:lnSpc>
                <a:spcPct val="120000"/>
              </a:lnSpc>
              <a:spcBef>
                <a:spcPct val="20000"/>
              </a:spcBef>
            </a:pPr>
            <a:r>
              <a:rPr lang="zh-CN" altLang="en-US" sz="2000" dirty="0">
                <a:solidFill>
                  <a:srgbClr val="445469"/>
                </a:solidFill>
                <a:latin typeface="Arial" panose="020B0604020202020204" pitchFamily="34" charset="0"/>
                <a:ea typeface="微软雅黑" panose="020B0503020204020204" pitchFamily="34" charset="-122"/>
                <a:sym typeface="Arial" panose="020B0604020202020204" pitchFamily="34" charset="0"/>
              </a:rPr>
              <a:t>颁发证书、牌匾</a:t>
            </a:r>
          </a:p>
        </p:txBody>
      </p:sp>
      <p:cxnSp>
        <p:nvCxnSpPr>
          <p:cNvPr id="20" name="原创设计师QQ598969553      _2"/>
          <p:cNvCxnSpPr/>
          <p:nvPr/>
        </p:nvCxnSpPr>
        <p:spPr>
          <a:xfrm flipV="1">
            <a:off x="645565" y="1121568"/>
            <a:ext cx="29865" cy="4312531"/>
          </a:xfrm>
          <a:prstGeom prst="line">
            <a:avLst/>
          </a:prstGeom>
          <a:noFill/>
          <a:ln w="9525">
            <a:solidFill>
              <a:schemeClr val="bg1">
                <a:lumMod val="50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grpSp>
        <p:nvGrpSpPr>
          <p:cNvPr id="24" name="原创设计师QQ598969553      _11"/>
          <p:cNvGrpSpPr/>
          <p:nvPr/>
        </p:nvGrpSpPr>
        <p:grpSpPr>
          <a:xfrm>
            <a:off x="450481" y="2982262"/>
            <a:ext cx="409642" cy="409742"/>
            <a:chOff x="4321024" y="3586324"/>
            <a:chExt cx="450606" cy="450717"/>
          </a:xfrm>
        </p:grpSpPr>
        <p:sp>
          <p:nvSpPr>
            <p:cNvPr id="25" name="Oval 53"/>
            <p:cNvSpPr>
              <a:spLocks noChangeArrowheads="1"/>
            </p:cNvSpPr>
            <p:nvPr/>
          </p:nvSpPr>
          <p:spPr bwMode="auto">
            <a:xfrm>
              <a:off x="4321024" y="3586324"/>
              <a:ext cx="450606" cy="450717"/>
            </a:xfrm>
            <a:prstGeom prst="ellipse">
              <a:avLst/>
            </a:prstGeom>
            <a:gradFill>
              <a:gsLst>
                <a:gs pos="0">
                  <a:schemeClr val="accent2"/>
                </a:gs>
                <a:gs pos="100000">
                  <a:schemeClr val="accent1"/>
                </a:gs>
              </a:gsLst>
              <a:lin ang="12600000" scaled="0"/>
            </a:gradFill>
            <a:ln w="5715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6" name="文本框 9"/>
            <p:cNvSpPr txBox="1"/>
            <p:nvPr/>
          </p:nvSpPr>
          <p:spPr>
            <a:xfrm>
              <a:off x="4366293" y="3591621"/>
              <a:ext cx="360067" cy="440122"/>
            </a:xfrm>
            <a:prstGeom prst="rect">
              <a:avLst/>
            </a:prstGeom>
            <a:noFill/>
          </p:spPr>
          <p:txBody>
            <a:bodyPr wrap="none" rtlCol="0" anchor="ctr">
              <a:spAutoFit/>
            </a:bodyPr>
            <a:lstStyle/>
            <a:p>
              <a:pPr algn="ctr"/>
              <a:r>
                <a:rPr lang="en-US" altLang="zh-CN" sz="2000" dirty="0">
                  <a:solidFill>
                    <a:schemeClr val="bg1"/>
                  </a:solidFill>
                  <a:latin typeface="Impact" panose="020B0806030902050204" pitchFamily="34" charset="0"/>
                  <a:ea typeface="微软雅黑" panose="020B0503020204020204" pitchFamily="34" charset="-122"/>
                </a:rPr>
                <a:t>C</a:t>
              </a:r>
              <a:endParaRPr lang="zh-CN" altLang="en-US" sz="1600" dirty="0">
                <a:solidFill>
                  <a:schemeClr val="bg1"/>
                </a:solidFill>
                <a:latin typeface="Impact" panose="020B0806030902050204" pitchFamily="34" charset="0"/>
                <a:ea typeface="微软雅黑" panose="020B0503020204020204" pitchFamily="34" charset="-122"/>
              </a:endParaRPr>
            </a:p>
          </p:txBody>
        </p:sp>
      </p:grpSp>
      <p:grpSp>
        <p:nvGrpSpPr>
          <p:cNvPr id="27" name="原创设计师QQ598969553      _12"/>
          <p:cNvGrpSpPr/>
          <p:nvPr/>
        </p:nvGrpSpPr>
        <p:grpSpPr>
          <a:xfrm>
            <a:off x="450481" y="2073659"/>
            <a:ext cx="409642" cy="409742"/>
            <a:chOff x="4321024" y="3586324"/>
            <a:chExt cx="450606" cy="450717"/>
          </a:xfrm>
        </p:grpSpPr>
        <p:sp>
          <p:nvSpPr>
            <p:cNvPr id="28" name="Oval 53"/>
            <p:cNvSpPr>
              <a:spLocks noChangeArrowheads="1"/>
            </p:cNvSpPr>
            <p:nvPr/>
          </p:nvSpPr>
          <p:spPr bwMode="auto">
            <a:xfrm>
              <a:off x="4321024" y="3586324"/>
              <a:ext cx="450606" cy="450717"/>
            </a:xfrm>
            <a:prstGeom prst="ellipse">
              <a:avLst/>
            </a:prstGeom>
            <a:gradFill>
              <a:gsLst>
                <a:gs pos="0">
                  <a:schemeClr val="accent2"/>
                </a:gs>
                <a:gs pos="100000">
                  <a:schemeClr val="accent1"/>
                </a:gs>
              </a:gsLst>
              <a:lin ang="12600000" scaled="0"/>
            </a:gradFill>
            <a:ln w="5715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gradFill>
                  <a:gsLst>
                    <a:gs pos="15000">
                      <a:schemeClr val="accent2"/>
                    </a:gs>
                    <a:gs pos="99000">
                      <a:schemeClr val="accent1"/>
                    </a:gs>
                  </a:gsLst>
                  <a:lin ang="12600000" scaled="0"/>
                </a:gradFill>
                <a:latin typeface="微软雅黑" panose="020B0503020204020204" pitchFamily="34" charset="-122"/>
                <a:ea typeface="微软雅黑" panose="020B0503020204020204" pitchFamily="34" charset="-122"/>
              </a:endParaRPr>
            </a:p>
          </p:txBody>
        </p:sp>
        <p:sp>
          <p:nvSpPr>
            <p:cNvPr id="29" name="文本框 9"/>
            <p:cNvSpPr txBox="1"/>
            <p:nvPr/>
          </p:nvSpPr>
          <p:spPr>
            <a:xfrm>
              <a:off x="4382163" y="3625475"/>
              <a:ext cx="328328" cy="372410"/>
            </a:xfrm>
            <a:prstGeom prst="rect">
              <a:avLst/>
            </a:prstGeom>
            <a:noFill/>
          </p:spPr>
          <p:txBody>
            <a:bodyPr wrap="none" rtlCol="0" anchor="ctr">
              <a:spAutoFit/>
            </a:bodyPr>
            <a:lstStyle/>
            <a:p>
              <a:pPr algn="ctr"/>
              <a:r>
                <a:rPr lang="en-US" altLang="zh-CN" sz="1600" dirty="0">
                  <a:solidFill>
                    <a:schemeClr val="bg1"/>
                  </a:solidFill>
                  <a:latin typeface="Impact" panose="020B0806030902050204" pitchFamily="34" charset="0"/>
                  <a:ea typeface="微软雅黑" panose="020B0503020204020204" pitchFamily="34" charset="-122"/>
                </a:rPr>
                <a:t>B</a:t>
              </a:r>
              <a:endParaRPr lang="zh-CN" altLang="en-US" sz="1600" dirty="0">
                <a:solidFill>
                  <a:schemeClr val="bg1"/>
                </a:solidFill>
                <a:latin typeface="Impact" panose="020B0806030902050204" pitchFamily="34" charset="0"/>
                <a:ea typeface="微软雅黑" panose="020B0503020204020204" pitchFamily="34" charset="-122"/>
              </a:endParaRPr>
            </a:p>
          </p:txBody>
        </p:sp>
      </p:grpSp>
      <p:grpSp>
        <p:nvGrpSpPr>
          <p:cNvPr id="30" name="原创设计师QQ598969553      _13"/>
          <p:cNvGrpSpPr/>
          <p:nvPr/>
        </p:nvGrpSpPr>
        <p:grpSpPr>
          <a:xfrm>
            <a:off x="450481" y="1332354"/>
            <a:ext cx="409642" cy="409742"/>
            <a:chOff x="4321024" y="3586324"/>
            <a:chExt cx="450606" cy="450717"/>
          </a:xfrm>
        </p:grpSpPr>
        <p:sp>
          <p:nvSpPr>
            <p:cNvPr id="31" name="Oval 53"/>
            <p:cNvSpPr>
              <a:spLocks noChangeArrowheads="1"/>
            </p:cNvSpPr>
            <p:nvPr/>
          </p:nvSpPr>
          <p:spPr bwMode="auto">
            <a:xfrm>
              <a:off x="4321024" y="3586324"/>
              <a:ext cx="450606" cy="450717"/>
            </a:xfrm>
            <a:prstGeom prst="ellipse">
              <a:avLst/>
            </a:prstGeom>
            <a:gradFill>
              <a:gsLst>
                <a:gs pos="0">
                  <a:schemeClr val="accent2"/>
                </a:gs>
                <a:gs pos="98000">
                  <a:schemeClr val="accent1"/>
                </a:gs>
              </a:gsLst>
              <a:lin ang="12600000" scaled="0"/>
            </a:gradFill>
            <a:ln w="5715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32" name="文本框 9"/>
            <p:cNvSpPr txBox="1"/>
            <p:nvPr/>
          </p:nvSpPr>
          <p:spPr>
            <a:xfrm>
              <a:off x="4373347" y="3591621"/>
              <a:ext cx="345961" cy="440121"/>
            </a:xfrm>
            <a:prstGeom prst="rect">
              <a:avLst/>
            </a:prstGeom>
            <a:noFill/>
          </p:spPr>
          <p:txBody>
            <a:bodyPr wrap="none" rtlCol="0" anchor="ctr">
              <a:spAutoFit/>
            </a:bodyPr>
            <a:lstStyle/>
            <a:p>
              <a:pPr algn="ctr"/>
              <a:r>
                <a:rPr lang="en-US" altLang="zh-CN" sz="2000" dirty="0">
                  <a:solidFill>
                    <a:schemeClr val="bg1"/>
                  </a:solidFill>
                  <a:latin typeface="Impact" panose="020B0806030902050204" pitchFamily="34" charset="0"/>
                  <a:ea typeface="微软雅黑" panose="020B0503020204020204" pitchFamily="34" charset="-122"/>
                </a:rPr>
                <a:t>A</a:t>
              </a:r>
              <a:endParaRPr lang="zh-CN" altLang="en-US" sz="1600" dirty="0">
                <a:solidFill>
                  <a:schemeClr val="bg1"/>
                </a:solidFill>
                <a:latin typeface="Impact" panose="020B0806030902050204" pitchFamily="34" charset="0"/>
                <a:ea typeface="微软雅黑" panose="020B0503020204020204" pitchFamily="34" charset="-122"/>
              </a:endParaRPr>
            </a:p>
          </p:txBody>
        </p:sp>
      </p:grpSp>
      <p:grpSp>
        <p:nvGrpSpPr>
          <p:cNvPr id="34" name="原创设计师QQ598969553      _11"/>
          <p:cNvGrpSpPr/>
          <p:nvPr/>
        </p:nvGrpSpPr>
        <p:grpSpPr>
          <a:xfrm>
            <a:off x="450481" y="4153302"/>
            <a:ext cx="409642" cy="409742"/>
            <a:chOff x="4321024" y="3586324"/>
            <a:chExt cx="450606" cy="450717"/>
          </a:xfrm>
        </p:grpSpPr>
        <p:sp>
          <p:nvSpPr>
            <p:cNvPr id="35" name="Oval 53"/>
            <p:cNvSpPr>
              <a:spLocks noChangeArrowheads="1"/>
            </p:cNvSpPr>
            <p:nvPr/>
          </p:nvSpPr>
          <p:spPr bwMode="auto">
            <a:xfrm>
              <a:off x="4321024" y="3586324"/>
              <a:ext cx="450606" cy="450717"/>
            </a:xfrm>
            <a:prstGeom prst="ellipse">
              <a:avLst/>
            </a:prstGeom>
            <a:gradFill>
              <a:gsLst>
                <a:gs pos="0">
                  <a:schemeClr val="accent2"/>
                </a:gs>
                <a:gs pos="100000">
                  <a:schemeClr val="accent1"/>
                </a:gs>
              </a:gsLst>
              <a:lin ang="12600000" scaled="0"/>
            </a:gradFill>
            <a:ln w="5715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36" name="文本框 9"/>
            <p:cNvSpPr txBox="1"/>
            <p:nvPr/>
          </p:nvSpPr>
          <p:spPr>
            <a:xfrm>
              <a:off x="4366293" y="3591621"/>
              <a:ext cx="360067" cy="440122"/>
            </a:xfrm>
            <a:prstGeom prst="rect">
              <a:avLst/>
            </a:prstGeom>
            <a:noFill/>
          </p:spPr>
          <p:txBody>
            <a:bodyPr wrap="none" rtlCol="0" anchor="ctr">
              <a:spAutoFit/>
            </a:bodyPr>
            <a:lstStyle/>
            <a:p>
              <a:pPr algn="ctr"/>
              <a:r>
                <a:rPr lang="en-US" altLang="zh-CN" sz="2000" dirty="0">
                  <a:solidFill>
                    <a:schemeClr val="bg1"/>
                  </a:solidFill>
                  <a:latin typeface="Impact" panose="020B0806030902050204" pitchFamily="34" charset="0"/>
                  <a:ea typeface="微软雅黑" panose="020B0503020204020204" pitchFamily="34" charset="-122"/>
                </a:rPr>
                <a:t>D</a:t>
              </a:r>
              <a:endParaRPr lang="zh-CN" altLang="en-US" sz="1600" dirty="0">
                <a:solidFill>
                  <a:schemeClr val="bg1"/>
                </a:solidFill>
                <a:latin typeface="Impact" panose="020B0806030902050204" pitchFamily="34" charset="0"/>
                <a:ea typeface="微软雅黑" panose="020B0503020204020204" pitchFamily="34" charset="-122"/>
              </a:endParaRPr>
            </a:p>
          </p:txBody>
        </p:sp>
      </p:grpSp>
      <p:grpSp>
        <p:nvGrpSpPr>
          <p:cNvPr id="37" name="原创设计师QQ598969553      _11"/>
          <p:cNvGrpSpPr/>
          <p:nvPr/>
        </p:nvGrpSpPr>
        <p:grpSpPr>
          <a:xfrm>
            <a:off x="440744" y="5290998"/>
            <a:ext cx="409642" cy="409742"/>
            <a:chOff x="4321024" y="3586324"/>
            <a:chExt cx="450606" cy="450717"/>
          </a:xfrm>
        </p:grpSpPr>
        <p:sp>
          <p:nvSpPr>
            <p:cNvPr id="38" name="Oval 53"/>
            <p:cNvSpPr>
              <a:spLocks noChangeArrowheads="1"/>
            </p:cNvSpPr>
            <p:nvPr/>
          </p:nvSpPr>
          <p:spPr bwMode="auto">
            <a:xfrm>
              <a:off x="4321024" y="3586324"/>
              <a:ext cx="450606" cy="450717"/>
            </a:xfrm>
            <a:prstGeom prst="ellipse">
              <a:avLst/>
            </a:prstGeom>
            <a:gradFill>
              <a:gsLst>
                <a:gs pos="0">
                  <a:schemeClr val="accent2"/>
                </a:gs>
                <a:gs pos="100000">
                  <a:schemeClr val="accent1"/>
                </a:gs>
              </a:gsLst>
              <a:lin ang="12600000" scaled="0"/>
            </a:gradFill>
            <a:ln w="5715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39" name="文本框 9"/>
            <p:cNvSpPr txBox="1"/>
            <p:nvPr/>
          </p:nvSpPr>
          <p:spPr>
            <a:xfrm>
              <a:off x="4386572" y="3591621"/>
              <a:ext cx="319510" cy="440122"/>
            </a:xfrm>
            <a:prstGeom prst="rect">
              <a:avLst/>
            </a:prstGeom>
            <a:noFill/>
          </p:spPr>
          <p:txBody>
            <a:bodyPr wrap="none" rtlCol="0" anchor="ctr">
              <a:spAutoFit/>
            </a:bodyPr>
            <a:lstStyle/>
            <a:p>
              <a:pPr algn="ctr"/>
              <a:r>
                <a:rPr lang="en-US" altLang="zh-CN" sz="2000" dirty="0">
                  <a:solidFill>
                    <a:schemeClr val="bg1"/>
                  </a:solidFill>
                  <a:latin typeface="Impact" panose="020B0806030902050204" pitchFamily="34" charset="0"/>
                  <a:ea typeface="微软雅黑" panose="020B0503020204020204" pitchFamily="34" charset="-122"/>
                </a:rPr>
                <a:t>E</a:t>
              </a:r>
              <a:endParaRPr lang="zh-CN" altLang="en-US" sz="1600" dirty="0">
                <a:solidFill>
                  <a:schemeClr val="bg1"/>
                </a:solidFill>
                <a:latin typeface="Impact" panose="020B0806030902050204" pitchFamily="34" charset="0"/>
                <a:ea typeface="微软雅黑" panose="020B0503020204020204" pitchFamily="34" charset="-122"/>
              </a:endParaRPr>
            </a:p>
          </p:txBody>
        </p:sp>
      </p:gr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86661" y="3951092"/>
            <a:ext cx="2836169" cy="2027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4699" y="-8620125"/>
            <a:ext cx="5088379"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4699" y="-8657121"/>
            <a:ext cx="5088379"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4699" y="-8620125"/>
            <a:ext cx="5088379"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0260" y="390980"/>
            <a:ext cx="2123302" cy="30010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9762" y="-13282613"/>
            <a:ext cx="2290807"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2990" y="352041"/>
            <a:ext cx="2149372" cy="3039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24525" y="-13282613"/>
            <a:ext cx="2291730"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24525" y="-13282613"/>
            <a:ext cx="2291730"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10026" y="363008"/>
            <a:ext cx="2133709" cy="30165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19762" y="-13282613"/>
            <a:ext cx="2290807"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19762" y="-13282613"/>
            <a:ext cx="2290807"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034350" y="390979"/>
            <a:ext cx="2113071" cy="29886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55105" y="3649360"/>
            <a:ext cx="2166460" cy="30641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42" presetClass="entr" presetSubtype="0" fill="hold" nodeType="withEffect">
                                  <p:stCondLst>
                                    <p:cond delay="175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135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95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175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1000"/>
                                        <p:tgtEl>
                                          <p:spTgt spid="34"/>
                                        </p:tgtEl>
                                      </p:cBhvr>
                                    </p:animEffect>
                                    <p:anim calcmode="lin" valueType="num">
                                      <p:cBhvr>
                                        <p:cTn id="26" dur="1000" fill="hold"/>
                                        <p:tgtEl>
                                          <p:spTgt spid="34"/>
                                        </p:tgtEl>
                                        <p:attrNameLst>
                                          <p:attrName>ppt_x</p:attrName>
                                        </p:attrNameLst>
                                      </p:cBhvr>
                                      <p:tavLst>
                                        <p:tav tm="0">
                                          <p:val>
                                            <p:strVal val="#ppt_x"/>
                                          </p:val>
                                        </p:tav>
                                        <p:tav tm="100000">
                                          <p:val>
                                            <p:strVal val="#ppt_x"/>
                                          </p:val>
                                        </p:tav>
                                      </p:tavLst>
                                    </p:anim>
                                    <p:anim calcmode="lin" valueType="num">
                                      <p:cBhvr>
                                        <p:cTn id="27" dur="1000" fill="hold"/>
                                        <p:tgtEl>
                                          <p:spTgt spid="3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175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1000"/>
                                        <p:tgtEl>
                                          <p:spTgt spid="37"/>
                                        </p:tgtEl>
                                      </p:cBhvr>
                                    </p:animEffect>
                                    <p:anim calcmode="lin" valueType="num">
                                      <p:cBhvr>
                                        <p:cTn id="31" dur="1000" fill="hold"/>
                                        <p:tgtEl>
                                          <p:spTgt spid="37"/>
                                        </p:tgtEl>
                                        <p:attrNameLst>
                                          <p:attrName>ppt_x</p:attrName>
                                        </p:attrNameLst>
                                      </p:cBhvr>
                                      <p:tavLst>
                                        <p:tav tm="0">
                                          <p:val>
                                            <p:strVal val="#ppt_x"/>
                                          </p:val>
                                        </p:tav>
                                        <p:tav tm="100000">
                                          <p:val>
                                            <p:strVal val="#ppt_x"/>
                                          </p:val>
                                        </p:tav>
                                      </p:tavLst>
                                    </p:anim>
                                    <p:anim calcmode="lin" valueType="num">
                                      <p:cBhvr>
                                        <p:cTn id="3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矩形 1"/>
          <p:cNvSpPr/>
          <p:nvPr/>
        </p:nvSpPr>
        <p:spPr bwMode="auto">
          <a:xfrm>
            <a:off x="5614988" y="0"/>
            <a:ext cx="6423025" cy="6858000"/>
          </a:xfrm>
          <a:custGeom>
            <a:avLst/>
            <a:gdLst>
              <a:gd name="T0" fmla="*/ 2599382 w 5769204"/>
              <a:gd name="T1" fmla="*/ 9427 h 6858000"/>
              <a:gd name="T2" fmla="*/ 7961352 w 5769204"/>
              <a:gd name="T3" fmla="*/ 0 h 6858000"/>
              <a:gd name="T4" fmla="*/ 7961352 w 5769204"/>
              <a:gd name="T5" fmla="*/ 6858000 h 6858000"/>
              <a:gd name="T6" fmla="*/ 0 w 5769204"/>
              <a:gd name="T7" fmla="*/ 6858000 h 6858000"/>
              <a:gd name="T8" fmla="*/ 2599382 w 5769204"/>
              <a:gd name="T9" fmla="*/ 9427 h 6858000"/>
              <a:gd name="T10" fmla="*/ 0 60000 65536"/>
              <a:gd name="T11" fmla="*/ 0 60000 65536"/>
              <a:gd name="T12" fmla="*/ 0 60000 65536"/>
              <a:gd name="T13" fmla="*/ 0 60000 65536"/>
              <a:gd name="T14" fmla="*/ 0 60000 65536"/>
              <a:gd name="T15" fmla="*/ 0 w 5769204"/>
              <a:gd name="T16" fmla="*/ 0 h 6858000"/>
              <a:gd name="T17" fmla="*/ 5769204 w 5769204"/>
              <a:gd name="T18" fmla="*/ 6858000 h 6858000"/>
            </a:gdLst>
            <a:ahLst/>
            <a:cxnLst>
              <a:cxn ang="T10">
                <a:pos x="T0" y="T1"/>
              </a:cxn>
              <a:cxn ang="T11">
                <a:pos x="T2" y="T3"/>
              </a:cxn>
              <a:cxn ang="T12">
                <a:pos x="T4" y="T5"/>
              </a:cxn>
              <a:cxn ang="T13">
                <a:pos x="T6" y="T7"/>
              </a:cxn>
              <a:cxn ang="T14">
                <a:pos x="T8" y="T9"/>
              </a:cxn>
            </a:cxnLst>
            <a:rect l="T15" t="T16" r="T17" b="T18"/>
            <a:pathLst>
              <a:path w="5769204" h="6858000">
                <a:moveTo>
                  <a:pt x="1883645" y="9427"/>
                </a:moveTo>
                <a:lnTo>
                  <a:pt x="5769204" y="0"/>
                </a:lnTo>
                <a:lnTo>
                  <a:pt x="5769204" y="6858000"/>
                </a:lnTo>
                <a:lnTo>
                  <a:pt x="0" y="6858000"/>
                </a:lnTo>
                <a:lnTo>
                  <a:pt x="1883645" y="942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075" name="矩形 1"/>
          <p:cNvSpPr/>
          <p:nvPr/>
        </p:nvSpPr>
        <p:spPr bwMode="auto">
          <a:xfrm>
            <a:off x="5768975" y="0"/>
            <a:ext cx="6423025" cy="6858000"/>
          </a:xfrm>
          <a:custGeom>
            <a:avLst/>
            <a:gdLst>
              <a:gd name="T0" fmla="*/ 2599382 w 5769204"/>
              <a:gd name="T1" fmla="*/ 9427 h 6858000"/>
              <a:gd name="T2" fmla="*/ 7961352 w 5769204"/>
              <a:gd name="T3" fmla="*/ 0 h 6858000"/>
              <a:gd name="T4" fmla="*/ 7961352 w 5769204"/>
              <a:gd name="T5" fmla="*/ 6858000 h 6858000"/>
              <a:gd name="T6" fmla="*/ 0 w 5769204"/>
              <a:gd name="T7" fmla="*/ 6858000 h 6858000"/>
              <a:gd name="T8" fmla="*/ 2599382 w 5769204"/>
              <a:gd name="T9" fmla="*/ 9427 h 6858000"/>
              <a:gd name="T10" fmla="*/ 0 60000 65536"/>
              <a:gd name="T11" fmla="*/ 0 60000 65536"/>
              <a:gd name="T12" fmla="*/ 0 60000 65536"/>
              <a:gd name="T13" fmla="*/ 0 60000 65536"/>
              <a:gd name="T14" fmla="*/ 0 60000 65536"/>
              <a:gd name="T15" fmla="*/ 0 w 5769204"/>
              <a:gd name="T16" fmla="*/ 0 h 6858000"/>
              <a:gd name="T17" fmla="*/ 5769204 w 5769204"/>
              <a:gd name="T18" fmla="*/ 6858000 h 6858000"/>
            </a:gdLst>
            <a:ahLst/>
            <a:cxnLst>
              <a:cxn ang="T10">
                <a:pos x="T0" y="T1"/>
              </a:cxn>
              <a:cxn ang="T11">
                <a:pos x="T2" y="T3"/>
              </a:cxn>
              <a:cxn ang="T12">
                <a:pos x="T4" y="T5"/>
              </a:cxn>
              <a:cxn ang="T13">
                <a:pos x="T6" y="T7"/>
              </a:cxn>
              <a:cxn ang="T14">
                <a:pos x="T8" y="T9"/>
              </a:cxn>
            </a:cxnLst>
            <a:rect l="T15" t="T16" r="T17" b="T18"/>
            <a:pathLst>
              <a:path w="5769204" h="6858000">
                <a:moveTo>
                  <a:pt x="1883645" y="9427"/>
                </a:moveTo>
                <a:lnTo>
                  <a:pt x="5769204" y="0"/>
                </a:lnTo>
                <a:lnTo>
                  <a:pt x="5769204" y="6858000"/>
                </a:lnTo>
                <a:lnTo>
                  <a:pt x="0" y="6858000"/>
                </a:lnTo>
                <a:lnTo>
                  <a:pt x="1883645" y="9427"/>
                </a:lnTo>
                <a:close/>
              </a:path>
            </a:pathLst>
          </a:custGeom>
          <a:solidFill>
            <a:srgbClr val="1C4885"/>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076" name="等腰三角形 4"/>
          <p:cNvSpPr/>
          <p:nvPr/>
        </p:nvSpPr>
        <p:spPr bwMode="auto">
          <a:xfrm rot="-344388">
            <a:off x="9923463" y="-147638"/>
            <a:ext cx="2436812" cy="3543301"/>
          </a:xfrm>
          <a:custGeom>
            <a:avLst/>
            <a:gdLst>
              <a:gd name="T0" fmla="*/ 0 w 2436495"/>
              <a:gd name="T1" fmla="*/ 0 h 3543376"/>
              <a:gd name="T2" fmla="*/ 2437448 w 2436495"/>
              <a:gd name="T3" fmla="*/ 249659 h 3543376"/>
              <a:gd name="T4" fmla="*/ 2094032 w 2436495"/>
              <a:gd name="T5" fmla="*/ 3543149 h 3543376"/>
              <a:gd name="T6" fmla="*/ 0 w 2436495"/>
              <a:gd name="T7" fmla="*/ 0 h 3543376"/>
              <a:gd name="T8" fmla="*/ 0 60000 65536"/>
              <a:gd name="T9" fmla="*/ 0 60000 65536"/>
              <a:gd name="T10" fmla="*/ 0 60000 65536"/>
              <a:gd name="T11" fmla="*/ 0 60000 65536"/>
              <a:gd name="T12" fmla="*/ 0 w 2436495"/>
              <a:gd name="T13" fmla="*/ 0 h 3543376"/>
              <a:gd name="T14" fmla="*/ 2436495 w 2436495"/>
              <a:gd name="T15" fmla="*/ 3543376 h 3543376"/>
            </a:gdLst>
            <a:ahLst/>
            <a:cxnLst>
              <a:cxn ang="T8">
                <a:pos x="T0" y="T1"/>
              </a:cxn>
              <a:cxn ang="T9">
                <a:pos x="T2" y="T3"/>
              </a:cxn>
              <a:cxn ang="T10">
                <a:pos x="T4" y="T5"/>
              </a:cxn>
              <a:cxn ang="T11">
                <a:pos x="T6" y="T7"/>
              </a:cxn>
            </a:cxnLst>
            <a:rect l="T12" t="T13" r="T14" b="T15"/>
            <a:pathLst>
              <a:path w="2436495" h="3543376">
                <a:moveTo>
                  <a:pt x="0" y="0"/>
                </a:moveTo>
                <a:lnTo>
                  <a:pt x="2436495" y="249674"/>
                </a:lnTo>
                <a:lnTo>
                  <a:pt x="2093214" y="354337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077" name="等腰三角形 4"/>
          <p:cNvSpPr/>
          <p:nvPr/>
        </p:nvSpPr>
        <p:spPr bwMode="auto">
          <a:xfrm rot="10452885">
            <a:off x="9837738" y="146050"/>
            <a:ext cx="1068387" cy="1552575"/>
          </a:xfrm>
          <a:custGeom>
            <a:avLst/>
            <a:gdLst>
              <a:gd name="T0" fmla="*/ 0 w 2436495"/>
              <a:gd name="T1" fmla="*/ 0 h 3543376"/>
              <a:gd name="T2" fmla="*/ 205426 w 2436495"/>
              <a:gd name="T3" fmla="*/ 21003 h 3543376"/>
              <a:gd name="T4" fmla="*/ 176483 w 2436495"/>
              <a:gd name="T5" fmla="*/ 298073 h 3543376"/>
              <a:gd name="T6" fmla="*/ 0 w 2436495"/>
              <a:gd name="T7" fmla="*/ 0 h 3543376"/>
              <a:gd name="T8" fmla="*/ 0 60000 65536"/>
              <a:gd name="T9" fmla="*/ 0 60000 65536"/>
              <a:gd name="T10" fmla="*/ 0 60000 65536"/>
              <a:gd name="T11" fmla="*/ 0 60000 65536"/>
              <a:gd name="T12" fmla="*/ 0 w 2436495"/>
              <a:gd name="T13" fmla="*/ 0 h 3543376"/>
              <a:gd name="T14" fmla="*/ 2436495 w 2436495"/>
              <a:gd name="T15" fmla="*/ 3543376 h 3543376"/>
            </a:gdLst>
            <a:ahLst/>
            <a:cxnLst>
              <a:cxn ang="T8">
                <a:pos x="T0" y="T1"/>
              </a:cxn>
              <a:cxn ang="T9">
                <a:pos x="T2" y="T3"/>
              </a:cxn>
              <a:cxn ang="T10">
                <a:pos x="T4" y="T5"/>
              </a:cxn>
              <a:cxn ang="T11">
                <a:pos x="T6" y="T7"/>
              </a:cxn>
            </a:cxnLst>
            <a:rect l="T12" t="T13" r="T14" b="T15"/>
            <a:pathLst>
              <a:path w="2436495" h="3543376">
                <a:moveTo>
                  <a:pt x="0" y="0"/>
                </a:moveTo>
                <a:lnTo>
                  <a:pt x="2436495" y="249674"/>
                </a:lnTo>
                <a:lnTo>
                  <a:pt x="2093214" y="3543376"/>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3078" name="矩形 31"/>
          <p:cNvSpPr>
            <a:spLocks noChangeArrowheads="1"/>
          </p:cNvSpPr>
          <p:nvPr/>
        </p:nvSpPr>
        <p:spPr bwMode="auto">
          <a:xfrm>
            <a:off x="1692130" y="3278505"/>
            <a:ext cx="4614085" cy="337185"/>
          </a:xfrm>
          <a:prstGeom prst="rect">
            <a:avLst/>
          </a:prstGeom>
          <a:noFill/>
          <a:ln w="9525">
            <a:solidFill>
              <a:srgbClr val="40404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endParaRPr lang="zh-CN" altLang="en-US" sz="1600" b="1">
              <a:solidFill>
                <a:srgbClr val="000000"/>
              </a:solidFill>
              <a:latin typeface="Arial" panose="020B0604020202020204" pitchFamily="34" charset="0"/>
            </a:endParaRPr>
          </a:p>
        </p:txBody>
      </p:sp>
      <p:sp>
        <p:nvSpPr>
          <p:cNvPr id="3079" name="Rectangle 6"/>
          <p:cNvSpPr>
            <a:spLocks noChangeArrowheads="1"/>
          </p:cNvSpPr>
          <p:nvPr/>
        </p:nvSpPr>
        <p:spPr bwMode="auto">
          <a:xfrm>
            <a:off x="1670540" y="3248660"/>
            <a:ext cx="57451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000" b="1" dirty="0">
                <a:solidFill>
                  <a:srgbClr val="1C4885"/>
                </a:solidFill>
                <a:latin typeface="微软雅黑" panose="020B0503020204020204" pitchFamily="34" charset="-122"/>
                <a:ea typeface="微软雅黑" panose="020B0503020204020204" pitchFamily="34" charset="-122"/>
                <a:sym typeface="+mn-ea"/>
              </a:rPr>
              <a:t>网络空间安全工程技术</a:t>
            </a:r>
            <a:r>
              <a:rPr lang="zh-CN" altLang="en-US" sz="2000" b="1" dirty="0" smtClean="0">
                <a:solidFill>
                  <a:srgbClr val="1C4885"/>
                </a:solidFill>
                <a:latin typeface="微软雅黑" panose="020B0503020204020204" pitchFamily="34" charset="-122"/>
                <a:ea typeface="微软雅黑" panose="020B0503020204020204" pitchFamily="34" charset="-122"/>
                <a:sym typeface="+mn-ea"/>
              </a:rPr>
              <a:t>人才评价</a:t>
            </a:r>
            <a:r>
              <a:rPr lang="zh-CN" altLang="en-US" sz="2000" b="1" dirty="0" smtClean="0">
                <a:solidFill>
                  <a:srgbClr val="1C4885"/>
                </a:solidFill>
                <a:latin typeface="微软雅黑" panose="020B0503020204020204" pitchFamily="34" charset="-122"/>
                <a:ea typeface="微软雅黑" panose="020B0503020204020204" pitchFamily="34" charset="-122"/>
              </a:rPr>
              <a:t>项目</a:t>
            </a:r>
            <a:r>
              <a:rPr lang="zh-CN" altLang="en-US" sz="2000" b="1" dirty="0">
                <a:solidFill>
                  <a:srgbClr val="1C4885"/>
                </a:solidFill>
                <a:latin typeface="微软雅黑" panose="020B0503020204020204" pitchFamily="34" charset="-122"/>
                <a:ea typeface="微软雅黑" panose="020B0503020204020204" pitchFamily="34" charset="-122"/>
              </a:rPr>
              <a:t>背景</a:t>
            </a:r>
          </a:p>
        </p:txBody>
      </p:sp>
      <p:sp>
        <p:nvSpPr>
          <p:cNvPr id="3080" name="矩形 29"/>
          <p:cNvSpPr>
            <a:spLocks noChangeArrowheads="1"/>
          </p:cNvSpPr>
          <p:nvPr/>
        </p:nvSpPr>
        <p:spPr bwMode="auto">
          <a:xfrm>
            <a:off x="277985" y="3195955"/>
            <a:ext cx="1328738" cy="4889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081" name="文本框 30"/>
          <p:cNvSpPr txBox="1">
            <a:spLocks noChangeArrowheads="1"/>
          </p:cNvSpPr>
          <p:nvPr/>
        </p:nvSpPr>
        <p:spPr bwMode="auto">
          <a:xfrm>
            <a:off x="454198" y="3232468"/>
            <a:ext cx="96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FFFFFF"/>
                </a:solidFill>
                <a:latin typeface="微软雅黑" panose="020B0503020204020204" pitchFamily="34" charset="-122"/>
                <a:ea typeface="微软雅黑" panose="020B0503020204020204" pitchFamily="34" charset="-122"/>
              </a:rPr>
              <a:t>第一章</a:t>
            </a:r>
          </a:p>
        </p:txBody>
      </p:sp>
      <p:sp>
        <p:nvSpPr>
          <p:cNvPr id="3084" name="矩形 36"/>
          <p:cNvSpPr>
            <a:spLocks noChangeArrowheads="1"/>
          </p:cNvSpPr>
          <p:nvPr/>
        </p:nvSpPr>
        <p:spPr bwMode="auto">
          <a:xfrm>
            <a:off x="277985" y="3856355"/>
            <a:ext cx="1328738" cy="4889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085" name="文本框 37"/>
          <p:cNvSpPr txBox="1">
            <a:spLocks noChangeArrowheads="1"/>
          </p:cNvSpPr>
          <p:nvPr/>
        </p:nvSpPr>
        <p:spPr bwMode="auto">
          <a:xfrm>
            <a:off x="454198" y="3892868"/>
            <a:ext cx="96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FFFFFF"/>
                </a:solidFill>
                <a:latin typeface="微软雅黑" panose="020B0503020204020204" pitchFamily="34" charset="-122"/>
                <a:ea typeface="微软雅黑" panose="020B0503020204020204" pitchFamily="34" charset="-122"/>
              </a:rPr>
              <a:t>第二章</a:t>
            </a:r>
          </a:p>
        </p:txBody>
      </p:sp>
      <p:sp>
        <p:nvSpPr>
          <p:cNvPr id="3088" name="矩形 43"/>
          <p:cNvSpPr>
            <a:spLocks noChangeArrowheads="1"/>
          </p:cNvSpPr>
          <p:nvPr/>
        </p:nvSpPr>
        <p:spPr bwMode="auto">
          <a:xfrm>
            <a:off x="274810" y="4516755"/>
            <a:ext cx="1328738" cy="4889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089" name="文本框 44"/>
          <p:cNvSpPr txBox="1">
            <a:spLocks noChangeArrowheads="1"/>
          </p:cNvSpPr>
          <p:nvPr/>
        </p:nvSpPr>
        <p:spPr bwMode="auto">
          <a:xfrm>
            <a:off x="451023" y="4553268"/>
            <a:ext cx="96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FFFFFF"/>
                </a:solidFill>
                <a:latin typeface="微软雅黑" panose="020B0503020204020204" pitchFamily="34" charset="-122"/>
                <a:ea typeface="微软雅黑" panose="020B0503020204020204" pitchFamily="34" charset="-122"/>
              </a:rPr>
              <a:t>第三章</a:t>
            </a:r>
          </a:p>
        </p:txBody>
      </p:sp>
      <p:grpSp>
        <p:nvGrpSpPr>
          <p:cNvPr id="3094" name="组合 54"/>
          <p:cNvGrpSpPr/>
          <p:nvPr/>
        </p:nvGrpSpPr>
        <p:grpSpPr bwMode="auto">
          <a:xfrm>
            <a:off x="490538" y="1717675"/>
            <a:ext cx="2701925" cy="900113"/>
            <a:chOff x="0" y="0"/>
            <a:chExt cx="2702007" cy="899374"/>
          </a:xfrm>
        </p:grpSpPr>
        <p:grpSp>
          <p:nvGrpSpPr>
            <p:cNvPr id="3100" name="组合 55"/>
            <p:cNvGrpSpPr/>
            <p:nvPr/>
          </p:nvGrpSpPr>
          <p:grpSpPr bwMode="auto">
            <a:xfrm>
              <a:off x="0" y="0"/>
              <a:ext cx="2702007" cy="849531"/>
              <a:chOff x="0" y="0"/>
              <a:chExt cx="2702007" cy="849531"/>
            </a:xfrm>
          </p:grpSpPr>
          <p:sp>
            <p:nvSpPr>
              <p:cNvPr id="3102" name="文本框 57"/>
              <p:cNvSpPr txBox="1">
                <a:spLocks noChangeArrowheads="1"/>
              </p:cNvSpPr>
              <p:nvPr/>
            </p:nvSpPr>
            <p:spPr bwMode="auto">
              <a:xfrm>
                <a:off x="0" y="0"/>
                <a:ext cx="1432560" cy="64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a:solidFill>
                      <a:srgbClr val="1C4885"/>
                    </a:solidFill>
                    <a:latin typeface="微软雅黑" panose="020B0503020204020204" pitchFamily="34" charset="-122"/>
                    <a:ea typeface="微软雅黑" panose="020B0503020204020204" pitchFamily="34" charset="-122"/>
                  </a:rPr>
                  <a:t>目录</a:t>
                </a:r>
              </a:p>
            </p:txBody>
          </p:sp>
          <p:cxnSp>
            <p:nvCxnSpPr>
              <p:cNvPr id="3103" name="直接连接符 58"/>
              <p:cNvCxnSpPr>
                <a:cxnSpLocks noChangeShapeType="1"/>
              </p:cNvCxnSpPr>
              <p:nvPr/>
            </p:nvCxnSpPr>
            <p:spPr bwMode="auto">
              <a:xfrm>
                <a:off x="151331" y="849531"/>
                <a:ext cx="2550676"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grpSp>
        <p:sp>
          <p:nvSpPr>
            <p:cNvPr id="3101" name="文本框 56"/>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a:solidFill>
                    <a:srgbClr val="1C4885"/>
                  </a:solidFill>
                  <a:latin typeface="微软雅黑" panose="020B0503020204020204" pitchFamily="34" charset="-122"/>
                  <a:ea typeface="微软雅黑" panose="020B0503020204020204" pitchFamily="34" charset="-122"/>
                </a:rPr>
                <a:t>Contents</a:t>
              </a:r>
              <a:endParaRPr lang="zh-CN" altLang="en-US" sz="2000" b="1">
                <a:solidFill>
                  <a:srgbClr val="1C4885"/>
                </a:solidFill>
                <a:latin typeface="微软雅黑" panose="020B0503020204020204" pitchFamily="34" charset="-122"/>
                <a:ea typeface="微软雅黑" panose="020B0503020204020204" pitchFamily="34" charset="-122"/>
              </a:endParaRPr>
            </a:p>
          </p:txBody>
        </p:sp>
      </p:grpSp>
      <p:pic>
        <p:nvPicPr>
          <p:cNvPr id="3095" name="图片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406" y="4013200"/>
            <a:ext cx="6326187"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31"/>
          <p:cNvSpPr>
            <a:spLocks noChangeArrowheads="1"/>
          </p:cNvSpPr>
          <p:nvPr/>
        </p:nvSpPr>
        <p:spPr bwMode="auto">
          <a:xfrm>
            <a:off x="1695305" y="3933825"/>
            <a:ext cx="4610910" cy="337185"/>
          </a:xfrm>
          <a:prstGeom prst="rect">
            <a:avLst/>
          </a:prstGeom>
          <a:noFill/>
          <a:ln w="9525">
            <a:solidFill>
              <a:srgbClr val="40404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endParaRPr lang="zh-CN" altLang="en-US" sz="1600" b="1">
              <a:solidFill>
                <a:srgbClr val="000000"/>
              </a:solidFill>
              <a:latin typeface="Arial" panose="020B0604020202020204" pitchFamily="34" charset="0"/>
            </a:endParaRPr>
          </a:p>
        </p:txBody>
      </p:sp>
      <p:sp>
        <p:nvSpPr>
          <p:cNvPr id="3" name="Rectangle 6"/>
          <p:cNvSpPr>
            <a:spLocks noChangeArrowheads="1"/>
          </p:cNvSpPr>
          <p:nvPr/>
        </p:nvSpPr>
        <p:spPr bwMode="auto">
          <a:xfrm>
            <a:off x="1606724" y="3903980"/>
            <a:ext cx="47901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000" b="1" dirty="0">
                <a:solidFill>
                  <a:srgbClr val="1C4885"/>
                </a:solidFill>
                <a:latin typeface="微软雅黑" panose="020B0503020204020204" pitchFamily="34" charset="-122"/>
                <a:ea typeface="微软雅黑" panose="020B0503020204020204" pitchFamily="34" charset="-122"/>
                <a:sym typeface="+mn-ea"/>
              </a:rPr>
              <a:t>网络空间安全工程技术</a:t>
            </a:r>
            <a:r>
              <a:rPr lang="zh-CN" altLang="en-US" sz="2000" b="1" dirty="0" smtClean="0">
                <a:solidFill>
                  <a:srgbClr val="1C4885"/>
                </a:solidFill>
                <a:latin typeface="微软雅黑" panose="020B0503020204020204" pitchFamily="34" charset="-122"/>
                <a:ea typeface="微软雅黑" panose="020B0503020204020204" pitchFamily="34" charset="-122"/>
                <a:sym typeface="+mn-ea"/>
              </a:rPr>
              <a:t>人才评价</a:t>
            </a:r>
            <a:r>
              <a:rPr lang="zh-CN" altLang="en-US" sz="2000" b="1" dirty="0" smtClean="0">
                <a:solidFill>
                  <a:srgbClr val="1C4885"/>
                </a:solidFill>
                <a:latin typeface="微软雅黑" panose="020B0503020204020204" pitchFamily="34" charset="-122"/>
                <a:ea typeface="微软雅黑" panose="020B0503020204020204" pitchFamily="34" charset="-122"/>
              </a:rPr>
              <a:t>项目</a:t>
            </a:r>
            <a:r>
              <a:rPr lang="zh-CN" altLang="en-US" sz="2000" b="1" dirty="0">
                <a:solidFill>
                  <a:srgbClr val="1C4885"/>
                </a:solidFill>
                <a:latin typeface="微软雅黑" panose="020B0503020204020204" pitchFamily="34" charset="-122"/>
                <a:ea typeface="微软雅黑" panose="020B0503020204020204" pitchFamily="34" charset="-122"/>
              </a:rPr>
              <a:t>介绍</a:t>
            </a:r>
          </a:p>
        </p:txBody>
      </p:sp>
      <p:sp>
        <p:nvSpPr>
          <p:cNvPr id="4" name="矩形 31"/>
          <p:cNvSpPr>
            <a:spLocks noChangeArrowheads="1"/>
          </p:cNvSpPr>
          <p:nvPr/>
        </p:nvSpPr>
        <p:spPr bwMode="auto">
          <a:xfrm>
            <a:off x="1670540" y="4612005"/>
            <a:ext cx="4635675" cy="337185"/>
          </a:xfrm>
          <a:prstGeom prst="rect">
            <a:avLst/>
          </a:prstGeom>
          <a:noFill/>
          <a:ln w="9525">
            <a:solidFill>
              <a:srgbClr val="40404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endParaRPr lang="zh-CN" altLang="en-US" sz="1600" b="1">
              <a:solidFill>
                <a:srgbClr val="000000"/>
              </a:solidFill>
              <a:latin typeface="Arial" panose="020B0604020202020204" pitchFamily="34" charset="0"/>
            </a:endParaRPr>
          </a:p>
        </p:txBody>
      </p:sp>
      <p:sp>
        <p:nvSpPr>
          <p:cNvPr id="5" name="Rectangle 6"/>
          <p:cNvSpPr>
            <a:spLocks noChangeArrowheads="1"/>
          </p:cNvSpPr>
          <p:nvPr/>
        </p:nvSpPr>
        <p:spPr bwMode="auto">
          <a:xfrm>
            <a:off x="1603548" y="4559300"/>
            <a:ext cx="47932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000" b="1" dirty="0">
                <a:solidFill>
                  <a:srgbClr val="1C4885"/>
                </a:solidFill>
                <a:latin typeface="微软雅黑" panose="020B0503020204020204" pitchFamily="34" charset="-122"/>
                <a:ea typeface="微软雅黑" panose="020B0503020204020204" pitchFamily="34" charset="-122"/>
                <a:sym typeface="+mn-ea"/>
              </a:rPr>
              <a:t>网络空间安全工程技术</a:t>
            </a:r>
            <a:r>
              <a:rPr lang="zh-CN" altLang="en-US" sz="2000" b="1" dirty="0" smtClean="0">
                <a:solidFill>
                  <a:srgbClr val="1C4885"/>
                </a:solidFill>
                <a:latin typeface="微软雅黑" panose="020B0503020204020204" pitchFamily="34" charset="-122"/>
                <a:ea typeface="微软雅黑" panose="020B0503020204020204" pitchFamily="34" charset="-122"/>
                <a:sym typeface="+mn-ea"/>
              </a:rPr>
              <a:t>人才评价</a:t>
            </a:r>
            <a:r>
              <a:rPr lang="zh-CN" altLang="en-US" sz="2000" b="1" dirty="0" smtClean="0">
                <a:solidFill>
                  <a:srgbClr val="1C4885"/>
                </a:solidFill>
                <a:latin typeface="微软雅黑" panose="020B0503020204020204" pitchFamily="34" charset="-122"/>
                <a:ea typeface="微软雅黑" panose="020B0503020204020204" pitchFamily="34" charset="-122"/>
              </a:rPr>
              <a:t>项目</a:t>
            </a:r>
            <a:r>
              <a:rPr lang="zh-CN" altLang="en-US" sz="2000" b="1" dirty="0">
                <a:solidFill>
                  <a:srgbClr val="1C4885"/>
                </a:solidFill>
                <a:latin typeface="微软雅黑" panose="020B0503020204020204" pitchFamily="34" charset="-122"/>
                <a:ea typeface="微软雅黑" panose="020B0503020204020204" pitchFamily="34" charset="-122"/>
              </a:rPr>
              <a:t>实施</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原创设计师QQ598969553      _1"/>
          <p:cNvSpPr/>
          <p:nvPr/>
        </p:nvSpPr>
        <p:spPr>
          <a:xfrm>
            <a:off x="4654823" y="2949437"/>
            <a:ext cx="1060950" cy="106095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a typeface="微软雅黑" panose="020B0503020204020204" pitchFamily="34" charset="-122"/>
            </a:endParaRPr>
          </a:p>
        </p:txBody>
      </p:sp>
      <p:sp>
        <p:nvSpPr>
          <p:cNvPr id="3" name="原创设计师QQ598969553      _2"/>
          <p:cNvSpPr/>
          <p:nvPr/>
        </p:nvSpPr>
        <p:spPr>
          <a:xfrm>
            <a:off x="6270869" y="2949437"/>
            <a:ext cx="1060950" cy="106095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a typeface="微软雅黑" panose="020B0503020204020204" pitchFamily="34" charset="-122"/>
            </a:endParaRPr>
          </a:p>
        </p:txBody>
      </p:sp>
      <p:cxnSp>
        <p:nvCxnSpPr>
          <p:cNvPr id="4" name="原创设计师QQ598969553      _3"/>
          <p:cNvCxnSpPr/>
          <p:nvPr/>
        </p:nvCxnSpPr>
        <p:spPr>
          <a:xfrm>
            <a:off x="5711887" y="3479912"/>
            <a:ext cx="55880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1" name="原创设计师QQ598969553      _10"/>
          <p:cNvSpPr/>
          <p:nvPr/>
        </p:nvSpPr>
        <p:spPr>
          <a:xfrm>
            <a:off x="1330657" y="1361430"/>
            <a:ext cx="1107996" cy="369332"/>
          </a:xfrm>
          <a:prstGeom prst="rect">
            <a:avLst/>
          </a:prstGeom>
        </p:spPr>
        <p:txBody>
          <a:bodyPr wrap="none">
            <a:spAutoFit/>
          </a:bodyPr>
          <a:lstStyle/>
          <a:p>
            <a:r>
              <a:rPr lang="zh-CN" altLang="en-US" dirty="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rPr>
              <a:t>宣传发动</a:t>
            </a:r>
          </a:p>
        </p:txBody>
      </p:sp>
      <p:sp>
        <p:nvSpPr>
          <p:cNvPr id="13" name="原创设计师QQ598969553      _12"/>
          <p:cNvSpPr/>
          <p:nvPr/>
        </p:nvSpPr>
        <p:spPr>
          <a:xfrm>
            <a:off x="1373018" y="2512168"/>
            <a:ext cx="3198982" cy="369332"/>
          </a:xfrm>
          <a:prstGeom prst="rect">
            <a:avLst/>
          </a:prstGeom>
        </p:spPr>
        <p:txBody>
          <a:bodyPr wrap="square">
            <a:spAutoFit/>
          </a:bodyPr>
          <a:lstStyle/>
          <a:p>
            <a:r>
              <a:rPr lang="zh-CN" altLang="en-US" dirty="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rPr>
              <a:t>受理人员</a:t>
            </a:r>
            <a:r>
              <a:rPr lang="zh-CN" altLang="zh-CN" dirty="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rPr>
              <a:t>申报</a:t>
            </a:r>
            <a:r>
              <a:rPr lang="zh-CN" altLang="en-US" dirty="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rPr>
              <a:t>材料</a:t>
            </a:r>
          </a:p>
        </p:txBody>
      </p:sp>
      <p:sp>
        <p:nvSpPr>
          <p:cNvPr id="15" name="原创设计师QQ598969553      _14"/>
          <p:cNvSpPr/>
          <p:nvPr/>
        </p:nvSpPr>
        <p:spPr bwMode="auto">
          <a:xfrm>
            <a:off x="4961006" y="3250142"/>
            <a:ext cx="448584" cy="455484"/>
          </a:xfrm>
          <a:custGeom>
            <a:avLst/>
            <a:gdLst>
              <a:gd name="T0" fmla="*/ 53 w 55"/>
              <a:gd name="T1" fmla="*/ 20 h 56"/>
              <a:gd name="T2" fmla="*/ 54 w 55"/>
              <a:gd name="T3" fmla="*/ 28 h 56"/>
              <a:gd name="T4" fmla="*/ 52 w 55"/>
              <a:gd name="T5" fmla="*/ 30 h 56"/>
              <a:gd name="T6" fmla="*/ 55 w 55"/>
              <a:gd name="T7" fmla="*/ 33 h 56"/>
              <a:gd name="T8" fmla="*/ 54 w 55"/>
              <a:gd name="T9" fmla="*/ 37 h 56"/>
              <a:gd name="T10" fmla="*/ 52 w 55"/>
              <a:gd name="T11" fmla="*/ 38 h 56"/>
              <a:gd name="T12" fmla="*/ 53 w 55"/>
              <a:gd name="T13" fmla="*/ 40 h 56"/>
              <a:gd name="T14" fmla="*/ 52 w 55"/>
              <a:gd name="T15" fmla="*/ 45 h 56"/>
              <a:gd name="T16" fmla="*/ 50 w 55"/>
              <a:gd name="T17" fmla="*/ 46 h 56"/>
              <a:gd name="T18" fmla="*/ 52 w 55"/>
              <a:gd name="T19" fmla="*/ 48 h 56"/>
              <a:gd name="T20" fmla="*/ 51 w 55"/>
              <a:gd name="T21" fmla="*/ 54 h 56"/>
              <a:gd name="T22" fmla="*/ 47 w 55"/>
              <a:gd name="T23" fmla="*/ 56 h 56"/>
              <a:gd name="T24" fmla="*/ 20 w 55"/>
              <a:gd name="T25" fmla="*/ 49 h 56"/>
              <a:gd name="T26" fmla="*/ 13 w 55"/>
              <a:gd name="T27" fmla="*/ 48 h 56"/>
              <a:gd name="T28" fmla="*/ 13 w 55"/>
              <a:gd name="T29" fmla="*/ 52 h 56"/>
              <a:gd name="T30" fmla="*/ 0 w 55"/>
              <a:gd name="T31" fmla="*/ 52 h 56"/>
              <a:gd name="T32" fmla="*/ 0 w 55"/>
              <a:gd name="T33" fmla="*/ 17 h 56"/>
              <a:gd name="T34" fmla="*/ 13 w 55"/>
              <a:gd name="T35" fmla="*/ 17 h 56"/>
              <a:gd name="T36" fmla="*/ 13 w 55"/>
              <a:gd name="T37" fmla="*/ 23 h 56"/>
              <a:gd name="T38" fmla="*/ 18 w 55"/>
              <a:gd name="T39" fmla="*/ 22 h 56"/>
              <a:gd name="T40" fmla="*/ 40 w 55"/>
              <a:gd name="T41" fmla="*/ 0 h 56"/>
              <a:gd name="T42" fmla="*/ 34 w 55"/>
              <a:gd name="T43" fmla="*/ 21 h 56"/>
              <a:gd name="T44" fmla="*/ 53 w 55"/>
              <a:gd name="T4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6">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gradFill>
            <a:gsLst>
              <a:gs pos="0">
                <a:schemeClr val="accent2"/>
              </a:gs>
              <a:gs pos="100000">
                <a:schemeClr val="accent1"/>
              </a:gs>
            </a:gsLst>
            <a:lin ang="12600000" scaled="0"/>
          </a:gra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6" name="原创设计师QQ598969553      _15"/>
          <p:cNvSpPr/>
          <p:nvPr/>
        </p:nvSpPr>
        <p:spPr bwMode="auto">
          <a:xfrm rot="10800000" flipH="1" flipV="1">
            <a:off x="6577052" y="3250142"/>
            <a:ext cx="448584" cy="455484"/>
          </a:xfrm>
          <a:custGeom>
            <a:avLst/>
            <a:gdLst>
              <a:gd name="T0" fmla="*/ 53 w 55"/>
              <a:gd name="T1" fmla="*/ 20 h 56"/>
              <a:gd name="T2" fmla="*/ 54 w 55"/>
              <a:gd name="T3" fmla="*/ 28 h 56"/>
              <a:gd name="T4" fmla="*/ 52 w 55"/>
              <a:gd name="T5" fmla="*/ 30 h 56"/>
              <a:gd name="T6" fmla="*/ 55 w 55"/>
              <a:gd name="T7" fmla="*/ 33 h 56"/>
              <a:gd name="T8" fmla="*/ 54 w 55"/>
              <a:gd name="T9" fmla="*/ 37 h 56"/>
              <a:gd name="T10" fmla="*/ 52 w 55"/>
              <a:gd name="T11" fmla="*/ 38 h 56"/>
              <a:gd name="T12" fmla="*/ 53 w 55"/>
              <a:gd name="T13" fmla="*/ 40 h 56"/>
              <a:gd name="T14" fmla="*/ 52 w 55"/>
              <a:gd name="T15" fmla="*/ 45 h 56"/>
              <a:gd name="T16" fmla="*/ 50 w 55"/>
              <a:gd name="T17" fmla="*/ 46 h 56"/>
              <a:gd name="T18" fmla="*/ 52 w 55"/>
              <a:gd name="T19" fmla="*/ 48 h 56"/>
              <a:gd name="T20" fmla="*/ 51 w 55"/>
              <a:gd name="T21" fmla="*/ 54 h 56"/>
              <a:gd name="T22" fmla="*/ 47 w 55"/>
              <a:gd name="T23" fmla="*/ 56 h 56"/>
              <a:gd name="T24" fmla="*/ 20 w 55"/>
              <a:gd name="T25" fmla="*/ 49 h 56"/>
              <a:gd name="T26" fmla="*/ 13 w 55"/>
              <a:gd name="T27" fmla="*/ 48 h 56"/>
              <a:gd name="T28" fmla="*/ 13 w 55"/>
              <a:gd name="T29" fmla="*/ 52 h 56"/>
              <a:gd name="T30" fmla="*/ 0 w 55"/>
              <a:gd name="T31" fmla="*/ 52 h 56"/>
              <a:gd name="T32" fmla="*/ 0 w 55"/>
              <a:gd name="T33" fmla="*/ 17 h 56"/>
              <a:gd name="T34" fmla="*/ 13 w 55"/>
              <a:gd name="T35" fmla="*/ 17 h 56"/>
              <a:gd name="T36" fmla="*/ 13 w 55"/>
              <a:gd name="T37" fmla="*/ 23 h 56"/>
              <a:gd name="T38" fmla="*/ 18 w 55"/>
              <a:gd name="T39" fmla="*/ 22 h 56"/>
              <a:gd name="T40" fmla="*/ 40 w 55"/>
              <a:gd name="T41" fmla="*/ 0 h 56"/>
              <a:gd name="T42" fmla="*/ 34 w 55"/>
              <a:gd name="T43" fmla="*/ 21 h 56"/>
              <a:gd name="T44" fmla="*/ 53 w 55"/>
              <a:gd name="T4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6">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gradFill>
            <a:gsLst>
              <a:gs pos="0">
                <a:schemeClr val="accent2"/>
              </a:gs>
              <a:gs pos="100000">
                <a:schemeClr val="accent1"/>
              </a:gs>
            </a:gsLst>
            <a:lin ang="12600000" scaled="0"/>
          </a:gra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nvGrpSpPr>
          <p:cNvPr id="17" name="原创设计师QQ598969553      _16"/>
          <p:cNvGrpSpPr/>
          <p:nvPr/>
        </p:nvGrpSpPr>
        <p:grpSpPr>
          <a:xfrm>
            <a:off x="583357" y="1293898"/>
            <a:ext cx="486905" cy="487027"/>
            <a:chOff x="1505114" y="3434341"/>
            <a:chExt cx="589156" cy="589303"/>
          </a:xfrm>
        </p:grpSpPr>
        <p:sp>
          <p:nvSpPr>
            <p:cNvPr id="18" name="Oval 53"/>
            <p:cNvSpPr>
              <a:spLocks noChangeArrowheads="1"/>
            </p:cNvSpPr>
            <p:nvPr/>
          </p:nvSpPr>
          <p:spPr bwMode="auto">
            <a:xfrm>
              <a:off x="1505114" y="3434341"/>
              <a:ext cx="589156" cy="589303"/>
            </a:xfrm>
            <a:prstGeom prst="ellipse">
              <a:avLst/>
            </a:prstGeom>
            <a:gradFill>
              <a:gsLst>
                <a:gs pos="0">
                  <a:schemeClr val="accent2"/>
                </a:gs>
                <a:gs pos="100000">
                  <a:schemeClr val="accent1"/>
                </a:gs>
              </a:gsLst>
              <a:lin ang="12600000" scaled="0"/>
            </a:gra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9" name="文本框 9"/>
            <p:cNvSpPr txBox="1"/>
            <p:nvPr/>
          </p:nvSpPr>
          <p:spPr>
            <a:xfrm>
              <a:off x="1584461" y="3440327"/>
              <a:ext cx="413530" cy="558615"/>
            </a:xfrm>
            <a:prstGeom prst="rect">
              <a:avLst/>
            </a:prstGeom>
            <a:noFill/>
          </p:spPr>
          <p:txBody>
            <a:bodyPr wrap="none" rtlCol="0" anchor="ctr">
              <a:spAutoFit/>
            </a:bodyPr>
            <a:lstStyle/>
            <a:p>
              <a:pPr algn="ctr"/>
              <a:r>
                <a:rPr lang="en-US" altLang="zh-CN" sz="2400" dirty="0">
                  <a:solidFill>
                    <a:schemeClr val="bg1"/>
                  </a:solidFill>
                  <a:latin typeface="Impact" panose="020B0806030902050204" pitchFamily="34" charset="0"/>
                  <a:ea typeface="微软雅黑" panose="020B0503020204020204" pitchFamily="34" charset="-122"/>
                </a:rPr>
                <a:t>A</a:t>
              </a:r>
              <a:endParaRPr lang="zh-CN" altLang="en-US" sz="2400" dirty="0">
                <a:solidFill>
                  <a:schemeClr val="bg1"/>
                </a:solidFill>
                <a:latin typeface="Impact" panose="020B0806030902050204" pitchFamily="34" charset="0"/>
                <a:ea typeface="微软雅黑" panose="020B0503020204020204" pitchFamily="34" charset="-122"/>
              </a:endParaRPr>
            </a:p>
          </p:txBody>
        </p:sp>
      </p:grpSp>
      <p:grpSp>
        <p:nvGrpSpPr>
          <p:cNvPr id="26" name="原创设计师QQ598969553      _19"/>
          <p:cNvGrpSpPr/>
          <p:nvPr/>
        </p:nvGrpSpPr>
        <p:grpSpPr>
          <a:xfrm>
            <a:off x="583357" y="2511424"/>
            <a:ext cx="486905" cy="487027"/>
            <a:chOff x="1505114" y="3434341"/>
            <a:chExt cx="589156" cy="589303"/>
          </a:xfrm>
        </p:grpSpPr>
        <p:sp>
          <p:nvSpPr>
            <p:cNvPr id="27" name="Oval 53"/>
            <p:cNvSpPr>
              <a:spLocks noChangeArrowheads="1"/>
            </p:cNvSpPr>
            <p:nvPr/>
          </p:nvSpPr>
          <p:spPr bwMode="auto">
            <a:xfrm>
              <a:off x="1505114" y="3434341"/>
              <a:ext cx="589156" cy="589303"/>
            </a:xfrm>
            <a:prstGeom prst="ellipse">
              <a:avLst/>
            </a:prstGeom>
            <a:gradFill>
              <a:gsLst>
                <a:gs pos="0">
                  <a:schemeClr val="accent2"/>
                </a:gs>
                <a:gs pos="100000">
                  <a:schemeClr val="accent1"/>
                </a:gs>
              </a:gsLst>
              <a:lin ang="12600000" scaled="0"/>
            </a:gra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8" name="文本框 9"/>
            <p:cNvSpPr txBox="1"/>
            <p:nvPr/>
          </p:nvSpPr>
          <p:spPr>
            <a:xfrm>
              <a:off x="1576701" y="3440327"/>
              <a:ext cx="429047" cy="558615"/>
            </a:xfrm>
            <a:prstGeom prst="rect">
              <a:avLst/>
            </a:prstGeom>
            <a:noFill/>
          </p:spPr>
          <p:txBody>
            <a:bodyPr wrap="none" rtlCol="0" anchor="ctr">
              <a:spAutoFit/>
            </a:bodyPr>
            <a:lstStyle/>
            <a:p>
              <a:pPr algn="ctr"/>
              <a:r>
                <a:rPr lang="en-US" altLang="zh-CN" sz="2400" dirty="0">
                  <a:solidFill>
                    <a:schemeClr val="bg1"/>
                  </a:solidFill>
                  <a:latin typeface="Impact" panose="020B0806030902050204" pitchFamily="34" charset="0"/>
                  <a:ea typeface="微软雅黑" panose="020B0503020204020204" pitchFamily="34" charset="-122"/>
                </a:rPr>
                <a:t>B</a:t>
              </a:r>
              <a:endParaRPr lang="zh-CN" altLang="en-US" sz="2400" dirty="0">
                <a:solidFill>
                  <a:schemeClr val="bg1"/>
                </a:solidFill>
                <a:latin typeface="Impact" panose="020B0806030902050204" pitchFamily="34" charset="0"/>
                <a:ea typeface="微软雅黑" panose="020B0503020204020204" pitchFamily="34" charset="-122"/>
              </a:endParaRPr>
            </a:p>
          </p:txBody>
        </p:sp>
      </p:grpSp>
      <p:sp>
        <p:nvSpPr>
          <p:cNvPr id="32" name="文本框 10"/>
          <p:cNvSpPr txBox="1">
            <a:spLocks noChangeArrowheads="1"/>
          </p:cNvSpPr>
          <p:nvPr/>
        </p:nvSpPr>
        <p:spPr bwMode="auto">
          <a:xfrm>
            <a:off x="252234" y="197168"/>
            <a:ext cx="44025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latin typeface="微软雅黑" panose="020B0503020204020204" pitchFamily="34" charset="-122"/>
                <a:ea typeface="微软雅黑" panose="020B0503020204020204" pitchFamily="34" charset="-122"/>
              </a:rPr>
              <a:t>推荐机构工作内容</a:t>
            </a:r>
          </a:p>
        </p:txBody>
      </p:sp>
      <p:sp>
        <p:nvSpPr>
          <p:cNvPr id="33"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4" name="矩形 33"/>
          <p:cNvSpPr/>
          <p:nvPr/>
        </p:nvSpPr>
        <p:spPr>
          <a:xfrm>
            <a:off x="1330656" y="1769919"/>
            <a:ext cx="3630349" cy="645160"/>
          </a:xfrm>
          <a:prstGeom prst="rect">
            <a:avLst/>
          </a:prstGeom>
        </p:spPr>
        <p:txBody>
          <a:bodyPr wrap="square">
            <a:spAutoFit/>
          </a:bodyPr>
          <a:lstStyle/>
          <a:p>
            <a:r>
              <a:rPr lang="zh-CN" altLang="zh-CN" dirty="0"/>
              <a:t>结合行业资源，进行网络空间安全工程技术人才评价宣传工作</a:t>
            </a:r>
            <a:endParaRPr lang="zh-CN" altLang="en-US" dirty="0"/>
          </a:p>
        </p:txBody>
      </p:sp>
      <p:sp>
        <p:nvSpPr>
          <p:cNvPr id="36" name="矩形 35"/>
          <p:cNvSpPr/>
          <p:nvPr/>
        </p:nvSpPr>
        <p:spPr>
          <a:xfrm>
            <a:off x="1373018" y="2893676"/>
            <a:ext cx="4036572" cy="646331"/>
          </a:xfrm>
          <a:prstGeom prst="rect">
            <a:avLst/>
          </a:prstGeom>
        </p:spPr>
        <p:txBody>
          <a:bodyPr wrap="square">
            <a:spAutoFit/>
          </a:bodyPr>
          <a:lstStyle/>
          <a:p>
            <a:r>
              <a:rPr lang="zh-CN" altLang="zh-CN" dirty="0"/>
              <a:t>指导申报人完成正常申报</a:t>
            </a:r>
            <a:endParaRPr lang="en-US" altLang="zh-CN" dirty="0"/>
          </a:p>
          <a:p>
            <a:endParaRPr lang="zh-CN" altLang="en-US" dirty="0"/>
          </a:p>
        </p:txBody>
      </p:sp>
      <p:sp>
        <p:nvSpPr>
          <p:cNvPr id="37" name="原创设计师QQ598969553      _12"/>
          <p:cNvSpPr/>
          <p:nvPr/>
        </p:nvSpPr>
        <p:spPr>
          <a:xfrm>
            <a:off x="1373018" y="3572097"/>
            <a:ext cx="3198982" cy="369332"/>
          </a:xfrm>
          <a:prstGeom prst="rect">
            <a:avLst/>
          </a:prstGeom>
        </p:spPr>
        <p:txBody>
          <a:bodyPr wrap="square">
            <a:spAutoFit/>
          </a:bodyPr>
          <a:lstStyle/>
          <a:p>
            <a:r>
              <a:rPr lang="zh-CN" altLang="en-US" dirty="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rPr>
              <a:t>开展人员培训</a:t>
            </a:r>
          </a:p>
        </p:txBody>
      </p:sp>
      <p:grpSp>
        <p:nvGrpSpPr>
          <p:cNvPr id="38" name="原创设计师QQ598969553      _19"/>
          <p:cNvGrpSpPr/>
          <p:nvPr/>
        </p:nvGrpSpPr>
        <p:grpSpPr>
          <a:xfrm>
            <a:off x="583357" y="3495153"/>
            <a:ext cx="486905" cy="487027"/>
            <a:chOff x="1505114" y="3434341"/>
            <a:chExt cx="589156" cy="589303"/>
          </a:xfrm>
        </p:grpSpPr>
        <p:sp>
          <p:nvSpPr>
            <p:cNvPr id="39" name="Oval 53"/>
            <p:cNvSpPr>
              <a:spLocks noChangeArrowheads="1"/>
            </p:cNvSpPr>
            <p:nvPr/>
          </p:nvSpPr>
          <p:spPr bwMode="auto">
            <a:xfrm>
              <a:off x="1505114" y="3434341"/>
              <a:ext cx="589156" cy="589303"/>
            </a:xfrm>
            <a:prstGeom prst="ellipse">
              <a:avLst/>
            </a:prstGeom>
            <a:gradFill>
              <a:gsLst>
                <a:gs pos="0">
                  <a:schemeClr val="accent2"/>
                </a:gs>
                <a:gs pos="100000">
                  <a:schemeClr val="accent1"/>
                </a:gs>
              </a:gsLst>
              <a:lin ang="12600000" scaled="0"/>
            </a:gra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40" name="文本框 9"/>
            <p:cNvSpPr txBox="1"/>
            <p:nvPr/>
          </p:nvSpPr>
          <p:spPr>
            <a:xfrm>
              <a:off x="1587369" y="3440327"/>
              <a:ext cx="407713" cy="558615"/>
            </a:xfrm>
            <a:prstGeom prst="rect">
              <a:avLst/>
            </a:prstGeom>
            <a:noFill/>
          </p:spPr>
          <p:txBody>
            <a:bodyPr wrap="none" rtlCol="0" anchor="ctr">
              <a:spAutoFit/>
            </a:bodyPr>
            <a:lstStyle/>
            <a:p>
              <a:pPr algn="ctr"/>
              <a:r>
                <a:rPr lang="en-US" altLang="zh-CN" sz="2400" dirty="0">
                  <a:solidFill>
                    <a:schemeClr val="bg1"/>
                  </a:solidFill>
                  <a:latin typeface="Impact" panose="020B0806030902050204" pitchFamily="34" charset="0"/>
                  <a:ea typeface="微软雅黑" panose="020B0503020204020204" pitchFamily="34" charset="-122"/>
                </a:rPr>
                <a:t>c</a:t>
              </a:r>
              <a:endParaRPr lang="zh-CN" altLang="en-US" sz="2400" dirty="0">
                <a:solidFill>
                  <a:schemeClr val="bg1"/>
                </a:solidFill>
                <a:latin typeface="Impact" panose="020B0806030902050204" pitchFamily="34" charset="0"/>
                <a:ea typeface="微软雅黑" panose="020B0503020204020204" pitchFamily="34" charset="-122"/>
              </a:endParaRPr>
            </a:p>
          </p:txBody>
        </p:sp>
      </p:grpSp>
      <p:sp>
        <p:nvSpPr>
          <p:cNvPr id="45" name="矩形 44"/>
          <p:cNvSpPr/>
          <p:nvPr/>
        </p:nvSpPr>
        <p:spPr>
          <a:xfrm>
            <a:off x="1373018" y="3935420"/>
            <a:ext cx="2954655" cy="369332"/>
          </a:xfrm>
          <a:prstGeom prst="rect">
            <a:avLst/>
          </a:prstGeom>
        </p:spPr>
        <p:txBody>
          <a:bodyPr wrap="none">
            <a:spAutoFit/>
          </a:bodyPr>
          <a:lstStyle/>
          <a:p>
            <a:r>
              <a:rPr lang="zh-CN" altLang="en-US" dirty="0"/>
              <a:t>承担项目考试前得培训工作</a:t>
            </a:r>
          </a:p>
        </p:txBody>
      </p:sp>
      <p:sp>
        <p:nvSpPr>
          <p:cNvPr id="54" name="矩形 53"/>
          <p:cNvSpPr/>
          <p:nvPr/>
        </p:nvSpPr>
        <p:spPr>
          <a:xfrm>
            <a:off x="7402346" y="1196353"/>
            <a:ext cx="6096000" cy="3000821"/>
          </a:xfrm>
          <a:prstGeom prst="rect">
            <a:avLst/>
          </a:prstGeom>
        </p:spPr>
        <p:txBody>
          <a:bodyPr>
            <a:spAutoFit/>
          </a:bodyPr>
          <a:lstStyle/>
          <a:p>
            <a:pPr>
              <a:lnSpc>
                <a:spcPct val="150000"/>
              </a:lnSpc>
            </a:pPr>
            <a:r>
              <a:rPr lang="zh-CN" altLang="en-US" b="1" dirty="0">
                <a:latin typeface="微软雅黑" panose="020B0503020204020204" pitchFamily="34" charset="-122"/>
                <a:ea typeface="微软雅黑" panose="020B0503020204020204" pitchFamily="34" charset="-122"/>
              </a:rPr>
              <a:t>重点推荐群体：</a:t>
            </a:r>
            <a:endParaRPr lang="en-US" altLang="zh-CN" b="1" dirty="0">
              <a:latin typeface="微软雅黑" panose="020B0503020204020204" pitchFamily="34" charset="-122"/>
              <a:ea typeface="微软雅黑" panose="020B0503020204020204" pitchFamily="34" charset="-122"/>
            </a:endParaRPr>
          </a:p>
          <a:p>
            <a:pPr>
              <a:lnSpc>
                <a:spcPct val="150000"/>
              </a:lnSpc>
            </a:pPr>
            <a:r>
              <a:rPr lang="en-US" altLang="zh-CN" dirty="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rPr>
              <a:t>1</a:t>
            </a:r>
            <a:r>
              <a:rPr lang="zh-CN" altLang="en-US" dirty="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rPr>
              <a:t>、港（澳）资企业人员；</a:t>
            </a:r>
            <a:endParaRPr lang="en-US" altLang="zh-CN" dirty="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endParaRPr>
          </a:p>
          <a:p>
            <a:pPr>
              <a:lnSpc>
                <a:spcPct val="150000"/>
              </a:lnSpc>
            </a:pPr>
            <a:r>
              <a:rPr lang="en-US" altLang="zh-CN" dirty="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rPr>
              <a:t>2</a:t>
            </a:r>
            <a:r>
              <a:rPr lang="zh-CN" altLang="en-US" dirty="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rPr>
              <a:t>、有出口的企业单位人员；</a:t>
            </a:r>
          </a:p>
          <a:p>
            <a:pPr>
              <a:lnSpc>
                <a:spcPct val="150000"/>
              </a:lnSpc>
            </a:pPr>
            <a:r>
              <a:rPr lang="en-US" altLang="zh-CN" dirty="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rPr>
              <a:t>3</a:t>
            </a:r>
            <a:r>
              <a:rPr lang="zh-CN" altLang="en-US" dirty="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rPr>
              <a:t>、有出国工作需求的人员</a:t>
            </a:r>
            <a:endParaRPr lang="en-US" altLang="zh-CN" dirty="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endParaRPr>
          </a:p>
          <a:p>
            <a:pPr>
              <a:lnSpc>
                <a:spcPct val="150000"/>
              </a:lnSpc>
            </a:pPr>
            <a:r>
              <a:rPr lang="en-US" altLang="zh-CN" dirty="0" smtClean="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rPr>
              <a:t>4</a:t>
            </a:r>
            <a:r>
              <a:rPr lang="zh-CN" altLang="en-US" dirty="0" smtClean="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rPr>
              <a:t>、</a:t>
            </a:r>
            <a:r>
              <a:rPr lang="zh-CN" altLang="en-US" dirty="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rPr>
              <a:t>国内企事业单位人员；</a:t>
            </a:r>
            <a:endParaRPr lang="en-US" altLang="zh-CN" dirty="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endParaRPr>
          </a:p>
          <a:p>
            <a:pPr>
              <a:lnSpc>
                <a:spcPct val="150000"/>
              </a:lnSpc>
            </a:pPr>
            <a:r>
              <a:rPr lang="en-US" altLang="zh-CN" dirty="0" smtClean="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rPr>
              <a:t>5</a:t>
            </a:r>
            <a:r>
              <a:rPr lang="zh-CN" altLang="en-US" dirty="0" smtClean="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rPr>
              <a:t>、</a:t>
            </a:r>
            <a:r>
              <a:rPr lang="zh-CN" altLang="en-US" dirty="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rPr>
              <a:t>在国内有一些身份的需要的人员；</a:t>
            </a:r>
            <a:endParaRPr lang="en-US" altLang="zh-CN" dirty="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endParaRPr>
          </a:p>
          <a:p>
            <a:pPr>
              <a:lnSpc>
                <a:spcPct val="150000"/>
              </a:lnSpc>
            </a:pPr>
            <a:r>
              <a:rPr lang="en-US" altLang="zh-CN" dirty="0" smtClean="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rPr>
              <a:t>6</a:t>
            </a:r>
            <a:r>
              <a:rPr lang="zh-CN" altLang="en-US" dirty="0" smtClean="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rPr>
              <a:t>、</a:t>
            </a:r>
            <a:r>
              <a:rPr lang="zh-CN" altLang="en-US" dirty="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rPr>
              <a:t>在校学生。</a:t>
            </a:r>
            <a:endParaRPr lang="en-US" altLang="zh-CN" dirty="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endParaRPr>
          </a:p>
        </p:txBody>
      </p:sp>
      <p:sp>
        <p:nvSpPr>
          <p:cNvPr id="5" name="矩形 4"/>
          <p:cNvSpPr/>
          <p:nvPr/>
        </p:nvSpPr>
        <p:spPr>
          <a:xfrm>
            <a:off x="4654823" y="4584175"/>
            <a:ext cx="6096000" cy="2168525"/>
          </a:xfrm>
          <a:prstGeom prst="rect">
            <a:avLst/>
          </a:prstGeom>
        </p:spPr>
        <p:txBody>
          <a:bodyPr>
            <a:spAutoFit/>
          </a:bodyPr>
          <a:lstStyle/>
          <a:p>
            <a:pPr>
              <a:lnSpc>
                <a:spcPct val="150000"/>
              </a:lnSpc>
            </a:pPr>
            <a:r>
              <a:rPr lang="zh-CN" altLang="zh-CN" dirty="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rPr>
              <a:t>证书已被采信：</a:t>
            </a:r>
          </a:p>
          <a:p>
            <a:pPr>
              <a:lnSpc>
                <a:spcPct val="150000"/>
              </a:lnSpc>
            </a:pPr>
            <a:r>
              <a:rPr lang="en-US" altLang="zh-CN" dirty="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rPr>
              <a:t>1</a:t>
            </a:r>
            <a:r>
              <a:rPr lang="zh-CN" altLang="en-US" dirty="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rPr>
              <a:t>、广东省服务中介超市；</a:t>
            </a:r>
            <a:endParaRPr lang="en-US" altLang="zh-CN" dirty="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endParaRPr>
          </a:p>
          <a:p>
            <a:pPr>
              <a:lnSpc>
                <a:spcPct val="150000"/>
              </a:lnSpc>
            </a:pPr>
            <a:r>
              <a:rPr lang="en-US" altLang="zh-CN" dirty="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rPr>
              <a:t>2</a:t>
            </a:r>
            <a:r>
              <a:rPr lang="zh-CN" altLang="en-US" dirty="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rPr>
              <a:t>、高校双师型人才；</a:t>
            </a:r>
          </a:p>
          <a:p>
            <a:pPr>
              <a:lnSpc>
                <a:spcPct val="150000"/>
              </a:lnSpc>
            </a:pPr>
            <a:r>
              <a:rPr lang="en-US" altLang="zh-CN" dirty="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rPr>
              <a:t>3</a:t>
            </a:r>
            <a:r>
              <a:rPr lang="zh-CN" altLang="en-US" dirty="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rPr>
              <a:t>、部分厅局项目验收；</a:t>
            </a:r>
          </a:p>
          <a:p>
            <a:pPr>
              <a:lnSpc>
                <a:spcPct val="150000"/>
              </a:lnSpc>
            </a:pPr>
            <a:r>
              <a:rPr lang="en-US" altLang="zh-CN" dirty="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rPr>
              <a:t>4</a:t>
            </a:r>
            <a:r>
              <a:rPr lang="zh-CN" altLang="en-US" dirty="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rPr>
              <a:t>、争取其他方面的采信。</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原创设计师QQ598969553      _1"/>
          <p:cNvSpPr/>
          <p:nvPr/>
        </p:nvSpPr>
        <p:spPr>
          <a:xfrm>
            <a:off x="4654823" y="2949437"/>
            <a:ext cx="1060950" cy="106095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a typeface="微软雅黑" panose="020B0503020204020204" pitchFamily="34" charset="-122"/>
            </a:endParaRPr>
          </a:p>
        </p:txBody>
      </p:sp>
      <p:sp>
        <p:nvSpPr>
          <p:cNvPr id="3" name="原创设计师QQ598969553      _2"/>
          <p:cNvSpPr/>
          <p:nvPr/>
        </p:nvSpPr>
        <p:spPr>
          <a:xfrm>
            <a:off x="6270869" y="2949437"/>
            <a:ext cx="1060950" cy="106095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ea typeface="微软雅黑" panose="020B0503020204020204" pitchFamily="34" charset="-122"/>
            </a:endParaRPr>
          </a:p>
        </p:txBody>
      </p:sp>
      <p:cxnSp>
        <p:nvCxnSpPr>
          <p:cNvPr id="4" name="原创设计师QQ598969553      _3"/>
          <p:cNvCxnSpPr/>
          <p:nvPr/>
        </p:nvCxnSpPr>
        <p:spPr>
          <a:xfrm>
            <a:off x="5711887" y="3479912"/>
            <a:ext cx="55880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7" name="原创设计师QQ598969553      _6"/>
          <p:cNvSpPr/>
          <p:nvPr/>
        </p:nvSpPr>
        <p:spPr>
          <a:xfrm>
            <a:off x="7997777" y="2200471"/>
            <a:ext cx="1338828" cy="369332"/>
          </a:xfrm>
          <a:prstGeom prst="rect">
            <a:avLst/>
          </a:prstGeom>
        </p:spPr>
        <p:txBody>
          <a:bodyPr wrap="none">
            <a:spAutoFit/>
          </a:bodyPr>
          <a:lstStyle/>
          <a:p>
            <a:r>
              <a:rPr lang="zh-CN" altLang="en-US" dirty="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rPr>
              <a:t>评审费返点</a:t>
            </a:r>
          </a:p>
        </p:txBody>
      </p:sp>
      <p:sp>
        <p:nvSpPr>
          <p:cNvPr id="9" name="原创设计师QQ598969553      _8"/>
          <p:cNvSpPr/>
          <p:nvPr/>
        </p:nvSpPr>
        <p:spPr>
          <a:xfrm>
            <a:off x="7997777" y="3263975"/>
            <a:ext cx="1338828" cy="369332"/>
          </a:xfrm>
          <a:prstGeom prst="rect">
            <a:avLst/>
          </a:prstGeom>
        </p:spPr>
        <p:txBody>
          <a:bodyPr wrap="none">
            <a:spAutoFit/>
          </a:bodyPr>
          <a:lstStyle/>
          <a:p>
            <a:r>
              <a:rPr lang="zh-CN" altLang="en-US" dirty="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rPr>
              <a:t>培训费分成</a:t>
            </a:r>
            <a:endParaRPr lang="zh-CN" altLang="en-US" b="1" dirty="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endParaRPr>
          </a:p>
        </p:txBody>
      </p:sp>
      <p:sp>
        <p:nvSpPr>
          <p:cNvPr id="11" name="原创设计师QQ598969553      _10"/>
          <p:cNvSpPr/>
          <p:nvPr/>
        </p:nvSpPr>
        <p:spPr>
          <a:xfrm>
            <a:off x="1330657" y="2285355"/>
            <a:ext cx="3647152" cy="369332"/>
          </a:xfrm>
          <a:prstGeom prst="rect">
            <a:avLst/>
          </a:prstGeom>
        </p:spPr>
        <p:txBody>
          <a:bodyPr wrap="none">
            <a:spAutoFit/>
          </a:bodyPr>
          <a:lstStyle/>
          <a:p>
            <a:r>
              <a:rPr lang="zh-CN" altLang="zh-CN" dirty="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sym typeface="+mn-ea"/>
              </a:rPr>
              <a:t>提升协会在当地的权威性和影响力</a:t>
            </a:r>
            <a:endParaRPr lang="zh-CN" altLang="en-US" dirty="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endParaRPr>
          </a:p>
        </p:txBody>
      </p:sp>
      <p:sp>
        <p:nvSpPr>
          <p:cNvPr id="13" name="原创设计师QQ598969553      _12"/>
          <p:cNvSpPr/>
          <p:nvPr/>
        </p:nvSpPr>
        <p:spPr>
          <a:xfrm>
            <a:off x="1373018" y="3388468"/>
            <a:ext cx="3198982" cy="646331"/>
          </a:xfrm>
          <a:prstGeom prst="rect">
            <a:avLst/>
          </a:prstGeom>
        </p:spPr>
        <p:txBody>
          <a:bodyPr wrap="square">
            <a:spAutoFit/>
          </a:bodyPr>
          <a:lstStyle/>
          <a:p>
            <a:r>
              <a:rPr lang="zh-CN" altLang="zh-CN" dirty="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sym typeface="+mn-ea"/>
              </a:rPr>
              <a:t>以此项目与人社、科协等部门</a:t>
            </a:r>
            <a:r>
              <a:rPr lang="zh-CN" altLang="en-US" dirty="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sym typeface="+mn-ea"/>
              </a:rPr>
              <a:t>建立更好的</a:t>
            </a:r>
            <a:r>
              <a:rPr lang="zh-CN" altLang="zh-CN" dirty="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sym typeface="+mn-ea"/>
              </a:rPr>
              <a:t>联系</a:t>
            </a:r>
          </a:p>
        </p:txBody>
      </p:sp>
      <p:sp>
        <p:nvSpPr>
          <p:cNvPr id="15" name="原创设计师QQ598969553      _14"/>
          <p:cNvSpPr/>
          <p:nvPr/>
        </p:nvSpPr>
        <p:spPr bwMode="auto">
          <a:xfrm>
            <a:off x="4961006" y="3250142"/>
            <a:ext cx="448584" cy="455484"/>
          </a:xfrm>
          <a:custGeom>
            <a:avLst/>
            <a:gdLst>
              <a:gd name="T0" fmla="*/ 53 w 55"/>
              <a:gd name="T1" fmla="*/ 20 h 56"/>
              <a:gd name="T2" fmla="*/ 54 w 55"/>
              <a:gd name="T3" fmla="*/ 28 h 56"/>
              <a:gd name="T4" fmla="*/ 52 w 55"/>
              <a:gd name="T5" fmla="*/ 30 h 56"/>
              <a:gd name="T6" fmla="*/ 55 w 55"/>
              <a:gd name="T7" fmla="*/ 33 h 56"/>
              <a:gd name="T8" fmla="*/ 54 w 55"/>
              <a:gd name="T9" fmla="*/ 37 h 56"/>
              <a:gd name="T10" fmla="*/ 52 w 55"/>
              <a:gd name="T11" fmla="*/ 38 h 56"/>
              <a:gd name="T12" fmla="*/ 53 w 55"/>
              <a:gd name="T13" fmla="*/ 40 h 56"/>
              <a:gd name="T14" fmla="*/ 52 w 55"/>
              <a:gd name="T15" fmla="*/ 45 h 56"/>
              <a:gd name="T16" fmla="*/ 50 w 55"/>
              <a:gd name="T17" fmla="*/ 46 h 56"/>
              <a:gd name="T18" fmla="*/ 52 w 55"/>
              <a:gd name="T19" fmla="*/ 48 h 56"/>
              <a:gd name="T20" fmla="*/ 51 w 55"/>
              <a:gd name="T21" fmla="*/ 54 h 56"/>
              <a:gd name="T22" fmla="*/ 47 w 55"/>
              <a:gd name="T23" fmla="*/ 56 h 56"/>
              <a:gd name="T24" fmla="*/ 20 w 55"/>
              <a:gd name="T25" fmla="*/ 49 h 56"/>
              <a:gd name="T26" fmla="*/ 13 w 55"/>
              <a:gd name="T27" fmla="*/ 48 h 56"/>
              <a:gd name="T28" fmla="*/ 13 w 55"/>
              <a:gd name="T29" fmla="*/ 52 h 56"/>
              <a:gd name="T30" fmla="*/ 0 w 55"/>
              <a:gd name="T31" fmla="*/ 52 h 56"/>
              <a:gd name="T32" fmla="*/ 0 w 55"/>
              <a:gd name="T33" fmla="*/ 17 h 56"/>
              <a:gd name="T34" fmla="*/ 13 w 55"/>
              <a:gd name="T35" fmla="*/ 17 h 56"/>
              <a:gd name="T36" fmla="*/ 13 w 55"/>
              <a:gd name="T37" fmla="*/ 23 h 56"/>
              <a:gd name="T38" fmla="*/ 18 w 55"/>
              <a:gd name="T39" fmla="*/ 22 h 56"/>
              <a:gd name="T40" fmla="*/ 40 w 55"/>
              <a:gd name="T41" fmla="*/ 0 h 56"/>
              <a:gd name="T42" fmla="*/ 34 w 55"/>
              <a:gd name="T43" fmla="*/ 21 h 56"/>
              <a:gd name="T44" fmla="*/ 53 w 55"/>
              <a:gd name="T4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6">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gradFill>
            <a:gsLst>
              <a:gs pos="0">
                <a:schemeClr val="accent2"/>
              </a:gs>
              <a:gs pos="100000">
                <a:schemeClr val="accent1"/>
              </a:gs>
            </a:gsLst>
            <a:lin ang="12600000" scaled="0"/>
          </a:gra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6" name="原创设计师QQ598969553      _15"/>
          <p:cNvSpPr/>
          <p:nvPr/>
        </p:nvSpPr>
        <p:spPr bwMode="auto">
          <a:xfrm rot="10800000" flipH="1" flipV="1">
            <a:off x="6577052" y="3250142"/>
            <a:ext cx="448584" cy="455484"/>
          </a:xfrm>
          <a:custGeom>
            <a:avLst/>
            <a:gdLst>
              <a:gd name="T0" fmla="*/ 53 w 55"/>
              <a:gd name="T1" fmla="*/ 20 h 56"/>
              <a:gd name="T2" fmla="*/ 54 w 55"/>
              <a:gd name="T3" fmla="*/ 28 h 56"/>
              <a:gd name="T4" fmla="*/ 52 w 55"/>
              <a:gd name="T5" fmla="*/ 30 h 56"/>
              <a:gd name="T6" fmla="*/ 55 w 55"/>
              <a:gd name="T7" fmla="*/ 33 h 56"/>
              <a:gd name="T8" fmla="*/ 54 w 55"/>
              <a:gd name="T9" fmla="*/ 37 h 56"/>
              <a:gd name="T10" fmla="*/ 52 w 55"/>
              <a:gd name="T11" fmla="*/ 38 h 56"/>
              <a:gd name="T12" fmla="*/ 53 w 55"/>
              <a:gd name="T13" fmla="*/ 40 h 56"/>
              <a:gd name="T14" fmla="*/ 52 w 55"/>
              <a:gd name="T15" fmla="*/ 45 h 56"/>
              <a:gd name="T16" fmla="*/ 50 w 55"/>
              <a:gd name="T17" fmla="*/ 46 h 56"/>
              <a:gd name="T18" fmla="*/ 52 w 55"/>
              <a:gd name="T19" fmla="*/ 48 h 56"/>
              <a:gd name="T20" fmla="*/ 51 w 55"/>
              <a:gd name="T21" fmla="*/ 54 h 56"/>
              <a:gd name="T22" fmla="*/ 47 w 55"/>
              <a:gd name="T23" fmla="*/ 56 h 56"/>
              <a:gd name="T24" fmla="*/ 20 w 55"/>
              <a:gd name="T25" fmla="*/ 49 h 56"/>
              <a:gd name="T26" fmla="*/ 13 w 55"/>
              <a:gd name="T27" fmla="*/ 48 h 56"/>
              <a:gd name="T28" fmla="*/ 13 w 55"/>
              <a:gd name="T29" fmla="*/ 52 h 56"/>
              <a:gd name="T30" fmla="*/ 0 w 55"/>
              <a:gd name="T31" fmla="*/ 52 h 56"/>
              <a:gd name="T32" fmla="*/ 0 w 55"/>
              <a:gd name="T33" fmla="*/ 17 h 56"/>
              <a:gd name="T34" fmla="*/ 13 w 55"/>
              <a:gd name="T35" fmla="*/ 17 h 56"/>
              <a:gd name="T36" fmla="*/ 13 w 55"/>
              <a:gd name="T37" fmla="*/ 23 h 56"/>
              <a:gd name="T38" fmla="*/ 18 w 55"/>
              <a:gd name="T39" fmla="*/ 22 h 56"/>
              <a:gd name="T40" fmla="*/ 40 w 55"/>
              <a:gd name="T41" fmla="*/ 0 h 56"/>
              <a:gd name="T42" fmla="*/ 34 w 55"/>
              <a:gd name="T43" fmla="*/ 21 h 56"/>
              <a:gd name="T44" fmla="*/ 53 w 55"/>
              <a:gd name="T4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6">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gradFill>
            <a:gsLst>
              <a:gs pos="0">
                <a:schemeClr val="accent2"/>
              </a:gs>
              <a:gs pos="100000">
                <a:schemeClr val="accent1"/>
              </a:gs>
            </a:gsLst>
            <a:lin ang="12600000" scaled="0"/>
          </a:gradFill>
          <a:ln>
            <a:noFill/>
          </a:ln>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nvGrpSpPr>
          <p:cNvPr id="17" name="原创设计师QQ598969553      _16"/>
          <p:cNvGrpSpPr/>
          <p:nvPr/>
        </p:nvGrpSpPr>
        <p:grpSpPr>
          <a:xfrm>
            <a:off x="583357" y="2217823"/>
            <a:ext cx="486905" cy="487027"/>
            <a:chOff x="1505114" y="3434341"/>
            <a:chExt cx="589156" cy="589303"/>
          </a:xfrm>
        </p:grpSpPr>
        <p:sp>
          <p:nvSpPr>
            <p:cNvPr id="18" name="Oval 53"/>
            <p:cNvSpPr>
              <a:spLocks noChangeArrowheads="1"/>
            </p:cNvSpPr>
            <p:nvPr/>
          </p:nvSpPr>
          <p:spPr bwMode="auto">
            <a:xfrm>
              <a:off x="1505114" y="3434341"/>
              <a:ext cx="589156" cy="589303"/>
            </a:xfrm>
            <a:prstGeom prst="ellipse">
              <a:avLst/>
            </a:prstGeom>
            <a:gradFill>
              <a:gsLst>
                <a:gs pos="0">
                  <a:schemeClr val="accent2"/>
                </a:gs>
                <a:gs pos="100000">
                  <a:schemeClr val="accent1"/>
                </a:gs>
              </a:gsLst>
              <a:lin ang="12600000" scaled="0"/>
            </a:gra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9" name="文本框 9"/>
            <p:cNvSpPr txBox="1"/>
            <p:nvPr/>
          </p:nvSpPr>
          <p:spPr>
            <a:xfrm>
              <a:off x="1584461" y="3440327"/>
              <a:ext cx="413530" cy="558615"/>
            </a:xfrm>
            <a:prstGeom prst="rect">
              <a:avLst/>
            </a:prstGeom>
            <a:noFill/>
          </p:spPr>
          <p:txBody>
            <a:bodyPr wrap="none" rtlCol="0" anchor="ctr">
              <a:spAutoFit/>
            </a:bodyPr>
            <a:lstStyle/>
            <a:p>
              <a:pPr algn="ctr"/>
              <a:r>
                <a:rPr lang="en-US" altLang="zh-CN" sz="2400" dirty="0">
                  <a:solidFill>
                    <a:schemeClr val="bg1"/>
                  </a:solidFill>
                  <a:latin typeface="Impact" panose="020B0806030902050204" pitchFamily="34" charset="0"/>
                  <a:ea typeface="微软雅黑" panose="020B0503020204020204" pitchFamily="34" charset="-122"/>
                </a:rPr>
                <a:t>A</a:t>
              </a:r>
              <a:endParaRPr lang="zh-CN" altLang="en-US" sz="2400" dirty="0">
                <a:solidFill>
                  <a:schemeClr val="bg1"/>
                </a:solidFill>
                <a:latin typeface="Impact" panose="020B0806030902050204" pitchFamily="34" charset="0"/>
                <a:ea typeface="微软雅黑" panose="020B0503020204020204" pitchFamily="34" charset="-122"/>
              </a:endParaRPr>
            </a:p>
          </p:txBody>
        </p:sp>
      </p:grpSp>
      <p:grpSp>
        <p:nvGrpSpPr>
          <p:cNvPr id="20" name="原创设计师QQ598969553      _17"/>
          <p:cNvGrpSpPr/>
          <p:nvPr/>
        </p:nvGrpSpPr>
        <p:grpSpPr>
          <a:xfrm>
            <a:off x="7473902" y="3218599"/>
            <a:ext cx="486905" cy="487027"/>
            <a:chOff x="1505114" y="3434341"/>
            <a:chExt cx="589156" cy="589303"/>
          </a:xfrm>
        </p:grpSpPr>
        <p:sp>
          <p:nvSpPr>
            <p:cNvPr id="21" name="Oval 53"/>
            <p:cNvSpPr>
              <a:spLocks noChangeArrowheads="1"/>
            </p:cNvSpPr>
            <p:nvPr/>
          </p:nvSpPr>
          <p:spPr bwMode="auto">
            <a:xfrm>
              <a:off x="1505114" y="3434341"/>
              <a:ext cx="589156" cy="589303"/>
            </a:xfrm>
            <a:prstGeom prst="ellipse">
              <a:avLst/>
            </a:prstGeom>
            <a:gradFill>
              <a:gsLst>
                <a:gs pos="0">
                  <a:schemeClr val="accent2"/>
                </a:gs>
                <a:gs pos="100000">
                  <a:schemeClr val="accent1"/>
                </a:gs>
              </a:gsLst>
              <a:lin ang="12600000" scaled="0"/>
            </a:gra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2" name="文本框 9"/>
            <p:cNvSpPr txBox="1"/>
            <p:nvPr/>
          </p:nvSpPr>
          <p:spPr>
            <a:xfrm>
              <a:off x="1593467" y="3448709"/>
              <a:ext cx="429047" cy="558615"/>
            </a:xfrm>
            <a:prstGeom prst="rect">
              <a:avLst/>
            </a:prstGeom>
            <a:noFill/>
          </p:spPr>
          <p:txBody>
            <a:bodyPr wrap="none" rtlCol="0" anchor="ctr">
              <a:spAutoFit/>
            </a:bodyPr>
            <a:lstStyle/>
            <a:p>
              <a:pPr algn="ctr"/>
              <a:r>
                <a:rPr lang="en-US" altLang="zh-CN" sz="2400" dirty="0">
                  <a:solidFill>
                    <a:schemeClr val="bg1"/>
                  </a:solidFill>
                  <a:latin typeface="Impact" panose="020B0806030902050204" pitchFamily="34" charset="0"/>
                  <a:ea typeface="微软雅黑" panose="020B0503020204020204" pitchFamily="34" charset="-122"/>
                </a:rPr>
                <a:t>B</a:t>
              </a:r>
              <a:endParaRPr lang="zh-CN" altLang="en-US" sz="2400" dirty="0">
                <a:solidFill>
                  <a:schemeClr val="bg1"/>
                </a:solidFill>
                <a:latin typeface="Impact" panose="020B0806030902050204" pitchFamily="34" charset="0"/>
                <a:ea typeface="微软雅黑" panose="020B0503020204020204" pitchFamily="34" charset="-122"/>
              </a:endParaRPr>
            </a:p>
          </p:txBody>
        </p:sp>
      </p:grpSp>
      <p:grpSp>
        <p:nvGrpSpPr>
          <p:cNvPr id="23" name="原创设计师QQ598969553      _18"/>
          <p:cNvGrpSpPr/>
          <p:nvPr/>
        </p:nvGrpSpPr>
        <p:grpSpPr>
          <a:xfrm>
            <a:off x="7423301" y="2204207"/>
            <a:ext cx="486905" cy="487027"/>
            <a:chOff x="1505114" y="3434341"/>
            <a:chExt cx="589156" cy="589303"/>
          </a:xfrm>
        </p:grpSpPr>
        <p:sp>
          <p:nvSpPr>
            <p:cNvPr id="24" name="Oval 53"/>
            <p:cNvSpPr>
              <a:spLocks noChangeArrowheads="1"/>
            </p:cNvSpPr>
            <p:nvPr/>
          </p:nvSpPr>
          <p:spPr bwMode="auto">
            <a:xfrm>
              <a:off x="1505114" y="3434341"/>
              <a:ext cx="589156" cy="589303"/>
            </a:xfrm>
            <a:prstGeom prst="ellipse">
              <a:avLst/>
            </a:prstGeom>
            <a:gradFill>
              <a:gsLst>
                <a:gs pos="0">
                  <a:schemeClr val="accent2"/>
                </a:gs>
                <a:gs pos="100000">
                  <a:schemeClr val="accent1"/>
                </a:gs>
              </a:gsLst>
              <a:lin ang="12600000" scaled="0"/>
            </a:gra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5" name="文本框 9"/>
            <p:cNvSpPr txBox="1"/>
            <p:nvPr/>
          </p:nvSpPr>
          <p:spPr>
            <a:xfrm>
              <a:off x="1576704" y="3440328"/>
              <a:ext cx="429047" cy="558615"/>
            </a:xfrm>
            <a:prstGeom prst="rect">
              <a:avLst/>
            </a:prstGeom>
            <a:noFill/>
          </p:spPr>
          <p:txBody>
            <a:bodyPr wrap="none" rtlCol="0" anchor="ctr">
              <a:spAutoFit/>
            </a:bodyPr>
            <a:lstStyle/>
            <a:p>
              <a:pPr algn="ctr"/>
              <a:r>
                <a:rPr lang="en-US" altLang="zh-CN" sz="2400" dirty="0">
                  <a:solidFill>
                    <a:schemeClr val="bg1"/>
                  </a:solidFill>
                  <a:latin typeface="Impact" panose="020B0806030902050204" pitchFamily="34" charset="0"/>
                  <a:ea typeface="微软雅黑" panose="020B0503020204020204" pitchFamily="34" charset="-122"/>
                </a:rPr>
                <a:t>A</a:t>
              </a:r>
              <a:endParaRPr lang="zh-CN" altLang="en-US" sz="2000" dirty="0">
                <a:solidFill>
                  <a:schemeClr val="bg1"/>
                </a:solidFill>
                <a:latin typeface="Impact" panose="020B0806030902050204" pitchFamily="34" charset="0"/>
                <a:ea typeface="微软雅黑" panose="020B0503020204020204" pitchFamily="34" charset="-122"/>
              </a:endParaRPr>
            </a:p>
          </p:txBody>
        </p:sp>
      </p:grpSp>
      <p:grpSp>
        <p:nvGrpSpPr>
          <p:cNvPr id="26" name="原创设计师QQ598969553      _19"/>
          <p:cNvGrpSpPr/>
          <p:nvPr/>
        </p:nvGrpSpPr>
        <p:grpSpPr>
          <a:xfrm>
            <a:off x="583357" y="3330574"/>
            <a:ext cx="486905" cy="487027"/>
            <a:chOff x="1505114" y="3434341"/>
            <a:chExt cx="589156" cy="589303"/>
          </a:xfrm>
        </p:grpSpPr>
        <p:sp>
          <p:nvSpPr>
            <p:cNvPr id="27" name="Oval 53"/>
            <p:cNvSpPr>
              <a:spLocks noChangeArrowheads="1"/>
            </p:cNvSpPr>
            <p:nvPr/>
          </p:nvSpPr>
          <p:spPr bwMode="auto">
            <a:xfrm>
              <a:off x="1505114" y="3434341"/>
              <a:ext cx="589156" cy="589303"/>
            </a:xfrm>
            <a:prstGeom prst="ellipse">
              <a:avLst/>
            </a:prstGeom>
            <a:gradFill>
              <a:gsLst>
                <a:gs pos="0">
                  <a:schemeClr val="accent2"/>
                </a:gs>
                <a:gs pos="100000">
                  <a:schemeClr val="accent1"/>
                </a:gs>
              </a:gsLst>
              <a:lin ang="12600000" scaled="0"/>
            </a:gra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8" name="文本框 9"/>
            <p:cNvSpPr txBox="1"/>
            <p:nvPr/>
          </p:nvSpPr>
          <p:spPr>
            <a:xfrm>
              <a:off x="1576701" y="3440327"/>
              <a:ext cx="429047" cy="558615"/>
            </a:xfrm>
            <a:prstGeom prst="rect">
              <a:avLst/>
            </a:prstGeom>
            <a:noFill/>
          </p:spPr>
          <p:txBody>
            <a:bodyPr wrap="none" rtlCol="0" anchor="ctr">
              <a:spAutoFit/>
            </a:bodyPr>
            <a:lstStyle/>
            <a:p>
              <a:pPr algn="ctr"/>
              <a:r>
                <a:rPr lang="en-US" altLang="zh-CN" sz="2400" dirty="0">
                  <a:solidFill>
                    <a:schemeClr val="bg1"/>
                  </a:solidFill>
                  <a:latin typeface="Impact" panose="020B0806030902050204" pitchFamily="34" charset="0"/>
                  <a:ea typeface="微软雅黑" panose="020B0503020204020204" pitchFamily="34" charset="-122"/>
                </a:rPr>
                <a:t>B</a:t>
              </a:r>
              <a:endParaRPr lang="zh-CN" altLang="en-US" sz="2400" dirty="0">
                <a:solidFill>
                  <a:schemeClr val="bg1"/>
                </a:solidFill>
                <a:latin typeface="Impact" panose="020B0806030902050204" pitchFamily="34" charset="0"/>
                <a:ea typeface="微软雅黑" panose="020B0503020204020204" pitchFamily="34" charset="-122"/>
              </a:endParaRPr>
            </a:p>
          </p:txBody>
        </p:sp>
      </p:grpSp>
      <p:sp>
        <p:nvSpPr>
          <p:cNvPr id="32" name="文本框 10"/>
          <p:cNvSpPr txBox="1">
            <a:spLocks noChangeArrowheads="1"/>
          </p:cNvSpPr>
          <p:nvPr/>
        </p:nvSpPr>
        <p:spPr bwMode="auto">
          <a:xfrm>
            <a:off x="252234" y="197168"/>
            <a:ext cx="44025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latin typeface="微软雅黑" panose="020B0503020204020204" pitchFamily="34" charset="-122"/>
                <a:ea typeface="微软雅黑" panose="020B0503020204020204" pitchFamily="34" charset="-122"/>
              </a:rPr>
              <a:t>社会效益和经济效益</a:t>
            </a:r>
          </a:p>
        </p:txBody>
      </p:sp>
      <p:sp>
        <p:nvSpPr>
          <p:cNvPr id="33"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7" name="原创设计师QQ598969553      _12"/>
          <p:cNvSpPr/>
          <p:nvPr/>
        </p:nvSpPr>
        <p:spPr>
          <a:xfrm>
            <a:off x="1373018" y="4496022"/>
            <a:ext cx="3198982" cy="923330"/>
          </a:xfrm>
          <a:prstGeom prst="rect">
            <a:avLst/>
          </a:prstGeom>
        </p:spPr>
        <p:txBody>
          <a:bodyPr wrap="square">
            <a:spAutoFit/>
          </a:bodyPr>
          <a:lstStyle/>
          <a:p>
            <a:r>
              <a:rPr lang="zh-CN" altLang="zh-CN" dirty="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sym typeface="+mn-ea"/>
              </a:rPr>
              <a:t>争取更多政策，为当地网络空间安全人才培养</a:t>
            </a:r>
            <a:r>
              <a:rPr lang="zh-CN" altLang="en-US" dirty="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sym typeface="+mn-ea"/>
              </a:rPr>
              <a:t>及评价发挥行业带领作用</a:t>
            </a:r>
            <a:r>
              <a:rPr lang="zh-CN" altLang="zh-CN" dirty="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sym typeface="+mn-ea"/>
              </a:rPr>
              <a:t>。</a:t>
            </a:r>
          </a:p>
        </p:txBody>
      </p:sp>
      <p:grpSp>
        <p:nvGrpSpPr>
          <p:cNvPr id="38" name="原创设计师QQ598969553      _19"/>
          <p:cNvGrpSpPr/>
          <p:nvPr/>
        </p:nvGrpSpPr>
        <p:grpSpPr>
          <a:xfrm>
            <a:off x="583357" y="4419078"/>
            <a:ext cx="486905" cy="487027"/>
            <a:chOff x="1505114" y="3434341"/>
            <a:chExt cx="589156" cy="589303"/>
          </a:xfrm>
        </p:grpSpPr>
        <p:sp>
          <p:nvSpPr>
            <p:cNvPr id="39" name="Oval 53"/>
            <p:cNvSpPr>
              <a:spLocks noChangeArrowheads="1"/>
            </p:cNvSpPr>
            <p:nvPr/>
          </p:nvSpPr>
          <p:spPr bwMode="auto">
            <a:xfrm>
              <a:off x="1505114" y="3434341"/>
              <a:ext cx="589156" cy="589303"/>
            </a:xfrm>
            <a:prstGeom prst="ellipse">
              <a:avLst/>
            </a:prstGeom>
            <a:gradFill>
              <a:gsLst>
                <a:gs pos="0">
                  <a:schemeClr val="accent2"/>
                </a:gs>
                <a:gs pos="100000">
                  <a:schemeClr val="accent1"/>
                </a:gs>
              </a:gsLst>
              <a:lin ang="12600000" scaled="0"/>
            </a:gra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40" name="文本框 9"/>
            <p:cNvSpPr txBox="1"/>
            <p:nvPr/>
          </p:nvSpPr>
          <p:spPr>
            <a:xfrm>
              <a:off x="1587369" y="3440327"/>
              <a:ext cx="407713" cy="558615"/>
            </a:xfrm>
            <a:prstGeom prst="rect">
              <a:avLst/>
            </a:prstGeom>
            <a:noFill/>
          </p:spPr>
          <p:txBody>
            <a:bodyPr wrap="none" rtlCol="0" anchor="ctr">
              <a:spAutoFit/>
            </a:bodyPr>
            <a:lstStyle/>
            <a:p>
              <a:pPr algn="ctr"/>
              <a:r>
                <a:rPr lang="en-US" altLang="zh-CN" sz="2400" dirty="0">
                  <a:solidFill>
                    <a:schemeClr val="bg1"/>
                  </a:solidFill>
                  <a:latin typeface="Impact" panose="020B0806030902050204" pitchFamily="34" charset="0"/>
                  <a:ea typeface="微软雅黑" panose="020B0503020204020204" pitchFamily="34" charset="-122"/>
                </a:rPr>
                <a:t>c</a:t>
              </a:r>
              <a:endParaRPr lang="zh-CN" altLang="en-US" sz="2400" dirty="0">
                <a:solidFill>
                  <a:schemeClr val="bg1"/>
                </a:solidFill>
                <a:latin typeface="Impact" panose="020B0806030902050204" pitchFamily="34" charset="0"/>
                <a:ea typeface="微软雅黑" panose="020B0503020204020204" pitchFamily="34" charset="-122"/>
              </a:endParaRPr>
            </a:p>
          </p:txBody>
        </p:sp>
      </p:grpSp>
      <p:grpSp>
        <p:nvGrpSpPr>
          <p:cNvPr id="46" name="原创设计师QQ598969553      _17"/>
          <p:cNvGrpSpPr/>
          <p:nvPr/>
        </p:nvGrpSpPr>
        <p:grpSpPr>
          <a:xfrm>
            <a:off x="7482466" y="4395851"/>
            <a:ext cx="486905" cy="487027"/>
            <a:chOff x="1505114" y="3434341"/>
            <a:chExt cx="589156" cy="589303"/>
          </a:xfrm>
        </p:grpSpPr>
        <p:sp>
          <p:nvSpPr>
            <p:cNvPr id="47" name="Oval 53"/>
            <p:cNvSpPr>
              <a:spLocks noChangeArrowheads="1"/>
            </p:cNvSpPr>
            <p:nvPr/>
          </p:nvSpPr>
          <p:spPr bwMode="auto">
            <a:xfrm>
              <a:off x="1505114" y="3434341"/>
              <a:ext cx="589156" cy="589303"/>
            </a:xfrm>
            <a:prstGeom prst="ellipse">
              <a:avLst/>
            </a:prstGeom>
            <a:gradFill>
              <a:gsLst>
                <a:gs pos="0">
                  <a:schemeClr val="accent2"/>
                </a:gs>
                <a:gs pos="100000">
                  <a:schemeClr val="accent1"/>
                </a:gs>
              </a:gsLst>
              <a:lin ang="12600000" scaled="0"/>
            </a:gra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48" name="文本框 9"/>
            <p:cNvSpPr txBox="1"/>
            <p:nvPr/>
          </p:nvSpPr>
          <p:spPr>
            <a:xfrm>
              <a:off x="1604135" y="3448709"/>
              <a:ext cx="407713" cy="558615"/>
            </a:xfrm>
            <a:prstGeom prst="rect">
              <a:avLst/>
            </a:prstGeom>
            <a:noFill/>
          </p:spPr>
          <p:txBody>
            <a:bodyPr wrap="none" rtlCol="0" anchor="ctr">
              <a:spAutoFit/>
            </a:bodyPr>
            <a:lstStyle/>
            <a:p>
              <a:pPr algn="ctr"/>
              <a:r>
                <a:rPr lang="en-US" altLang="zh-CN" sz="2400" dirty="0">
                  <a:solidFill>
                    <a:schemeClr val="bg1"/>
                  </a:solidFill>
                  <a:latin typeface="Impact" panose="020B0806030902050204" pitchFamily="34" charset="0"/>
                  <a:ea typeface="微软雅黑" panose="020B0503020204020204" pitchFamily="34" charset="-122"/>
                </a:rPr>
                <a:t>c</a:t>
              </a:r>
              <a:endParaRPr lang="zh-CN" altLang="en-US" sz="2400" dirty="0">
                <a:solidFill>
                  <a:schemeClr val="bg1"/>
                </a:solidFill>
                <a:latin typeface="Impact" panose="020B0806030902050204" pitchFamily="34" charset="0"/>
                <a:ea typeface="微软雅黑" panose="020B0503020204020204" pitchFamily="34" charset="-122"/>
              </a:endParaRPr>
            </a:p>
          </p:txBody>
        </p:sp>
      </p:grpSp>
      <p:sp>
        <p:nvSpPr>
          <p:cNvPr id="49" name="矩形 48"/>
          <p:cNvSpPr/>
          <p:nvPr/>
        </p:nvSpPr>
        <p:spPr>
          <a:xfrm>
            <a:off x="7431556" y="4976802"/>
            <a:ext cx="4311020" cy="1200329"/>
          </a:xfrm>
          <a:prstGeom prst="rect">
            <a:avLst/>
          </a:prstGeom>
        </p:spPr>
        <p:txBody>
          <a:bodyPr wrap="square">
            <a:spAutoFit/>
          </a:bodyPr>
          <a:lstStyle/>
          <a:p>
            <a:r>
              <a:rPr lang="zh-CN" altLang="en-US" dirty="0">
                <a:sym typeface="Arial" panose="020B0604020202020204" pitchFamily="34" charset="0"/>
              </a:rPr>
              <a:t>（辅导申报人员填写表格，发表论文，获得软著、专利等，申报科学技术奖，开展标准制修订，证明人员专业经历的项目，甲乙方委托的项目等）</a:t>
            </a:r>
            <a:endParaRPr lang="zh-CN" altLang="en-US" dirty="0"/>
          </a:p>
        </p:txBody>
      </p:sp>
      <p:sp>
        <p:nvSpPr>
          <p:cNvPr id="50" name="矩形 49"/>
          <p:cNvSpPr/>
          <p:nvPr/>
        </p:nvSpPr>
        <p:spPr>
          <a:xfrm>
            <a:off x="8079530" y="4498766"/>
            <a:ext cx="868680" cy="368300"/>
          </a:xfrm>
          <a:prstGeom prst="rect">
            <a:avLst/>
          </a:prstGeom>
        </p:spPr>
        <p:txBody>
          <a:bodyPr wrap="none">
            <a:spAutoFit/>
          </a:bodyPr>
          <a:lstStyle/>
          <a:p>
            <a:r>
              <a:rPr lang="zh-CN" altLang="en-US" dirty="0">
                <a:gradFill>
                  <a:gsLst>
                    <a:gs pos="29000">
                      <a:schemeClr val="accent2"/>
                    </a:gs>
                    <a:gs pos="100000">
                      <a:schemeClr val="accent1"/>
                    </a:gs>
                  </a:gsLst>
                  <a:lin ang="2700000" scaled="0"/>
                </a:gradFill>
                <a:latin typeface="微软雅黑" panose="020B0503020204020204" pitchFamily="34" charset="-122"/>
                <a:ea typeface="微软雅黑" panose="020B0503020204020204" pitchFamily="34" charset="-122"/>
              </a:rPr>
              <a:t>咨询费</a:t>
            </a:r>
            <a:endParaRPr lang="zh-CN" altLang="en-US" dirty="0"/>
          </a:p>
        </p:txBody>
      </p:sp>
      <p:sp>
        <p:nvSpPr>
          <p:cNvPr id="51" name="矩形 50"/>
          <p:cNvSpPr/>
          <p:nvPr/>
        </p:nvSpPr>
        <p:spPr>
          <a:xfrm>
            <a:off x="516264" y="1558409"/>
            <a:ext cx="1107996"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社会效益</a:t>
            </a:r>
          </a:p>
        </p:txBody>
      </p:sp>
      <p:sp>
        <p:nvSpPr>
          <p:cNvPr id="52" name="矩形 51"/>
          <p:cNvSpPr/>
          <p:nvPr/>
        </p:nvSpPr>
        <p:spPr>
          <a:xfrm>
            <a:off x="7431705" y="1485900"/>
            <a:ext cx="1107996"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经济效益</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075" y="354013"/>
            <a:ext cx="7481888"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矩形 6"/>
          <p:cNvSpPr>
            <a:spLocks noChangeArrowheads="1"/>
          </p:cNvSpPr>
          <p:nvPr/>
        </p:nvSpPr>
        <p:spPr bwMode="auto">
          <a:xfrm>
            <a:off x="0" y="4902200"/>
            <a:ext cx="12192000" cy="195580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01" name="文本框 12"/>
          <p:cNvSpPr txBox="1">
            <a:spLocks noChangeArrowheads="1"/>
          </p:cNvSpPr>
          <p:nvPr/>
        </p:nvSpPr>
        <p:spPr bwMode="auto">
          <a:xfrm>
            <a:off x="2397125" y="2681605"/>
            <a:ext cx="9556750" cy="144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400" b="1" dirty="0">
                <a:solidFill>
                  <a:srgbClr val="1C4885"/>
                </a:solidFill>
                <a:latin typeface="微软雅黑" panose="020B0503020204020204" pitchFamily="34" charset="-122"/>
                <a:ea typeface="微软雅黑" panose="020B0503020204020204" pitchFamily="34" charset="-122"/>
                <a:sym typeface="+mn-ea"/>
              </a:rPr>
              <a:t>网络空间安全工程技术人才评价</a:t>
            </a:r>
          </a:p>
          <a:p>
            <a:pPr eaLnBrk="1" hangingPunct="1"/>
            <a:r>
              <a:rPr lang="zh-CN" altLang="en-US" sz="4400" b="1" dirty="0">
                <a:solidFill>
                  <a:srgbClr val="1C4885"/>
                </a:solidFill>
                <a:latin typeface="微软雅黑" panose="020B0503020204020204" pitchFamily="34" charset="-122"/>
                <a:ea typeface="微软雅黑" panose="020B0503020204020204" pitchFamily="34" charset="-122"/>
                <a:sym typeface="+mn-ea"/>
              </a:rPr>
              <a:t> </a:t>
            </a:r>
            <a:r>
              <a:rPr lang="en-US" altLang="zh-CN" sz="4400" b="1" dirty="0">
                <a:solidFill>
                  <a:srgbClr val="1C4885"/>
                </a:solidFill>
                <a:latin typeface="微软雅黑" panose="020B0503020204020204" pitchFamily="34" charset="-122"/>
                <a:ea typeface="微软雅黑" panose="020B0503020204020204" pitchFamily="34" charset="-122"/>
                <a:sym typeface="+mn-ea"/>
              </a:rPr>
              <a:t>           </a:t>
            </a:r>
            <a:r>
              <a:rPr lang="zh-CN" altLang="en-US" sz="4400" b="1" dirty="0">
                <a:solidFill>
                  <a:srgbClr val="1C4885"/>
                </a:solidFill>
                <a:latin typeface="微软雅黑" panose="020B0503020204020204" pitchFamily="34" charset="-122"/>
                <a:ea typeface="微软雅黑" panose="020B0503020204020204" pitchFamily="34" charset="-122"/>
              </a:rPr>
              <a:t>项目实施</a:t>
            </a:r>
          </a:p>
        </p:txBody>
      </p:sp>
      <p:grpSp>
        <p:nvGrpSpPr>
          <p:cNvPr id="4102" name="组合 13"/>
          <p:cNvGrpSpPr>
            <a:grpSpLocks noChangeAspect="1"/>
          </p:cNvGrpSpPr>
          <p:nvPr/>
        </p:nvGrpSpPr>
        <p:grpSpPr bwMode="auto">
          <a:xfrm>
            <a:off x="6804025" y="3178175"/>
            <a:ext cx="5578475" cy="3481388"/>
            <a:chOff x="0" y="0"/>
            <a:chExt cx="5324473" cy="3322983"/>
          </a:xfrm>
        </p:grpSpPr>
        <p:pic>
          <p:nvPicPr>
            <p:cNvPr id="4105" name="图片 14"/>
            <p:cNvPicPr>
              <a:picLocks noChangeAspect="1" noChangeArrowheads="1"/>
            </p:cNvPicPr>
            <p:nvPr/>
          </p:nvPicPr>
          <p:blipFill>
            <a:blip r:embed="rId3">
              <a:extLst>
                <a:ext uri="{28A0092B-C50C-407E-A947-70E740481C1C}">
                  <a14:useLocalDpi xmlns:a14="http://schemas.microsoft.com/office/drawing/2010/main" val="0"/>
                </a:ext>
              </a:extLst>
            </a:blip>
            <a:srcRect b="52040"/>
            <a:stretch>
              <a:fillRect/>
            </a:stretch>
          </p:blipFill>
          <p:spPr bwMode="auto">
            <a:xfrm>
              <a:off x="6344" y="0"/>
              <a:ext cx="5318129" cy="164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图片 15"/>
            <p:cNvPicPr>
              <a:picLocks noChangeAspect="1" noChangeArrowheads="1"/>
            </p:cNvPicPr>
            <p:nvPr/>
          </p:nvPicPr>
          <p:blipFill>
            <a:blip r:embed="rId3">
              <a:extLst>
                <a:ext uri="{28A0092B-C50C-407E-A947-70E740481C1C}">
                  <a14:useLocalDpi xmlns:a14="http://schemas.microsoft.com/office/drawing/2010/main" val="0"/>
                </a:ext>
              </a:extLst>
            </a:blip>
            <a:srcRect t="50633" r="2628"/>
            <a:stretch>
              <a:fillRect/>
            </a:stretch>
          </p:blipFill>
          <p:spPr bwMode="auto">
            <a:xfrm>
              <a:off x="0" y="1632435"/>
              <a:ext cx="5178427" cy="169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文本框 8"/>
          <p:cNvSpPr txBox="1">
            <a:spLocks noChangeArrowheads="1"/>
          </p:cNvSpPr>
          <p:nvPr/>
        </p:nvSpPr>
        <p:spPr bwMode="auto">
          <a:xfrm>
            <a:off x="0" y="1571625"/>
            <a:ext cx="1495425" cy="10679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4400" b="1" dirty="0">
                <a:solidFill>
                  <a:srgbClr val="1C4885"/>
                </a:solidFill>
                <a:latin typeface="微软雅黑" panose="020B0503020204020204" pitchFamily="34" charset="-122"/>
                <a:ea typeface="微软雅黑" panose="020B0503020204020204" pitchFamily="34" charset="-122"/>
              </a:rPr>
              <a:t>3</a:t>
            </a:r>
          </a:p>
          <a:p>
            <a:pPr eaLnBrk="1" hangingPunct="1"/>
            <a:endParaRPr lang="zh-CN" altLang="en-US" sz="34400" b="1" dirty="0">
              <a:solidFill>
                <a:srgbClr val="1C4885"/>
              </a:solidFill>
              <a:latin typeface="微软雅黑" panose="020B0503020204020204" pitchFamily="34" charset="-122"/>
              <a:ea typeface="微软雅黑" panose="020B0503020204020204" pitchFamily="34" charset="-122"/>
            </a:endParaRPr>
          </a:p>
        </p:txBody>
      </p:sp>
      <p:sp>
        <p:nvSpPr>
          <p:cNvPr id="3" name="文本框 18"/>
          <p:cNvSpPr/>
          <p:nvPr/>
        </p:nvSpPr>
        <p:spPr bwMode="auto">
          <a:xfrm>
            <a:off x="428625" y="4899025"/>
            <a:ext cx="2082800" cy="976313"/>
          </a:xfrm>
          <a:custGeom>
            <a:avLst/>
            <a:gdLst>
              <a:gd name="T0" fmla="*/ 1377475 w 2083287"/>
              <a:gd name="T1" fmla="*/ 0 h 976698"/>
              <a:gd name="T2" fmla="*/ 2081826 w 2083287"/>
              <a:gd name="T3" fmla="*/ 0 h 976698"/>
              <a:gd name="T4" fmla="*/ 2062660 w 2083287"/>
              <a:gd name="T5" fmla="*/ 198213 h 976698"/>
              <a:gd name="T6" fmla="*/ 1739671 w 2083287"/>
              <a:gd name="T7" fmla="*/ 711148 h 976698"/>
              <a:gd name="T8" fmla="*/ 821304 w 2083287"/>
              <a:gd name="T9" fmla="*/ 975543 h 976698"/>
              <a:gd name="T10" fmla="*/ 0 w 2083287"/>
              <a:gd name="T11" fmla="*/ 807098 h 976698"/>
              <a:gd name="T12" fmla="*/ 0 w 2083287"/>
              <a:gd name="T13" fmla="*/ 199411 h 976698"/>
              <a:gd name="T14" fmla="*/ 772238 w 2083287"/>
              <a:gd name="T15" fmla="*/ 446752 h 976698"/>
              <a:gd name="T16" fmla="*/ 1215958 w 2083287"/>
              <a:gd name="T17" fmla="*/ 323082 h 976698"/>
              <a:gd name="T18" fmla="*/ 1369952 w 2083287"/>
              <a:gd name="T19" fmla="*/ 78808 h 976698"/>
              <a:gd name="T20" fmla="*/ 1377475 w 2083287"/>
              <a:gd name="T21" fmla="*/ 0 h 9766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3287"/>
              <a:gd name="T34" fmla="*/ 0 h 976698"/>
              <a:gd name="T35" fmla="*/ 2083287 w 2083287"/>
              <a:gd name="T36" fmla="*/ 976698 h 9766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3287" h="976698">
                <a:moveTo>
                  <a:pt x="1378441" y="0"/>
                </a:moveTo>
                <a:lnTo>
                  <a:pt x="2083287" y="0"/>
                </a:lnTo>
                <a:lnTo>
                  <a:pt x="2064107" y="198447"/>
                </a:lnTo>
                <a:cubicBezTo>
                  <a:pt x="2021012" y="408454"/>
                  <a:pt x="1913273" y="579634"/>
                  <a:pt x="1740892" y="711989"/>
                </a:cubicBezTo>
                <a:cubicBezTo>
                  <a:pt x="1511050" y="888462"/>
                  <a:pt x="1204713" y="976698"/>
                  <a:pt x="821880" y="976698"/>
                </a:cubicBezTo>
                <a:cubicBezTo>
                  <a:pt x="481743" y="976698"/>
                  <a:pt x="207783" y="920483"/>
                  <a:pt x="0" y="808053"/>
                </a:cubicBezTo>
                <a:lnTo>
                  <a:pt x="0" y="199648"/>
                </a:lnTo>
                <a:cubicBezTo>
                  <a:pt x="220592" y="364736"/>
                  <a:pt x="478185" y="447280"/>
                  <a:pt x="772781" y="447280"/>
                </a:cubicBezTo>
                <a:cubicBezTo>
                  <a:pt x="959216" y="447280"/>
                  <a:pt x="1107226" y="406008"/>
                  <a:pt x="1216810" y="323464"/>
                </a:cubicBezTo>
                <a:cubicBezTo>
                  <a:pt x="1298998" y="261556"/>
                  <a:pt x="1350365" y="180035"/>
                  <a:pt x="1370912" y="78901"/>
                </a:cubicBezTo>
                <a:lnTo>
                  <a:pt x="137844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4614" y="979243"/>
            <a:ext cx="8042762" cy="400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矩形 27"/>
          <p:cNvSpPr/>
          <p:nvPr/>
        </p:nvSpPr>
        <p:spPr>
          <a:xfrm>
            <a:off x="719403" y="569425"/>
            <a:ext cx="297180" cy="106680"/>
          </a:xfrm>
          <a:prstGeom prst="rect">
            <a:avLst/>
          </a:prstGeom>
        </p:spPr>
        <p:txBody>
          <a:bodyPr wrap="none" lIns="91440" tIns="45720" rIns="91440" bIns="45720">
            <a:spAutoFit/>
          </a:bodyPr>
          <a:lstStyle/>
          <a:p>
            <a:r>
              <a:rPr lang="zh-CN" altLang="en-US" sz="1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我们的售后服务流程</a:t>
            </a:r>
            <a:endParaRPr lang="en-US" altLang="zh-CN" sz="1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362" name="文本框 10"/>
          <p:cNvSpPr txBox="1">
            <a:spLocks noChangeArrowheads="1"/>
          </p:cNvSpPr>
          <p:nvPr/>
        </p:nvSpPr>
        <p:spPr bwMode="auto">
          <a:xfrm>
            <a:off x="398145" y="288925"/>
            <a:ext cx="655701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eaLnBrk="1" hangingPunct="1">
              <a:buClrTx/>
              <a:buSzTx/>
            </a:pPr>
            <a:r>
              <a:rPr lang="zh-CN" altLang="en-US" sz="2400" b="1" dirty="0">
                <a:solidFill>
                  <a:srgbClr val="445469"/>
                </a:solidFill>
                <a:latin typeface="Arial" panose="020B0604020202020204" pitchFamily="34" charset="0"/>
                <a:ea typeface="微软雅黑" panose="020B0503020204020204" pitchFamily="34" charset="-122"/>
              </a:rPr>
              <a:t>网络空间安全工程师注册评审实施全流程：</a:t>
            </a:r>
          </a:p>
        </p:txBody>
      </p:sp>
      <p:sp>
        <p:nvSpPr>
          <p:cNvPr id="15363"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pic>
        <p:nvPicPr>
          <p:cNvPr id="36" name="图片 35"/>
          <p:cNvPicPr>
            <a:picLocks noChangeAspect="1"/>
          </p:cNvPicPr>
          <p:nvPr/>
        </p:nvPicPr>
        <p:blipFill>
          <a:blip r:embed="rId4"/>
          <a:stretch>
            <a:fillRect/>
          </a:stretch>
        </p:blipFill>
        <p:spPr>
          <a:xfrm>
            <a:off x="9390380" y="3258909"/>
            <a:ext cx="2584450" cy="1026160"/>
          </a:xfrm>
          <a:prstGeom prst="rect">
            <a:avLst/>
          </a:prstGeom>
        </p:spPr>
      </p:pic>
      <p:sp>
        <p:nvSpPr>
          <p:cNvPr id="3" name="左大括号 2"/>
          <p:cNvSpPr/>
          <p:nvPr/>
        </p:nvSpPr>
        <p:spPr>
          <a:xfrm>
            <a:off x="719403" y="1447800"/>
            <a:ext cx="1690422" cy="344805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 name="矩形 3"/>
          <p:cNvSpPr/>
          <p:nvPr/>
        </p:nvSpPr>
        <p:spPr>
          <a:xfrm>
            <a:off x="398145" y="2571660"/>
            <a:ext cx="578879" cy="1200329"/>
          </a:xfrm>
          <a:prstGeom prst="rect">
            <a:avLst/>
          </a:prstGeom>
        </p:spPr>
        <p:txBody>
          <a:bodyPr wrap="square">
            <a:spAutoFit/>
          </a:bodyPr>
          <a:lstStyle/>
          <a:p>
            <a:r>
              <a:rPr lang="zh-CN" altLang="en-US" dirty="0"/>
              <a:t>推荐机构</a:t>
            </a:r>
          </a:p>
        </p:txBody>
      </p:sp>
      <p:sp>
        <p:nvSpPr>
          <p:cNvPr id="5" name="右大括号 4"/>
          <p:cNvSpPr/>
          <p:nvPr/>
        </p:nvSpPr>
        <p:spPr>
          <a:xfrm rot="5400000">
            <a:off x="6695996" y="3257475"/>
            <a:ext cx="476405" cy="4400549"/>
          </a:xfrm>
          <a:prstGeom prst="rightBrace">
            <a:avLst>
              <a:gd name="adj1" fmla="val 8333"/>
              <a:gd name="adj2" fmla="val 4789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矩形 11"/>
          <p:cNvSpPr/>
          <p:nvPr/>
        </p:nvSpPr>
        <p:spPr>
          <a:xfrm>
            <a:off x="6484620" y="5695953"/>
            <a:ext cx="1802130" cy="369332"/>
          </a:xfrm>
          <a:prstGeom prst="rect">
            <a:avLst/>
          </a:prstGeom>
        </p:spPr>
        <p:txBody>
          <a:bodyPr wrap="square">
            <a:spAutoFit/>
          </a:bodyPr>
          <a:lstStyle/>
          <a:p>
            <a:r>
              <a:rPr lang="zh-CN" altLang="en-US" dirty="0"/>
              <a:t>发证机构</a:t>
            </a:r>
          </a:p>
        </p:txBody>
      </p:sp>
      <p:pic>
        <p:nvPicPr>
          <p:cNvPr id="13" name="图片 12" descr="ff94fd879b2572aec8184be872f5a71"/>
          <p:cNvPicPr>
            <a:picLocks noChangeAspect="1"/>
          </p:cNvPicPr>
          <p:nvPr/>
        </p:nvPicPr>
        <p:blipFill>
          <a:blip r:embed="rId5"/>
          <a:stretch>
            <a:fillRect/>
          </a:stretch>
        </p:blipFill>
        <p:spPr>
          <a:xfrm>
            <a:off x="9870407" y="4400881"/>
            <a:ext cx="1785681" cy="1648978"/>
          </a:xfrm>
          <a:prstGeom prst="rect">
            <a:avLst/>
          </a:prstGeom>
        </p:spPr>
      </p:pic>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16"/>
          <p:cNvSpPr>
            <a:spLocks noChangeArrowheads="1"/>
          </p:cNvSpPr>
          <p:nvPr/>
        </p:nvSpPr>
        <p:spPr bwMode="auto">
          <a:xfrm>
            <a:off x="8575675" y="985837"/>
            <a:ext cx="725488" cy="725487"/>
          </a:xfrm>
          <a:prstGeom prst="ellipse">
            <a:avLst/>
          </a:prstGeom>
          <a:noFill/>
          <a:ln w="19050">
            <a:solidFill>
              <a:srgbClr val="4886D8"/>
            </a:solidFill>
            <a:round/>
          </a:ln>
          <a:extLst>
            <a:ext uri="{909E8E84-426E-40DD-AFC4-6F175D3DCCD1}">
              <a14:hiddenFill xmlns:a14="http://schemas.microsoft.com/office/drawing/2010/main">
                <a:solidFill>
                  <a:srgbClr val="FFFFFF"/>
                </a:solidFill>
              </a14:hiddenFill>
            </a:ext>
          </a:extLst>
        </p:spPr>
        <p:txBody>
          <a:bodyPr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AutoShape 112"/>
          <p:cNvSpPr/>
          <p:nvPr/>
        </p:nvSpPr>
        <p:spPr bwMode="auto">
          <a:xfrm>
            <a:off x="8775700" y="1171574"/>
            <a:ext cx="369888" cy="369888"/>
          </a:xfrm>
          <a:custGeom>
            <a:avLst/>
            <a:gdLst>
              <a:gd name="T0" fmla="*/ 96664298 w 21020"/>
              <a:gd name="T1" fmla="*/ 45652023 h 21600"/>
              <a:gd name="T2" fmla="*/ 87586243 w 21020"/>
              <a:gd name="T3" fmla="*/ 25510113 h 21600"/>
              <a:gd name="T4" fmla="*/ 72296483 w 21020"/>
              <a:gd name="T5" fmla="*/ 11138099 h 21600"/>
              <a:gd name="T6" fmla="*/ 100157151 w 21020"/>
              <a:gd name="T7" fmla="*/ 13538602 h 21600"/>
              <a:gd name="T8" fmla="*/ 102690760 w 21020"/>
              <a:gd name="T9" fmla="*/ 39902356 h 21600"/>
              <a:gd name="T10" fmla="*/ 25773644 w 21020"/>
              <a:gd name="T11" fmla="*/ 84057942 h 21600"/>
              <a:gd name="T12" fmla="*/ 15861964 w 21020"/>
              <a:gd name="T13" fmla="*/ 66070210 h 21600"/>
              <a:gd name="T14" fmla="*/ 43155690 w 21020"/>
              <a:gd name="T15" fmla="*/ 67591853 h 21600"/>
              <a:gd name="T16" fmla="*/ 44986371 w 21020"/>
              <a:gd name="T17" fmla="*/ 93779965 h 21600"/>
              <a:gd name="T18" fmla="*/ 14913806 w 21020"/>
              <a:gd name="T19" fmla="*/ 101257112 h 21600"/>
              <a:gd name="T20" fmla="*/ 7154534 w 21020"/>
              <a:gd name="T21" fmla="*/ 96602141 h 21600"/>
              <a:gd name="T22" fmla="*/ 11284681 w 21020"/>
              <a:gd name="T23" fmla="*/ 81767994 h 21600"/>
              <a:gd name="T24" fmla="*/ 28231040 w 21020"/>
              <a:gd name="T25" fmla="*/ 97942848 h 21600"/>
              <a:gd name="T26" fmla="*/ 37532409 w 21020"/>
              <a:gd name="T27" fmla="*/ 56137351 h 21600"/>
              <a:gd name="T28" fmla="*/ 54832708 w 21020"/>
              <a:gd name="T29" fmla="*/ 27800061 h 21600"/>
              <a:gd name="T30" fmla="*/ 37532409 w 21020"/>
              <a:gd name="T31" fmla="*/ 56137351 h 21600"/>
              <a:gd name="T32" fmla="*/ 48212314 w 21020"/>
              <a:gd name="T33" fmla="*/ 62796086 h 21600"/>
              <a:gd name="T34" fmla="*/ 75015546 w 21020"/>
              <a:gd name="T35" fmla="*/ 25429765 h 21600"/>
              <a:gd name="T36" fmla="*/ 87112463 w 21020"/>
              <a:gd name="T37" fmla="*/ 36301874 h 21600"/>
              <a:gd name="T38" fmla="*/ 57317362 w 21020"/>
              <a:gd name="T39" fmla="*/ 80653330 h 21600"/>
              <a:gd name="T40" fmla="*/ 88583638 w 21020"/>
              <a:gd name="T41" fmla="*/ 39701486 h 21600"/>
              <a:gd name="T42" fmla="*/ 84965283 w 21020"/>
              <a:gd name="T43" fmla="*/ 56734993 h 21600"/>
              <a:gd name="T44" fmla="*/ 57350163 w 21020"/>
              <a:gd name="T45" fmla="*/ 83184048 h 21600"/>
              <a:gd name="T46" fmla="*/ 105208250 w 21020"/>
              <a:gd name="T47" fmla="*/ 8742850 h 21600"/>
              <a:gd name="T48" fmla="*/ 67212619 w 21020"/>
              <a:gd name="T49" fmla="*/ 6357587 h 21600"/>
              <a:gd name="T50" fmla="*/ 49628974 w 21020"/>
              <a:gd name="T51" fmla="*/ 23109883 h 21600"/>
              <a:gd name="T52" fmla="*/ 49563654 w 21020"/>
              <a:gd name="T53" fmla="*/ 23205198 h 21600"/>
              <a:gd name="T54" fmla="*/ 8963518 w 21020"/>
              <a:gd name="T55" fmla="*/ 64262623 h 21600"/>
              <a:gd name="T56" fmla="*/ 0 w 21020"/>
              <a:gd name="T57" fmla="*/ 96602141 h 21600"/>
              <a:gd name="T58" fmla="*/ 16684710 w 21020"/>
              <a:gd name="T59" fmla="*/ 107830567 h 21600"/>
              <a:gd name="T60" fmla="*/ 53127142 w 21020"/>
              <a:gd name="T61" fmla="*/ 96833253 h 21600"/>
              <a:gd name="T62" fmla="*/ 105208250 w 21020"/>
              <a:gd name="T63" fmla="*/ 8742850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020"/>
              <a:gd name="T97" fmla="*/ 0 h 21600"/>
              <a:gd name="T98" fmla="*/ 21020 w 21020"/>
              <a:gd name="T99" fmla="*/ 21600 h 216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4886D8"/>
          </a:solidFill>
          <a:ln>
            <a:noFill/>
          </a:ln>
          <a:extLst>
            <a:ext uri="{91240B29-F687-4F45-9708-019B960494DF}">
              <a14:hiddenLine xmlns:a14="http://schemas.microsoft.com/office/drawing/2010/main" w="9525">
                <a:solidFill>
                  <a:srgbClr val="000000"/>
                </a:solidFill>
                <a:round/>
              </a14:hiddenLine>
            </a:ext>
          </a:extLst>
        </p:spPr>
        <p:txBody>
          <a:bodyPr lIns="50701" tIns="50701" rIns="50701" bIns="50701"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0" name="TextBox 13"/>
          <p:cNvSpPr txBox="1">
            <a:spLocks noChangeArrowheads="1"/>
          </p:cNvSpPr>
          <p:nvPr/>
        </p:nvSpPr>
        <p:spPr bwMode="auto">
          <a:xfrm>
            <a:off x="990601" y="2671763"/>
            <a:ext cx="18018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dirty="0">
                <a:solidFill>
                  <a:srgbClr val="445469"/>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香港品质保证局</a:t>
            </a:r>
            <a:endParaRPr lang="en-US" altLang="zh-CN" b="1" dirty="0">
              <a:solidFill>
                <a:srgbClr val="445469"/>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1" name="TextBox 13"/>
          <p:cNvSpPr txBox="1">
            <a:spLocks noChangeArrowheads="1"/>
          </p:cNvSpPr>
          <p:nvPr/>
        </p:nvSpPr>
        <p:spPr bwMode="auto">
          <a:xfrm>
            <a:off x="1168400" y="5158175"/>
            <a:ext cx="17160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dirty="0">
                <a:solidFill>
                  <a:srgbClr val="445469"/>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网安联认证中心</a:t>
            </a:r>
            <a:endParaRPr lang="en-US" altLang="zh-CN" b="1" dirty="0">
              <a:solidFill>
                <a:srgbClr val="445469"/>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4" name="矩形 13"/>
          <p:cNvSpPr/>
          <p:nvPr/>
        </p:nvSpPr>
        <p:spPr>
          <a:xfrm>
            <a:off x="7565395" y="2036633"/>
            <a:ext cx="2723823" cy="369332"/>
          </a:xfrm>
          <a:prstGeom prst="rect">
            <a:avLst/>
          </a:prstGeom>
        </p:spPr>
        <p:txBody>
          <a:bodyPr wrap="none">
            <a:spAutoFit/>
          </a:bodyPr>
          <a:lstStyle/>
          <a:p>
            <a:pPr indent="0" algn="ctr" defTabSz="1216025" eaLnBrk="1" hangingPunct="1">
              <a:spcBef>
                <a:spcPct val="20000"/>
              </a:spcBef>
              <a:buFont typeface="Arial" panose="020B0604020202020204" pitchFamily="34" charset="0"/>
              <a:buNone/>
            </a:pPr>
            <a:r>
              <a:rPr lang="zh-CN" altLang="zh-CN" b="1" dirty="0">
                <a:solidFill>
                  <a:srgbClr val="445469"/>
                </a:solidFill>
                <a:latin typeface="微软雅黑" panose="020B0503020204020204" pitchFamily="34" charset="-122"/>
                <a:ea typeface="微软雅黑" panose="020B0503020204020204" pitchFamily="34" charset="-122"/>
                <a:cs typeface="微软雅黑" panose="020B0503020204020204" pitchFamily="34" charset="-122"/>
              </a:rPr>
              <a:t>广东省海外职业培训学院</a:t>
            </a:r>
            <a:endParaRPr lang="zh-CN" altLang="en-US" b="1" dirty="0">
              <a:solidFill>
                <a:srgbClr val="445469"/>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右箭头 15"/>
          <p:cNvSpPr/>
          <p:nvPr/>
        </p:nvSpPr>
        <p:spPr>
          <a:xfrm>
            <a:off x="4124325" y="2130424"/>
            <a:ext cx="2466975" cy="420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a:blip r:embed="rId2"/>
          <a:stretch>
            <a:fillRect/>
          </a:stretch>
        </p:blipFill>
        <p:spPr>
          <a:xfrm>
            <a:off x="421640" y="1524436"/>
            <a:ext cx="2584450" cy="1026160"/>
          </a:xfrm>
          <a:prstGeom prst="rect">
            <a:avLst/>
          </a:prstGeom>
        </p:spPr>
      </p:pic>
      <p:sp>
        <p:nvSpPr>
          <p:cNvPr id="20" name="右箭头 19"/>
          <p:cNvSpPr/>
          <p:nvPr/>
        </p:nvSpPr>
        <p:spPr>
          <a:xfrm>
            <a:off x="4124324" y="5016817"/>
            <a:ext cx="2536196" cy="418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533443" y="1664691"/>
            <a:ext cx="2011680" cy="368300"/>
          </a:xfrm>
          <a:prstGeom prst="rect">
            <a:avLst/>
          </a:prstGeom>
        </p:spPr>
        <p:txBody>
          <a:bodyPr wrap="none">
            <a:spAutoFit/>
          </a:bodyPr>
          <a:lstStyle/>
          <a:p>
            <a:pPr indent="0" algn="ctr">
              <a:buNone/>
            </a:pPr>
            <a:r>
              <a:rPr lang="zh-CN" altLang="en-US" dirty="0">
                <a:solidFill>
                  <a:srgbClr val="000000"/>
                </a:solidFill>
                <a:latin typeface="Arial" panose="020B0604020202020204" pitchFamily="34" charset="0"/>
              </a:rPr>
              <a:t>指定课程管理机构</a:t>
            </a:r>
            <a:endParaRPr lang="en-US" altLang="zh-CN" dirty="0">
              <a:solidFill>
                <a:srgbClr val="000000"/>
              </a:solidFill>
              <a:latin typeface="Arial" panose="020B0604020202020204" pitchFamily="34" charset="0"/>
            </a:endParaRPr>
          </a:p>
        </p:txBody>
      </p:sp>
      <p:sp>
        <p:nvSpPr>
          <p:cNvPr id="22" name="右大括号 21"/>
          <p:cNvSpPr/>
          <p:nvPr/>
        </p:nvSpPr>
        <p:spPr>
          <a:xfrm>
            <a:off x="3228975" y="2046287"/>
            <a:ext cx="639132" cy="32054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矩形 22"/>
          <p:cNvSpPr/>
          <p:nvPr/>
        </p:nvSpPr>
        <p:spPr>
          <a:xfrm>
            <a:off x="7246754" y="4882435"/>
            <a:ext cx="4108817" cy="369332"/>
          </a:xfrm>
          <a:prstGeom prst="rect">
            <a:avLst/>
          </a:prstGeom>
        </p:spPr>
        <p:txBody>
          <a:bodyPr wrap="none">
            <a:spAutoFit/>
          </a:bodyPr>
          <a:lstStyle/>
          <a:p>
            <a:pPr algn="ctr" defTabSz="1216025" eaLnBrk="1" hangingPunct="1">
              <a:spcBef>
                <a:spcPct val="20000"/>
              </a:spcBef>
            </a:pPr>
            <a:r>
              <a:rPr lang="zh-CN" altLang="en-US" b="1" dirty="0">
                <a:solidFill>
                  <a:srgbClr val="445469"/>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各相关社会组织、科研院校及专业机构</a:t>
            </a:r>
            <a:endParaRPr lang="zh-CN" altLang="en-US" b="1" dirty="0">
              <a:solidFill>
                <a:srgbClr val="445469"/>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4" name="图片 23" descr="ff94fd879b2572aec8184be872f5a71"/>
          <p:cNvPicPr>
            <a:picLocks noChangeAspect="1"/>
          </p:cNvPicPr>
          <p:nvPr/>
        </p:nvPicPr>
        <p:blipFill>
          <a:blip r:embed="rId3"/>
          <a:stretch>
            <a:fillRect/>
          </a:stretch>
        </p:blipFill>
        <p:spPr>
          <a:xfrm>
            <a:off x="1403349" y="4007390"/>
            <a:ext cx="1246187" cy="1150785"/>
          </a:xfrm>
          <a:prstGeom prst="rect">
            <a:avLst/>
          </a:prstGeom>
        </p:spPr>
      </p:pic>
      <p:sp>
        <p:nvSpPr>
          <p:cNvPr id="25" name="Oval 14"/>
          <p:cNvSpPr>
            <a:spLocks noChangeArrowheads="1"/>
          </p:cNvSpPr>
          <p:nvPr/>
        </p:nvSpPr>
        <p:spPr bwMode="auto">
          <a:xfrm>
            <a:off x="8600280" y="4022223"/>
            <a:ext cx="727075" cy="725487"/>
          </a:xfrm>
          <a:prstGeom prst="ellipse">
            <a:avLst/>
          </a:prstGeom>
          <a:noFill/>
          <a:ln w="19050">
            <a:solidFill>
              <a:srgbClr val="4886D8"/>
            </a:solidFill>
            <a:round/>
          </a:ln>
          <a:extLst>
            <a:ext uri="{909E8E84-426E-40DD-AFC4-6F175D3DCCD1}">
              <a14:hiddenFill xmlns:a14="http://schemas.microsoft.com/office/drawing/2010/main">
                <a:solidFill>
                  <a:srgbClr val="FFFFFF"/>
                </a:solidFill>
              </a14:hiddenFill>
            </a:ext>
          </a:extLst>
        </p:spPr>
        <p:txBody>
          <a:bodyPr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AutoShape 81"/>
          <p:cNvSpPr/>
          <p:nvPr/>
        </p:nvSpPr>
        <p:spPr bwMode="auto">
          <a:xfrm>
            <a:off x="8782842" y="4180973"/>
            <a:ext cx="368300" cy="368300"/>
          </a:xfrm>
          <a:custGeom>
            <a:avLst/>
            <a:gdLst>
              <a:gd name="T0" fmla="*/ 93687609 w 21600"/>
              <a:gd name="T1" fmla="*/ 53538677 h 21600"/>
              <a:gd name="T2" fmla="*/ 85324883 w 21600"/>
              <a:gd name="T3" fmla="*/ 55209224 h 21600"/>
              <a:gd name="T4" fmla="*/ 93484362 w 21600"/>
              <a:gd name="T5" fmla="*/ 56884716 h 21600"/>
              <a:gd name="T6" fmla="*/ 91600712 w 21600"/>
              <a:gd name="T7" fmla="*/ 70269517 h 21600"/>
              <a:gd name="T8" fmla="*/ 81978537 w 21600"/>
              <a:gd name="T9" fmla="*/ 71940115 h 21600"/>
              <a:gd name="T10" fmla="*/ 90237457 w 21600"/>
              <a:gd name="T11" fmla="*/ 73615607 h 21600"/>
              <a:gd name="T12" fmla="*/ 85746177 w 21600"/>
              <a:gd name="T13" fmla="*/ 86995464 h 21600"/>
              <a:gd name="T14" fmla="*/ 78617665 w 21600"/>
              <a:gd name="T15" fmla="*/ 88670955 h 21600"/>
              <a:gd name="T16" fmla="*/ 85538019 w 21600"/>
              <a:gd name="T17" fmla="*/ 90346447 h 21600"/>
              <a:gd name="T18" fmla="*/ 88051393 w 21600"/>
              <a:gd name="T19" fmla="*/ 97460159 h 21600"/>
              <a:gd name="T20" fmla="*/ 63671323 w 21600"/>
              <a:gd name="T21" fmla="*/ 100379958 h 21600"/>
              <a:gd name="T22" fmla="*/ 29624635 w 21600"/>
              <a:gd name="T23" fmla="*/ 94545270 h 21600"/>
              <a:gd name="T24" fmla="*/ 26764394 w 21600"/>
              <a:gd name="T25" fmla="*/ 45383870 h 21600"/>
              <a:gd name="T26" fmla="*/ 30110449 w 21600"/>
              <a:gd name="T27" fmla="*/ 41646207 h 21600"/>
              <a:gd name="T28" fmla="*/ 53538677 w 21600"/>
              <a:gd name="T29" fmla="*/ 6692403 h 21600"/>
              <a:gd name="T30" fmla="*/ 60226116 w 21600"/>
              <a:gd name="T31" fmla="*/ 40154149 h 21600"/>
              <a:gd name="T32" fmla="*/ 100379958 w 21600"/>
              <a:gd name="T33" fmla="*/ 46529078 h 21600"/>
              <a:gd name="T34" fmla="*/ 23418339 w 21600"/>
              <a:gd name="T35" fmla="*/ 97038865 h 21600"/>
              <a:gd name="T36" fmla="*/ 10033533 w 21600"/>
              <a:gd name="T37" fmla="*/ 100379958 h 21600"/>
              <a:gd name="T38" fmla="*/ 6687458 w 21600"/>
              <a:gd name="T39" fmla="*/ 43495276 h 21600"/>
              <a:gd name="T40" fmla="*/ 20071993 w 21600"/>
              <a:gd name="T41" fmla="*/ 40154149 h 21600"/>
              <a:gd name="T42" fmla="*/ 23418339 w 21600"/>
              <a:gd name="T43" fmla="*/ 97038865 h 21600"/>
              <a:gd name="T44" fmla="*/ 69183919 w 21600"/>
              <a:gd name="T45" fmla="*/ 33575708 h 21600"/>
              <a:gd name="T46" fmla="*/ 53538677 w 21600"/>
              <a:gd name="T47" fmla="*/ 0 h 21600"/>
              <a:gd name="T48" fmla="*/ 30110449 w 21600"/>
              <a:gd name="T49" fmla="*/ 34235101 h 21600"/>
              <a:gd name="T50" fmla="*/ 26764394 w 21600"/>
              <a:gd name="T51" fmla="*/ 36133576 h 21600"/>
              <a:gd name="T52" fmla="*/ 10033533 w 21600"/>
              <a:gd name="T53" fmla="*/ 33461739 h 21600"/>
              <a:gd name="T54" fmla="*/ 0 w 21600"/>
              <a:gd name="T55" fmla="*/ 97038865 h 21600"/>
              <a:gd name="T56" fmla="*/ 20071993 w 21600"/>
              <a:gd name="T57" fmla="*/ 107072376 h 21600"/>
              <a:gd name="T58" fmla="*/ 29158872 w 21600"/>
              <a:gd name="T59" fmla="*/ 101336788 h 21600"/>
              <a:gd name="T60" fmla="*/ 30110449 w 21600"/>
              <a:gd name="T61" fmla="*/ 101584776 h 21600"/>
              <a:gd name="T62" fmla="*/ 63671323 w 21600"/>
              <a:gd name="T63" fmla="*/ 107072376 h 21600"/>
              <a:gd name="T64" fmla="*/ 93950397 w 21600"/>
              <a:gd name="T65" fmla="*/ 100623036 h 21600"/>
              <a:gd name="T66" fmla="*/ 95457562 w 21600"/>
              <a:gd name="T67" fmla="*/ 91134677 h 21600"/>
              <a:gd name="T68" fmla="*/ 100964941 w 21600"/>
              <a:gd name="T69" fmla="*/ 73382691 h 21600"/>
              <a:gd name="T70" fmla="*/ 104137708 w 21600"/>
              <a:gd name="T71" fmla="*/ 56185799 h 21600"/>
              <a:gd name="T72" fmla="*/ 107032818 w 21600"/>
              <a:gd name="T73" fmla="*/ 48204570 h 21600"/>
              <a:gd name="T74" fmla="*/ 97589200 w 21600"/>
              <a:gd name="T75" fmla="*/ 35043042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rgbClr val="4886D8"/>
          </a:solidFill>
          <a:ln>
            <a:noFill/>
          </a:ln>
          <a:extLst>
            <a:ext uri="{91240B29-F687-4F45-9708-019B960494DF}">
              <a14:hiddenLine xmlns:a14="http://schemas.microsoft.com/office/drawing/2010/main" w="9525">
                <a:solidFill>
                  <a:srgbClr val="000000"/>
                </a:solidFill>
                <a:round/>
              </a14:hiddenLine>
            </a:ext>
          </a:extLst>
        </p:spPr>
        <p:txBody>
          <a:bodyPr lIns="50701" tIns="50701" rIns="50701" bIns="50701"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7" name="矩形 26"/>
          <p:cNvSpPr/>
          <p:nvPr/>
        </p:nvSpPr>
        <p:spPr>
          <a:xfrm>
            <a:off x="4226733" y="4586473"/>
            <a:ext cx="2262158" cy="369332"/>
          </a:xfrm>
          <a:prstGeom prst="rect">
            <a:avLst/>
          </a:prstGeom>
        </p:spPr>
        <p:txBody>
          <a:bodyPr wrap="none">
            <a:spAutoFit/>
          </a:bodyPr>
          <a:lstStyle/>
          <a:p>
            <a:pPr indent="0" algn="ctr">
              <a:buNone/>
            </a:pPr>
            <a:r>
              <a:rPr lang="zh-CN" altLang="en-US" dirty="0">
                <a:solidFill>
                  <a:srgbClr val="000000"/>
                </a:solidFill>
                <a:latin typeface="Arial" panose="020B0604020202020204" pitchFamily="34" charset="0"/>
              </a:rPr>
              <a:t>审核并授权推荐机构</a:t>
            </a:r>
            <a:endParaRPr lang="en-US" altLang="zh-CN" dirty="0">
              <a:solidFill>
                <a:srgbClr val="000000"/>
              </a:solidFill>
              <a:latin typeface="Arial" panose="020B0604020202020204" pitchFamily="34" charset="0"/>
            </a:endParaRPr>
          </a:p>
        </p:txBody>
      </p:sp>
      <p:sp>
        <p:nvSpPr>
          <p:cNvPr id="28" name="矩形 27"/>
          <p:cNvSpPr/>
          <p:nvPr/>
        </p:nvSpPr>
        <p:spPr>
          <a:xfrm>
            <a:off x="5727700" y="2550596"/>
            <a:ext cx="6096000" cy="645160"/>
          </a:xfrm>
          <a:prstGeom prst="rect">
            <a:avLst/>
          </a:prstGeom>
        </p:spPr>
        <p:txBody>
          <a:bodyPr>
            <a:spAutoFit/>
          </a:bodyPr>
          <a:lstStyle/>
          <a:p>
            <a:pPr indent="0" algn="ctr">
              <a:buNone/>
            </a:pPr>
            <a:r>
              <a:rPr lang="zh-CN" altLang="en-US" dirty="0">
                <a:solidFill>
                  <a:srgbClr val="000000"/>
                </a:solidFill>
                <a:latin typeface="Arial" panose="020B0604020202020204" pitchFamily="34" charset="0"/>
              </a:rPr>
              <a:t>课程管理机构：</a:t>
            </a:r>
            <a:endParaRPr lang="en-US" altLang="zh-CN" dirty="0">
              <a:solidFill>
                <a:srgbClr val="000000"/>
              </a:solidFill>
              <a:latin typeface="Arial" panose="020B0604020202020204" pitchFamily="34" charset="0"/>
            </a:endParaRPr>
          </a:p>
          <a:p>
            <a:pPr indent="0" algn="ctr">
              <a:buNone/>
            </a:pPr>
            <a:r>
              <a:rPr lang="zh-CN" altLang="en-US" dirty="0">
                <a:solidFill>
                  <a:srgbClr val="000000"/>
                </a:solidFill>
                <a:latin typeface="Arial" panose="020B0604020202020204" pitchFamily="34" charset="0"/>
              </a:rPr>
              <a:t>开发培训项目、统筹师资、辅导各推荐机构</a:t>
            </a:r>
          </a:p>
        </p:txBody>
      </p:sp>
      <p:sp>
        <p:nvSpPr>
          <p:cNvPr id="29" name="矩形 28"/>
          <p:cNvSpPr/>
          <p:nvPr/>
        </p:nvSpPr>
        <p:spPr>
          <a:xfrm>
            <a:off x="8596947" y="5328940"/>
            <a:ext cx="1097280" cy="368300"/>
          </a:xfrm>
          <a:prstGeom prst="rect">
            <a:avLst/>
          </a:prstGeom>
        </p:spPr>
        <p:txBody>
          <a:bodyPr wrap="none">
            <a:spAutoFit/>
          </a:bodyPr>
          <a:lstStyle/>
          <a:p>
            <a:pPr indent="0" algn="ctr">
              <a:buNone/>
            </a:pPr>
            <a:r>
              <a:rPr lang="zh-CN" altLang="en-US" dirty="0">
                <a:solidFill>
                  <a:srgbClr val="000000"/>
                </a:solidFill>
                <a:latin typeface="Arial" panose="020B0604020202020204" pitchFamily="34" charset="0"/>
              </a:rPr>
              <a:t>推荐机构</a:t>
            </a:r>
            <a:endParaRPr lang="en-US" altLang="zh-CN" dirty="0">
              <a:solidFill>
                <a:srgbClr val="000000"/>
              </a:solidFill>
              <a:latin typeface="Arial" panose="020B0604020202020204" pitchFamily="34" charset="0"/>
            </a:endParaRPr>
          </a:p>
        </p:txBody>
      </p:sp>
      <p:sp>
        <p:nvSpPr>
          <p:cNvPr id="30" name="文本框 10"/>
          <p:cNvSpPr txBox="1">
            <a:spLocks noChangeArrowheads="1"/>
          </p:cNvSpPr>
          <p:nvPr/>
        </p:nvSpPr>
        <p:spPr bwMode="auto">
          <a:xfrm>
            <a:off x="364490" y="188912"/>
            <a:ext cx="264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445469"/>
                </a:solidFill>
                <a:latin typeface="Arial" panose="020B0604020202020204" pitchFamily="34" charset="0"/>
                <a:ea typeface="微软雅黑" panose="020B0503020204020204" pitchFamily="34" charset="-122"/>
              </a:rPr>
              <a:t>培训实施：</a:t>
            </a:r>
          </a:p>
        </p:txBody>
      </p:sp>
      <p:sp>
        <p:nvSpPr>
          <p:cNvPr id="31"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3" name="下箭头 32"/>
          <p:cNvSpPr/>
          <p:nvPr/>
        </p:nvSpPr>
        <p:spPr>
          <a:xfrm>
            <a:off x="8819476" y="3214688"/>
            <a:ext cx="320553" cy="7339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151142" y="3397005"/>
            <a:ext cx="646331" cy="369332"/>
          </a:xfrm>
          <a:prstGeom prst="rect">
            <a:avLst/>
          </a:prstGeom>
        </p:spPr>
        <p:txBody>
          <a:bodyPr wrap="none">
            <a:spAutoFit/>
          </a:bodyPr>
          <a:lstStyle/>
          <a:p>
            <a:r>
              <a:rPr lang="zh-CN" altLang="en-US" dirty="0"/>
              <a:t>指导</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10"/>
          <p:cNvSpPr txBox="1">
            <a:spLocks noChangeArrowheads="1"/>
          </p:cNvSpPr>
          <p:nvPr/>
        </p:nvSpPr>
        <p:spPr bwMode="auto">
          <a:xfrm>
            <a:off x="540385" y="188913"/>
            <a:ext cx="264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445469"/>
                </a:solidFill>
                <a:latin typeface="Arial" panose="020B0604020202020204" pitchFamily="34" charset="0"/>
                <a:ea typeface="微软雅黑" panose="020B0503020204020204" pitchFamily="34" charset="-122"/>
              </a:rPr>
              <a:t>考试：</a:t>
            </a:r>
          </a:p>
        </p:txBody>
      </p:sp>
      <p:sp>
        <p:nvSpPr>
          <p:cNvPr id="5123"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aphicFrame>
        <p:nvGraphicFramePr>
          <p:cNvPr id="2" name="表格 1"/>
          <p:cNvGraphicFramePr/>
          <p:nvPr>
            <p:custDataLst>
              <p:tags r:id="rId1"/>
            </p:custDataLst>
          </p:nvPr>
        </p:nvGraphicFramePr>
        <p:xfrm>
          <a:off x="1242060" y="2332355"/>
          <a:ext cx="9345295" cy="2671445"/>
        </p:xfrm>
        <a:graphic>
          <a:graphicData uri="http://schemas.openxmlformats.org/drawingml/2006/table">
            <a:tbl>
              <a:tblPr firstRow="1" bandRow="1">
                <a:tableStyleId>{5940675A-B579-460E-94D1-54222C63F5DA}</a:tableStyleId>
              </a:tblPr>
              <a:tblGrid>
                <a:gridCol w="912495">
                  <a:extLst>
                    <a:ext uri="{9D8B030D-6E8A-4147-A177-3AD203B41FA5}">
                      <a16:colId xmlns="" xmlns:a16="http://schemas.microsoft.com/office/drawing/2014/main" val="20000"/>
                    </a:ext>
                  </a:extLst>
                </a:gridCol>
                <a:gridCol w="3218815">
                  <a:extLst>
                    <a:ext uri="{9D8B030D-6E8A-4147-A177-3AD203B41FA5}">
                      <a16:colId xmlns="" xmlns:a16="http://schemas.microsoft.com/office/drawing/2014/main" val="20001"/>
                    </a:ext>
                  </a:extLst>
                </a:gridCol>
                <a:gridCol w="3268980">
                  <a:extLst>
                    <a:ext uri="{9D8B030D-6E8A-4147-A177-3AD203B41FA5}">
                      <a16:colId xmlns="" xmlns:a16="http://schemas.microsoft.com/office/drawing/2014/main" val="20002"/>
                    </a:ext>
                  </a:extLst>
                </a:gridCol>
                <a:gridCol w="971550">
                  <a:extLst>
                    <a:ext uri="{9D8B030D-6E8A-4147-A177-3AD203B41FA5}">
                      <a16:colId xmlns="" xmlns:a16="http://schemas.microsoft.com/office/drawing/2014/main" val="20003"/>
                    </a:ext>
                  </a:extLst>
                </a:gridCol>
                <a:gridCol w="973455">
                  <a:extLst>
                    <a:ext uri="{9D8B030D-6E8A-4147-A177-3AD203B41FA5}">
                      <a16:colId xmlns="" xmlns:a16="http://schemas.microsoft.com/office/drawing/2014/main" val="20004"/>
                    </a:ext>
                  </a:extLst>
                </a:gridCol>
              </a:tblGrid>
              <a:tr h="490220">
                <a:tc>
                  <a:txBody>
                    <a:bodyPr/>
                    <a:lstStyle/>
                    <a:p>
                      <a:pPr indent="0" algn="ctr">
                        <a:buNone/>
                      </a:pPr>
                      <a:r>
                        <a:rPr lang="zh-CN" altLang="en-US" sz="1800" b="1" dirty="0">
                          <a:solidFill>
                            <a:srgbClr val="445469"/>
                          </a:solidFill>
                          <a:latin typeface="Arial" panose="020B0604020202020204" pitchFamily="34" charset="0"/>
                          <a:ea typeface="微软雅黑" panose="020B0503020204020204" pitchFamily="34" charset="-122"/>
                        </a:rPr>
                        <a:t>层次</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800" b="1">
                          <a:solidFill>
                            <a:srgbClr val="445469"/>
                          </a:solidFill>
                          <a:latin typeface="Arial" panose="020B0604020202020204" pitchFamily="34" charset="0"/>
                          <a:ea typeface="微软雅黑" panose="020B0503020204020204" pitchFamily="34" charset="-122"/>
                        </a:rPr>
                        <a:t>等级</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800" b="1">
                          <a:solidFill>
                            <a:srgbClr val="445469"/>
                          </a:solidFill>
                          <a:latin typeface="Arial" panose="020B0604020202020204" pitchFamily="34" charset="0"/>
                          <a:ea typeface="微软雅黑" panose="020B0503020204020204" pitchFamily="34" charset="-122"/>
                        </a:rPr>
                        <a:t>考试科目</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800" b="1">
                          <a:solidFill>
                            <a:srgbClr val="445469"/>
                          </a:solidFill>
                          <a:latin typeface="Arial" panose="020B0604020202020204" pitchFamily="34" charset="0"/>
                          <a:ea typeface="微软雅黑" panose="020B0503020204020204" pitchFamily="34" charset="-122"/>
                        </a:rPr>
                        <a:t>考试</a:t>
                      </a:r>
                    </a:p>
                    <a:p>
                      <a:pPr indent="0" algn="ctr">
                        <a:buNone/>
                      </a:pPr>
                      <a:r>
                        <a:rPr lang="zh-CN" altLang="en-US" sz="1800" b="1">
                          <a:solidFill>
                            <a:srgbClr val="445469"/>
                          </a:solidFill>
                          <a:latin typeface="Arial" panose="020B0604020202020204" pitchFamily="34" charset="0"/>
                          <a:ea typeface="微软雅黑" panose="020B0503020204020204" pitchFamily="34" charset="-122"/>
                        </a:rPr>
                        <a:t>时间</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800" b="1">
                          <a:solidFill>
                            <a:srgbClr val="445469"/>
                          </a:solidFill>
                          <a:latin typeface="Arial" panose="020B0604020202020204" pitchFamily="34" charset="0"/>
                          <a:ea typeface="微软雅黑" panose="020B0503020204020204" pitchFamily="34" charset="-122"/>
                        </a:rPr>
                        <a:t>考试</a:t>
                      </a:r>
                    </a:p>
                    <a:p>
                      <a:pPr indent="0" algn="ctr">
                        <a:buNone/>
                      </a:pPr>
                      <a:r>
                        <a:rPr lang="zh-CN" altLang="en-US" sz="1800" b="1">
                          <a:solidFill>
                            <a:srgbClr val="445469"/>
                          </a:solidFill>
                          <a:latin typeface="Arial" panose="020B0604020202020204" pitchFamily="34" charset="0"/>
                          <a:ea typeface="微软雅黑" panose="020B0503020204020204" pitchFamily="34" charset="-122"/>
                        </a:rPr>
                        <a:t>方式</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93700">
                <a:tc rowSpan="2">
                  <a:txBody>
                    <a:bodyPr/>
                    <a:lstStyle/>
                    <a:p>
                      <a:pPr indent="0" algn="ctr">
                        <a:buNone/>
                      </a:pPr>
                      <a:r>
                        <a:rPr lang="zh-CN" altLang="en-US" sz="1800" b="0">
                          <a:solidFill>
                            <a:srgbClr val="445469"/>
                          </a:solidFill>
                          <a:latin typeface="Arial" panose="020B0604020202020204" pitchFamily="34" charset="0"/>
                          <a:ea typeface="微软雅黑" panose="020B0503020204020204" pitchFamily="34" charset="-122"/>
                        </a:rPr>
                        <a:t>初级</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800" b="0" dirty="0">
                          <a:solidFill>
                            <a:srgbClr val="445469"/>
                          </a:solidFill>
                          <a:latin typeface="Arial" panose="020B0604020202020204" pitchFamily="34" charset="0"/>
                          <a:ea typeface="微软雅黑" panose="020B0503020204020204" pitchFamily="34" charset="-122"/>
                        </a:rPr>
                        <a:t>见习级网络空间安全工程师</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800" b="0">
                          <a:solidFill>
                            <a:srgbClr val="445469"/>
                          </a:solidFill>
                          <a:latin typeface="Arial" panose="020B0604020202020204" pitchFamily="34" charset="0"/>
                          <a:ea typeface="微软雅黑" panose="020B0503020204020204" pitchFamily="34" charset="-122"/>
                        </a:rPr>
                        <a:t>网络安全合规（见习级）</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5">
                  <a:txBody>
                    <a:bodyPr/>
                    <a:lstStyle/>
                    <a:p>
                      <a:pPr indent="0" algn="ctr">
                        <a:buNone/>
                      </a:pPr>
                      <a:r>
                        <a:rPr lang="zh-CN" altLang="en-US" sz="1800" b="0">
                          <a:solidFill>
                            <a:srgbClr val="445469"/>
                          </a:solidFill>
                          <a:latin typeface="Arial" panose="020B0604020202020204" pitchFamily="34" charset="0"/>
                          <a:ea typeface="微软雅黑" panose="020B0503020204020204" pitchFamily="34" charset="-122"/>
                        </a:rPr>
                        <a:t>120分钟 </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5">
                  <a:txBody>
                    <a:bodyPr/>
                    <a:lstStyle/>
                    <a:p>
                      <a:pPr indent="0" algn="ctr">
                        <a:buNone/>
                      </a:pPr>
                      <a:r>
                        <a:rPr lang="zh-CN" altLang="en-US" sz="1800" b="0">
                          <a:solidFill>
                            <a:srgbClr val="445469"/>
                          </a:solidFill>
                          <a:latin typeface="Arial" panose="020B0604020202020204" pitchFamily="34" charset="0"/>
                          <a:ea typeface="微软雅黑" panose="020B0503020204020204" pitchFamily="34" charset="-122"/>
                        </a:rPr>
                        <a:t>闭卷 </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93700">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buNone/>
                      </a:pPr>
                      <a:r>
                        <a:rPr lang="zh-CN" altLang="en-US" sz="1800" b="0">
                          <a:solidFill>
                            <a:srgbClr val="445469"/>
                          </a:solidFill>
                          <a:latin typeface="Arial" panose="020B0604020202020204" pitchFamily="34" charset="0"/>
                          <a:ea typeface="微软雅黑" panose="020B0503020204020204" pitchFamily="34" charset="-122"/>
                        </a:rPr>
                        <a:t>助理级网络空间安全工程师</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800" b="0">
                          <a:solidFill>
                            <a:srgbClr val="445469"/>
                          </a:solidFill>
                          <a:latin typeface="Arial" panose="020B0604020202020204" pitchFamily="34" charset="0"/>
                          <a:ea typeface="微软雅黑" panose="020B0503020204020204" pitchFamily="34" charset="-122"/>
                        </a:rPr>
                        <a:t>网络安全合规（助理级）</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extLst>
                  <a:ext uri="{0D108BD9-81ED-4DB2-BD59-A6C34878D82A}">
                    <a16:rowId xmlns="" xmlns:a16="http://schemas.microsoft.com/office/drawing/2014/main" val="10002"/>
                  </a:ext>
                </a:extLst>
              </a:tr>
              <a:tr h="393065">
                <a:tc>
                  <a:txBody>
                    <a:bodyPr/>
                    <a:lstStyle/>
                    <a:p>
                      <a:pPr indent="0" algn="ctr">
                        <a:buNone/>
                      </a:pPr>
                      <a:r>
                        <a:rPr lang="zh-CN" altLang="en-US" sz="1800" b="0">
                          <a:solidFill>
                            <a:srgbClr val="445469"/>
                          </a:solidFill>
                          <a:latin typeface="Arial" panose="020B0604020202020204" pitchFamily="34" charset="0"/>
                          <a:ea typeface="微软雅黑" panose="020B0503020204020204" pitchFamily="34" charset="-122"/>
                        </a:rPr>
                        <a:t>中级</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800" b="0">
                          <a:solidFill>
                            <a:srgbClr val="445469"/>
                          </a:solidFill>
                          <a:latin typeface="Arial" panose="020B0604020202020204" pitchFamily="34" charset="0"/>
                          <a:ea typeface="微软雅黑" panose="020B0503020204020204" pitchFamily="34" charset="-122"/>
                        </a:rPr>
                        <a:t>网络空间安全工程师</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800" b="0">
                          <a:solidFill>
                            <a:srgbClr val="445469"/>
                          </a:solidFill>
                          <a:latin typeface="Arial" panose="020B0604020202020204" pitchFamily="34" charset="0"/>
                          <a:ea typeface="微软雅黑" panose="020B0503020204020204" pitchFamily="34" charset="-122"/>
                        </a:rPr>
                        <a:t>信息安全技术（中级）</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extLst>
                  <a:ext uri="{0D108BD9-81ED-4DB2-BD59-A6C34878D82A}">
                    <a16:rowId xmlns="" xmlns:a16="http://schemas.microsoft.com/office/drawing/2014/main" val="10003"/>
                  </a:ext>
                </a:extLst>
              </a:tr>
              <a:tr h="393700">
                <a:tc rowSpan="2">
                  <a:txBody>
                    <a:bodyPr/>
                    <a:lstStyle/>
                    <a:p>
                      <a:pPr indent="0" algn="ctr">
                        <a:buNone/>
                      </a:pPr>
                      <a:r>
                        <a:rPr lang="zh-CN" altLang="en-US" sz="1800" b="0">
                          <a:solidFill>
                            <a:srgbClr val="445469"/>
                          </a:solidFill>
                          <a:latin typeface="Arial" panose="020B0604020202020204" pitchFamily="34" charset="0"/>
                          <a:ea typeface="微软雅黑" panose="020B0503020204020204" pitchFamily="34" charset="-122"/>
                        </a:rPr>
                        <a:t>高级</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800" b="0">
                          <a:solidFill>
                            <a:srgbClr val="445469"/>
                          </a:solidFill>
                          <a:latin typeface="Arial" panose="020B0604020202020204" pitchFamily="34" charset="0"/>
                          <a:ea typeface="微软雅黑" panose="020B0503020204020204" pitchFamily="34" charset="-122"/>
                        </a:rPr>
                        <a:t>高级网络空间安全工程师</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800" b="0">
                          <a:solidFill>
                            <a:srgbClr val="445469"/>
                          </a:solidFill>
                          <a:latin typeface="Arial" panose="020B0604020202020204" pitchFamily="34" charset="0"/>
                          <a:ea typeface="微软雅黑" panose="020B0503020204020204" pitchFamily="34" charset="-122"/>
                        </a:rPr>
                        <a:t>网络安全管理实践（高级）</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extLst>
                  <a:ext uri="{0D108BD9-81ED-4DB2-BD59-A6C34878D82A}">
                    <a16:rowId xmlns="" xmlns:a16="http://schemas.microsoft.com/office/drawing/2014/main" val="10004"/>
                  </a:ext>
                </a:extLst>
              </a:tr>
              <a:tr h="490220">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buNone/>
                      </a:pPr>
                      <a:r>
                        <a:rPr lang="zh-CN" altLang="en-US" sz="1800" b="0">
                          <a:solidFill>
                            <a:srgbClr val="445469"/>
                          </a:solidFill>
                          <a:latin typeface="Arial" panose="020B0604020202020204" pitchFamily="34" charset="0"/>
                          <a:ea typeface="微软雅黑" panose="020B0503020204020204" pitchFamily="34" charset="-122"/>
                        </a:rPr>
                        <a:t>高级（教授级）网络空间安全工程师</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800" b="0">
                          <a:solidFill>
                            <a:srgbClr val="445469"/>
                          </a:solidFill>
                          <a:latin typeface="Arial" panose="020B0604020202020204" pitchFamily="34" charset="0"/>
                          <a:ea typeface="微软雅黑" panose="020B0503020204020204" pitchFamily="34" charset="-122"/>
                        </a:rPr>
                        <a:t>网络安全管理实践（教授级）</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3" name="TextBox 13"/>
          <p:cNvSpPr txBox="1">
            <a:spLocks noChangeArrowheads="1"/>
          </p:cNvSpPr>
          <p:nvPr/>
        </p:nvSpPr>
        <p:spPr bwMode="auto">
          <a:xfrm>
            <a:off x="882650" y="968375"/>
            <a:ext cx="10064750" cy="92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indent="457200" eaLnBrk="1" latinLnBrk="0" hangingPunct="1">
              <a:lnSpc>
                <a:spcPct val="150000"/>
              </a:lnSpc>
              <a:spcBef>
                <a:spcPts val="0"/>
              </a:spcBef>
            </a:pPr>
            <a:r>
              <a:rPr lang="zh-CN" altLang="en-US" sz="2000" dirty="0">
                <a:solidFill>
                  <a:srgbClr val="445469"/>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理论考试为笔试，满分为100分，60分合格。试卷中各部分试题比例为：</a:t>
            </a:r>
          </a:p>
          <a:p>
            <a:pPr indent="457200" eaLnBrk="1" latinLnBrk="0" hangingPunct="1">
              <a:lnSpc>
                <a:spcPct val="150000"/>
              </a:lnSpc>
              <a:spcBef>
                <a:spcPts val="0"/>
              </a:spcBef>
            </a:pPr>
            <a:r>
              <a:rPr lang="en-US" altLang="zh-CN" sz="2000" dirty="0">
                <a:solidFill>
                  <a:srgbClr val="445469"/>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t>
            </a:r>
            <a:r>
              <a:rPr lang="zh-CN" altLang="en-US" sz="2000" dirty="0">
                <a:solidFill>
                  <a:srgbClr val="445469"/>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（1）选择题：20%；（2）判断题：20%；（3）问答题：60%。</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075" y="354013"/>
            <a:ext cx="7481888"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矩形 6"/>
          <p:cNvSpPr>
            <a:spLocks noChangeArrowheads="1"/>
          </p:cNvSpPr>
          <p:nvPr/>
        </p:nvSpPr>
        <p:spPr bwMode="auto">
          <a:xfrm>
            <a:off x="0" y="4902200"/>
            <a:ext cx="12192000" cy="195580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nvGrpSpPr>
          <p:cNvPr id="4102" name="组合 13"/>
          <p:cNvGrpSpPr>
            <a:grpSpLocks noChangeAspect="1"/>
          </p:cNvGrpSpPr>
          <p:nvPr/>
        </p:nvGrpSpPr>
        <p:grpSpPr bwMode="auto">
          <a:xfrm>
            <a:off x="6804025" y="3178175"/>
            <a:ext cx="5578475" cy="3481388"/>
            <a:chOff x="0" y="0"/>
            <a:chExt cx="5324473" cy="3322983"/>
          </a:xfrm>
        </p:grpSpPr>
        <p:pic>
          <p:nvPicPr>
            <p:cNvPr id="4105" name="图片 14"/>
            <p:cNvPicPr>
              <a:picLocks noChangeAspect="1" noChangeArrowheads="1"/>
            </p:cNvPicPr>
            <p:nvPr/>
          </p:nvPicPr>
          <p:blipFill>
            <a:blip r:embed="rId3">
              <a:extLst>
                <a:ext uri="{28A0092B-C50C-407E-A947-70E740481C1C}">
                  <a14:useLocalDpi xmlns:a14="http://schemas.microsoft.com/office/drawing/2010/main" val="0"/>
                </a:ext>
              </a:extLst>
            </a:blip>
            <a:srcRect b="52040"/>
            <a:stretch>
              <a:fillRect/>
            </a:stretch>
          </p:blipFill>
          <p:spPr bwMode="auto">
            <a:xfrm>
              <a:off x="6344" y="0"/>
              <a:ext cx="5318129" cy="164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图片 15"/>
            <p:cNvPicPr>
              <a:picLocks noChangeAspect="1" noChangeArrowheads="1"/>
            </p:cNvPicPr>
            <p:nvPr/>
          </p:nvPicPr>
          <p:blipFill>
            <a:blip r:embed="rId3">
              <a:extLst>
                <a:ext uri="{28A0092B-C50C-407E-A947-70E740481C1C}">
                  <a14:useLocalDpi xmlns:a14="http://schemas.microsoft.com/office/drawing/2010/main" val="0"/>
                </a:ext>
              </a:extLst>
            </a:blip>
            <a:srcRect t="50633" r="2628"/>
            <a:stretch>
              <a:fillRect/>
            </a:stretch>
          </p:blipFill>
          <p:spPr bwMode="auto">
            <a:xfrm>
              <a:off x="0" y="1632435"/>
              <a:ext cx="5178427" cy="169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6" name="文本框 58"/>
          <p:cNvSpPr txBox="1">
            <a:spLocks noChangeArrowheads="1"/>
          </p:cNvSpPr>
          <p:nvPr/>
        </p:nvSpPr>
        <p:spPr bwMode="auto">
          <a:xfrm>
            <a:off x="2127250" y="2829560"/>
            <a:ext cx="827976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7200" b="1">
                <a:solidFill>
                  <a:srgbClr val="1C4885"/>
                </a:solidFill>
                <a:latin typeface="微软雅黑" panose="020B0503020204020204" pitchFamily="34" charset="-122"/>
                <a:ea typeface="微软雅黑" panose="020B0503020204020204" pitchFamily="34" charset="-122"/>
              </a:rPr>
              <a:t>感   谢   观   看</a:t>
            </a:r>
          </a:p>
        </p:txBody>
      </p:sp>
      <p:sp>
        <p:nvSpPr>
          <p:cNvPr id="4" name="矩形 3"/>
          <p:cNvSpPr/>
          <p:nvPr/>
        </p:nvSpPr>
        <p:spPr>
          <a:xfrm>
            <a:off x="594994" y="5319395"/>
            <a:ext cx="11534775" cy="707886"/>
          </a:xfrm>
          <a:prstGeom prst="rect">
            <a:avLst/>
          </a:prstGeom>
        </p:spPr>
        <p:txBody>
          <a:bodyPr wrap="square">
            <a:spAutoFit/>
          </a:bodyPr>
          <a:lstStyle/>
          <a:p>
            <a:pPr eaLnBrk="1" hangingPunct="1">
              <a:lnSpc>
                <a:spcPct val="200000"/>
              </a:lnSpc>
            </a:pPr>
            <a:r>
              <a:rPr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网安联认证中心      汇报人：邢静</a:t>
            </a:r>
            <a:r>
              <a:rPr lang="en-US"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15767873565</a:t>
            </a:r>
            <a:r>
              <a:rPr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微信同号）</a:t>
            </a:r>
            <a:r>
              <a:rPr lang="en-US"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日期：</a:t>
            </a:r>
            <a:r>
              <a:rPr lang="en-US"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2022</a:t>
            </a:r>
            <a:r>
              <a:rPr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29</a:t>
            </a:r>
            <a:r>
              <a:rPr lang="zh-CN" altLang="en-US"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日</a:t>
            </a:r>
          </a:p>
        </p:txBody>
      </p:sp>
      <p:pic>
        <p:nvPicPr>
          <p:cNvPr id="22" name="图片 21" descr="ff94fd879b2572aec8184be872f5a71"/>
          <p:cNvPicPr>
            <a:picLocks noChangeAspect="1"/>
          </p:cNvPicPr>
          <p:nvPr/>
        </p:nvPicPr>
        <p:blipFill>
          <a:blip r:embed="rId4"/>
          <a:stretch>
            <a:fillRect/>
          </a:stretch>
        </p:blipFill>
        <p:spPr>
          <a:xfrm>
            <a:off x="5203157" y="202496"/>
            <a:ext cx="1785681" cy="1648978"/>
          </a:xfrm>
          <a:prstGeom prst="rect">
            <a:avLst/>
          </a:prstGeom>
        </p:spPr>
      </p:pic>
      <p:pic>
        <p:nvPicPr>
          <p:cNvPr id="23" name="图片 22" descr="未标题-2"/>
          <p:cNvPicPr>
            <a:picLocks noChangeAspect="1"/>
          </p:cNvPicPr>
          <p:nvPr/>
        </p:nvPicPr>
        <p:blipFill>
          <a:blip r:embed="rId5"/>
          <a:stretch>
            <a:fillRect/>
          </a:stretch>
        </p:blipFill>
        <p:spPr>
          <a:xfrm>
            <a:off x="7732013" y="160655"/>
            <a:ext cx="1544067" cy="142586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075" y="354013"/>
            <a:ext cx="7481888"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矩形 6"/>
          <p:cNvSpPr>
            <a:spLocks noChangeArrowheads="1"/>
          </p:cNvSpPr>
          <p:nvPr/>
        </p:nvSpPr>
        <p:spPr bwMode="auto">
          <a:xfrm>
            <a:off x="0" y="4902200"/>
            <a:ext cx="12192000" cy="195580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00" name="文本框 8"/>
          <p:cNvSpPr txBox="1">
            <a:spLocks noChangeArrowheads="1"/>
          </p:cNvSpPr>
          <p:nvPr/>
        </p:nvSpPr>
        <p:spPr bwMode="auto">
          <a:xfrm>
            <a:off x="0" y="1571625"/>
            <a:ext cx="1495425"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4400" b="1">
                <a:solidFill>
                  <a:srgbClr val="1C4885"/>
                </a:solidFill>
                <a:latin typeface="微软雅黑" panose="020B0503020204020204" pitchFamily="34" charset="-122"/>
                <a:ea typeface="微软雅黑" panose="020B0503020204020204" pitchFamily="34" charset="-122"/>
              </a:rPr>
              <a:t>1</a:t>
            </a:r>
            <a:endParaRPr lang="zh-CN" altLang="en-US" sz="34400" b="1">
              <a:solidFill>
                <a:srgbClr val="1C4885"/>
              </a:solidFill>
              <a:latin typeface="微软雅黑" panose="020B0503020204020204" pitchFamily="34" charset="-122"/>
              <a:ea typeface="微软雅黑" panose="020B0503020204020204" pitchFamily="34" charset="-122"/>
            </a:endParaRPr>
          </a:p>
        </p:txBody>
      </p:sp>
      <p:sp>
        <p:nvSpPr>
          <p:cNvPr id="4101" name="文本框 12"/>
          <p:cNvSpPr txBox="1">
            <a:spLocks noChangeArrowheads="1"/>
          </p:cNvSpPr>
          <p:nvPr/>
        </p:nvSpPr>
        <p:spPr bwMode="auto">
          <a:xfrm>
            <a:off x="2162810" y="2767330"/>
            <a:ext cx="9486265" cy="144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400" b="1" dirty="0">
                <a:solidFill>
                  <a:srgbClr val="1C4885"/>
                </a:solidFill>
                <a:latin typeface="微软雅黑" panose="020B0503020204020204" pitchFamily="34" charset="-122"/>
                <a:ea typeface="微软雅黑" panose="020B0503020204020204" pitchFamily="34" charset="-122"/>
                <a:sym typeface="+mn-ea"/>
              </a:rPr>
              <a:t>网络空间安全工程技术人才评价</a:t>
            </a:r>
          </a:p>
          <a:p>
            <a:pPr eaLnBrk="1" hangingPunct="1"/>
            <a:r>
              <a:rPr lang="zh-CN" altLang="en-US" sz="4400" b="1" dirty="0">
                <a:solidFill>
                  <a:srgbClr val="1C4885"/>
                </a:solidFill>
                <a:latin typeface="微软雅黑" panose="020B0503020204020204" pitchFamily="34" charset="-122"/>
                <a:ea typeface="微软雅黑" panose="020B0503020204020204" pitchFamily="34" charset="-122"/>
                <a:sym typeface="+mn-ea"/>
              </a:rPr>
              <a:t> </a:t>
            </a:r>
            <a:r>
              <a:rPr lang="en-US" altLang="zh-CN" sz="4400" b="1" dirty="0">
                <a:solidFill>
                  <a:srgbClr val="1C4885"/>
                </a:solidFill>
                <a:latin typeface="微软雅黑" panose="020B0503020204020204" pitchFamily="34" charset="-122"/>
                <a:ea typeface="微软雅黑" panose="020B0503020204020204" pitchFamily="34" charset="-122"/>
                <a:sym typeface="+mn-ea"/>
              </a:rPr>
              <a:t>            </a:t>
            </a:r>
            <a:r>
              <a:rPr lang="zh-CN" altLang="en-US" sz="4400" b="1" dirty="0">
                <a:solidFill>
                  <a:srgbClr val="1C4885"/>
                </a:solidFill>
                <a:latin typeface="微软雅黑" panose="020B0503020204020204" pitchFamily="34" charset="-122"/>
                <a:ea typeface="微软雅黑" panose="020B0503020204020204" pitchFamily="34" charset="-122"/>
              </a:rPr>
              <a:t>项目背景</a:t>
            </a:r>
          </a:p>
        </p:txBody>
      </p:sp>
      <p:grpSp>
        <p:nvGrpSpPr>
          <p:cNvPr id="4102" name="组合 13"/>
          <p:cNvGrpSpPr>
            <a:grpSpLocks noChangeAspect="1"/>
          </p:cNvGrpSpPr>
          <p:nvPr/>
        </p:nvGrpSpPr>
        <p:grpSpPr bwMode="auto">
          <a:xfrm>
            <a:off x="6804025" y="3178175"/>
            <a:ext cx="5578475" cy="3481388"/>
            <a:chOff x="0" y="0"/>
            <a:chExt cx="5324473" cy="3322983"/>
          </a:xfrm>
        </p:grpSpPr>
        <p:pic>
          <p:nvPicPr>
            <p:cNvPr id="4105" name="图片 14"/>
            <p:cNvPicPr>
              <a:picLocks noChangeAspect="1" noChangeArrowheads="1"/>
            </p:cNvPicPr>
            <p:nvPr/>
          </p:nvPicPr>
          <p:blipFill>
            <a:blip r:embed="rId3">
              <a:extLst>
                <a:ext uri="{28A0092B-C50C-407E-A947-70E740481C1C}">
                  <a14:useLocalDpi xmlns:a14="http://schemas.microsoft.com/office/drawing/2010/main" val="0"/>
                </a:ext>
              </a:extLst>
            </a:blip>
            <a:srcRect b="52040"/>
            <a:stretch>
              <a:fillRect/>
            </a:stretch>
          </p:blipFill>
          <p:spPr bwMode="auto">
            <a:xfrm>
              <a:off x="6344" y="0"/>
              <a:ext cx="5318129" cy="164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图片 15"/>
            <p:cNvPicPr>
              <a:picLocks noChangeAspect="1" noChangeArrowheads="1"/>
            </p:cNvPicPr>
            <p:nvPr/>
          </p:nvPicPr>
          <p:blipFill>
            <a:blip r:embed="rId3">
              <a:extLst>
                <a:ext uri="{28A0092B-C50C-407E-A947-70E740481C1C}">
                  <a14:useLocalDpi xmlns:a14="http://schemas.microsoft.com/office/drawing/2010/main" val="0"/>
                </a:ext>
              </a:extLst>
            </a:blip>
            <a:srcRect t="50633" r="2628"/>
            <a:stretch>
              <a:fillRect/>
            </a:stretch>
          </p:blipFill>
          <p:spPr bwMode="auto">
            <a:xfrm>
              <a:off x="0" y="1632435"/>
              <a:ext cx="5178427" cy="169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4" name="文本框 19"/>
          <p:cNvSpPr/>
          <p:nvPr/>
        </p:nvSpPr>
        <p:spPr bwMode="auto">
          <a:xfrm>
            <a:off x="490538" y="4902200"/>
            <a:ext cx="2063750" cy="915988"/>
          </a:xfrm>
          <a:custGeom>
            <a:avLst/>
            <a:gdLst>
              <a:gd name="T0" fmla="*/ 688967 w 2064307"/>
              <a:gd name="T1" fmla="*/ 0 h 916126"/>
              <a:gd name="T2" fmla="*/ 1377935 w 2064307"/>
              <a:gd name="T3" fmla="*/ 0 h 916126"/>
              <a:gd name="T4" fmla="*/ 1377935 w 2064307"/>
              <a:gd name="T5" fmla="*/ 367329 h 916126"/>
              <a:gd name="T6" fmla="*/ 2062636 w 2064307"/>
              <a:gd name="T7" fmla="*/ 367329 h 916126"/>
              <a:gd name="T8" fmla="*/ 2062636 w 2064307"/>
              <a:gd name="T9" fmla="*/ 915712 h 916126"/>
              <a:gd name="T10" fmla="*/ 0 w 2064307"/>
              <a:gd name="T11" fmla="*/ 915712 h 916126"/>
              <a:gd name="T12" fmla="*/ 0 w 2064307"/>
              <a:gd name="T13" fmla="*/ 367329 h 916126"/>
              <a:gd name="T14" fmla="*/ 688967 w 2064307"/>
              <a:gd name="T15" fmla="*/ 367329 h 916126"/>
              <a:gd name="T16" fmla="*/ 688967 w 2064307"/>
              <a:gd name="T17" fmla="*/ 0 h 916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4307"/>
              <a:gd name="T28" fmla="*/ 0 h 916126"/>
              <a:gd name="T29" fmla="*/ 2064307 w 2064307"/>
              <a:gd name="T30" fmla="*/ 916126 h 9161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4307" h="916126">
                <a:moveTo>
                  <a:pt x="689525" y="0"/>
                </a:moveTo>
                <a:lnTo>
                  <a:pt x="1379051" y="0"/>
                </a:lnTo>
                <a:lnTo>
                  <a:pt x="1379051" y="367494"/>
                </a:lnTo>
                <a:lnTo>
                  <a:pt x="2064307" y="367494"/>
                </a:lnTo>
                <a:lnTo>
                  <a:pt x="2064307" y="916126"/>
                </a:lnTo>
                <a:lnTo>
                  <a:pt x="0" y="916126"/>
                </a:lnTo>
                <a:lnTo>
                  <a:pt x="0" y="367494"/>
                </a:lnTo>
                <a:lnTo>
                  <a:pt x="689525" y="367494"/>
                </a:lnTo>
                <a:lnTo>
                  <a:pt x="68952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圆角矩形 35"/>
          <p:cNvSpPr/>
          <p:nvPr/>
        </p:nvSpPr>
        <p:spPr>
          <a:xfrm>
            <a:off x="7317740" y="4372596"/>
            <a:ext cx="3777774" cy="1452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632301" y="3800475"/>
            <a:ext cx="3777774" cy="2543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a:off x="4537075" y="2224391"/>
            <a:ext cx="2780665" cy="1751330"/>
          </a:xfrm>
          <a:prstGeom prst="rightArrow">
            <a:avLst/>
          </a:prstGeom>
          <a:noFill/>
          <a:ln>
            <a:solidFill>
              <a:schemeClr val="accent1">
                <a:lumMod val="40000"/>
                <a:lumOff val="6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21"/>
          <p:cNvSpPr/>
          <p:nvPr/>
        </p:nvSpPr>
        <p:spPr bwMode="auto">
          <a:xfrm>
            <a:off x="1056005" y="338455"/>
            <a:ext cx="10189845" cy="1410335"/>
          </a:xfrm>
          <a:prstGeom prst="roundRect">
            <a:avLst>
              <a:gd name="adj" fmla="val 16667"/>
            </a:avLst>
          </a:prstGeom>
          <a:solidFill>
            <a:schemeClr val="bg1">
              <a:alpha val="90000"/>
            </a:schemeClr>
          </a:solidFill>
          <a:ln>
            <a:noFill/>
          </a:ln>
          <a:effectLst>
            <a:outerShdw blurRad="165100" dist="38100" dir="81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lnSpc>
                <a:spcPct val="150000"/>
              </a:lnSpc>
            </a:pPr>
            <a:endParaRPr lang="zh-CN" altLang="en-US" sz="2000" b="1" dirty="0">
              <a:solidFill>
                <a:srgbClr val="445469"/>
              </a:solidFill>
              <a:latin typeface="微软雅黑" panose="020B0503020204020204" pitchFamily="34" charset="-122"/>
              <a:ea typeface="微软雅黑" panose="020B0503020204020204" pitchFamily="34" charset="-122"/>
              <a:sym typeface="+mn-ea"/>
            </a:endParaRPr>
          </a:p>
        </p:txBody>
      </p:sp>
      <p:grpSp>
        <p:nvGrpSpPr>
          <p:cNvPr id="8" name="原创设计师QQ598969553      _2"/>
          <p:cNvGrpSpPr/>
          <p:nvPr/>
        </p:nvGrpSpPr>
        <p:grpSpPr>
          <a:xfrm>
            <a:off x="1131849" y="5319395"/>
            <a:ext cx="2969895" cy="791210"/>
            <a:chOff x="6991384" y="3313390"/>
            <a:chExt cx="4648653" cy="1034881"/>
          </a:xfrm>
        </p:grpSpPr>
        <p:sp>
          <p:nvSpPr>
            <p:cNvPr id="9" name="圆角矩形 69"/>
            <p:cNvSpPr/>
            <p:nvPr/>
          </p:nvSpPr>
          <p:spPr bwMode="auto">
            <a:xfrm>
              <a:off x="6991384" y="3313390"/>
              <a:ext cx="4648438" cy="1034881"/>
            </a:xfrm>
            <a:prstGeom prst="roundRect">
              <a:avLst>
                <a:gd name="adj" fmla="val 16667"/>
              </a:avLst>
            </a:prstGeom>
            <a:solidFill>
              <a:schemeClr val="bg1">
                <a:alpha val="90000"/>
              </a:schemeClr>
            </a:solidFill>
            <a:ln>
              <a:noFill/>
            </a:ln>
            <a:effectLst>
              <a:outerShdw blurRad="165100" dist="38100" dir="81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350">
                <a:ea typeface="微软雅黑" panose="020B0503020204020204" pitchFamily="34" charset="-122"/>
                <a:sym typeface="宋体" panose="02010600030101010101" pitchFamily="2" charset="-122"/>
              </a:endParaRPr>
            </a:p>
          </p:txBody>
        </p:sp>
        <p:sp>
          <p:nvSpPr>
            <p:cNvPr id="10" name="TextBox 84"/>
            <p:cNvSpPr/>
            <p:nvPr/>
          </p:nvSpPr>
          <p:spPr bwMode="auto">
            <a:xfrm>
              <a:off x="7540046" y="3769351"/>
              <a:ext cx="4099991" cy="20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ts val="1225"/>
                </a:lnSpc>
                <a:buClrTx/>
                <a:buSzTx/>
              </a:pPr>
              <a:r>
                <a:rPr lang="zh-CN" altLang="en-US" sz="2000" b="1" dirty="0">
                  <a:solidFill>
                    <a:srgbClr val="445469"/>
                  </a:solidFill>
                  <a:latin typeface="微软雅黑" panose="020B0503020204020204" pitchFamily="34" charset="-122"/>
                  <a:ea typeface="微软雅黑" panose="020B0503020204020204" pitchFamily="34" charset="-122"/>
                  <a:sym typeface="+mn-ea"/>
                </a:rPr>
                <a:t>广 东 省 科 协 指 导</a:t>
              </a:r>
            </a:p>
          </p:txBody>
        </p:sp>
      </p:grpSp>
      <p:sp>
        <p:nvSpPr>
          <p:cNvPr id="52" name="圆角矩形 21"/>
          <p:cNvSpPr/>
          <p:nvPr/>
        </p:nvSpPr>
        <p:spPr bwMode="auto">
          <a:xfrm>
            <a:off x="7317740" y="2616835"/>
            <a:ext cx="3973195" cy="1097915"/>
          </a:xfrm>
          <a:prstGeom prst="roundRect">
            <a:avLst>
              <a:gd name="adj" fmla="val 16667"/>
            </a:avLst>
          </a:prstGeom>
          <a:solidFill>
            <a:schemeClr val="bg1">
              <a:alpha val="90000"/>
            </a:schemeClr>
          </a:solidFill>
          <a:ln>
            <a:noFill/>
          </a:ln>
          <a:effectLst>
            <a:outerShdw blurRad="165100" dist="38100" dir="81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lnSpc>
                <a:spcPct val="150000"/>
              </a:lnSpc>
            </a:pPr>
            <a:r>
              <a:rPr lang="zh-CN" altLang="zh-CN" sz="2400" b="1" dirty="0">
                <a:solidFill>
                  <a:srgbClr val="445469"/>
                </a:solidFill>
                <a:latin typeface="宋体" panose="02010600030101010101" pitchFamily="2" charset="-122"/>
                <a:ea typeface="宋体" panose="02010600030101010101" pitchFamily="2" charset="-122"/>
              </a:rPr>
              <a:t>·</a:t>
            </a:r>
            <a:r>
              <a:rPr lang="zh-CN" altLang="zh-CN" sz="2000" b="1" dirty="0">
                <a:solidFill>
                  <a:srgbClr val="445469"/>
                </a:solidFill>
                <a:latin typeface="微软雅黑" panose="020B0503020204020204" pitchFamily="34" charset="-122"/>
                <a:ea typeface="微软雅黑" panose="020B0503020204020204" pitchFamily="34" charset="-122"/>
              </a:rPr>
              <a:t>工程师资格国际互认工作</a:t>
            </a:r>
            <a:endParaRPr lang="en-US" altLang="zh-CN" sz="2000" b="1" dirty="0">
              <a:solidFill>
                <a:srgbClr val="445469"/>
              </a:solidFill>
              <a:latin typeface="微软雅黑" panose="020B0503020204020204" pitchFamily="34" charset="-122"/>
              <a:ea typeface="微软雅黑" panose="020B0503020204020204" pitchFamily="34" charset="-122"/>
            </a:endParaRPr>
          </a:p>
          <a:p>
            <a:pPr algn="ctr" latinLnBrk="0">
              <a:lnSpc>
                <a:spcPct val="150000"/>
              </a:lnSpc>
            </a:pPr>
            <a:endParaRPr lang="en-US" altLang="zh-CN" sz="2000" b="1" dirty="0">
              <a:solidFill>
                <a:srgbClr val="445469"/>
              </a:solidFill>
              <a:latin typeface="微软雅黑" panose="020B0503020204020204" pitchFamily="34" charset="-122"/>
              <a:ea typeface="微软雅黑" panose="020B0503020204020204" pitchFamily="34" charset="-122"/>
              <a:sym typeface="+mn-ea"/>
            </a:endParaRPr>
          </a:p>
        </p:txBody>
      </p:sp>
      <p:grpSp>
        <p:nvGrpSpPr>
          <p:cNvPr id="3" name="原创设计师QQ598969553      _2"/>
          <p:cNvGrpSpPr/>
          <p:nvPr/>
        </p:nvGrpSpPr>
        <p:grpSpPr>
          <a:xfrm>
            <a:off x="1063269" y="4023995"/>
            <a:ext cx="2969895" cy="791210"/>
            <a:chOff x="6991384" y="3313390"/>
            <a:chExt cx="4648653" cy="1034881"/>
          </a:xfrm>
        </p:grpSpPr>
        <p:sp>
          <p:nvSpPr>
            <p:cNvPr id="53" name="圆角矩形 69"/>
            <p:cNvSpPr/>
            <p:nvPr/>
          </p:nvSpPr>
          <p:spPr bwMode="auto">
            <a:xfrm>
              <a:off x="6991384" y="3313390"/>
              <a:ext cx="4648438" cy="1034881"/>
            </a:xfrm>
            <a:prstGeom prst="roundRect">
              <a:avLst>
                <a:gd name="adj" fmla="val 16667"/>
              </a:avLst>
            </a:prstGeom>
            <a:solidFill>
              <a:schemeClr val="bg1">
                <a:alpha val="90000"/>
              </a:schemeClr>
            </a:solidFill>
            <a:ln>
              <a:noFill/>
            </a:ln>
            <a:effectLst>
              <a:outerShdw blurRad="165100" dist="38100" dir="81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350">
                <a:ea typeface="微软雅黑" panose="020B0503020204020204" pitchFamily="34" charset="-122"/>
                <a:sym typeface="宋体" panose="02010600030101010101" pitchFamily="2" charset="-122"/>
              </a:endParaRPr>
            </a:p>
          </p:txBody>
        </p:sp>
        <p:sp>
          <p:nvSpPr>
            <p:cNvPr id="65" name="TextBox 84"/>
            <p:cNvSpPr/>
            <p:nvPr/>
          </p:nvSpPr>
          <p:spPr bwMode="auto">
            <a:xfrm>
              <a:off x="7540046" y="3769351"/>
              <a:ext cx="4099991" cy="20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ts val="1225"/>
                </a:lnSpc>
              </a:pPr>
              <a:r>
                <a:rPr lang="zh-CN" altLang="en-US" sz="2000" b="1" dirty="0">
                  <a:solidFill>
                    <a:srgbClr val="445469"/>
                  </a:solidFill>
                  <a:latin typeface="微软雅黑" panose="020B0503020204020204" pitchFamily="34" charset="-122"/>
                  <a:ea typeface="微软雅黑" panose="020B0503020204020204" pitchFamily="34" charset="-122"/>
                  <a:sym typeface="+mn-ea"/>
                </a:rPr>
                <a:t>广 东省委省政府支持</a:t>
              </a:r>
            </a:p>
          </p:txBody>
        </p:sp>
      </p:grpSp>
      <p:grpSp>
        <p:nvGrpSpPr>
          <p:cNvPr id="58" name="原创设计师QQ598969553      _32"/>
          <p:cNvGrpSpPr/>
          <p:nvPr/>
        </p:nvGrpSpPr>
        <p:grpSpPr bwMode="auto">
          <a:xfrm>
            <a:off x="991520" y="4258199"/>
            <a:ext cx="340390" cy="351055"/>
            <a:chOff x="0" y="-38119"/>
            <a:chExt cx="351046" cy="389165"/>
          </a:xfrm>
        </p:grpSpPr>
        <p:sp>
          <p:nvSpPr>
            <p:cNvPr id="59" name="椭圆 65"/>
            <p:cNvSpPr/>
            <p:nvPr/>
          </p:nvSpPr>
          <p:spPr bwMode="auto">
            <a:xfrm>
              <a:off x="0" y="0"/>
              <a:ext cx="351046" cy="351046"/>
            </a:xfrm>
            <a:prstGeom prst="ellipse">
              <a:avLst/>
            </a:prstGeom>
            <a:gradFill>
              <a:gsLst>
                <a:gs pos="100000">
                  <a:srgbClr val="0090F2"/>
                </a:gs>
                <a:gs pos="0">
                  <a:srgbClr val="00B0F0"/>
                </a:gs>
              </a:gsLst>
              <a:lin ang="5400000" scaled="1"/>
            </a:gradFill>
            <a:ln w="28575" cap="flat">
              <a:gradFill>
                <a:gsLst>
                  <a:gs pos="0">
                    <a:srgbClr val="0090F2"/>
                  </a:gs>
                  <a:gs pos="100000">
                    <a:srgbClr val="00B0F0"/>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pPr algn="ctr"/>
              <a:endParaRPr lang="zh-CN" altLang="zh-CN" sz="1350">
                <a:solidFill>
                  <a:schemeClr val="bg1"/>
                </a:solidFill>
                <a:ea typeface="微软雅黑" panose="020B0503020204020204" pitchFamily="34" charset="-122"/>
                <a:sym typeface="宋体" panose="02010600030101010101" pitchFamily="2" charset="-122"/>
              </a:endParaRPr>
            </a:p>
          </p:txBody>
        </p:sp>
        <p:sp>
          <p:nvSpPr>
            <p:cNvPr id="60" name="TextBox 66"/>
            <p:cNvSpPr/>
            <p:nvPr/>
          </p:nvSpPr>
          <p:spPr bwMode="auto">
            <a:xfrm>
              <a:off x="103515" y="-38119"/>
              <a:ext cx="144016" cy="358165"/>
            </a:xfrm>
            <a:prstGeom prst="rect">
              <a:avLst/>
            </a:prstGeom>
            <a:noFill/>
            <a:ln w="9525">
              <a:noFill/>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pPr algn="ctr"/>
              <a:endParaRPr lang="zh-CN" altLang="en-US" dirty="0">
                <a:solidFill>
                  <a:schemeClr val="bg1"/>
                </a:solidFill>
                <a:ea typeface="微软雅黑" panose="020B0503020204020204" pitchFamily="34" charset="-122"/>
                <a:sym typeface="微软雅黑" panose="020B0503020204020204" pitchFamily="34" charset="-122"/>
              </a:endParaRPr>
            </a:p>
          </p:txBody>
        </p:sp>
      </p:grpSp>
      <p:sp>
        <p:nvSpPr>
          <p:cNvPr id="62" name="椭圆 61"/>
          <p:cNvSpPr/>
          <p:nvPr/>
        </p:nvSpPr>
        <p:spPr bwMode="auto">
          <a:xfrm>
            <a:off x="988974" y="5542915"/>
            <a:ext cx="340360" cy="316865"/>
          </a:xfrm>
          <a:prstGeom prst="ellipse">
            <a:avLst/>
          </a:pr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68564" tIns="34282" rIns="68564" bIns="34282" numCol="1" anchor="t" anchorCtr="0" compatLnSpc="1"/>
          <a:lstStyle/>
          <a:p>
            <a:pPr algn="ctr"/>
            <a:endParaRPr lang="zh-CN" altLang="zh-CN" sz="1350">
              <a:solidFill>
                <a:schemeClr val="bg1"/>
              </a:solidFill>
              <a:ea typeface="微软雅黑" panose="020B0503020204020204" pitchFamily="34" charset="-122"/>
              <a:sym typeface="宋体" panose="02010600030101010101" pitchFamily="2" charset="-122"/>
            </a:endParaRPr>
          </a:p>
        </p:txBody>
      </p:sp>
      <p:grpSp>
        <p:nvGrpSpPr>
          <p:cNvPr id="5" name="原创设计师QQ598969553      _2"/>
          <p:cNvGrpSpPr/>
          <p:nvPr/>
        </p:nvGrpSpPr>
        <p:grpSpPr>
          <a:xfrm>
            <a:off x="1102639" y="2690495"/>
            <a:ext cx="3208020" cy="791210"/>
            <a:chOff x="6991384" y="3313390"/>
            <a:chExt cx="5021380" cy="1034881"/>
          </a:xfrm>
        </p:grpSpPr>
        <p:sp>
          <p:nvSpPr>
            <p:cNvPr id="6" name="圆角矩形 69"/>
            <p:cNvSpPr/>
            <p:nvPr/>
          </p:nvSpPr>
          <p:spPr bwMode="auto">
            <a:xfrm>
              <a:off x="6991384" y="3313390"/>
              <a:ext cx="4648438" cy="1034881"/>
            </a:xfrm>
            <a:prstGeom prst="roundRect">
              <a:avLst>
                <a:gd name="adj" fmla="val 16667"/>
              </a:avLst>
            </a:prstGeom>
            <a:solidFill>
              <a:schemeClr val="bg1">
                <a:alpha val="90000"/>
              </a:schemeClr>
            </a:solidFill>
            <a:ln>
              <a:noFill/>
            </a:ln>
            <a:effectLst>
              <a:outerShdw blurRad="165100" dist="38100" dir="81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350">
                <a:ea typeface="微软雅黑" panose="020B0503020204020204" pitchFamily="34" charset="-122"/>
                <a:sym typeface="宋体" panose="02010600030101010101" pitchFamily="2" charset="-122"/>
              </a:endParaRPr>
            </a:p>
          </p:txBody>
        </p:sp>
        <p:sp>
          <p:nvSpPr>
            <p:cNvPr id="7" name="TextBox 84"/>
            <p:cNvSpPr/>
            <p:nvPr/>
          </p:nvSpPr>
          <p:spPr bwMode="auto">
            <a:xfrm>
              <a:off x="7912773" y="3780979"/>
              <a:ext cx="4099991" cy="20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ts val="1225"/>
                </a:lnSpc>
              </a:pPr>
              <a:r>
                <a:rPr lang="zh-CN" altLang="en-US" sz="2800" b="1" dirty="0">
                  <a:solidFill>
                    <a:srgbClr val="445469"/>
                  </a:solidFill>
                  <a:latin typeface="微软雅黑" panose="020B0503020204020204" pitchFamily="34" charset="-122"/>
                  <a:ea typeface="微软雅黑" panose="020B0503020204020204" pitchFamily="34" charset="-122"/>
                  <a:sym typeface="+mn-ea"/>
                </a:rPr>
                <a:t>中 国 科 协</a:t>
              </a:r>
              <a:endParaRPr lang="zh-CN" altLang="en-US" sz="2800" b="1" dirty="0">
                <a:solidFill>
                  <a:srgbClr val="255F91"/>
                </a:solidFill>
                <a:latin typeface="微软雅黑" panose="020B0503020204020204" pitchFamily="34" charset="-122"/>
                <a:ea typeface="微软雅黑" panose="020B0503020204020204" pitchFamily="34" charset="-122"/>
                <a:sym typeface="+mn-ea"/>
              </a:endParaRPr>
            </a:p>
          </p:txBody>
        </p:sp>
      </p:grpSp>
      <p:sp>
        <p:nvSpPr>
          <p:cNvPr id="22546" name="Freeform 271"/>
          <p:cNvSpPr/>
          <p:nvPr/>
        </p:nvSpPr>
        <p:spPr bwMode="auto">
          <a:xfrm>
            <a:off x="1102639" y="4313555"/>
            <a:ext cx="129540" cy="262890"/>
          </a:xfrm>
          <a:custGeom>
            <a:avLst/>
            <a:gdLst>
              <a:gd name="T0" fmla="*/ 2147483647 w 69"/>
              <a:gd name="T1" fmla="*/ 2147483647 h 78"/>
              <a:gd name="T2" fmla="*/ 2147483647 w 69"/>
              <a:gd name="T3" fmla="*/ 2147483647 h 78"/>
              <a:gd name="T4" fmla="*/ 2147483647 w 69"/>
              <a:gd name="T5" fmla="*/ 2147483647 h 78"/>
              <a:gd name="T6" fmla="*/ 2147483647 w 69"/>
              <a:gd name="T7" fmla="*/ 0 h 78"/>
              <a:gd name="T8" fmla="*/ 2147483647 w 69"/>
              <a:gd name="T9" fmla="*/ 0 h 78"/>
              <a:gd name="T10" fmla="*/ 2147483647 w 69"/>
              <a:gd name="T11" fmla="*/ 2147483647 h 78"/>
              <a:gd name="T12" fmla="*/ 2147483647 w 69"/>
              <a:gd name="T13" fmla="*/ 2147483647 h 78"/>
              <a:gd name="T14" fmla="*/ 2147483647 w 69"/>
              <a:gd name="T15" fmla="*/ 2147483647 h 78"/>
              <a:gd name="T16" fmla="*/ 0 w 69"/>
              <a:gd name="T17" fmla="*/ 2147483647 h 78"/>
              <a:gd name="T18" fmla="*/ 0 w 69"/>
              <a:gd name="T19" fmla="*/ 2147483647 h 78"/>
              <a:gd name="T20" fmla="*/ 2147483647 w 69"/>
              <a:gd name="T21" fmla="*/ 2147483647 h 78"/>
              <a:gd name="T22" fmla="*/ 2147483647 w 69"/>
              <a:gd name="T23" fmla="*/ 2147483647 h 78"/>
              <a:gd name="T24" fmla="*/ 2147483647 w 69"/>
              <a:gd name="T25" fmla="*/ 2147483647 h 78"/>
              <a:gd name="T26" fmla="*/ 2147483647 w 69"/>
              <a:gd name="T27" fmla="*/ 2147483647 h 78"/>
              <a:gd name="T28" fmla="*/ 2147483647 w 69"/>
              <a:gd name="T29" fmla="*/ 2147483647 h 78"/>
              <a:gd name="T30" fmla="*/ 2147483647 w 69"/>
              <a:gd name="T31" fmla="*/ 2147483647 h 78"/>
              <a:gd name="T32" fmla="*/ 2147483647 w 69"/>
              <a:gd name="T33" fmla="*/ 2147483647 h 78"/>
              <a:gd name="T34" fmla="*/ 2147483647 w 69"/>
              <a:gd name="T35" fmla="*/ 2147483647 h 78"/>
              <a:gd name="T36" fmla="*/ 2147483647 w 69"/>
              <a:gd name="T37" fmla="*/ 2147483647 h 78"/>
              <a:gd name="T38" fmla="*/ 2147483647 w 69"/>
              <a:gd name="T39" fmla="*/ 2147483647 h 78"/>
              <a:gd name="T40" fmla="*/ 2147483647 w 69"/>
              <a:gd name="T41" fmla="*/ 2147483647 h 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78"/>
              <a:gd name="T65" fmla="*/ 69 w 69"/>
              <a:gd name="T66" fmla="*/ 78 h 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78">
                <a:moveTo>
                  <a:pt x="66" y="7"/>
                </a:moveTo>
                <a:cubicBezTo>
                  <a:pt x="41" y="7"/>
                  <a:pt x="41" y="7"/>
                  <a:pt x="41" y="7"/>
                </a:cubicBezTo>
                <a:cubicBezTo>
                  <a:pt x="41" y="1"/>
                  <a:pt x="41" y="1"/>
                  <a:pt x="41" y="1"/>
                </a:cubicBezTo>
                <a:cubicBezTo>
                  <a:pt x="41" y="0"/>
                  <a:pt x="40" y="0"/>
                  <a:pt x="40" y="0"/>
                </a:cubicBezTo>
                <a:cubicBezTo>
                  <a:pt x="29" y="0"/>
                  <a:pt x="29" y="0"/>
                  <a:pt x="29" y="0"/>
                </a:cubicBezTo>
                <a:cubicBezTo>
                  <a:pt x="28" y="0"/>
                  <a:pt x="27" y="0"/>
                  <a:pt x="27" y="1"/>
                </a:cubicBezTo>
                <a:cubicBezTo>
                  <a:pt x="27" y="7"/>
                  <a:pt x="27" y="7"/>
                  <a:pt x="27" y="7"/>
                </a:cubicBezTo>
                <a:cubicBezTo>
                  <a:pt x="2" y="7"/>
                  <a:pt x="2" y="7"/>
                  <a:pt x="2" y="7"/>
                </a:cubicBezTo>
                <a:cubicBezTo>
                  <a:pt x="1" y="7"/>
                  <a:pt x="0" y="8"/>
                  <a:pt x="0" y="9"/>
                </a:cubicBezTo>
                <a:cubicBezTo>
                  <a:pt x="0" y="28"/>
                  <a:pt x="0" y="28"/>
                  <a:pt x="0" y="28"/>
                </a:cubicBezTo>
                <a:cubicBezTo>
                  <a:pt x="0" y="30"/>
                  <a:pt x="1" y="31"/>
                  <a:pt x="2" y="31"/>
                </a:cubicBezTo>
                <a:cubicBezTo>
                  <a:pt x="27" y="31"/>
                  <a:pt x="27" y="31"/>
                  <a:pt x="27" y="31"/>
                </a:cubicBezTo>
                <a:cubicBezTo>
                  <a:pt x="27" y="77"/>
                  <a:pt x="27" y="77"/>
                  <a:pt x="27" y="77"/>
                </a:cubicBezTo>
                <a:cubicBezTo>
                  <a:pt x="27" y="77"/>
                  <a:pt x="28" y="78"/>
                  <a:pt x="29" y="78"/>
                </a:cubicBezTo>
                <a:cubicBezTo>
                  <a:pt x="40" y="78"/>
                  <a:pt x="40" y="78"/>
                  <a:pt x="40" y="78"/>
                </a:cubicBezTo>
                <a:cubicBezTo>
                  <a:pt x="40" y="78"/>
                  <a:pt x="41" y="77"/>
                  <a:pt x="41" y="77"/>
                </a:cubicBezTo>
                <a:cubicBezTo>
                  <a:pt x="41" y="31"/>
                  <a:pt x="41" y="31"/>
                  <a:pt x="41" y="31"/>
                </a:cubicBezTo>
                <a:cubicBezTo>
                  <a:pt x="66" y="31"/>
                  <a:pt x="66" y="31"/>
                  <a:pt x="66" y="31"/>
                </a:cubicBezTo>
                <a:cubicBezTo>
                  <a:pt x="67" y="31"/>
                  <a:pt x="69" y="30"/>
                  <a:pt x="69" y="28"/>
                </a:cubicBezTo>
                <a:cubicBezTo>
                  <a:pt x="69" y="9"/>
                  <a:pt x="69" y="9"/>
                  <a:pt x="69" y="9"/>
                </a:cubicBezTo>
                <a:cubicBezTo>
                  <a:pt x="69" y="8"/>
                  <a:pt x="67" y="7"/>
                  <a:pt x="66" y="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nvGrpSpPr>
          <p:cNvPr id="9232" name="组合 20"/>
          <p:cNvGrpSpPr/>
          <p:nvPr/>
        </p:nvGrpSpPr>
        <p:grpSpPr bwMode="auto">
          <a:xfrm>
            <a:off x="1056919" y="5606415"/>
            <a:ext cx="200025" cy="223520"/>
            <a:chOff x="0" y="0"/>
            <a:chExt cx="489152" cy="488316"/>
          </a:xfrm>
        </p:grpSpPr>
        <p:sp>
          <p:nvSpPr>
            <p:cNvPr id="9254" name="AutoShape 128"/>
            <p:cNvSpPr/>
            <p:nvPr/>
          </p:nvSpPr>
          <p:spPr bwMode="auto">
            <a:xfrm>
              <a:off x="0" y="0"/>
              <a:ext cx="489152" cy="488316"/>
            </a:xfrm>
            <a:custGeom>
              <a:avLst/>
              <a:gdLst>
                <a:gd name="T0" fmla="*/ 172463293 w 21600"/>
                <a:gd name="T1" fmla="*/ 140384153 h 21600"/>
                <a:gd name="T2" fmla="*/ 140804209 w 21600"/>
                <a:gd name="T3" fmla="*/ 131556669 h 21600"/>
                <a:gd name="T4" fmla="*/ 138109798 w 21600"/>
                <a:gd name="T5" fmla="*/ 134237342 h 21600"/>
                <a:gd name="T6" fmla="*/ 129283325 w 21600"/>
                <a:gd name="T7" fmla="*/ 143007042 h 21600"/>
                <a:gd name="T8" fmla="*/ 114348433 w 21600"/>
                <a:gd name="T9" fmla="*/ 157865407 h 21600"/>
                <a:gd name="T10" fmla="*/ 109761095 w 21600"/>
                <a:gd name="T11" fmla="*/ 168888504 h 21600"/>
                <a:gd name="T12" fmla="*/ 109761095 w 21600"/>
                <a:gd name="T13" fmla="*/ 187178735 h 21600"/>
                <a:gd name="T14" fmla="*/ 94082669 w 21600"/>
                <a:gd name="T15" fmla="*/ 187178735 h 21600"/>
                <a:gd name="T16" fmla="*/ 78404176 w 21600"/>
                <a:gd name="T17" fmla="*/ 202765278 h 21600"/>
                <a:gd name="T18" fmla="*/ 78404176 w 21600"/>
                <a:gd name="T19" fmla="*/ 218375469 h 21600"/>
                <a:gd name="T20" fmla="*/ 60042548 w 21600"/>
                <a:gd name="T21" fmla="*/ 218375469 h 21600"/>
                <a:gd name="T22" fmla="*/ 48963214 w 21600"/>
                <a:gd name="T23" fmla="*/ 222938871 h 21600"/>
                <a:gd name="T24" fmla="*/ 37848972 w 21600"/>
                <a:gd name="T25" fmla="*/ 233996331 h 21600"/>
                <a:gd name="T26" fmla="*/ 15701553 w 21600"/>
                <a:gd name="T27" fmla="*/ 233961968 h 21600"/>
                <a:gd name="T28" fmla="*/ 15678477 w 21600"/>
                <a:gd name="T29" fmla="*/ 211743055 h 21600"/>
                <a:gd name="T30" fmla="*/ 107112881 w 21600"/>
                <a:gd name="T31" fmla="*/ 120938331 h 21600"/>
                <a:gd name="T32" fmla="*/ 107124657 w 21600"/>
                <a:gd name="T33" fmla="*/ 120949635 h 21600"/>
                <a:gd name="T34" fmla="*/ 118633765 w 21600"/>
                <a:gd name="T35" fmla="*/ 109499714 h 21600"/>
                <a:gd name="T36" fmla="*/ 109761095 w 21600"/>
                <a:gd name="T37" fmla="*/ 77991294 h 21600"/>
                <a:gd name="T38" fmla="*/ 172463293 w 21600"/>
                <a:gd name="T39" fmla="*/ 15598350 h 21600"/>
                <a:gd name="T40" fmla="*/ 235177222 w 21600"/>
                <a:gd name="T41" fmla="*/ 77991294 h 21600"/>
                <a:gd name="T42" fmla="*/ 172463293 w 21600"/>
                <a:gd name="T43" fmla="*/ 140384153 h 21600"/>
                <a:gd name="T44" fmla="*/ 172463293 w 21600"/>
                <a:gd name="T45" fmla="*/ 0 h 21600"/>
                <a:gd name="T46" fmla="*/ 94082669 w 21600"/>
                <a:gd name="T47" fmla="*/ 77991294 h 21600"/>
                <a:gd name="T48" fmla="*/ 99668534 w 21600"/>
                <a:gd name="T49" fmla="*/ 106287591 h 21600"/>
                <a:gd name="T50" fmla="*/ 4447841 w 21600"/>
                <a:gd name="T51" fmla="*/ 201044055 h 21600"/>
                <a:gd name="T52" fmla="*/ 0 w 21600"/>
                <a:gd name="T53" fmla="*/ 210576161 h 21600"/>
                <a:gd name="T54" fmla="*/ 0 w 21600"/>
                <a:gd name="T55" fmla="*/ 233961968 h 21600"/>
                <a:gd name="T56" fmla="*/ 15666678 w 21600"/>
                <a:gd name="T57" fmla="*/ 249559860 h 21600"/>
                <a:gd name="T58" fmla="*/ 39184401 w 21600"/>
                <a:gd name="T59" fmla="*/ 249559860 h 21600"/>
                <a:gd name="T60" fmla="*/ 48800617 w 21600"/>
                <a:gd name="T61" fmla="*/ 245169539 h 21600"/>
                <a:gd name="T62" fmla="*/ 60042548 w 21600"/>
                <a:gd name="T63" fmla="*/ 233961968 h 21600"/>
                <a:gd name="T64" fmla="*/ 78404176 w 21600"/>
                <a:gd name="T65" fmla="*/ 233961968 h 21600"/>
                <a:gd name="T66" fmla="*/ 94082669 w 21600"/>
                <a:gd name="T67" fmla="*/ 218375469 h 21600"/>
                <a:gd name="T68" fmla="*/ 94082669 w 21600"/>
                <a:gd name="T69" fmla="*/ 202765278 h 21600"/>
                <a:gd name="T70" fmla="*/ 109761095 w 21600"/>
                <a:gd name="T71" fmla="*/ 202765278 h 21600"/>
                <a:gd name="T72" fmla="*/ 125439588 w 21600"/>
                <a:gd name="T73" fmla="*/ 187178735 h 21600"/>
                <a:gd name="T74" fmla="*/ 125439588 w 21600"/>
                <a:gd name="T75" fmla="*/ 168888504 h 21600"/>
                <a:gd name="T76" fmla="*/ 144009512 w 21600"/>
                <a:gd name="T77" fmla="*/ 150413255 h 21600"/>
                <a:gd name="T78" fmla="*/ 172463293 w 21600"/>
                <a:gd name="T79" fmla="*/ 155982497 h 21600"/>
                <a:gd name="T80" fmla="*/ 250843849 w 21600"/>
                <a:gd name="T81" fmla="*/ 77991294 h 21600"/>
                <a:gd name="T82" fmla="*/ 172463293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50701" tIns="50701" rIns="50701" bIns="50701"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9255" name="AutoShape 129"/>
            <p:cNvSpPr/>
            <p:nvPr/>
          </p:nvSpPr>
          <p:spPr bwMode="auto">
            <a:xfrm>
              <a:off x="305511" y="60935"/>
              <a:ext cx="121870" cy="121870"/>
            </a:xfrm>
            <a:custGeom>
              <a:avLst/>
              <a:gdLst>
                <a:gd name="T0" fmla="*/ 2336366 w 21600"/>
                <a:gd name="T1" fmla="*/ 3483410 h 21333"/>
                <a:gd name="T2" fmla="*/ 483869 w 21600"/>
                <a:gd name="T3" fmla="*/ 1597769 h 21333"/>
                <a:gd name="T4" fmla="*/ 1541955 w 21600"/>
                <a:gd name="T5" fmla="*/ 493513 h 21333"/>
                <a:gd name="T6" fmla="*/ 3392635 w 21600"/>
                <a:gd name="T7" fmla="*/ 2388099 h 21333"/>
                <a:gd name="T8" fmla="*/ 2336366 w 21600"/>
                <a:gd name="T9" fmla="*/ 3483410 h 21333"/>
                <a:gd name="T10" fmla="*/ 3791545 w 21600"/>
                <a:gd name="T11" fmla="*/ 2105804 h 21333"/>
                <a:gd name="T12" fmla="*/ 1825020 w 21600"/>
                <a:gd name="T13" fmla="*/ 90239 h 21333"/>
                <a:gd name="T14" fmla="*/ 1396986 w 21600"/>
                <a:gd name="T15" fmla="*/ 27021 h 21333"/>
                <a:gd name="T16" fmla="*/ 26038 w 21600"/>
                <a:gd name="T17" fmla="*/ 1433156 h 21333"/>
                <a:gd name="T18" fmla="*/ 0 w 21600"/>
                <a:gd name="T19" fmla="*/ 1591634 h 21333"/>
                <a:gd name="T20" fmla="*/ 87481 w 21600"/>
                <a:gd name="T21" fmla="*/ 1872032 h 21333"/>
                <a:gd name="T22" fmla="*/ 2053109 w 21600"/>
                <a:gd name="T23" fmla="*/ 3887243 h 21333"/>
                <a:gd name="T24" fmla="*/ 2480765 w 21600"/>
                <a:gd name="T25" fmla="*/ 3950261 h 21333"/>
                <a:gd name="T26" fmla="*/ 3852790 w 21600"/>
                <a:gd name="T27" fmla="*/ 2544325 h 21333"/>
                <a:gd name="T28" fmla="*/ 3879562 w 21600"/>
                <a:gd name="T29" fmla="*/ 2385654 h 21333"/>
                <a:gd name="T30" fmla="*/ 3791545 w 21600"/>
                <a:gd name="T31" fmla="*/ 2105804 h 213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600"/>
                <a:gd name="T49" fmla="*/ 0 h 21333"/>
                <a:gd name="T50" fmla="*/ 21600 w 21600"/>
                <a:gd name="T51" fmla="*/ 21333 h 213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50701" tIns="50701" rIns="50701" bIns="50701"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sp>
        <p:nvSpPr>
          <p:cNvPr id="7173" name="半闭框 4"/>
          <p:cNvSpPr/>
          <p:nvPr/>
        </p:nvSpPr>
        <p:spPr bwMode="auto">
          <a:xfrm rot="10800000">
            <a:off x="260033" y="177800"/>
            <a:ext cx="433387" cy="339725"/>
          </a:xfrm>
          <a:custGeom>
            <a:avLst/>
            <a:gdLst>
              <a:gd name="T0" fmla="*/ 0 w 434745"/>
              <a:gd name="T1" fmla="*/ 0 h 340467"/>
              <a:gd name="T2" fmla="*/ 430683 w 434745"/>
              <a:gd name="T3" fmla="*/ 0 h 340467"/>
              <a:gd name="T4" fmla="*/ 311733 w 434745"/>
              <a:gd name="T5" fmla="*/ 93421 h 340467"/>
              <a:gd name="T6" fmla="*/ 112429 w 434745"/>
              <a:gd name="T7" fmla="*/ 93421 h 340467"/>
              <a:gd name="T8" fmla="*/ 112429 w 434745"/>
              <a:gd name="T9" fmla="*/ 249949 h 340467"/>
              <a:gd name="T10" fmla="*/ 0 w 434745"/>
              <a:gd name="T11" fmla="*/ 338246 h 340467"/>
              <a:gd name="T12" fmla="*/ 0 w 434745"/>
              <a:gd name="T13" fmla="*/ 0 h 340467"/>
              <a:gd name="T14" fmla="*/ 0 60000 65536"/>
              <a:gd name="T15" fmla="*/ 0 60000 65536"/>
              <a:gd name="T16" fmla="*/ 0 60000 65536"/>
              <a:gd name="T17" fmla="*/ 0 60000 65536"/>
              <a:gd name="T18" fmla="*/ 0 60000 65536"/>
              <a:gd name="T19" fmla="*/ 0 60000 65536"/>
              <a:gd name="T20" fmla="*/ 0 60000 65536"/>
              <a:gd name="T21" fmla="*/ 0 w 434745"/>
              <a:gd name="T22" fmla="*/ 0 h 340467"/>
              <a:gd name="T23" fmla="*/ 434745 w 434745"/>
              <a:gd name="T24" fmla="*/ 340467 h 3404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4745" h="340467">
                <a:moveTo>
                  <a:pt x="0" y="0"/>
                </a:moveTo>
                <a:lnTo>
                  <a:pt x="434745" y="0"/>
                </a:lnTo>
                <a:lnTo>
                  <a:pt x="314673" y="94034"/>
                </a:lnTo>
                <a:lnTo>
                  <a:pt x="113488" y="94034"/>
                </a:lnTo>
                <a:lnTo>
                  <a:pt x="113488" y="251590"/>
                </a:lnTo>
                <a:lnTo>
                  <a:pt x="0" y="340467"/>
                </a:lnTo>
                <a:lnTo>
                  <a:pt x="0" y="0"/>
                </a:lnTo>
                <a:close/>
              </a:path>
            </a:pathLst>
          </a:custGeom>
          <a:solidFill>
            <a:srgbClr val="1C4885"/>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7174" name="半闭框 5"/>
          <p:cNvSpPr/>
          <p:nvPr/>
        </p:nvSpPr>
        <p:spPr bwMode="auto">
          <a:xfrm rot="10800000">
            <a:off x="321945" y="227013"/>
            <a:ext cx="563563" cy="442912"/>
          </a:xfrm>
          <a:custGeom>
            <a:avLst/>
            <a:gdLst>
              <a:gd name="T0" fmla="*/ 0 w 564153"/>
              <a:gd name="T1" fmla="*/ 0 h 441812"/>
              <a:gd name="T2" fmla="*/ 562385 w 564153"/>
              <a:gd name="T3" fmla="*/ 0 h 441812"/>
              <a:gd name="T4" fmla="*/ 407060 w 564153"/>
              <a:gd name="T5" fmla="*/ 122938 h 441812"/>
              <a:gd name="T6" fmla="*/ 146807 w 564153"/>
              <a:gd name="T7" fmla="*/ 122938 h 441812"/>
              <a:gd name="T8" fmla="*/ 146807 w 564153"/>
              <a:gd name="T9" fmla="*/ 328924 h 441812"/>
              <a:gd name="T10" fmla="*/ 0 w 564153"/>
              <a:gd name="T11" fmla="*/ 445120 h 441812"/>
              <a:gd name="T12" fmla="*/ 0 w 564153"/>
              <a:gd name="T13" fmla="*/ 0 h 441812"/>
              <a:gd name="T14" fmla="*/ 0 60000 65536"/>
              <a:gd name="T15" fmla="*/ 0 60000 65536"/>
              <a:gd name="T16" fmla="*/ 0 60000 65536"/>
              <a:gd name="T17" fmla="*/ 0 60000 65536"/>
              <a:gd name="T18" fmla="*/ 0 60000 65536"/>
              <a:gd name="T19" fmla="*/ 0 60000 65536"/>
              <a:gd name="T20" fmla="*/ 0 60000 65536"/>
              <a:gd name="T21" fmla="*/ 0 w 564153"/>
              <a:gd name="T22" fmla="*/ 0 h 441812"/>
              <a:gd name="T23" fmla="*/ 564153 w 564153"/>
              <a:gd name="T24" fmla="*/ 441812 h 4418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4153" h="441812">
                <a:moveTo>
                  <a:pt x="0" y="0"/>
                </a:moveTo>
                <a:lnTo>
                  <a:pt x="564153" y="0"/>
                </a:lnTo>
                <a:lnTo>
                  <a:pt x="408340" y="122024"/>
                </a:lnTo>
                <a:lnTo>
                  <a:pt x="147269" y="122024"/>
                </a:lnTo>
                <a:lnTo>
                  <a:pt x="147269" y="326479"/>
                </a:lnTo>
                <a:lnTo>
                  <a:pt x="0" y="441812"/>
                </a:lnTo>
                <a:lnTo>
                  <a:pt x="0" y="0"/>
                </a:lnTo>
                <a:close/>
              </a:path>
            </a:pathLst>
          </a:custGeom>
          <a:solidFill>
            <a:srgbClr val="ADBACA"/>
          </a:solidFill>
          <a:ln w="12700">
            <a:solidFill>
              <a:srgbClr val="ADBACA"/>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 name="矩形 1"/>
          <p:cNvSpPr/>
          <p:nvPr/>
        </p:nvSpPr>
        <p:spPr>
          <a:xfrm>
            <a:off x="1142286" y="828050"/>
            <a:ext cx="5057795" cy="400110"/>
          </a:xfrm>
          <a:prstGeom prst="rect">
            <a:avLst/>
          </a:prstGeom>
        </p:spPr>
        <p:txBody>
          <a:bodyPr wrap="none">
            <a:spAutoFit/>
          </a:bodyPr>
          <a:lstStyle/>
          <a:p>
            <a:r>
              <a:rPr lang="zh-CN"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网络空间安全工程技术人才评价项目</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包括：</a:t>
            </a:r>
          </a:p>
        </p:txBody>
      </p:sp>
      <p:sp>
        <p:nvSpPr>
          <p:cNvPr id="41" name="Text Placeholder 33"/>
          <p:cNvSpPr txBox="1"/>
          <p:nvPr/>
        </p:nvSpPr>
        <p:spPr>
          <a:xfrm>
            <a:off x="6360927" y="439093"/>
            <a:ext cx="4884790" cy="46164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香港注册-人员注册</a:t>
            </a:r>
            <a:r>
              <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网络空间安全工程师</a:t>
            </a:r>
          </a:p>
        </p:txBody>
      </p:sp>
      <p:sp>
        <p:nvSpPr>
          <p:cNvPr id="43" name="Text Placeholder 33"/>
          <p:cNvSpPr txBox="1"/>
          <p:nvPr/>
        </p:nvSpPr>
        <p:spPr>
          <a:xfrm>
            <a:off x="6360927" y="968573"/>
            <a:ext cx="4884790" cy="86550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altLang="zh-CN" sz="2000" b="1"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网络空间安全工程技术人才专业能力认证</a:t>
            </a:r>
            <a:endPar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a:lnSpc>
                <a:spcPct val="100000"/>
              </a:lnSpc>
              <a:buNone/>
            </a:pPr>
            <a:endPar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4" name="矩形 3"/>
          <p:cNvSpPr/>
          <p:nvPr/>
        </p:nvSpPr>
        <p:spPr>
          <a:xfrm>
            <a:off x="4601845" y="2685083"/>
            <a:ext cx="2345055" cy="829945"/>
          </a:xfrm>
          <a:prstGeom prst="rect">
            <a:avLst/>
          </a:prstGeom>
        </p:spPr>
        <p:txBody>
          <a:bodyPr wrap="square">
            <a:spAutoFit/>
          </a:bodyPr>
          <a:lstStyle/>
          <a:p>
            <a:r>
              <a:rPr lang="zh-CN" altLang="en-US" sz="1600" b="1" dirty="0">
                <a:solidFill>
                  <a:srgbClr val="445469"/>
                </a:solidFill>
                <a:latin typeface="微软雅黑" panose="020B0503020204020204" pitchFamily="34" charset="-122"/>
                <a:ea typeface="微软雅黑" panose="020B0503020204020204" pitchFamily="34" charset="-122"/>
              </a:rPr>
              <a:t>按照中央关于人才工作和建设卓越工程师队伍的部署要求</a:t>
            </a:r>
          </a:p>
        </p:txBody>
      </p:sp>
      <p:sp>
        <p:nvSpPr>
          <p:cNvPr id="12" name="左中括号 11"/>
          <p:cNvSpPr/>
          <p:nvPr/>
        </p:nvSpPr>
        <p:spPr>
          <a:xfrm>
            <a:off x="6123305" y="714375"/>
            <a:ext cx="75565" cy="554990"/>
          </a:xfrm>
          <a:prstGeom prst="leftBracket">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
        <p:nvSpPr>
          <p:cNvPr id="13" name="矩形 12"/>
          <p:cNvSpPr/>
          <p:nvPr/>
        </p:nvSpPr>
        <p:spPr>
          <a:xfrm>
            <a:off x="6256337" y="4372596"/>
            <a:ext cx="6096000" cy="1384995"/>
          </a:xfrm>
          <a:prstGeom prst="rect">
            <a:avLst/>
          </a:prstGeom>
        </p:spPr>
        <p:txBody>
          <a:bodyPr>
            <a:spAutoFit/>
          </a:bodyPr>
          <a:lstStyle/>
          <a:p>
            <a:pPr algn="ctr" latinLnBrk="0">
              <a:lnSpc>
                <a:spcPct val="150000"/>
              </a:lnSpc>
            </a:pPr>
            <a:r>
              <a:rPr lang="zh-CN" altLang="zh-CN" sz="2000" b="1" dirty="0">
                <a:solidFill>
                  <a:srgbClr val="445469"/>
                </a:solidFill>
                <a:latin typeface="宋体" panose="02010600030101010101" pitchFamily="2" charset="-122"/>
                <a:sym typeface="+mn-ea"/>
              </a:rPr>
              <a:t>·</a:t>
            </a:r>
            <a:r>
              <a:rPr lang="zh-CN" altLang="en-US" b="1" dirty="0">
                <a:solidFill>
                  <a:srgbClr val="445469"/>
                </a:solidFill>
                <a:latin typeface="微软雅黑" panose="020B0503020204020204" pitchFamily="34" charset="-122"/>
                <a:ea typeface="微软雅黑" panose="020B0503020204020204" pitchFamily="34" charset="-122"/>
                <a:sym typeface="+mn-ea"/>
              </a:rPr>
              <a:t>粤港澳大湾区</a:t>
            </a:r>
          </a:p>
          <a:p>
            <a:pPr algn="ctr" latinLnBrk="0">
              <a:lnSpc>
                <a:spcPct val="150000"/>
              </a:lnSpc>
            </a:pPr>
            <a:r>
              <a:rPr lang="zh-CN" altLang="en-US" b="1" dirty="0">
                <a:solidFill>
                  <a:srgbClr val="445469"/>
                </a:solidFill>
                <a:latin typeface="微软雅黑" panose="020B0503020204020204" pitchFamily="34" charset="-122"/>
                <a:ea typeface="微软雅黑" panose="020B0503020204020204" pitchFamily="34" charset="-122"/>
                <a:sym typeface="+mn-ea"/>
              </a:rPr>
              <a:t>网络空间安全工程师专业</a:t>
            </a:r>
          </a:p>
          <a:p>
            <a:pPr algn="ctr" latinLnBrk="0">
              <a:lnSpc>
                <a:spcPct val="150000"/>
              </a:lnSpc>
            </a:pPr>
            <a:r>
              <a:rPr lang="zh-CN" altLang="en-US" b="1" dirty="0">
                <a:solidFill>
                  <a:srgbClr val="445469"/>
                </a:solidFill>
                <a:latin typeface="微软雅黑" panose="020B0503020204020204" pitchFamily="34" charset="-122"/>
                <a:ea typeface="微软雅黑" panose="020B0503020204020204" pitchFamily="34" charset="-122"/>
                <a:sym typeface="+mn-ea"/>
              </a:rPr>
              <a:t>资格互认试点之一</a:t>
            </a:r>
          </a:p>
        </p:txBody>
      </p:sp>
      <p:sp>
        <p:nvSpPr>
          <p:cNvPr id="16" name="下箭头 15"/>
          <p:cNvSpPr/>
          <p:nvPr/>
        </p:nvSpPr>
        <p:spPr>
          <a:xfrm>
            <a:off x="9105900" y="3515028"/>
            <a:ext cx="628650" cy="8575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箭头连接符 17"/>
          <p:cNvCxnSpPr>
            <a:stCxn id="14" idx="3"/>
            <a:endCxn id="36" idx="1"/>
          </p:cNvCxnSpPr>
          <p:nvPr/>
        </p:nvCxnSpPr>
        <p:spPr>
          <a:xfrm>
            <a:off x="4410075" y="5072063"/>
            <a:ext cx="2907665" cy="266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173" name="半闭框 4"/>
          <p:cNvSpPr/>
          <p:nvPr/>
        </p:nvSpPr>
        <p:spPr bwMode="auto">
          <a:xfrm rot="10800000">
            <a:off x="7049453" y="326390"/>
            <a:ext cx="433387" cy="339725"/>
          </a:xfrm>
          <a:custGeom>
            <a:avLst/>
            <a:gdLst>
              <a:gd name="T0" fmla="*/ 0 w 434745"/>
              <a:gd name="T1" fmla="*/ 0 h 340467"/>
              <a:gd name="T2" fmla="*/ 430683 w 434745"/>
              <a:gd name="T3" fmla="*/ 0 h 340467"/>
              <a:gd name="T4" fmla="*/ 311733 w 434745"/>
              <a:gd name="T5" fmla="*/ 93421 h 340467"/>
              <a:gd name="T6" fmla="*/ 112429 w 434745"/>
              <a:gd name="T7" fmla="*/ 93421 h 340467"/>
              <a:gd name="T8" fmla="*/ 112429 w 434745"/>
              <a:gd name="T9" fmla="*/ 249949 h 340467"/>
              <a:gd name="T10" fmla="*/ 0 w 434745"/>
              <a:gd name="T11" fmla="*/ 338246 h 340467"/>
              <a:gd name="T12" fmla="*/ 0 w 434745"/>
              <a:gd name="T13" fmla="*/ 0 h 340467"/>
              <a:gd name="T14" fmla="*/ 0 60000 65536"/>
              <a:gd name="T15" fmla="*/ 0 60000 65536"/>
              <a:gd name="T16" fmla="*/ 0 60000 65536"/>
              <a:gd name="T17" fmla="*/ 0 60000 65536"/>
              <a:gd name="T18" fmla="*/ 0 60000 65536"/>
              <a:gd name="T19" fmla="*/ 0 60000 65536"/>
              <a:gd name="T20" fmla="*/ 0 60000 65536"/>
              <a:gd name="T21" fmla="*/ 0 w 434745"/>
              <a:gd name="T22" fmla="*/ 0 h 340467"/>
              <a:gd name="T23" fmla="*/ 434745 w 434745"/>
              <a:gd name="T24" fmla="*/ 340467 h 3404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4745" h="340467">
                <a:moveTo>
                  <a:pt x="0" y="0"/>
                </a:moveTo>
                <a:lnTo>
                  <a:pt x="434745" y="0"/>
                </a:lnTo>
                <a:lnTo>
                  <a:pt x="314673" y="94034"/>
                </a:lnTo>
                <a:lnTo>
                  <a:pt x="113488" y="94034"/>
                </a:lnTo>
                <a:lnTo>
                  <a:pt x="113488" y="251590"/>
                </a:lnTo>
                <a:lnTo>
                  <a:pt x="0" y="340467"/>
                </a:lnTo>
                <a:lnTo>
                  <a:pt x="0" y="0"/>
                </a:lnTo>
                <a:close/>
              </a:path>
            </a:pathLst>
          </a:custGeom>
          <a:solidFill>
            <a:srgbClr val="1C4885"/>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7174" name="半闭框 5"/>
          <p:cNvSpPr/>
          <p:nvPr/>
        </p:nvSpPr>
        <p:spPr bwMode="auto">
          <a:xfrm rot="10800000">
            <a:off x="7111365" y="375603"/>
            <a:ext cx="563563" cy="442912"/>
          </a:xfrm>
          <a:custGeom>
            <a:avLst/>
            <a:gdLst>
              <a:gd name="T0" fmla="*/ 0 w 564153"/>
              <a:gd name="T1" fmla="*/ 0 h 441812"/>
              <a:gd name="T2" fmla="*/ 562385 w 564153"/>
              <a:gd name="T3" fmla="*/ 0 h 441812"/>
              <a:gd name="T4" fmla="*/ 407060 w 564153"/>
              <a:gd name="T5" fmla="*/ 122938 h 441812"/>
              <a:gd name="T6" fmla="*/ 146807 w 564153"/>
              <a:gd name="T7" fmla="*/ 122938 h 441812"/>
              <a:gd name="T8" fmla="*/ 146807 w 564153"/>
              <a:gd name="T9" fmla="*/ 328924 h 441812"/>
              <a:gd name="T10" fmla="*/ 0 w 564153"/>
              <a:gd name="T11" fmla="*/ 445120 h 441812"/>
              <a:gd name="T12" fmla="*/ 0 w 564153"/>
              <a:gd name="T13" fmla="*/ 0 h 441812"/>
              <a:gd name="T14" fmla="*/ 0 60000 65536"/>
              <a:gd name="T15" fmla="*/ 0 60000 65536"/>
              <a:gd name="T16" fmla="*/ 0 60000 65536"/>
              <a:gd name="T17" fmla="*/ 0 60000 65536"/>
              <a:gd name="T18" fmla="*/ 0 60000 65536"/>
              <a:gd name="T19" fmla="*/ 0 60000 65536"/>
              <a:gd name="T20" fmla="*/ 0 60000 65536"/>
              <a:gd name="T21" fmla="*/ 0 w 564153"/>
              <a:gd name="T22" fmla="*/ 0 h 441812"/>
              <a:gd name="T23" fmla="*/ 564153 w 564153"/>
              <a:gd name="T24" fmla="*/ 441812 h 4418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4153" h="441812">
                <a:moveTo>
                  <a:pt x="0" y="0"/>
                </a:moveTo>
                <a:lnTo>
                  <a:pt x="564153" y="0"/>
                </a:lnTo>
                <a:lnTo>
                  <a:pt x="408340" y="122024"/>
                </a:lnTo>
                <a:lnTo>
                  <a:pt x="147269" y="122024"/>
                </a:lnTo>
                <a:lnTo>
                  <a:pt x="147269" y="326479"/>
                </a:lnTo>
                <a:lnTo>
                  <a:pt x="0" y="441812"/>
                </a:lnTo>
                <a:lnTo>
                  <a:pt x="0" y="0"/>
                </a:lnTo>
                <a:close/>
              </a:path>
            </a:pathLst>
          </a:custGeom>
          <a:solidFill>
            <a:srgbClr val="ADBACA"/>
          </a:solidFill>
          <a:ln w="12700">
            <a:solidFill>
              <a:srgbClr val="ADBACA"/>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7176" name="TextBox 13"/>
          <p:cNvSpPr txBox="1">
            <a:spLocks noChangeArrowheads="1"/>
          </p:cNvSpPr>
          <p:nvPr/>
        </p:nvSpPr>
        <p:spPr bwMode="auto">
          <a:xfrm>
            <a:off x="431800" y="345440"/>
            <a:ext cx="6546215"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2400" b="1" dirty="0">
                <a:solidFill>
                  <a:srgbClr val="445469"/>
                </a:solidFill>
                <a:latin typeface="Arial" panose="020B0604020202020204" pitchFamily="34" charset="0"/>
                <a:ea typeface="微软雅黑" panose="020B0503020204020204" pitchFamily="34" charset="-122"/>
                <a:sym typeface="Arial" panose="020B0604020202020204" pitchFamily="34" charset="0"/>
              </a:rPr>
              <a:t>中国科协办公厅（科协办函外字〔2022〕16号）</a:t>
            </a:r>
          </a:p>
        </p:txBody>
      </p:sp>
      <p:pic>
        <p:nvPicPr>
          <p:cNvPr id="4" name="图片 3"/>
          <p:cNvPicPr>
            <a:picLocks noChangeAspect="1"/>
          </p:cNvPicPr>
          <p:nvPr>
            <p:custDataLst>
              <p:tags r:id="rId1"/>
            </p:custDataLst>
          </p:nvPr>
        </p:nvPicPr>
        <p:blipFill>
          <a:blip r:embed="rId3"/>
          <a:stretch>
            <a:fillRect/>
          </a:stretch>
        </p:blipFill>
        <p:spPr>
          <a:xfrm>
            <a:off x="144780" y="1031875"/>
            <a:ext cx="3686175" cy="4979035"/>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4907" y="1031875"/>
            <a:ext cx="3690769"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4928" y="529906"/>
            <a:ext cx="4155122" cy="578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原创设计师QQ598969553      _11"/>
          <p:cNvSpPr/>
          <p:nvPr/>
        </p:nvSpPr>
        <p:spPr bwMode="auto">
          <a:xfrm>
            <a:off x="8577008" y="2597242"/>
            <a:ext cx="2919172" cy="650703"/>
          </a:xfrm>
          <a:prstGeom prst="homePlate">
            <a:avLst/>
          </a:prstGeom>
          <a:solidFill>
            <a:schemeClr val="accent1"/>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1372" tIns="45686" rIns="91372" bIns="45686" spcCol="0" rtlCol="0" anchor="ctr"/>
          <a:lstStyle/>
          <a:p>
            <a:r>
              <a:rPr lang="zh-CN" altLang="en-US" dirty="0">
                <a:ea typeface="微软雅黑" panose="020B0503020204020204" pitchFamily="34" charset="-122"/>
              </a:rPr>
              <a:t>积极参与，先试先行</a:t>
            </a:r>
          </a:p>
        </p:txBody>
      </p:sp>
      <p:sp>
        <p:nvSpPr>
          <p:cNvPr id="6" name="原创设计师QQ598969553      _12"/>
          <p:cNvSpPr/>
          <p:nvPr/>
        </p:nvSpPr>
        <p:spPr bwMode="auto">
          <a:xfrm>
            <a:off x="8567978" y="3530612"/>
            <a:ext cx="2910143" cy="607367"/>
          </a:xfrm>
          <a:prstGeom prst="homePlate">
            <a:avLst/>
          </a:prstGeom>
          <a:solidFill>
            <a:schemeClr val="accent3"/>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1372" tIns="45686" rIns="91372" bIns="45686" spcCol="0" rtlCol="0" anchor="ctr"/>
          <a:lstStyle/>
          <a:p>
            <a:r>
              <a:rPr lang="zh-CN" altLang="en-US" dirty="0">
                <a:ea typeface="微软雅黑" panose="020B0503020204020204" pitchFamily="34" charset="-122"/>
              </a:rPr>
              <a:t>与地市科协沟通，在本地铺开</a:t>
            </a:r>
          </a:p>
        </p:txBody>
      </p:sp>
      <p:sp>
        <p:nvSpPr>
          <p:cNvPr id="7" name="原创设计师QQ598969553      _13"/>
          <p:cNvSpPr/>
          <p:nvPr/>
        </p:nvSpPr>
        <p:spPr bwMode="auto">
          <a:xfrm>
            <a:off x="8577008" y="4420645"/>
            <a:ext cx="2910142" cy="637130"/>
          </a:xfrm>
          <a:prstGeom prst="homePlate">
            <a:avLst/>
          </a:prstGeom>
          <a:solidFill>
            <a:schemeClr val="accent4"/>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1372" tIns="45686" rIns="91372" bIns="45686" spcCol="0" rtlCol="0" anchor="ctr"/>
          <a:lstStyle/>
          <a:p>
            <a:r>
              <a:rPr lang="zh-CN" altLang="en-US" dirty="0">
                <a:ea typeface="微软雅黑" panose="020B0503020204020204" pitchFamily="34" charset="-122"/>
              </a:rPr>
              <a:t>力争第二批试点</a:t>
            </a:r>
          </a:p>
        </p:txBody>
      </p:sp>
      <p:sp>
        <p:nvSpPr>
          <p:cNvPr id="9" name="原创设计师QQ598969553      _12"/>
          <p:cNvSpPr/>
          <p:nvPr/>
        </p:nvSpPr>
        <p:spPr bwMode="auto">
          <a:xfrm>
            <a:off x="8567978" y="1651691"/>
            <a:ext cx="2919172" cy="662884"/>
          </a:xfrm>
          <a:prstGeom prst="homePlate">
            <a:avLst/>
          </a:prstGeom>
          <a:solidFill>
            <a:schemeClr val="accent3"/>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1372" tIns="45686" rIns="91372" bIns="45686" spcCol="0" rtlCol="0" anchor="ctr"/>
          <a:lstStyle/>
          <a:p>
            <a:r>
              <a:rPr lang="zh-CN" altLang="en-US" dirty="0">
                <a:ea typeface="微软雅黑" panose="020B0503020204020204" pitchFamily="34" charset="-122"/>
              </a:rPr>
              <a:t>试点结束，全国推广</a:t>
            </a:r>
          </a:p>
        </p:txBody>
      </p:sp>
      <p:sp>
        <p:nvSpPr>
          <p:cNvPr id="10" name="原创设计师QQ598969553      _4"/>
          <p:cNvSpPr txBox="1"/>
          <p:nvPr/>
        </p:nvSpPr>
        <p:spPr>
          <a:xfrm>
            <a:off x="8567998" y="581777"/>
            <a:ext cx="2466340" cy="705485"/>
          </a:xfrm>
          <a:prstGeom prst="rect">
            <a:avLst/>
          </a:prstGeom>
          <a:noFill/>
          <a:ln w="28575" cap="flat">
            <a:noFill/>
            <a:prstDash val="solid"/>
            <a:miter lim="800000"/>
          </a:ln>
          <a:effectLst>
            <a:outerShdw blurRad="228600" dist="228600" algn="t" rotWithShape="0">
              <a:schemeClr val="tx1">
                <a:lumMod val="85000"/>
                <a:lumOff val="15000"/>
                <a:alpha val="6000"/>
              </a:schemeClr>
            </a:outerShdw>
          </a:effectLst>
        </p:spPr>
        <p:txBody>
          <a:bodyPr wrap="none" lIns="90467" tIns="45233" rIns="90467" bIns="45233" rtlCol="0">
            <a:spAutoFit/>
          </a:bodyPr>
          <a:lstStyle>
            <a:defPPr>
              <a:defRPr lang="zh-CN"/>
            </a:defPPr>
            <a:lvl1pPr algn="r">
              <a:defRPr b="1">
                <a:solidFill>
                  <a:schemeClr val="bg1"/>
                </a:solidFill>
                <a:latin typeface="+mn-ea"/>
              </a:defRPr>
            </a:lvl1pPr>
          </a:lstStyle>
          <a:p>
            <a:pPr algn="l"/>
            <a:r>
              <a:rPr lang="zh-CN" altLang="en-US" sz="2000" kern="0" dirty="0">
                <a:solidFill>
                  <a:schemeClr val="accent1"/>
                </a:solidFill>
                <a:latin typeface="Impact" panose="020B0806030902050204" pitchFamily="34" charset="0"/>
                <a:ea typeface="微软雅黑" panose="020B0503020204020204" pitchFamily="34" charset="-122"/>
              </a:rPr>
              <a:t>各地协会参与本项目</a:t>
            </a:r>
          </a:p>
          <a:p>
            <a:pPr algn="l"/>
            <a:r>
              <a:rPr lang="zh-CN" altLang="en-US" sz="2000" kern="0" dirty="0">
                <a:solidFill>
                  <a:schemeClr val="accent1"/>
                </a:solidFill>
                <a:latin typeface="Impact" panose="020B0806030902050204" pitchFamily="34" charset="0"/>
                <a:ea typeface="微软雅黑" panose="020B0503020204020204" pitchFamily="34" charset="-122"/>
              </a:rPr>
              <a:t>时机和先行优势：</a:t>
            </a:r>
            <a:endParaRPr lang="en-US" altLang="zh-CN" sz="2000" kern="0" dirty="0">
              <a:solidFill>
                <a:schemeClr val="accent1"/>
              </a:solidFill>
              <a:latin typeface="Impact" panose="020B0806030902050204" pitchFamily="34" charset="0"/>
              <a:ea typeface="微软雅黑" panose="020B0503020204020204" pitchFamily="34" charset="-122"/>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27" y="623198"/>
            <a:ext cx="3897637" cy="5568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664" y="623198"/>
            <a:ext cx="4039440" cy="560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 presetClass="entr" presetSubtype="1" accel="68000" fill="hold" grpId="0" nodeType="withEffect" p14:presetBounceEnd="20000">
                                      <p:stCondLst>
                                        <p:cond delay="0"/>
                                      </p:stCondLst>
                                      <p:iterate type="lt">
                                        <p:tmPct val="10000"/>
                                      </p:iterate>
                                      <p:childTnLst>
                                        <p:set>
                                          <p:cBhvr>
                                            <p:cTn id="18" dur="1" fill="hold">
                                              <p:stCondLst>
                                                <p:cond delay="0"/>
                                              </p:stCondLst>
                                            </p:cTn>
                                            <p:tgtEl>
                                              <p:spTgt spid="10"/>
                                            </p:tgtEl>
                                            <p:attrNameLst>
                                              <p:attrName>style.visibility</p:attrName>
                                            </p:attrNameLst>
                                          </p:cBhvr>
                                          <p:to>
                                            <p:strVal val="visible"/>
                                          </p:to>
                                        </p:set>
                                        <p:anim calcmode="lin" valueType="num" p14:bounceEnd="20000">
                                          <p:cBhvr additive="base">
                                            <p:cTn id="19" dur="500" fill="hold"/>
                                            <p:tgtEl>
                                              <p:spTgt spid="10"/>
                                            </p:tgtEl>
                                            <p:attrNameLst>
                                              <p:attrName>ppt_x</p:attrName>
                                            </p:attrNameLst>
                                          </p:cBhvr>
                                          <p:tavLst>
                                            <p:tav tm="0">
                                              <p:val>
                                                <p:strVal val="#ppt_x"/>
                                              </p:val>
                                            </p:tav>
                                            <p:tav tm="100000">
                                              <p:val>
                                                <p:strVal val="#ppt_x"/>
                                              </p:val>
                                            </p:tav>
                                          </p:tavLst>
                                        </p:anim>
                                        <p:anim calcmode="lin" valueType="num" p14:bounceEnd="20000">
                                          <p:cBhvr additive="base">
                                            <p:cTn id="20"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 presetClass="entr" presetSubtype="1" accel="68000" fill="hold" grpId="0" nodeType="withEffect">
                                      <p:stCondLst>
                                        <p:cond delay="0"/>
                                      </p:stCondLst>
                                      <p:iterate type="lt">
                                        <p:tmPct val="10000"/>
                                      </p:iterate>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bldLvl="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173" name="半闭框 4"/>
          <p:cNvSpPr/>
          <p:nvPr/>
        </p:nvSpPr>
        <p:spPr bwMode="auto">
          <a:xfrm rot="10800000">
            <a:off x="5662613" y="326390"/>
            <a:ext cx="433387" cy="339725"/>
          </a:xfrm>
          <a:custGeom>
            <a:avLst/>
            <a:gdLst>
              <a:gd name="T0" fmla="*/ 0 w 434745"/>
              <a:gd name="T1" fmla="*/ 0 h 340467"/>
              <a:gd name="T2" fmla="*/ 430683 w 434745"/>
              <a:gd name="T3" fmla="*/ 0 h 340467"/>
              <a:gd name="T4" fmla="*/ 311733 w 434745"/>
              <a:gd name="T5" fmla="*/ 93421 h 340467"/>
              <a:gd name="T6" fmla="*/ 112429 w 434745"/>
              <a:gd name="T7" fmla="*/ 93421 h 340467"/>
              <a:gd name="T8" fmla="*/ 112429 w 434745"/>
              <a:gd name="T9" fmla="*/ 249949 h 340467"/>
              <a:gd name="T10" fmla="*/ 0 w 434745"/>
              <a:gd name="T11" fmla="*/ 338246 h 340467"/>
              <a:gd name="T12" fmla="*/ 0 w 434745"/>
              <a:gd name="T13" fmla="*/ 0 h 340467"/>
              <a:gd name="T14" fmla="*/ 0 60000 65536"/>
              <a:gd name="T15" fmla="*/ 0 60000 65536"/>
              <a:gd name="T16" fmla="*/ 0 60000 65536"/>
              <a:gd name="T17" fmla="*/ 0 60000 65536"/>
              <a:gd name="T18" fmla="*/ 0 60000 65536"/>
              <a:gd name="T19" fmla="*/ 0 60000 65536"/>
              <a:gd name="T20" fmla="*/ 0 60000 65536"/>
              <a:gd name="T21" fmla="*/ 0 w 434745"/>
              <a:gd name="T22" fmla="*/ 0 h 340467"/>
              <a:gd name="T23" fmla="*/ 434745 w 434745"/>
              <a:gd name="T24" fmla="*/ 340467 h 3404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4745" h="340467">
                <a:moveTo>
                  <a:pt x="0" y="0"/>
                </a:moveTo>
                <a:lnTo>
                  <a:pt x="434745" y="0"/>
                </a:lnTo>
                <a:lnTo>
                  <a:pt x="314673" y="94034"/>
                </a:lnTo>
                <a:lnTo>
                  <a:pt x="113488" y="94034"/>
                </a:lnTo>
                <a:lnTo>
                  <a:pt x="113488" y="251590"/>
                </a:lnTo>
                <a:lnTo>
                  <a:pt x="0" y="340467"/>
                </a:lnTo>
                <a:lnTo>
                  <a:pt x="0" y="0"/>
                </a:lnTo>
                <a:close/>
              </a:path>
            </a:pathLst>
          </a:custGeom>
          <a:solidFill>
            <a:srgbClr val="1C4885"/>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7174" name="半闭框 5"/>
          <p:cNvSpPr/>
          <p:nvPr/>
        </p:nvSpPr>
        <p:spPr bwMode="auto">
          <a:xfrm rot="10800000">
            <a:off x="5724525" y="375603"/>
            <a:ext cx="563563" cy="442912"/>
          </a:xfrm>
          <a:custGeom>
            <a:avLst/>
            <a:gdLst>
              <a:gd name="T0" fmla="*/ 0 w 564153"/>
              <a:gd name="T1" fmla="*/ 0 h 441812"/>
              <a:gd name="T2" fmla="*/ 562385 w 564153"/>
              <a:gd name="T3" fmla="*/ 0 h 441812"/>
              <a:gd name="T4" fmla="*/ 407060 w 564153"/>
              <a:gd name="T5" fmla="*/ 122938 h 441812"/>
              <a:gd name="T6" fmla="*/ 146807 w 564153"/>
              <a:gd name="T7" fmla="*/ 122938 h 441812"/>
              <a:gd name="T8" fmla="*/ 146807 w 564153"/>
              <a:gd name="T9" fmla="*/ 328924 h 441812"/>
              <a:gd name="T10" fmla="*/ 0 w 564153"/>
              <a:gd name="T11" fmla="*/ 445120 h 441812"/>
              <a:gd name="T12" fmla="*/ 0 w 564153"/>
              <a:gd name="T13" fmla="*/ 0 h 441812"/>
              <a:gd name="T14" fmla="*/ 0 60000 65536"/>
              <a:gd name="T15" fmla="*/ 0 60000 65536"/>
              <a:gd name="T16" fmla="*/ 0 60000 65536"/>
              <a:gd name="T17" fmla="*/ 0 60000 65536"/>
              <a:gd name="T18" fmla="*/ 0 60000 65536"/>
              <a:gd name="T19" fmla="*/ 0 60000 65536"/>
              <a:gd name="T20" fmla="*/ 0 60000 65536"/>
              <a:gd name="T21" fmla="*/ 0 w 564153"/>
              <a:gd name="T22" fmla="*/ 0 h 441812"/>
              <a:gd name="T23" fmla="*/ 564153 w 564153"/>
              <a:gd name="T24" fmla="*/ 441812 h 4418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4153" h="441812">
                <a:moveTo>
                  <a:pt x="0" y="0"/>
                </a:moveTo>
                <a:lnTo>
                  <a:pt x="564153" y="0"/>
                </a:lnTo>
                <a:lnTo>
                  <a:pt x="408340" y="122024"/>
                </a:lnTo>
                <a:lnTo>
                  <a:pt x="147269" y="122024"/>
                </a:lnTo>
                <a:lnTo>
                  <a:pt x="147269" y="326479"/>
                </a:lnTo>
                <a:lnTo>
                  <a:pt x="0" y="441812"/>
                </a:lnTo>
                <a:lnTo>
                  <a:pt x="0" y="0"/>
                </a:lnTo>
                <a:close/>
              </a:path>
            </a:pathLst>
          </a:custGeom>
          <a:solidFill>
            <a:srgbClr val="ADBACA"/>
          </a:solidFill>
          <a:ln w="12700">
            <a:solidFill>
              <a:srgbClr val="ADBACA"/>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7176" name="TextBox 13"/>
          <p:cNvSpPr txBox="1">
            <a:spLocks noChangeArrowheads="1"/>
          </p:cNvSpPr>
          <p:nvPr/>
        </p:nvSpPr>
        <p:spPr bwMode="auto">
          <a:xfrm>
            <a:off x="431800" y="345440"/>
            <a:ext cx="6546215"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2400" b="1">
                <a:solidFill>
                  <a:srgbClr val="445469"/>
                </a:solidFill>
                <a:latin typeface="Arial" panose="020B0604020202020204" pitchFamily="34" charset="0"/>
                <a:ea typeface="微软雅黑" panose="020B0503020204020204" pitchFamily="34" charset="-122"/>
                <a:sym typeface="Arial" panose="020B0604020202020204" pitchFamily="34" charset="0"/>
              </a:rPr>
              <a:t>广东省科协（粤科协宣〔2022〕1号）</a:t>
            </a:r>
          </a:p>
        </p:txBody>
      </p:sp>
      <p:pic>
        <p:nvPicPr>
          <p:cNvPr id="2" name="图片 1"/>
          <p:cNvPicPr>
            <a:picLocks noChangeAspect="1"/>
          </p:cNvPicPr>
          <p:nvPr/>
        </p:nvPicPr>
        <p:blipFill>
          <a:blip r:embed="rId2"/>
          <a:stretch>
            <a:fillRect/>
          </a:stretch>
        </p:blipFill>
        <p:spPr>
          <a:xfrm>
            <a:off x="431800" y="1194435"/>
            <a:ext cx="4892675" cy="5391150"/>
          </a:xfrm>
          <a:prstGeom prst="rect">
            <a:avLst/>
          </a:prstGeom>
        </p:spPr>
      </p:pic>
      <p:pic>
        <p:nvPicPr>
          <p:cNvPr id="3" name="图片 2"/>
          <p:cNvPicPr>
            <a:picLocks noChangeAspect="1"/>
          </p:cNvPicPr>
          <p:nvPr/>
        </p:nvPicPr>
        <p:blipFill>
          <a:blip r:embed="rId3"/>
          <a:stretch>
            <a:fillRect/>
          </a:stretch>
        </p:blipFill>
        <p:spPr>
          <a:xfrm>
            <a:off x="5444490" y="918210"/>
            <a:ext cx="6325870" cy="53911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矩形 1"/>
          <p:cNvSpPr>
            <a:spLocks noChangeArrowheads="1"/>
          </p:cNvSpPr>
          <p:nvPr/>
        </p:nvSpPr>
        <p:spPr bwMode="auto">
          <a:xfrm>
            <a:off x="0" y="188913"/>
            <a:ext cx="144463" cy="46355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173" name="半闭框 4"/>
          <p:cNvSpPr/>
          <p:nvPr/>
        </p:nvSpPr>
        <p:spPr bwMode="auto">
          <a:xfrm rot="10800000">
            <a:off x="5713413" y="313055"/>
            <a:ext cx="433387" cy="339725"/>
          </a:xfrm>
          <a:custGeom>
            <a:avLst/>
            <a:gdLst>
              <a:gd name="T0" fmla="*/ 0 w 434745"/>
              <a:gd name="T1" fmla="*/ 0 h 340467"/>
              <a:gd name="T2" fmla="*/ 430683 w 434745"/>
              <a:gd name="T3" fmla="*/ 0 h 340467"/>
              <a:gd name="T4" fmla="*/ 311733 w 434745"/>
              <a:gd name="T5" fmla="*/ 93421 h 340467"/>
              <a:gd name="T6" fmla="*/ 112429 w 434745"/>
              <a:gd name="T7" fmla="*/ 93421 h 340467"/>
              <a:gd name="T8" fmla="*/ 112429 w 434745"/>
              <a:gd name="T9" fmla="*/ 249949 h 340467"/>
              <a:gd name="T10" fmla="*/ 0 w 434745"/>
              <a:gd name="T11" fmla="*/ 338246 h 340467"/>
              <a:gd name="T12" fmla="*/ 0 w 434745"/>
              <a:gd name="T13" fmla="*/ 0 h 340467"/>
              <a:gd name="T14" fmla="*/ 0 60000 65536"/>
              <a:gd name="T15" fmla="*/ 0 60000 65536"/>
              <a:gd name="T16" fmla="*/ 0 60000 65536"/>
              <a:gd name="T17" fmla="*/ 0 60000 65536"/>
              <a:gd name="T18" fmla="*/ 0 60000 65536"/>
              <a:gd name="T19" fmla="*/ 0 60000 65536"/>
              <a:gd name="T20" fmla="*/ 0 60000 65536"/>
              <a:gd name="T21" fmla="*/ 0 w 434745"/>
              <a:gd name="T22" fmla="*/ 0 h 340467"/>
              <a:gd name="T23" fmla="*/ 434745 w 434745"/>
              <a:gd name="T24" fmla="*/ 340467 h 3404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4745" h="340467">
                <a:moveTo>
                  <a:pt x="0" y="0"/>
                </a:moveTo>
                <a:lnTo>
                  <a:pt x="434745" y="0"/>
                </a:lnTo>
                <a:lnTo>
                  <a:pt x="314673" y="94034"/>
                </a:lnTo>
                <a:lnTo>
                  <a:pt x="113488" y="94034"/>
                </a:lnTo>
                <a:lnTo>
                  <a:pt x="113488" y="251590"/>
                </a:lnTo>
                <a:lnTo>
                  <a:pt x="0" y="340467"/>
                </a:lnTo>
                <a:lnTo>
                  <a:pt x="0" y="0"/>
                </a:lnTo>
                <a:close/>
              </a:path>
            </a:pathLst>
          </a:custGeom>
          <a:solidFill>
            <a:srgbClr val="1C4885"/>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7174" name="半闭框 5"/>
          <p:cNvSpPr/>
          <p:nvPr/>
        </p:nvSpPr>
        <p:spPr bwMode="auto">
          <a:xfrm rot="10800000">
            <a:off x="5775325" y="362268"/>
            <a:ext cx="563563" cy="442912"/>
          </a:xfrm>
          <a:custGeom>
            <a:avLst/>
            <a:gdLst>
              <a:gd name="T0" fmla="*/ 0 w 564153"/>
              <a:gd name="T1" fmla="*/ 0 h 441812"/>
              <a:gd name="T2" fmla="*/ 562385 w 564153"/>
              <a:gd name="T3" fmla="*/ 0 h 441812"/>
              <a:gd name="T4" fmla="*/ 407060 w 564153"/>
              <a:gd name="T5" fmla="*/ 122938 h 441812"/>
              <a:gd name="T6" fmla="*/ 146807 w 564153"/>
              <a:gd name="T7" fmla="*/ 122938 h 441812"/>
              <a:gd name="T8" fmla="*/ 146807 w 564153"/>
              <a:gd name="T9" fmla="*/ 328924 h 441812"/>
              <a:gd name="T10" fmla="*/ 0 w 564153"/>
              <a:gd name="T11" fmla="*/ 445120 h 441812"/>
              <a:gd name="T12" fmla="*/ 0 w 564153"/>
              <a:gd name="T13" fmla="*/ 0 h 441812"/>
              <a:gd name="T14" fmla="*/ 0 60000 65536"/>
              <a:gd name="T15" fmla="*/ 0 60000 65536"/>
              <a:gd name="T16" fmla="*/ 0 60000 65536"/>
              <a:gd name="T17" fmla="*/ 0 60000 65536"/>
              <a:gd name="T18" fmla="*/ 0 60000 65536"/>
              <a:gd name="T19" fmla="*/ 0 60000 65536"/>
              <a:gd name="T20" fmla="*/ 0 60000 65536"/>
              <a:gd name="T21" fmla="*/ 0 w 564153"/>
              <a:gd name="T22" fmla="*/ 0 h 441812"/>
              <a:gd name="T23" fmla="*/ 564153 w 564153"/>
              <a:gd name="T24" fmla="*/ 441812 h 4418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4153" h="441812">
                <a:moveTo>
                  <a:pt x="0" y="0"/>
                </a:moveTo>
                <a:lnTo>
                  <a:pt x="564153" y="0"/>
                </a:lnTo>
                <a:lnTo>
                  <a:pt x="408340" y="122024"/>
                </a:lnTo>
                <a:lnTo>
                  <a:pt x="147269" y="122024"/>
                </a:lnTo>
                <a:lnTo>
                  <a:pt x="147269" y="326479"/>
                </a:lnTo>
                <a:lnTo>
                  <a:pt x="0" y="441812"/>
                </a:lnTo>
                <a:lnTo>
                  <a:pt x="0" y="0"/>
                </a:lnTo>
                <a:close/>
              </a:path>
            </a:pathLst>
          </a:custGeom>
          <a:solidFill>
            <a:srgbClr val="ADBACA"/>
          </a:solidFill>
          <a:ln w="12700">
            <a:solidFill>
              <a:srgbClr val="ADBACA"/>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7176" name="TextBox 13"/>
          <p:cNvSpPr txBox="1">
            <a:spLocks noChangeArrowheads="1"/>
          </p:cNvSpPr>
          <p:nvPr/>
        </p:nvSpPr>
        <p:spPr bwMode="auto">
          <a:xfrm>
            <a:off x="466090" y="283845"/>
            <a:ext cx="5795645"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2400" b="1">
                <a:solidFill>
                  <a:srgbClr val="445469"/>
                </a:solidFill>
                <a:latin typeface="Arial" panose="020B0604020202020204" pitchFamily="34" charset="0"/>
                <a:ea typeface="微软雅黑" panose="020B0503020204020204" pitchFamily="34" charset="-122"/>
                <a:sym typeface="Arial" panose="020B0604020202020204" pitchFamily="34" charset="0"/>
              </a:rPr>
              <a:t>广东省科协（粤科协学〔2022〕1号）</a:t>
            </a:r>
          </a:p>
        </p:txBody>
      </p:sp>
      <p:pic>
        <p:nvPicPr>
          <p:cNvPr id="4" name="图片 3"/>
          <p:cNvPicPr>
            <a:picLocks noChangeAspect="1"/>
          </p:cNvPicPr>
          <p:nvPr/>
        </p:nvPicPr>
        <p:blipFill>
          <a:blip r:embed="rId2"/>
          <a:stretch>
            <a:fillRect/>
          </a:stretch>
        </p:blipFill>
        <p:spPr>
          <a:xfrm>
            <a:off x="1182370" y="1077595"/>
            <a:ext cx="3962400" cy="5495925"/>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106" y="661988"/>
            <a:ext cx="5534025" cy="55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075" y="354013"/>
            <a:ext cx="7481888"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矩形 6"/>
          <p:cNvSpPr>
            <a:spLocks noChangeArrowheads="1"/>
          </p:cNvSpPr>
          <p:nvPr/>
        </p:nvSpPr>
        <p:spPr bwMode="auto">
          <a:xfrm>
            <a:off x="0" y="4902200"/>
            <a:ext cx="12192000" cy="1955800"/>
          </a:xfrm>
          <a:prstGeom prst="rect">
            <a:avLst/>
          </a:prstGeom>
          <a:solidFill>
            <a:srgbClr val="1C48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01" name="文本框 12"/>
          <p:cNvSpPr txBox="1">
            <a:spLocks noChangeArrowheads="1"/>
          </p:cNvSpPr>
          <p:nvPr/>
        </p:nvSpPr>
        <p:spPr bwMode="auto">
          <a:xfrm>
            <a:off x="2632075" y="2678430"/>
            <a:ext cx="9556750" cy="144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400" b="1" dirty="0">
                <a:solidFill>
                  <a:srgbClr val="1C4885"/>
                </a:solidFill>
                <a:latin typeface="微软雅黑" panose="020B0503020204020204" pitchFamily="34" charset="-122"/>
                <a:ea typeface="微软雅黑" panose="020B0503020204020204" pitchFamily="34" charset="-122"/>
                <a:sym typeface="+mn-ea"/>
              </a:rPr>
              <a:t>网络空间安全工程技术人才评价</a:t>
            </a:r>
          </a:p>
          <a:p>
            <a:pPr eaLnBrk="1" hangingPunct="1"/>
            <a:r>
              <a:rPr lang="zh-CN" altLang="en-US" sz="4400" b="1" dirty="0">
                <a:solidFill>
                  <a:srgbClr val="1C4885"/>
                </a:solidFill>
                <a:latin typeface="微软雅黑" panose="020B0503020204020204" pitchFamily="34" charset="-122"/>
                <a:ea typeface="微软雅黑" panose="020B0503020204020204" pitchFamily="34" charset="-122"/>
                <a:sym typeface="+mn-ea"/>
              </a:rPr>
              <a:t> </a:t>
            </a:r>
            <a:r>
              <a:rPr lang="en-US" altLang="zh-CN" sz="4400" b="1" dirty="0">
                <a:solidFill>
                  <a:srgbClr val="1C4885"/>
                </a:solidFill>
                <a:latin typeface="微软雅黑" panose="020B0503020204020204" pitchFamily="34" charset="-122"/>
                <a:ea typeface="微软雅黑" panose="020B0503020204020204" pitchFamily="34" charset="-122"/>
                <a:sym typeface="+mn-ea"/>
              </a:rPr>
              <a:t>           </a:t>
            </a:r>
            <a:r>
              <a:rPr lang="zh-CN" altLang="en-US" sz="4400" b="1" dirty="0">
                <a:solidFill>
                  <a:srgbClr val="1C4885"/>
                </a:solidFill>
                <a:latin typeface="微软雅黑" panose="020B0503020204020204" pitchFamily="34" charset="-122"/>
                <a:ea typeface="微软雅黑" panose="020B0503020204020204" pitchFamily="34" charset="-122"/>
              </a:rPr>
              <a:t>项目介绍</a:t>
            </a:r>
          </a:p>
        </p:txBody>
      </p:sp>
      <p:grpSp>
        <p:nvGrpSpPr>
          <p:cNvPr id="4102" name="组合 13"/>
          <p:cNvGrpSpPr>
            <a:grpSpLocks noChangeAspect="1"/>
          </p:cNvGrpSpPr>
          <p:nvPr/>
        </p:nvGrpSpPr>
        <p:grpSpPr bwMode="auto">
          <a:xfrm>
            <a:off x="6804025" y="3178175"/>
            <a:ext cx="5578475" cy="3481388"/>
            <a:chOff x="0" y="0"/>
            <a:chExt cx="5324473" cy="3322983"/>
          </a:xfrm>
        </p:grpSpPr>
        <p:pic>
          <p:nvPicPr>
            <p:cNvPr id="4105" name="图片 14"/>
            <p:cNvPicPr>
              <a:picLocks noChangeAspect="1" noChangeArrowheads="1"/>
            </p:cNvPicPr>
            <p:nvPr/>
          </p:nvPicPr>
          <p:blipFill>
            <a:blip r:embed="rId3">
              <a:extLst>
                <a:ext uri="{28A0092B-C50C-407E-A947-70E740481C1C}">
                  <a14:useLocalDpi xmlns:a14="http://schemas.microsoft.com/office/drawing/2010/main" val="0"/>
                </a:ext>
              </a:extLst>
            </a:blip>
            <a:srcRect b="52040"/>
            <a:stretch>
              <a:fillRect/>
            </a:stretch>
          </p:blipFill>
          <p:spPr bwMode="auto">
            <a:xfrm>
              <a:off x="6344" y="0"/>
              <a:ext cx="5318129" cy="164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图片 15"/>
            <p:cNvPicPr>
              <a:picLocks noChangeAspect="1" noChangeArrowheads="1"/>
            </p:cNvPicPr>
            <p:nvPr/>
          </p:nvPicPr>
          <p:blipFill>
            <a:blip r:embed="rId3">
              <a:extLst>
                <a:ext uri="{28A0092B-C50C-407E-A947-70E740481C1C}">
                  <a14:useLocalDpi xmlns:a14="http://schemas.microsoft.com/office/drawing/2010/main" val="0"/>
                </a:ext>
              </a:extLst>
            </a:blip>
            <a:srcRect t="50633" r="2628"/>
            <a:stretch>
              <a:fillRect/>
            </a:stretch>
          </p:blipFill>
          <p:spPr bwMode="auto">
            <a:xfrm>
              <a:off x="0" y="1632435"/>
              <a:ext cx="5178427" cy="169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8" name="文本框 8"/>
          <p:cNvSpPr txBox="1">
            <a:spLocks noChangeArrowheads="1"/>
          </p:cNvSpPr>
          <p:nvPr/>
        </p:nvSpPr>
        <p:spPr bwMode="auto">
          <a:xfrm>
            <a:off x="0" y="1571625"/>
            <a:ext cx="1495425"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4400" b="1">
                <a:solidFill>
                  <a:srgbClr val="1C4885"/>
                </a:solidFill>
                <a:latin typeface="微软雅黑" panose="020B0503020204020204" pitchFamily="34" charset="-122"/>
                <a:ea typeface="微软雅黑" panose="020B0503020204020204" pitchFamily="34" charset="-122"/>
              </a:rPr>
              <a:t>2</a:t>
            </a:r>
            <a:endParaRPr lang="zh-CN" altLang="en-US" sz="34400" b="1">
              <a:solidFill>
                <a:srgbClr val="1C4885"/>
              </a:solidFill>
              <a:latin typeface="微软雅黑" panose="020B0503020204020204" pitchFamily="34" charset="-122"/>
              <a:ea typeface="微软雅黑" panose="020B0503020204020204" pitchFamily="34" charset="-122"/>
            </a:endParaRPr>
          </a:p>
        </p:txBody>
      </p:sp>
      <p:sp>
        <p:nvSpPr>
          <p:cNvPr id="6152" name="文本框 17"/>
          <p:cNvSpPr/>
          <p:nvPr/>
        </p:nvSpPr>
        <p:spPr bwMode="auto">
          <a:xfrm>
            <a:off x="341313" y="4933950"/>
            <a:ext cx="2155825" cy="881063"/>
          </a:xfrm>
          <a:custGeom>
            <a:avLst/>
            <a:gdLst>
              <a:gd name="T0" fmla="*/ 352051 w 2156102"/>
              <a:gd name="T1" fmla="*/ 0 h 880167"/>
              <a:gd name="T2" fmla="*/ 1116904 w 2156102"/>
              <a:gd name="T3" fmla="*/ 0 h 880167"/>
              <a:gd name="T4" fmla="*/ 791688 w 2156102"/>
              <a:gd name="T5" fmla="*/ 294006 h 880167"/>
              <a:gd name="T6" fmla="*/ 791688 w 2156102"/>
              <a:gd name="T7" fmla="*/ 306853 h 880167"/>
              <a:gd name="T8" fmla="*/ 2155269 w 2156102"/>
              <a:gd name="T9" fmla="*/ 306853 h 880167"/>
              <a:gd name="T10" fmla="*/ 2155269 w 2156102"/>
              <a:gd name="T11" fmla="*/ 882858 h 880167"/>
              <a:gd name="T12" fmla="*/ 0 w 2156102"/>
              <a:gd name="T13" fmla="*/ 882858 h 880167"/>
              <a:gd name="T14" fmla="*/ 0 w 2156102"/>
              <a:gd name="T15" fmla="*/ 338973 h 880167"/>
              <a:gd name="T16" fmla="*/ 352051 w 2156102"/>
              <a:gd name="T17" fmla="*/ 0 h 880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56102"/>
              <a:gd name="T28" fmla="*/ 0 h 880167"/>
              <a:gd name="T29" fmla="*/ 2156102 w 2156102"/>
              <a:gd name="T30" fmla="*/ 880167 h 880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56102" h="880167">
                <a:moveTo>
                  <a:pt x="352186" y="0"/>
                </a:moveTo>
                <a:lnTo>
                  <a:pt x="1117336" y="0"/>
                </a:lnTo>
                <a:lnTo>
                  <a:pt x="791994" y="293110"/>
                </a:lnTo>
                <a:lnTo>
                  <a:pt x="791994" y="305918"/>
                </a:lnTo>
                <a:lnTo>
                  <a:pt x="2156102" y="305918"/>
                </a:lnTo>
                <a:lnTo>
                  <a:pt x="2156102" y="880167"/>
                </a:lnTo>
                <a:lnTo>
                  <a:pt x="0" y="880167"/>
                </a:lnTo>
                <a:lnTo>
                  <a:pt x="0" y="337940"/>
                </a:lnTo>
                <a:lnTo>
                  <a:pt x="352186"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1445,&quot;width&quot;:8475}"/>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5914c6e2-7a13-4ba4-968d-789f398e66ee}"/>
  <p:tag name="TABLE_ENDDRAG_ORIGIN_RECT" val="735*201"/>
  <p:tag name="TABLE_ENDDRAG_RECT" val="77*160*735*2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1400</Words>
  <Application>Microsoft Office PowerPoint</Application>
  <PresentationFormat>自定义</PresentationFormat>
  <Paragraphs>190</Paragraphs>
  <Slides>26</Slides>
  <Notes>4</Notes>
  <HiddenSlides>0</HiddenSlides>
  <MMClips>0</MMClips>
  <ScaleCrop>false</ScaleCrop>
  <HeadingPairs>
    <vt:vector size="4" baseType="variant">
      <vt:variant>
        <vt:lpstr>主题</vt:lpstr>
      </vt:variant>
      <vt:variant>
        <vt:i4>1</vt:i4>
      </vt:variant>
      <vt:variant>
        <vt:lpstr>幻灯片标题</vt:lpstr>
      </vt:variant>
      <vt:variant>
        <vt:i4>26</vt:i4>
      </vt:variant>
    </vt:vector>
  </HeadingPairs>
  <TitlesOfParts>
    <vt:vector size="27"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Lenovo</cp:lastModifiedBy>
  <cp:revision>313</cp:revision>
  <cp:lastPrinted>2022-03-29T11:16:13Z</cp:lastPrinted>
  <dcterms:created xsi:type="dcterms:W3CDTF">2015-07-17T02:38:00Z</dcterms:created>
  <dcterms:modified xsi:type="dcterms:W3CDTF">2022-05-10T05:39:15Z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y fmtid="{D5CDD505-2E9C-101B-9397-08002B2CF9AE}" pid="3" name="ICV">
    <vt:lpwstr>8A9221D76A424814B883262FDB5A0C4F</vt:lpwstr>
  </property>
</Properties>
</file>