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46"/>
  </p:notesMasterIdLst>
  <p:sldIdLst>
    <p:sldId id="749" r:id="rId4"/>
    <p:sldId id="866" r:id="rId5"/>
    <p:sldId id="867" r:id="rId6"/>
    <p:sldId id="807" r:id="rId7"/>
    <p:sldId id="808" r:id="rId8"/>
    <p:sldId id="868" r:id="rId9"/>
    <p:sldId id="756" r:id="rId10"/>
    <p:sldId id="754" r:id="rId11"/>
    <p:sldId id="757" r:id="rId12"/>
    <p:sldId id="753" r:id="rId13"/>
    <p:sldId id="755" r:id="rId14"/>
    <p:sldId id="789" r:id="rId15"/>
    <p:sldId id="869" r:id="rId16"/>
    <p:sldId id="761" r:id="rId17"/>
    <p:sldId id="763" r:id="rId18"/>
    <p:sldId id="870" r:id="rId19"/>
    <p:sldId id="771" r:id="rId20"/>
    <p:sldId id="760" r:id="rId21"/>
    <p:sldId id="786" r:id="rId22"/>
    <p:sldId id="777" r:id="rId23"/>
    <p:sldId id="787" r:id="rId24"/>
    <p:sldId id="874" r:id="rId25"/>
    <p:sldId id="781" r:id="rId26"/>
    <p:sldId id="842" r:id="rId27"/>
    <p:sldId id="788" r:id="rId28"/>
    <p:sldId id="906" r:id="rId29"/>
    <p:sldId id="778" r:id="rId30"/>
    <p:sldId id="843" r:id="rId31"/>
    <p:sldId id="779" r:id="rId32"/>
    <p:sldId id="780" r:id="rId33"/>
    <p:sldId id="871" r:id="rId34"/>
    <p:sldId id="840" r:id="rId35"/>
    <p:sldId id="872" r:id="rId36"/>
    <p:sldId id="810" r:id="rId37"/>
    <p:sldId id="811" r:id="rId38"/>
    <p:sldId id="814" r:id="rId39"/>
    <p:sldId id="813" r:id="rId40"/>
    <p:sldId id="812" r:id="rId41"/>
    <p:sldId id="815" r:id="rId42"/>
    <p:sldId id="790" r:id="rId43"/>
    <p:sldId id="816" r:id="rId44"/>
    <p:sldId id="762" r:id="rId45"/>
  </p:sldIdLst>
  <p:sldSz cx="12192000" cy="6858000"/>
  <p:notesSz cx="6858000" cy="9144000"/>
  <p:custDataLst>
    <p:tags r:id="rId50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0000"/>
    <a:srgbClr val="F43308"/>
    <a:srgbClr val="F9680D"/>
    <a:srgbClr val="1D1D1D"/>
    <a:srgbClr val="323232"/>
    <a:srgbClr val="4B4B4B"/>
    <a:srgbClr val="404040"/>
    <a:srgbClr val="3A5898"/>
    <a:srgbClr val="B6D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1" autoAdjust="0"/>
    <p:restoredTop sz="96061" autoAdjust="0"/>
  </p:normalViewPr>
  <p:slideViewPr>
    <p:cSldViewPr snapToGrid="0">
      <p:cViewPr varScale="1">
        <p:scale>
          <a:sx n="117" d="100"/>
          <a:sy n="117" d="100"/>
        </p:scale>
        <p:origin x="-180" y="-90"/>
      </p:cViewPr>
      <p:guideLst>
        <p:guide orient="horz" pos="2232"/>
        <p:guide pos="1558"/>
        <p:guide pos="63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gs" Target="tags/tag94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2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>
              <a:xfrm>
                <a:off x="0" y="0"/>
                <a:ext cx="12192001" cy="6858000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95000"/>
                      <a:alpha val="0"/>
                    </a:schemeClr>
                  </a:gs>
                  <a:gs pos="61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 Light" panose="020B0502040204020203" charset="-122"/>
                  <a:cs typeface="+mn-cs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0" y="0"/>
              <a:ext cx="12192001" cy="4040448"/>
              <a:chOff x="-4810125" y="0"/>
              <a:chExt cx="12192001" cy="404044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-4810125" y="0"/>
                <a:ext cx="12192000" cy="4040448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-4810125" y="0"/>
                <a:ext cx="12192001" cy="4040447"/>
              </a:xfrm>
              <a:prstGeom prst="rect">
                <a:avLst/>
              </a:prstGeom>
              <a:gradFill>
                <a:gsLst>
                  <a:gs pos="35000">
                    <a:schemeClr val="bg1">
                      <a:lumMod val="95000"/>
                      <a:alpha val="7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 Light" panose="020B0502040204020203" charset="-122"/>
                  <a:cs typeface="+mn-cs"/>
                </a:endParaRPr>
              </a:p>
            </p:txBody>
          </p:sp>
        </p:grpSp>
      </p:grpSp>
      <p:sp>
        <p:nvSpPr>
          <p:cNvPr id="10" name="矩形 9"/>
          <p:cNvSpPr/>
          <p:nvPr userDrawn="1"/>
        </p:nvSpPr>
        <p:spPr>
          <a:xfrm>
            <a:off x="0" y="798095"/>
            <a:ext cx="12191999" cy="45719"/>
          </a:xfrm>
          <a:prstGeom prst="rect">
            <a:avLst/>
          </a:prstGeom>
          <a:solidFill>
            <a:srgbClr val="FF0505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334500" y="798094"/>
            <a:ext cx="2505075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303318" y="6219511"/>
            <a:ext cx="217170" cy="245110"/>
          </a:xfr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 showMasterSp="0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2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>
              <a:xfrm>
                <a:off x="0" y="0"/>
                <a:ext cx="12192001" cy="6858000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95000"/>
                      <a:alpha val="0"/>
                    </a:schemeClr>
                  </a:gs>
                  <a:gs pos="61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 Light" panose="020B0502040204020203" charset="-122"/>
                  <a:cs typeface="+mn-cs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0" y="0"/>
              <a:ext cx="12192001" cy="4040448"/>
              <a:chOff x="-4810125" y="0"/>
              <a:chExt cx="12192001" cy="404044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-4810125" y="0"/>
                <a:ext cx="12192000" cy="4040448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-4810125" y="0"/>
                <a:ext cx="12192001" cy="4040447"/>
              </a:xfrm>
              <a:prstGeom prst="rect">
                <a:avLst/>
              </a:prstGeom>
              <a:gradFill>
                <a:gsLst>
                  <a:gs pos="35000">
                    <a:schemeClr val="bg1">
                      <a:lumMod val="95000"/>
                      <a:alpha val="7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 Light" panose="020B0502040204020203" charset="-122"/>
                  <a:cs typeface="+mn-cs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alphaModFix amt="47000"/>
          </a:blip>
          <a:stretch>
            <a:fillRect/>
          </a:stretch>
        </p:blipFill>
        <p:spPr>
          <a:xfrm>
            <a:off x="-19455" y="1610215"/>
            <a:ext cx="12230910" cy="6028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-38100"/>
            <a:chExt cx="12192000" cy="69342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-38100"/>
              <a:ext cx="12192000" cy="69342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-38100"/>
              <a:ext cx="12192000" cy="69088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模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1971A-DA64-491F-8FED-D182B4ACFCC0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0" y="0"/>
            <a:ext cx="12192000" cy="6858000"/>
            <a:chOff x="0" y="-38100"/>
            <a:chExt cx="12192000" cy="69342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-38100"/>
              <a:ext cx="12192000" cy="69342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0" y="-38100"/>
              <a:ext cx="12192000" cy="69088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>
          <a:xfrm>
            <a:off x="581435" y="378619"/>
            <a:ext cx="3136968" cy="576228"/>
          </a:xfrm>
          <a:prstGeom prst="rect">
            <a:avLst/>
          </a:prstGeom>
        </p:spPr>
        <p:txBody>
          <a:bodyPr/>
          <a:lstStyle>
            <a:lvl1pPr marL="0" indent="0" algn="l" defTabSz="945515" rtl="0" eaLnBrk="1" latinLnBrk="0" hangingPunct="1">
              <a:spcBef>
                <a:spcPct val="0"/>
              </a:spcBef>
              <a:buNone/>
              <a:defRPr lang="zh-CN" altLang="en-US" sz="20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箭头: V 形 9"/>
          <p:cNvSpPr/>
          <p:nvPr userDrawn="1"/>
        </p:nvSpPr>
        <p:spPr>
          <a:xfrm>
            <a:off x="397618" y="406628"/>
            <a:ext cx="226219" cy="2262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V 形 10"/>
          <p:cNvSpPr/>
          <p:nvPr userDrawn="1"/>
        </p:nvSpPr>
        <p:spPr>
          <a:xfrm>
            <a:off x="216643" y="406628"/>
            <a:ext cx="226219" cy="226219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954847"/>
            <a:ext cx="12192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3" y="1"/>
            <a:ext cx="10850565" cy="1028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1303318" y="6219511"/>
            <a:ext cx="217170" cy="245110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3" y="1"/>
            <a:ext cx="10850565" cy="1028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1303318" y="6219511"/>
            <a:ext cx="217170" cy="245110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3" y="1"/>
            <a:ext cx="10850565" cy="1028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1303318" y="6219511"/>
            <a:ext cx="217170" cy="245110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3" y="1"/>
            <a:ext cx="10850565" cy="1028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1303318" y="6219511"/>
            <a:ext cx="217170" cy="245110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7.png"/><Relationship Id="rId11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8" Type="http://schemas.openxmlformats.org/officeDocument/2006/relationships/theme" Target="../theme/theme2.xml"/><Relationship Id="rId17" Type="http://schemas.openxmlformats.org/officeDocument/2006/relationships/image" Target="../media/image6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图片 36" descr="信息安全协会会徽原件（ok）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xStyles>
    <p:titleStyle>
      <a:lvl1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228600" marR="0" indent="-228600" algn="l" defTabSz="91376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11200" marR="0" indent="-254000" algn="l" defTabSz="91376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200150" marR="0" indent="-285750" algn="l" defTabSz="91376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697990" marR="0" indent="-326390" algn="l" defTabSz="91376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55190" marR="0" indent="-326390" algn="l" defTabSz="91376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540000" marR="0" indent="-254000" algn="l" defTabSz="91376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2997200" marR="0" indent="-254000" algn="l" defTabSz="91376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454400" marR="0" indent="-254000" algn="l" defTabSz="91376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3911600" marR="0" indent="-254000" algn="l" defTabSz="91376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0.pn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0.pn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1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jpeg"/><Relationship Id="rId8" Type="http://schemas.openxmlformats.org/officeDocument/2006/relationships/image" Target="../media/image69.jpeg"/><Relationship Id="rId7" Type="http://schemas.openxmlformats.org/officeDocument/2006/relationships/image" Target="../media/image68.jpeg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jpeg"/><Relationship Id="rId8" Type="http://schemas.openxmlformats.org/officeDocument/2006/relationships/image" Target="../media/image85.jpeg"/><Relationship Id="rId7" Type="http://schemas.openxmlformats.org/officeDocument/2006/relationships/image" Target="../media/image84.jpeg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3" Type="http://schemas.openxmlformats.org/officeDocument/2006/relationships/image" Target="../media/image80.jpeg"/><Relationship Id="rId2" Type="http://schemas.openxmlformats.org/officeDocument/2006/relationships/tags" Target="../tags/tag63.x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90.jpeg"/><Relationship Id="rId12" Type="http://schemas.openxmlformats.org/officeDocument/2006/relationships/image" Target="../media/image89.jpeg"/><Relationship Id="rId11" Type="http://schemas.openxmlformats.org/officeDocument/2006/relationships/image" Target="../media/image88.jpeg"/><Relationship Id="rId10" Type="http://schemas.openxmlformats.org/officeDocument/2006/relationships/image" Target="../media/image87.jpeg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1.png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3.jpeg"/><Relationship Id="rId1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image" Target="../media/image9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Relationship Id="rId3" Type="http://schemas.openxmlformats.org/officeDocument/2006/relationships/tags" Target="../tags/tag65.xml"/><Relationship Id="rId2" Type="http://schemas.openxmlformats.org/officeDocument/2006/relationships/image" Target="../media/image97.jpeg"/><Relationship Id="rId1" Type="http://schemas.openxmlformats.org/officeDocument/2006/relationships/tags" Target="../tags/tag6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101.jpeg"/><Relationship Id="rId1" Type="http://schemas.openxmlformats.org/officeDocument/2006/relationships/tags" Target="../tags/tag66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05.jpeg"/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image" Target="../media/image102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109.png"/><Relationship Id="rId7" Type="http://schemas.openxmlformats.org/officeDocument/2006/relationships/tags" Target="../tags/tag78.xml"/><Relationship Id="rId6" Type="http://schemas.openxmlformats.org/officeDocument/2006/relationships/image" Target="../media/image108.jpeg"/><Relationship Id="rId5" Type="http://schemas.openxmlformats.org/officeDocument/2006/relationships/tags" Target="../tags/tag77.xml"/><Relationship Id="rId4" Type="http://schemas.openxmlformats.org/officeDocument/2006/relationships/image" Target="../media/image107.jpeg"/><Relationship Id="rId3" Type="http://schemas.openxmlformats.org/officeDocument/2006/relationships/tags" Target="../tags/tag76.xml"/><Relationship Id="rId2" Type="http://schemas.openxmlformats.org/officeDocument/2006/relationships/image" Target="../media/image106.jpeg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10.png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image" Target="../media/image110.png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6.png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0.png"/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image" Target="../media/image111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117.png"/><Relationship Id="rId2" Type="http://schemas.openxmlformats.org/officeDocument/2006/relationships/tags" Target="../tags/tag83.xml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10.png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tags" Target="../tags/tag82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8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065" cy="68649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92570" y="1040447"/>
            <a:ext cx="10435389" cy="1641475"/>
          </a:xfrm>
          <a:prstGeom prst="rect">
            <a:avLst/>
          </a:prstGeom>
          <a:effectLst>
            <a:outerShdw blurRad="50800" dist="50800" dir="5400000" sx="51000" sy="51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44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2022</a:t>
            </a:r>
            <a:r>
              <a:rPr lang="zh-CN" altLang="en-US" sz="44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网民网络安全感满意度调查活动</a:t>
            </a:r>
            <a:endParaRPr lang="zh-CN" altLang="en-US" sz="4400" b="1" dirty="0">
              <a:gradFill flip="none" rotWithShape="1">
                <a:gsLst>
                  <a:gs pos="0">
                    <a:srgbClr val="B80000"/>
                  </a:gs>
                  <a:gs pos="100000">
                    <a:srgbClr val="E20000"/>
                  </a:gs>
                </a:gsLst>
                <a:lin ang="2700000" scaled="1"/>
                <a:tileRect/>
              </a:gra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——</a:t>
            </a:r>
            <a:r>
              <a:rPr lang="zh-CN" altLang="en-US" sz="2800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组建网络安全志愿者服务队，助推调查活动</a:t>
            </a:r>
            <a:endParaRPr lang="zh-CN" altLang="en-US" sz="2800" dirty="0">
              <a:gradFill flip="none" rotWithShape="1">
                <a:gsLst>
                  <a:gs pos="0">
                    <a:srgbClr val="B80000"/>
                  </a:gs>
                  <a:gs pos="100000">
                    <a:srgbClr val="E20000"/>
                  </a:gs>
                </a:gsLst>
                <a:lin ang="2700000" scaled="1"/>
                <a:tileRect/>
              </a:gra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2326640"/>
            <a:ext cx="8096250" cy="4531360"/>
          </a:xfrm>
          <a:prstGeom prst="rect">
            <a:avLst/>
          </a:prstGeom>
        </p:spPr>
      </p:pic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87204" y="4514302"/>
            <a:ext cx="420497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汇报人：张彦  广州市信息网络安全协会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703320" y="3842385"/>
            <a:ext cx="4411980" cy="2323465"/>
            <a:chOff x="2556333" y="2286667"/>
            <a:chExt cx="4024312" cy="2119313"/>
          </a:xfrm>
        </p:grpSpPr>
        <p:sp>
          <p:nvSpPr>
            <p:cNvPr id="5" name="Freeform: Shape 10"/>
            <p:cNvSpPr/>
            <p:nvPr/>
          </p:nvSpPr>
          <p:spPr bwMode="auto">
            <a:xfrm>
              <a:off x="3088542" y="2286667"/>
              <a:ext cx="2977753" cy="2005013"/>
            </a:xfrm>
            <a:custGeom>
              <a:avLst/>
              <a:gdLst>
                <a:gd name="T0" fmla="*/ 1203 w 1203"/>
                <a:gd name="T1" fmla="*/ 773 h 810"/>
                <a:gd name="T2" fmla="*/ 1176 w 1203"/>
                <a:gd name="T3" fmla="*/ 810 h 810"/>
                <a:gd name="T4" fmla="*/ 28 w 1203"/>
                <a:gd name="T5" fmla="*/ 810 h 810"/>
                <a:gd name="T6" fmla="*/ 0 w 1203"/>
                <a:gd name="T7" fmla="*/ 773 h 810"/>
                <a:gd name="T8" fmla="*/ 0 w 1203"/>
                <a:gd name="T9" fmla="*/ 37 h 810"/>
                <a:gd name="T10" fmla="*/ 28 w 1203"/>
                <a:gd name="T11" fmla="*/ 0 h 810"/>
                <a:gd name="T12" fmla="*/ 1176 w 1203"/>
                <a:gd name="T13" fmla="*/ 0 h 810"/>
                <a:gd name="T14" fmla="*/ 1203 w 1203"/>
                <a:gd name="T15" fmla="*/ 37 h 810"/>
                <a:gd name="T16" fmla="*/ 1203 w 1203"/>
                <a:gd name="T17" fmla="*/ 773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810">
                  <a:moveTo>
                    <a:pt x="1203" y="773"/>
                  </a:moveTo>
                  <a:cubicBezTo>
                    <a:pt x="1203" y="794"/>
                    <a:pt x="1191" y="810"/>
                    <a:pt x="1176" y="810"/>
                  </a:cubicBezTo>
                  <a:cubicBezTo>
                    <a:pt x="28" y="810"/>
                    <a:pt x="28" y="810"/>
                    <a:pt x="28" y="810"/>
                  </a:cubicBezTo>
                  <a:cubicBezTo>
                    <a:pt x="12" y="810"/>
                    <a:pt x="0" y="794"/>
                    <a:pt x="0" y="77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2" y="0"/>
                    <a:pt x="28" y="0"/>
                  </a:cubicBezTo>
                  <a:cubicBezTo>
                    <a:pt x="1176" y="0"/>
                    <a:pt x="1176" y="0"/>
                    <a:pt x="1176" y="0"/>
                  </a:cubicBezTo>
                  <a:cubicBezTo>
                    <a:pt x="1191" y="0"/>
                    <a:pt x="1203" y="16"/>
                    <a:pt x="1203" y="37"/>
                  </a:cubicBezTo>
                  <a:lnTo>
                    <a:pt x="1203" y="77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11"/>
            <p:cNvSpPr/>
            <p:nvPr/>
          </p:nvSpPr>
          <p:spPr bwMode="auto">
            <a:xfrm>
              <a:off x="3207605" y="2395014"/>
              <a:ext cx="2749153" cy="1696641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12"/>
            <p:cNvSpPr/>
            <p:nvPr/>
          </p:nvSpPr>
          <p:spPr bwMode="auto">
            <a:xfrm>
              <a:off x="2556333" y="4307158"/>
              <a:ext cx="4017168" cy="98822"/>
            </a:xfrm>
            <a:custGeom>
              <a:avLst/>
              <a:gdLst>
                <a:gd name="T0" fmla="*/ 10 w 1623"/>
                <a:gd name="T1" fmla="*/ 6 h 40"/>
                <a:gd name="T2" fmla="*/ 71 w 1623"/>
                <a:gd name="T3" fmla="*/ 40 h 40"/>
                <a:gd name="T4" fmla="*/ 1560 w 1623"/>
                <a:gd name="T5" fmla="*/ 40 h 40"/>
                <a:gd name="T6" fmla="*/ 1623 w 1623"/>
                <a:gd name="T7" fmla="*/ 13 h 40"/>
                <a:gd name="T8" fmla="*/ 1623 w 1623"/>
                <a:gd name="T9" fmla="*/ 0 h 40"/>
                <a:gd name="T10" fmla="*/ 10 w 1623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3" h="40">
                  <a:moveTo>
                    <a:pt x="10" y="6"/>
                  </a:moveTo>
                  <a:cubicBezTo>
                    <a:pt x="10" y="6"/>
                    <a:pt x="0" y="24"/>
                    <a:pt x="71" y="40"/>
                  </a:cubicBezTo>
                  <a:cubicBezTo>
                    <a:pt x="1560" y="40"/>
                    <a:pt x="1560" y="40"/>
                    <a:pt x="1560" y="40"/>
                  </a:cubicBezTo>
                  <a:cubicBezTo>
                    <a:pt x="1560" y="40"/>
                    <a:pt x="1610" y="37"/>
                    <a:pt x="1623" y="13"/>
                  </a:cubicBezTo>
                  <a:cubicBezTo>
                    <a:pt x="1623" y="0"/>
                    <a:pt x="1623" y="0"/>
                    <a:pt x="1623" y="0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: Shape 13"/>
            <p:cNvSpPr/>
            <p:nvPr/>
          </p:nvSpPr>
          <p:spPr bwMode="auto">
            <a:xfrm>
              <a:off x="2578955" y="4227386"/>
              <a:ext cx="4001690" cy="123825"/>
            </a:xfrm>
            <a:custGeom>
              <a:avLst/>
              <a:gdLst>
                <a:gd name="T0" fmla="*/ 1 w 1617"/>
                <a:gd name="T1" fmla="*/ 0 h 50"/>
                <a:gd name="T2" fmla="*/ 1615 w 1617"/>
                <a:gd name="T3" fmla="*/ 0 h 50"/>
                <a:gd name="T4" fmla="*/ 1615 w 1617"/>
                <a:gd name="T5" fmla="*/ 41 h 50"/>
                <a:gd name="T6" fmla="*/ 1598 w 1617"/>
                <a:gd name="T7" fmla="*/ 46 h 50"/>
                <a:gd name="T8" fmla="*/ 17 w 1617"/>
                <a:gd name="T9" fmla="*/ 46 h 50"/>
                <a:gd name="T10" fmla="*/ 0 w 1617"/>
                <a:gd name="T11" fmla="*/ 40 h 50"/>
                <a:gd name="T12" fmla="*/ 1 w 1617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7" h="50">
                  <a:moveTo>
                    <a:pt x="1" y="0"/>
                  </a:moveTo>
                  <a:cubicBezTo>
                    <a:pt x="1615" y="0"/>
                    <a:pt x="1615" y="0"/>
                    <a:pt x="1615" y="0"/>
                  </a:cubicBezTo>
                  <a:cubicBezTo>
                    <a:pt x="1615" y="41"/>
                    <a:pt x="1615" y="41"/>
                    <a:pt x="1615" y="41"/>
                  </a:cubicBezTo>
                  <a:cubicBezTo>
                    <a:pt x="1615" y="41"/>
                    <a:pt x="1617" y="47"/>
                    <a:pt x="159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2" y="50"/>
                    <a:pt x="0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: Shape 14"/>
            <p:cNvSpPr/>
            <p:nvPr/>
          </p:nvSpPr>
          <p:spPr bwMode="auto">
            <a:xfrm>
              <a:off x="6241317" y="4279773"/>
              <a:ext cx="148828" cy="14288"/>
            </a:xfrm>
            <a:custGeom>
              <a:avLst/>
              <a:gdLst>
                <a:gd name="T0" fmla="*/ 60 w 60"/>
                <a:gd name="T1" fmla="*/ 3 h 6"/>
                <a:gd name="T2" fmla="*/ 57 w 60"/>
                <a:gd name="T3" fmla="*/ 6 h 6"/>
                <a:gd name="T4" fmla="*/ 3 w 60"/>
                <a:gd name="T5" fmla="*/ 6 h 6"/>
                <a:gd name="T6" fmla="*/ 0 w 60"/>
                <a:gd name="T7" fmla="*/ 3 h 6"/>
                <a:gd name="T8" fmla="*/ 0 w 60"/>
                <a:gd name="T9" fmla="*/ 3 h 6"/>
                <a:gd name="T10" fmla="*/ 3 w 60"/>
                <a:gd name="T11" fmla="*/ 0 h 6"/>
                <a:gd name="T12" fmla="*/ 57 w 60"/>
                <a:gd name="T13" fmla="*/ 0 h 6"/>
                <a:gd name="T14" fmla="*/ 60 w 60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">
                  <a:moveTo>
                    <a:pt x="60" y="3"/>
                  </a:moveTo>
                  <a:cubicBezTo>
                    <a:pt x="60" y="5"/>
                    <a:pt x="59" y="6"/>
                    <a:pt x="57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2"/>
                    <a:pt x="60" y="3"/>
                  </a:cubicBezTo>
                  <a:close/>
                </a:path>
              </a:pathLst>
            </a:custGeom>
            <a:solidFill>
              <a:srgbClr val="152C34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: Rounded Corners 15"/>
            <p:cNvSpPr/>
            <p:nvPr/>
          </p:nvSpPr>
          <p:spPr>
            <a:xfrm>
              <a:off x="4347721" y="4198788"/>
              <a:ext cx="434392" cy="8098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2"/>
            <p:cNvSpPr/>
            <p:nvPr/>
          </p:nvSpPr>
          <p:spPr>
            <a:xfrm>
              <a:off x="3207605" y="2395014"/>
              <a:ext cx="2749153" cy="1696641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22985"/>
            <a:ext cx="2811780" cy="53301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240" y="1237615"/>
            <a:ext cx="2872105" cy="5116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230" y="1022985"/>
            <a:ext cx="5319395" cy="2461895"/>
          </a:xfrm>
          <a:prstGeom prst="rect">
            <a:avLst/>
          </a:prstGeom>
        </p:spPr>
      </p:pic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676"/>
            <a:ext cx="64008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网安志愿者服务队的成立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新思路、新领域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13" name="图片 12" descr="信息安全协会会徽原件（ok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835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网安志愿者服务队的成立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新思路、新领域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592445" y="955675"/>
            <a:ext cx="6249670" cy="5088255"/>
          </a:xfrm>
          <a:prstGeom prst="roundRect">
            <a:avLst>
              <a:gd name="adj" fmla="val 7906"/>
            </a:avLst>
          </a:prstGeom>
          <a:blipFill>
            <a:blip r:embed="rId1"/>
            <a:srcRect/>
            <a:stretch>
              <a:fillRect l="-24875" t="-1855" r="-20347" b="-14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: Rounded Corners 17"/>
          <p:cNvSpPr/>
          <p:nvPr/>
        </p:nvSpPr>
        <p:spPr>
          <a:xfrm>
            <a:off x="386715" y="897255"/>
            <a:ext cx="1790700" cy="1849120"/>
          </a:xfrm>
          <a:prstGeom prst="roundRect">
            <a:avLst>
              <a:gd name="adj" fmla="val 11631"/>
            </a:avLst>
          </a:prstGeom>
          <a:solidFill>
            <a:schemeClr val="accent1"/>
          </a:solidFill>
          <a:ln>
            <a:noFill/>
          </a:ln>
          <a:effectLst>
            <a:outerShdw blurRad="165100" dist="50800" dir="5400000" sx="95000" sy="95000" algn="t" rotWithShape="0">
              <a:schemeClr val="accent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015">
              <a:gradFill>
                <a:gsLst>
                  <a:gs pos="31000">
                    <a:schemeClr val="accent2"/>
                  </a:gs>
                  <a:gs pos="89000">
                    <a:schemeClr val="accent1"/>
                  </a:gs>
                </a:gsLst>
                <a:lin ang="2700000" scaled="1"/>
              </a:gradFill>
            </a:endParaRPr>
          </a:p>
        </p:txBody>
      </p:sp>
      <p:sp>
        <p:nvSpPr>
          <p:cNvPr id="8" name="Rectangle: Rounded Corners 9"/>
          <p:cNvSpPr/>
          <p:nvPr/>
        </p:nvSpPr>
        <p:spPr>
          <a:xfrm>
            <a:off x="732790" y="1285240"/>
            <a:ext cx="9370695" cy="3754755"/>
          </a:xfrm>
          <a:prstGeom prst="roundRect">
            <a:avLst>
              <a:gd name="adj" fmla="val 5185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0120" y="1459865"/>
            <a:ext cx="4313555" cy="33699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+mn-lt"/>
                <a:sym typeface="Arial" panose="020B0604020202020204"/>
              </a:rPr>
              <a:t>i 志愿平台</a:t>
            </a:r>
            <a:r>
              <a:rPr lang="zh-CN" altLang="en-US" sz="2000" b="1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平台认证的志愿者</a:t>
            </a:r>
            <a:endParaRPr lang="zh-CN" altLang="en-US" sz="2000" b="1" dirty="0">
              <a:solidFill>
                <a:srgbClr val="C00000"/>
              </a:solidFill>
              <a:latin typeface="+mn-lt"/>
              <a:ea typeface="宋体" panose="02010600030101010101" pitchFamily="2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>
                <a:latin typeface="+mn-lt"/>
                <a:ea typeface="宋体" panose="02010600030101010101" pitchFamily="2" charset="-122"/>
                <a:sym typeface="Arial" panose="020B0604020202020204"/>
              </a:rPr>
              <a:t>       </a:t>
            </a:r>
            <a:r>
              <a:rPr lang="zh-CN" altLang="en-US" sz="1600" dirty="0">
                <a:latin typeface="+mn-lt"/>
                <a:ea typeface="宋体" panose="02010600030101010101" pitchFamily="2" charset="-122"/>
                <a:sym typeface="Arial" panose="020B0604020202020204"/>
              </a:rPr>
              <a:t>广东省联合激励对象为在“广东志愿者”信息管理服务平台登记注册、有完整良好的志愿服务记录、连续三年无不良信用记录的广东省注册志愿者，注册志愿者中的星级志愿者可享受更多激励措施。依据《广东省星级志愿者资质认证管理办法》，志愿者在“广东志愿者”信息管理服务平台(“i志愿”系统)注册后，参加志愿服务时间累计：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93080" y="2491740"/>
            <a:ext cx="4129405" cy="1936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>
                <a:latin typeface="+mn-lt"/>
                <a:ea typeface="宋体" panose="02010600030101010101" pitchFamily="2" charset="-122"/>
                <a:sym typeface="Arial" panose="020B0604020202020204"/>
              </a:rPr>
              <a:t>达到100小时的，认定为“一星志愿者”;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>
                <a:latin typeface="+mn-lt"/>
                <a:ea typeface="宋体" panose="02010600030101010101" pitchFamily="2" charset="-122"/>
                <a:sym typeface="Arial" panose="020B0604020202020204"/>
              </a:rPr>
              <a:t>达到300小时的，认定为“二星志愿者”;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>
                <a:latin typeface="+mn-lt"/>
                <a:ea typeface="宋体" panose="02010600030101010101" pitchFamily="2" charset="-122"/>
                <a:sym typeface="Arial" panose="020B0604020202020204"/>
              </a:rPr>
              <a:t>达到600小时的，认定为“三星志愿者”;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>
                <a:latin typeface="+mn-lt"/>
                <a:ea typeface="宋体" panose="02010600030101010101" pitchFamily="2" charset="-122"/>
                <a:sym typeface="Arial" panose="020B0604020202020204"/>
              </a:rPr>
              <a:t>达到1000小时的，认定为“四星志愿者”;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>
                <a:latin typeface="+mn-lt"/>
                <a:ea typeface="宋体" panose="02010600030101010101" pitchFamily="2" charset="-122"/>
                <a:sym typeface="Arial" panose="020B0604020202020204"/>
              </a:rPr>
              <a:t>达到1500小时的，认定为“五星志愿者”。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74640" y="2302510"/>
            <a:ext cx="4348480" cy="23152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0120" y="5274310"/>
            <a:ext cx="4217035" cy="1270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>
                <a:latin typeface="+mn-lt"/>
                <a:ea typeface="宋体" panose="02010600030101010101" pitchFamily="2" charset="-122"/>
                <a:sym typeface="Arial" panose="020B0604020202020204"/>
              </a:rPr>
              <a:t>星级志愿者将会</a:t>
            </a:r>
            <a:r>
              <a:rPr lang="zh-CN" altLang="en-US" sz="1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在教育、就业创业、文化旅游、社会保障、金融等方面获得便利和优惠</a:t>
            </a:r>
            <a:r>
              <a:rPr lang="zh-CN" altLang="en-US" sz="1600" b="1" dirty="0">
                <a:latin typeface="+mn-lt"/>
                <a:ea typeface="宋体" panose="02010600030101010101" pitchFamily="2" charset="-122"/>
                <a:sym typeface="Arial" panose="020B0604020202020204"/>
              </a:rPr>
              <a:t>，个人志愿服务记录在</a:t>
            </a:r>
            <a:r>
              <a:rPr lang="zh-CN" altLang="en-US" sz="1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升学、就业、晋升、贷款时将被作为重要参考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图片 1" descr="信息安全协会会徽原件（ok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 descr="志愿者注册系统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3915" y="1002982"/>
            <a:ext cx="3220720" cy="4950460"/>
          </a:xfrm>
          <a:prstGeom prst="rect">
            <a:avLst/>
          </a:prstGeom>
        </p:spPr>
      </p:pic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727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网安志愿者服务队的成立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新思路、新领域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3" name="图片 2" descr="微信图片_202206241118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978535"/>
            <a:ext cx="2308225" cy="4998720"/>
          </a:xfrm>
          <a:prstGeom prst="rect">
            <a:avLst/>
          </a:prstGeom>
        </p:spPr>
      </p:pic>
      <p:pic>
        <p:nvPicPr>
          <p:cNvPr id="4" name="图片 3" descr="微信图片_202206241118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90" y="978535"/>
            <a:ext cx="2308225" cy="4999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44905" y="6130925"/>
            <a:ext cx="261874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扫码注册网络安全志愿者</a:t>
            </a:r>
            <a:endParaRPr kumimoji="0" lang="zh-CN" altLang="zh-CN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任意多边形 5"/>
          <p:cNvSpPr/>
          <p:nvPr/>
        </p:nvSpPr>
        <p:spPr>
          <a:xfrm rot="18900000" flipH="1">
            <a:off x="4152265" y="3177334"/>
            <a:ext cx="457835" cy="457835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8900000" flipH="1">
            <a:off x="7477125" y="3177334"/>
            <a:ext cx="457835" cy="457835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62775" y="6130925"/>
            <a:ext cx="192913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网安联志愿者板块</a:t>
            </a:r>
            <a:endParaRPr kumimoji="0" lang="zh-CN" altLang="zh-CN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939030" y="2627630"/>
            <a:ext cx="1346835" cy="829945"/>
          </a:xfrm>
          <a:prstGeom prst="ellips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3003" y="680020"/>
            <a:ext cx="134684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网安联平台</a:t>
            </a:r>
            <a:endParaRPr lang="zh-CN" altLang="en-US" b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2578100" y="1955165"/>
            <a:ext cx="5111115" cy="1090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762250" y="2303780"/>
            <a:ext cx="4624070" cy="398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zh-CN" sz="2000" b="1" dirty="0" smtClean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r>
              <a:rPr lang="zh-CN" altLang="en-US" sz="2000" b="1" dirty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广州协会志愿服务工作委员会</a:t>
            </a:r>
            <a:endParaRPr lang="zh-CN" altLang="zh-CN" sz="2000" b="1" dirty="0">
              <a:gradFill flip="none" rotWithShape="1">
                <a:gsLst>
                  <a:gs pos="25000">
                    <a:schemeClr val="tx2"/>
                  </a:gs>
                  <a:gs pos="74000">
                    <a:schemeClr val="accent3"/>
                  </a:gs>
                </a:gsLst>
                <a:lin ang="189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29927" y="1954953"/>
            <a:ext cx="1034232" cy="1090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10138" y="1954953"/>
            <a:ext cx="94209" cy="10905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55589" y="2169298"/>
            <a:ext cx="781491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22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成立广州协会志愿服务工作委员会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cxnSp>
        <p:nvCxnSpPr>
          <p:cNvPr id="105" name="直接连接符 104"/>
          <p:cNvCxnSpPr/>
          <p:nvPr/>
        </p:nvCxnSpPr>
        <p:spPr>
          <a:xfrm>
            <a:off x="-71755" y="2716345"/>
            <a:ext cx="19429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3474836" y="2710077"/>
            <a:ext cx="1729249" cy="6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6807762" y="2710077"/>
            <a:ext cx="1765916" cy="6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10177352" y="2707873"/>
            <a:ext cx="1998605" cy="8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3732739" y="2543392"/>
            <a:ext cx="736537" cy="0"/>
          </a:xfrm>
          <a:prstGeom prst="line">
            <a:avLst/>
          </a:prstGeom>
          <a:noFill/>
          <a:ln w="12700" cap="flat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6000"/>
                  </a:schemeClr>
                </a:gs>
              </a:gsLst>
              <a:lin ang="0" scaled="0"/>
            </a:gra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直接连接符 124"/>
          <p:cNvCxnSpPr/>
          <p:nvPr/>
        </p:nvCxnSpPr>
        <p:spPr>
          <a:xfrm>
            <a:off x="3672931" y="2876767"/>
            <a:ext cx="1277257" cy="0"/>
          </a:xfrm>
          <a:prstGeom prst="line">
            <a:avLst/>
          </a:prstGeom>
          <a:noFill/>
          <a:ln w="12700" cap="flat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6000"/>
                  </a:schemeClr>
                </a:gs>
              </a:gsLst>
              <a:lin ang="0" scaled="0"/>
            </a:gra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直接连接符 125"/>
          <p:cNvCxnSpPr/>
          <p:nvPr/>
        </p:nvCxnSpPr>
        <p:spPr>
          <a:xfrm>
            <a:off x="6996639" y="2543392"/>
            <a:ext cx="692087" cy="0"/>
          </a:xfrm>
          <a:prstGeom prst="line">
            <a:avLst/>
          </a:prstGeom>
          <a:noFill/>
          <a:ln w="12700" cap="flat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6000"/>
                  </a:schemeClr>
                </a:gs>
              </a:gsLst>
              <a:lin ang="0" scaled="0"/>
            </a:gra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直接连接符 126"/>
          <p:cNvCxnSpPr/>
          <p:nvPr/>
        </p:nvCxnSpPr>
        <p:spPr>
          <a:xfrm>
            <a:off x="6892381" y="2876767"/>
            <a:ext cx="1277257" cy="0"/>
          </a:xfrm>
          <a:prstGeom prst="line">
            <a:avLst/>
          </a:prstGeom>
          <a:noFill/>
          <a:ln w="12700" cap="flat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6000"/>
                  </a:schemeClr>
                </a:gs>
              </a:gsLst>
              <a:lin ang="0" scaled="0"/>
            </a:gra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组合 4"/>
          <p:cNvGrpSpPr/>
          <p:nvPr/>
        </p:nvGrpSpPr>
        <p:grpSpPr>
          <a:xfrm>
            <a:off x="1915294" y="1120140"/>
            <a:ext cx="1460500" cy="527420"/>
            <a:chOff x="2028959" y="2165688"/>
            <a:chExt cx="1460500" cy="527420"/>
          </a:xfrm>
        </p:grpSpPr>
        <p:sp>
          <p:nvSpPr>
            <p:cNvPr id="129" name="矩形: 圆角 128"/>
            <p:cNvSpPr/>
            <p:nvPr/>
          </p:nvSpPr>
          <p:spPr>
            <a:xfrm>
              <a:off x="2028959" y="2165688"/>
              <a:ext cx="1460500" cy="527420"/>
            </a:xfrm>
            <a:prstGeom prst="roundRect">
              <a:avLst/>
            </a:prstGeom>
            <a:solidFill>
              <a:schemeClr val="accent1"/>
            </a:solidFill>
            <a:ln w="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ï$ļîḍe"/>
            <p:cNvSpPr txBox="1"/>
            <p:nvPr/>
          </p:nvSpPr>
          <p:spPr>
            <a:xfrm>
              <a:off x="2277949" y="2228642"/>
              <a:ext cx="962520" cy="38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b">
              <a:normAutofit/>
            </a:bodyPr>
            <a:lstStyle>
              <a:lvl1pPr algn="ctr" defTabSz="831850">
                <a:defRPr sz="1640" b="1"/>
              </a:lvl1pPr>
            </a:lstStyle>
            <a:p>
              <a:r>
                <a:rPr lang="zh-CN" altLang="en-US">
                  <a:solidFill>
                    <a:schemeClr val="bg1"/>
                  </a:solidFill>
                </a:rPr>
                <a:t>第一阶段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52678" y="1120140"/>
            <a:ext cx="1460500" cy="527420"/>
            <a:chOff x="5333323" y="4792002"/>
            <a:chExt cx="1460500" cy="527420"/>
          </a:xfrm>
        </p:grpSpPr>
        <p:sp>
          <p:nvSpPr>
            <p:cNvPr id="133" name="矩形: 圆角 132"/>
            <p:cNvSpPr/>
            <p:nvPr/>
          </p:nvSpPr>
          <p:spPr>
            <a:xfrm>
              <a:off x="5333323" y="4792002"/>
              <a:ext cx="1460500" cy="527420"/>
            </a:xfrm>
            <a:prstGeom prst="roundRect">
              <a:avLst/>
            </a:prstGeom>
            <a:solidFill>
              <a:schemeClr val="accent1"/>
            </a:solidFill>
            <a:ln w="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íṩļíḍê"/>
            <p:cNvSpPr txBox="1"/>
            <p:nvPr/>
          </p:nvSpPr>
          <p:spPr>
            <a:xfrm>
              <a:off x="5582313" y="4854956"/>
              <a:ext cx="962520" cy="38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b">
              <a:normAutofit/>
            </a:bodyPr>
            <a:lstStyle>
              <a:lvl1pPr algn="ctr" defTabSz="831850">
                <a:defRPr sz="1640" b="1"/>
              </a:lvl1pPr>
            </a:lstStyle>
            <a:p>
              <a:r>
                <a:rPr lang="zh-CN" altLang="en-US">
                  <a:solidFill>
                    <a:schemeClr val="bg1"/>
                  </a:solidFill>
                </a:rPr>
                <a:t>第二阶段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35" name="ïS1îďê"/>
          <p:cNvSpPr txBox="1"/>
          <p:nvPr/>
        </p:nvSpPr>
        <p:spPr>
          <a:xfrm>
            <a:off x="4843780" y="3933825"/>
            <a:ext cx="2237105" cy="2797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6799" tIns="46799" rIns="46799" bIns="46799" numCol="1" anchor="t">
            <a:spAutoFit/>
          </a:bodyPr>
          <a:lstStyle/>
          <a:p>
            <a:pPr defTabSz="886460">
              <a:lnSpc>
                <a:spcPct val="150000"/>
              </a:lnSpc>
              <a:defRPr sz="1260" b="1">
                <a:solidFill>
                  <a:schemeClr val="accent2"/>
                </a:solidFill>
              </a:defRP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成立广州协会志愿服务工作委员会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/>
              </a:rPr>
              <a:t>分类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86460">
              <a:lnSpc>
                <a:spcPct val="150000"/>
              </a:lnSpc>
              <a:defRPr sz="1065"/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、政府机关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86460">
              <a:lnSpc>
                <a:spcPct val="150000"/>
              </a:lnSpc>
              <a:defRPr sz="1065"/>
            </a:pPr>
            <a:r>
              <a:rPr 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、行业协会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86460">
              <a:lnSpc>
                <a:spcPct val="150000"/>
              </a:lnSpc>
              <a:defRPr sz="1065"/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、会员单位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400" b="1" dirty="0">
              <a:solidFill>
                <a:schemeClr val="bg2"/>
              </a:solidFill>
              <a:latin typeface="+mn-lt"/>
              <a:ea typeface="微软雅黑" panose="020B0503020204020204" pitchFamily="34" charset="-122"/>
              <a:cs typeface="+mn-lt"/>
            </a:endParaRPr>
          </a:p>
          <a:p>
            <a:pPr algn="l" defTabSz="886460">
              <a:lnSpc>
                <a:spcPct val="135000"/>
              </a:lnSpc>
              <a:defRPr sz="1065"/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4、社区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86460">
              <a:lnSpc>
                <a:spcPct val="135000"/>
              </a:lnSpc>
              <a:defRPr sz="1065"/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、高校；</a:t>
            </a:r>
            <a:endParaRPr lang="zh-CN" altLang="en-US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86460">
              <a:lnSpc>
                <a:spcPct val="135000"/>
              </a:lnSpc>
              <a:defRPr sz="1065"/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、个人。</a:t>
            </a:r>
            <a:endParaRPr lang="zh-CN" altLang="en-US" sz="105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 defTabSz="886460">
              <a:lnSpc>
                <a:spcPct val="135000"/>
              </a:lnSpc>
              <a:defRPr sz="1065"/>
            </a:pPr>
            <a:endParaRPr lang="zh-CN" altLang="en-US" sz="105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589611" y="1120140"/>
            <a:ext cx="1460500" cy="527420"/>
            <a:chOff x="8714071" y="2165688"/>
            <a:chExt cx="1460500" cy="527420"/>
          </a:xfrm>
        </p:grpSpPr>
        <p:sp>
          <p:nvSpPr>
            <p:cNvPr id="137" name="矩形: 圆角 136"/>
            <p:cNvSpPr/>
            <p:nvPr/>
          </p:nvSpPr>
          <p:spPr>
            <a:xfrm>
              <a:off x="8714071" y="2165688"/>
              <a:ext cx="1460500" cy="527420"/>
            </a:xfrm>
            <a:prstGeom prst="roundRect">
              <a:avLst/>
            </a:prstGeom>
            <a:solidFill>
              <a:schemeClr val="accent1"/>
            </a:solidFill>
            <a:ln w="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íṧḻïdè"/>
            <p:cNvSpPr txBox="1"/>
            <p:nvPr/>
          </p:nvSpPr>
          <p:spPr>
            <a:xfrm>
              <a:off x="8963062" y="2228642"/>
              <a:ext cx="962519" cy="38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b">
              <a:normAutofit/>
            </a:bodyPr>
            <a:lstStyle>
              <a:lvl1pPr algn="ctr" defTabSz="831850">
                <a:defRPr sz="1640" b="1"/>
              </a:lvl1pPr>
            </a:lstStyle>
            <a:p>
              <a:r>
                <a:rPr lang="zh-CN" altLang="en-US">
                  <a:solidFill>
                    <a:schemeClr val="bg1"/>
                  </a:solidFill>
                </a:rPr>
                <a:t>第三阶段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71135" y="1908226"/>
            <a:ext cx="1603701" cy="1603701"/>
            <a:chOff x="1942890" y="2938196"/>
            <a:chExt cx="1603701" cy="1603701"/>
          </a:xfrm>
        </p:grpSpPr>
        <p:sp>
          <p:nvSpPr>
            <p:cNvPr id="109" name="椭圆 108"/>
            <p:cNvSpPr/>
            <p:nvPr/>
          </p:nvSpPr>
          <p:spPr>
            <a:xfrm>
              <a:off x="2037436" y="3032743"/>
              <a:ext cx="1414607" cy="1414604"/>
            </a:xfrm>
            <a:prstGeom prst="ellipse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2176536" y="3171843"/>
              <a:ext cx="1136408" cy="113640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1942890" y="2938196"/>
              <a:ext cx="1603701" cy="1603701"/>
              <a:chOff x="1128255" y="3236845"/>
              <a:chExt cx="929999" cy="929999"/>
            </a:xfrm>
          </p:grpSpPr>
          <p:sp>
            <p:nvSpPr>
              <p:cNvPr id="113" name="弧形 112"/>
              <p:cNvSpPr/>
              <p:nvPr/>
            </p:nvSpPr>
            <p:spPr>
              <a:xfrm>
                <a:off x="1128255" y="3236845"/>
                <a:ext cx="929999" cy="929999"/>
              </a:xfrm>
              <a:prstGeom prst="arc">
                <a:avLst>
                  <a:gd name="adj1" fmla="val 10773125"/>
                  <a:gd name="adj2" fmla="val 177923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弧形 113"/>
              <p:cNvSpPr/>
              <p:nvPr/>
            </p:nvSpPr>
            <p:spPr>
              <a:xfrm flipH="1" flipV="1">
                <a:off x="1128255" y="3236845"/>
                <a:ext cx="929999" cy="929999"/>
              </a:xfrm>
              <a:prstGeom prst="arc">
                <a:avLst>
                  <a:gd name="adj1" fmla="val 10790554"/>
                  <a:gd name="adj2" fmla="val 177923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>
              <a:off x="1992914" y="3323693"/>
              <a:ext cx="1454629" cy="767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4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1</a:t>
              </a:r>
              <a:endParaRPr kumimoji="0" lang="zh-CN" altLang="en-US" sz="440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04061" y="1908226"/>
            <a:ext cx="1603701" cy="1603701"/>
            <a:chOff x="5275816" y="2938196"/>
            <a:chExt cx="1603701" cy="1603701"/>
          </a:xfrm>
        </p:grpSpPr>
        <p:sp>
          <p:nvSpPr>
            <p:cNvPr id="107" name="椭圆 106"/>
            <p:cNvSpPr/>
            <p:nvPr/>
          </p:nvSpPr>
          <p:spPr>
            <a:xfrm>
              <a:off x="5370362" y="3032743"/>
              <a:ext cx="1414607" cy="1414604"/>
            </a:xfrm>
            <a:prstGeom prst="ellipse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5509461" y="3171843"/>
              <a:ext cx="1136408" cy="113640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5275816" y="2938196"/>
              <a:ext cx="1603701" cy="1603701"/>
              <a:chOff x="1128255" y="3236845"/>
              <a:chExt cx="929999" cy="929999"/>
            </a:xfrm>
          </p:grpSpPr>
          <p:sp>
            <p:nvSpPr>
              <p:cNvPr id="117" name="弧形 116"/>
              <p:cNvSpPr/>
              <p:nvPr/>
            </p:nvSpPr>
            <p:spPr>
              <a:xfrm>
                <a:off x="1128255" y="3236845"/>
                <a:ext cx="929999" cy="929999"/>
              </a:xfrm>
              <a:prstGeom prst="arc">
                <a:avLst>
                  <a:gd name="adj1" fmla="val 10773125"/>
                  <a:gd name="adj2" fmla="val 177923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弧形 117"/>
              <p:cNvSpPr/>
              <p:nvPr/>
            </p:nvSpPr>
            <p:spPr>
              <a:xfrm flipH="1" flipV="1">
                <a:off x="1128255" y="3236845"/>
                <a:ext cx="929999" cy="929999"/>
              </a:xfrm>
              <a:prstGeom prst="arc">
                <a:avLst>
                  <a:gd name="adj1" fmla="val 10790554"/>
                  <a:gd name="adj2" fmla="val 177923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1" name="文本框 140"/>
            <p:cNvSpPr txBox="1"/>
            <p:nvPr/>
          </p:nvSpPr>
          <p:spPr>
            <a:xfrm>
              <a:off x="5370362" y="3323693"/>
              <a:ext cx="1454629" cy="767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4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kumimoji="0" lang="zh-CN" altLang="en-US" sz="440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73654" y="1908226"/>
            <a:ext cx="1603701" cy="1603701"/>
            <a:chOff x="8645409" y="2938196"/>
            <a:chExt cx="1603701" cy="1603701"/>
          </a:xfrm>
        </p:grpSpPr>
        <p:sp>
          <p:nvSpPr>
            <p:cNvPr id="106" name="椭圆 105"/>
            <p:cNvSpPr/>
            <p:nvPr/>
          </p:nvSpPr>
          <p:spPr>
            <a:xfrm>
              <a:off x="8739955" y="3032743"/>
              <a:ext cx="1414607" cy="1414604"/>
            </a:xfrm>
            <a:prstGeom prst="ellipse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8879056" y="3171843"/>
              <a:ext cx="1136408" cy="113640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8645409" y="2938196"/>
              <a:ext cx="1603701" cy="1603701"/>
              <a:chOff x="1128255" y="3236845"/>
              <a:chExt cx="929999" cy="929999"/>
            </a:xfrm>
          </p:grpSpPr>
          <p:sp>
            <p:nvSpPr>
              <p:cNvPr id="120" name="弧形 119"/>
              <p:cNvSpPr/>
              <p:nvPr/>
            </p:nvSpPr>
            <p:spPr>
              <a:xfrm>
                <a:off x="1128255" y="3236845"/>
                <a:ext cx="929999" cy="929999"/>
              </a:xfrm>
              <a:prstGeom prst="arc">
                <a:avLst>
                  <a:gd name="adj1" fmla="val 10773125"/>
                  <a:gd name="adj2" fmla="val 177923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弧形 120"/>
              <p:cNvSpPr/>
              <p:nvPr/>
            </p:nvSpPr>
            <p:spPr>
              <a:xfrm flipH="1" flipV="1">
                <a:off x="1128255" y="3236845"/>
                <a:ext cx="929999" cy="929999"/>
              </a:xfrm>
              <a:prstGeom prst="arc">
                <a:avLst>
                  <a:gd name="adj1" fmla="val 10790554"/>
                  <a:gd name="adj2" fmla="val 177923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2" name="文本框 141"/>
            <p:cNvSpPr txBox="1"/>
            <p:nvPr/>
          </p:nvSpPr>
          <p:spPr>
            <a:xfrm>
              <a:off x="8719942" y="3323693"/>
              <a:ext cx="1454629" cy="767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4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kumimoji="0" lang="zh-CN" altLang="en-US" sz="440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" name="等腰三角形 17"/>
          <p:cNvSpPr/>
          <p:nvPr/>
        </p:nvSpPr>
        <p:spPr>
          <a:xfrm rot="10800000">
            <a:off x="5885815" y="3495675"/>
            <a:ext cx="240030" cy="266065"/>
          </a:xfrm>
          <a:prstGeom prst="triangle">
            <a:avLst/>
          </a:prstGeom>
          <a:solidFill>
            <a:schemeClr val="accent1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2525395" y="3495675"/>
            <a:ext cx="240030" cy="266065"/>
          </a:xfrm>
          <a:prstGeom prst="triangle">
            <a:avLst/>
          </a:prstGeom>
          <a:solidFill>
            <a:schemeClr val="accent1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等腰三角形 20"/>
          <p:cNvSpPr/>
          <p:nvPr/>
        </p:nvSpPr>
        <p:spPr>
          <a:xfrm rot="10800000">
            <a:off x="9255125" y="3495675"/>
            <a:ext cx="240030" cy="266065"/>
          </a:xfrm>
          <a:prstGeom prst="triangle">
            <a:avLst/>
          </a:prstGeom>
          <a:solidFill>
            <a:schemeClr val="accent1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08100" y="4004945"/>
            <a:ext cx="2665730" cy="7054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成立广州协会志愿服务工作委员会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37450" y="3914775"/>
            <a:ext cx="4129405" cy="16592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1</a:t>
            </a: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、制定长效的市志愿者工作委员会管理机制；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微软雅黑" panose="020B0503020204020204" pitchFamily="34" charset="-122"/>
              <a:cs typeface="+mn-lt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2</a:t>
            </a: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、建立</a:t>
            </a:r>
            <a:r>
              <a:rPr lang="zh-CN" altLang="en-US" sz="1400" b="1" dirty="0">
                <a:solidFill>
                  <a:schemeClr val="bg2"/>
                </a:solidFill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市志愿者工作委员会的层级机制和责任制；</a:t>
            </a:r>
            <a:endParaRPr lang="zh-CN" altLang="en-US" sz="1400" b="1" dirty="0">
              <a:solidFill>
                <a:schemeClr val="bg2"/>
              </a:solidFill>
              <a:latin typeface="+mn-lt"/>
              <a:ea typeface="微软雅黑" panose="020B0503020204020204" pitchFamily="34" charset="-122"/>
              <a:cs typeface="+mn-lt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3</a:t>
            </a: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、制定</a:t>
            </a:r>
            <a:r>
              <a:rPr lang="en-US" altLang="zh-CN" sz="1400" b="1" dirty="0">
                <a:solidFill>
                  <a:schemeClr val="bg2"/>
                </a:solidFill>
                <a:latin typeface="+mn-lt"/>
                <a:ea typeface="微软雅黑" panose="020B0503020204020204" pitchFamily="34" charset="-122"/>
                <a:cs typeface="+mn-lt"/>
                <a:sym typeface="+mn-ea"/>
              </a:rPr>
              <a:t>2022</a:t>
            </a:r>
            <a:r>
              <a:rPr lang="zh-CN" altLang="en-US" sz="1400" b="1" dirty="0">
                <a:solidFill>
                  <a:schemeClr val="bg2"/>
                </a:solidFill>
                <a:latin typeface="+mn-lt"/>
                <a:ea typeface="微软雅黑" panose="020B0503020204020204" pitchFamily="34" charset="-122"/>
                <a:cs typeface="+mn-lt"/>
                <a:sym typeface="+mn-ea"/>
              </a:rPr>
              <a:t>年网民网络安全感满意度调查活动各委员会委员的分工。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644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成立广州协会志愿服务工作委员会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55600" y="3300730"/>
            <a:ext cx="1742440" cy="1453515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24" name="Freeform 5"/>
          <p:cNvSpPr/>
          <p:nvPr/>
        </p:nvSpPr>
        <p:spPr>
          <a:xfrm rot="5400000">
            <a:off x="4825365" y="543560"/>
            <a:ext cx="798195" cy="6972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70" y="21049"/>
                </a:moveTo>
                <a:cubicBezTo>
                  <a:pt x="15373" y="21359"/>
                  <a:pt x="13330" y="21600"/>
                  <a:pt x="10703" y="21600"/>
                </a:cubicBezTo>
                <a:cubicBezTo>
                  <a:pt x="8173" y="21600"/>
                  <a:pt x="6032" y="21359"/>
                  <a:pt x="6032" y="21049"/>
                </a:cubicBezTo>
                <a:cubicBezTo>
                  <a:pt x="6032" y="21049"/>
                  <a:pt x="6032" y="17101"/>
                  <a:pt x="6032" y="13922"/>
                </a:cubicBezTo>
                <a:cubicBezTo>
                  <a:pt x="6032" y="13910"/>
                  <a:pt x="6032" y="1285"/>
                  <a:pt x="6032" y="1274"/>
                </a:cubicBezTo>
                <a:cubicBezTo>
                  <a:pt x="0" y="1274"/>
                  <a:pt x="0" y="1274"/>
                  <a:pt x="0" y="1274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21600" y="1274"/>
                  <a:pt x="21600" y="1274"/>
                  <a:pt x="21600" y="1274"/>
                </a:cubicBezTo>
                <a:cubicBezTo>
                  <a:pt x="15373" y="1274"/>
                  <a:pt x="15373" y="1274"/>
                  <a:pt x="15373" y="1274"/>
                </a:cubicBezTo>
                <a:cubicBezTo>
                  <a:pt x="15373" y="1308"/>
                  <a:pt x="15373" y="13979"/>
                  <a:pt x="15373" y="14014"/>
                </a:cubicBezTo>
                <a:cubicBezTo>
                  <a:pt x="15373" y="14105"/>
                  <a:pt x="15373" y="14186"/>
                  <a:pt x="15373" y="14278"/>
                </a:cubicBezTo>
                <a:cubicBezTo>
                  <a:pt x="15373" y="17170"/>
                  <a:pt x="15470" y="21049"/>
                  <a:pt x="15470" y="21049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015"/>
          </a:p>
        </p:txBody>
      </p:sp>
      <p:sp>
        <p:nvSpPr>
          <p:cNvPr id="25" name="Freeform 9"/>
          <p:cNvSpPr/>
          <p:nvPr/>
        </p:nvSpPr>
        <p:spPr>
          <a:xfrm rot="5400000">
            <a:off x="3405505" y="126365"/>
            <a:ext cx="2082165" cy="538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34"/>
                </a:moveTo>
                <a:cubicBezTo>
                  <a:pt x="4141" y="0"/>
                  <a:pt x="4141" y="0"/>
                  <a:pt x="4141" y="0"/>
                </a:cubicBezTo>
                <a:cubicBezTo>
                  <a:pt x="4141" y="906"/>
                  <a:pt x="4141" y="906"/>
                  <a:pt x="4141" y="906"/>
                </a:cubicBezTo>
                <a:cubicBezTo>
                  <a:pt x="4477" y="906"/>
                  <a:pt x="9364" y="906"/>
                  <a:pt x="10968" y="921"/>
                </a:cubicBezTo>
                <a:cubicBezTo>
                  <a:pt x="15034" y="951"/>
                  <a:pt x="21600" y="2006"/>
                  <a:pt x="21600" y="6002"/>
                </a:cubicBezTo>
                <a:cubicBezTo>
                  <a:pt x="21600" y="10117"/>
                  <a:pt x="21600" y="20887"/>
                  <a:pt x="21600" y="20887"/>
                </a:cubicBezTo>
                <a:cubicBezTo>
                  <a:pt x="21563" y="21288"/>
                  <a:pt x="20779" y="21600"/>
                  <a:pt x="19772" y="21600"/>
                </a:cubicBezTo>
                <a:cubicBezTo>
                  <a:pt x="18802" y="21600"/>
                  <a:pt x="18019" y="21288"/>
                  <a:pt x="17981" y="20887"/>
                </a:cubicBezTo>
                <a:cubicBezTo>
                  <a:pt x="17981" y="20887"/>
                  <a:pt x="18019" y="9552"/>
                  <a:pt x="18019" y="5764"/>
                </a:cubicBezTo>
                <a:cubicBezTo>
                  <a:pt x="17981" y="3758"/>
                  <a:pt x="14102" y="2347"/>
                  <a:pt x="11304" y="2347"/>
                </a:cubicBezTo>
                <a:cubicBezTo>
                  <a:pt x="4141" y="2347"/>
                  <a:pt x="4141" y="2347"/>
                  <a:pt x="4141" y="2347"/>
                </a:cubicBezTo>
                <a:cubicBezTo>
                  <a:pt x="4141" y="3283"/>
                  <a:pt x="4141" y="3283"/>
                  <a:pt x="4141" y="3283"/>
                </a:cubicBezTo>
                <a:cubicBezTo>
                  <a:pt x="0" y="1634"/>
                  <a:pt x="0" y="1634"/>
                  <a:pt x="0" y="1634"/>
                </a:cubicBezTo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015"/>
          </a:p>
        </p:txBody>
      </p:sp>
      <p:sp>
        <p:nvSpPr>
          <p:cNvPr id="26" name="Freeform 10"/>
          <p:cNvSpPr/>
          <p:nvPr/>
        </p:nvSpPr>
        <p:spPr>
          <a:xfrm rot="5400000">
            <a:off x="2903855" y="669290"/>
            <a:ext cx="1713230" cy="397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232"/>
                </a:moveTo>
                <a:cubicBezTo>
                  <a:pt x="5026" y="0"/>
                  <a:pt x="5026" y="0"/>
                  <a:pt x="5026" y="0"/>
                </a:cubicBezTo>
                <a:cubicBezTo>
                  <a:pt x="5026" y="1247"/>
                  <a:pt x="5026" y="1247"/>
                  <a:pt x="5026" y="1247"/>
                </a:cubicBezTo>
                <a:cubicBezTo>
                  <a:pt x="5434" y="1247"/>
                  <a:pt x="6747" y="1247"/>
                  <a:pt x="8694" y="1247"/>
                </a:cubicBezTo>
                <a:cubicBezTo>
                  <a:pt x="13630" y="1287"/>
                  <a:pt x="21600" y="2715"/>
                  <a:pt x="21600" y="8125"/>
                </a:cubicBezTo>
                <a:cubicBezTo>
                  <a:pt x="21600" y="13696"/>
                  <a:pt x="21600" y="20635"/>
                  <a:pt x="21600" y="20635"/>
                </a:cubicBezTo>
                <a:cubicBezTo>
                  <a:pt x="21555" y="21158"/>
                  <a:pt x="20604" y="21600"/>
                  <a:pt x="19381" y="21600"/>
                </a:cubicBezTo>
                <a:cubicBezTo>
                  <a:pt x="18204" y="21600"/>
                  <a:pt x="17208" y="21158"/>
                  <a:pt x="17208" y="20635"/>
                </a:cubicBezTo>
                <a:cubicBezTo>
                  <a:pt x="17208" y="20635"/>
                  <a:pt x="17253" y="12932"/>
                  <a:pt x="17208" y="7823"/>
                </a:cubicBezTo>
                <a:cubicBezTo>
                  <a:pt x="17208" y="5108"/>
                  <a:pt x="12498" y="3178"/>
                  <a:pt x="9102" y="3178"/>
                </a:cubicBezTo>
                <a:cubicBezTo>
                  <a:pt x="5026" y="3178"/>
                  <a:pt x="5026" y="3178"/>
                  <a:pt x="5026" y="3178"/>
                </a:cubicBezTo>
                <a:cubicBezTo>
                  <a:pt x="5026" y="4465"/>
                  <a:pt x="5026" y="4465"/>
                  <a:pt x="5026" y="4465"/>
                </a:cubicBezTo>
                <a:cubicBezTo>
                  <a:pt x="0" y="2232"/>
                  <a:pt x="0" y="2232"/>
                  <a:pt x="0" y="2232"/>
                </a:cubicBezTo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015"/>
          </a:p>
        </p:txBody>
      </p:sp>
      <p:sp>
        <p:nvSpPr>
          <p:cNvPr id="27" name="Freeform 12"/>
          <p:cNvSpPr/>
          <p:nvPr/>
        </p:nvSpPr>
        <p:spPr>
          <a:xfrm rot="5400000">
            <a:off x="2905125" y="3408045"/>
            <a:ext cx="1715135" cy="397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234"/>
                </a:moveTo>
                <a:cubicBezTo>
                  <a:pt x="16574" y="0"/>
                  <a:pt x="16574" y="0"/>
                  <a:pt x="16574" y="0"/>
                </a:cubicBezTo>
                <a:cubicBezTo>
                  <a:pt x="16574" y="1228"/>
                  <a:pt x="16574" y="1228"/>
                  <a:pt x="16574" y="1228"/>
                </a:cubicBezTo>
                <a:cubicBezTo>
                  <a:pt x="16166" y="1228"/>
                  <a:pt x="14853" y="1228"/>
                  <a:pt x="12906" y="1248"/>
                </a:cubicBezTo>
                <a:cubicBezTo>
                  <a:pt x="7970" y="1288"/>
                  <a:pt x="0" y="2718"/>
                  <a:pt x="0" y="8133"/>
                </a:cubicBezTo>
                <a:cubicBezTo>
                  <a:pt x="0" y="13709"/>
                  <a:pt x="45" y="20654"/>
                  <a:pt x="45" y="20654"/>
                </a:cubicBezTo>
                <a:cubicBezTo>
                  <a:pt x="45" y="21177"/>
                  <a:pt x="996" y="21600"/>
                  <a:pt x="2219" y="21600"/>
                </a:cubicBezTo>
                <a:cubicBezTo>
                  <a:pt x="3396" y="21600"/>
                  <a:pt x="4392" y="21177"/>
                  <a:pt x="4392" y="20654"/>
                </a:cubicBezTo>
                <a:cubicBezTo>
                  <a:pt x="4392" y="20654"/>
                  <a:pt x="4347" y="12944"/>
                  <a:pt x="4392" y="7811"/>
                </a:cubicBezTo>
                <a:cubicBezTo>
                  <a:pt x="4392" y="5113"/>
                  <a:pt x="9102" y="3181"/>
                  <a:pt x="12498" y="3181"/>
                </a:cubicBezTo>
                <a:cubicBezTo>
                  <a:pt x="16574" y="3181"/>
                  <a:pt x="16574" y="3181"/>
                  <a:pt x="16574" y="3181"/>
                </a:cubicBezTo>
                <a:cubicBezTo>
                  <a:pt x="16574" y="4449"/>
                  <a:pt x="16574" y="4449"/>
                  <a:pt x="16574" y="4449"/>
                </a:cubicBezTo>
                <a:lnTo>
                  <a:pt x="21600" y="2234"/>
                </a:lnTo>
                <a:close/>
              </a:path>
            </a:pathLst>
          </a:custGeom>
          <a:solidFill>
            <a:srgbClr val="F9680D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015"/>
          </a:p>
        </p:txBody>
      </p:sp>
      <p:sp>
        <p:nvSpPr>
          <p:cNvPr id="29" name="Freeform 13"/>
          <p:cNvSpPr/>
          <p:nvPr/>
        </p:nvSpPr>
        <p:spPr>
          <a:xfrm rot="5400000">
            <a:off x="3406140" y="2540000"/>
            <a:ext cx="2080895" cy="538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34"/>
                </a:moveTo>
                <a:cubicBezTo>
                  <a:pt x="17459" y="0"/>
                  <a:pt x="17459" y="0"/>
                  <a:pt x="17459" y="0"/>
                </a:cubicBezTo>
                <a:cubicBezTo>
                  <a:pt x="17459" y="906"/>
                  <a:pt x="17459" y="906"/>
                  <a:pt x="17459" y="906"/>
                </a:cubicBezTo>
                <a:cubicBezTo>
                  <a:pt x="17123" y="906"/>
                  <a:pt x="12236" y="906"/>
                  <a:pt x="10632" y="921"/>
                </a:cubicBezTo>
                <a:cubicBezTo>
                  <a:pt x="6566" y="951"/>
                  <a:pt x="0" y="2006"/>
                  <a:pt x="0" y="6002"/>
                </a:cubicBezTo>
                <a:cubicBezTo>
                  <a:pt x="0" y="10117"/>
                  <a:pt x="0" y="20887"/>
                  <a:pt x="0" y="20887"/>
                </a:cubicBezTo>
                <a:cubicBezTo>
                  <a:pt x="37" y="21288"/>
                  <a:pt x="821" y="21600"/>
                  <a:pt x="1828" y="21600"/>
                </a:cubicBezTo>
                <a:cubicBezTo>
                  <a:pt x="2798" y="21600"/>
                  <a:pt x="3619" y="21288"/>
                  <a:pt x="3619" y="20887"/>
                </a:cubicBezTo>
                <a:cubicBezTo>
                  <a:pt x="3619" y="20887"/>
                  <a:pt x="3581" y="9552"/>
                  <a:pt x="3619" y="5764"/>
                </a:cubicBezTo>
                <a:cubicBezTo>
                  <a:pt x="3619" y="3773"/>
                  <a:pt x="7498" y="2347"/>
                  <a:pt x="10296" y="2347"/>
                </a:cubicBezTo>
                <a:cubicBezTo>
                  <a:pt x="17459" y="2347"/>
                  <a:pt x="17459" y="2347"/>
                  <a:pt x="17459" y="2347"/>
                </a:cubicBezTo>
                <a:cubicBezTo>
                  <a:pt x="17459" y="3283"/>
                  <a:pt x="17459" y="3283"/>
                  <a:pt x="17459" y="3283"/>
                </a:cubicBezTo>
                <a:lnTo>
                  <a:pt x="21600" y="1634"/>
                </a:lnTo>
                <a:close/>
              </a:path>
            </a:pathLst>
          </a:custGeom>
          <a:solidFill>
            <a:srgbClr val="F43308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015"/>
          </a:p>
        </p:txBody>
      </p:sp>
      <p:sp>
        <p:nvSpPr>
          <p:cNvPr id="30" name="文本框 29"/>
          <p:cNvSpPr txBox="1"/>
          <p:nvPr/>
        </p:nvSpPr>
        <p:spPr>
          <a:xfrm>
            <a:off x="500380" y="1802130"/>
            <a:ext cx="4031615" cy="11976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r>
              <a:rPr lang="en-US" altLang="zh-CN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1</a:t>
            </a: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、</a:t>
            </a: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将相关的</a:t>
            </a: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政府机关、行业协会、会员单位、企业、社区、高校、个人联动起来，成立</a:t>
            </a:r>
            <a:r>
              <a:rPr lang="en-US" altLang="zh-CN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广州协会志愿服务工作委员会</a:t>
            </a:r>
            <a:r>
              <a:rPr lang="en-US" altLang="zh-CN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”</a:t>
            </a: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92975" y="1958975"/>
            <a:ext cx="3253740" cy="6991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2</a:t>
            </a: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、落实委员会的领导班子，制定相关管理制度；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0380" y="5140325"/>
            <a:ext cx="4031615" cy="13081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latin typeface="+mn-lt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、</a:t>
            </a: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+mn-ea"/>
              </a:rPr>
              <a:t>落实2022年网民网络安全感满意度调查活动的分工安排，每个机构根据自身实际情况，积极发动志愿者参与当天的宣传和调查活动；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32850" y="3305810"/>
            <a:ext cx="3174365" cy="13081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3、参与</a:t>
            </a: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+mn-ea"/>
              </a:rPr>
              <a:t>2022年网民网络安全感满意度调查活动志愿者筹备会议，制定前期宣传、预热、当天活动执行方案；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92975" y="5490210"/>
            <a:ext cx="4031615" cy="6991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latin typeface="+mn-lt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+mn-ea"/>
              </a:rPr>
              <a:t>、调查活动结束后，进行工作委员会成员、志愿者的评优奖励活动。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26575" y="986669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广州协会志愿服务工作委员会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2578392" y="1954953"/>
            <a:ext cx="3108668" cy="1090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763097" y="2284518"/>
            <a:ext cx="2924810" cy="398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网安志愿者活动</a:t>
            </a:r>
            <a:endParaRPr lang="zh-CN" altLang="zh-CN" sz="2000" b="1" dirty="0">
              <a:gradFill flip="none" rotWithShape="1">
                <a:gsLst>
                  <a:gs pos="25000">
                    <a:schemeClr val="tx2"/>
                  </a:gs>
                  <a:gs pos="74000">
                    <a:schemeClr val="accent3"/>
                  </a:gs>
                </a:gsLst>
                <a:lin ang="189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29927" y="1954953"/>
            <a:ext cx="1034284" cy="1090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10188" y="1954953"/>
            <a:ext cx="94214" cy="10905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55596" y="2169298"/>
            <a:ext cx="781531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 flipH="1">
            <a:off x="3907155" y="3411855"/>
            <a:ext cx="1341120" cy="176212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38017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活动介绍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42298" y="1366566"/>
            <a:ext cx="9541845" cy="5160258"/>
            <a:chOff x="2546" y="2171"/>
            <a:chExt cx="10044" cy="5432"/>
          </a:xfrm>
        </p:grpSpPr>
        <p:cxnSp>
          <p:nvCxnSpPr>
            <p:cNvPr id="3" name="直接连接符 2"/>
            <p:cNvCxnSpPr>
              <a:stCxn id="10" idx="1"/>
            </p:cNvCxnSpPr>
            <p:nvPr/>
          </p:nvCxnSpPr>
          <p:spPr>
            <a:xfrm>
              <a:off x="7995" y="3586"/>
              <a:ext cx="4004" cy="1578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>
              <a:stCxn id="10" idx="6"/>
            </p:cNvCxnSpPr>
            <p:nvPr/>
          </p:nvCxnSpPr>
          <p:spPr>
            <a:xfrm flipH="1" flipV="1">
              <a:off x="4046" y="3041"/>
              <a:ext cx="2194" cy="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endCxn id="10" idx="2"/>
            </p:cNvCxnSpPr>
            <p:nvPr/>
          </p:nvCxnSpPr>
          <p:spPr>
            <a:xfrm flipH="1" flipV="1">
              <a:off x="7660" y="4024"/>
              <a:ext cx="1725" cy="215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endCxn id="10" idx="3"/>
            </p:cNvCxnSpPr>
            <p:nvPr/>
          </p:nvCxnSpPr>
          <p:spPr>
            <a:xfrm flipH="1" flipV="1">
              <a:off x="7118" y="4191"/>
              <a:ext cx="82" cy="3103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10" idx="5"/>
            </p:cNvCxnSpPr>
            <p:nvPr/>
          </p:nvCxnSpPr>
          <p:spPr>
            <a:xfrm flipH="1">
              <a:off x="3779" y="3587"/>
              <a:ext cx="2461" cy="1564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10" idx="0"/>
            </p:cNvCxnSpPr>
            <p:nvPr/>
          </p:nvCxnSpPr>
          <p:spPr>
            <a:xfrm flipH="1">
              <a:off x="7995" y="3044"/>
              <a:ext cx="2249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十角星 18"/>
            <p:cNvSpPr/>
            <p:nvPr/>
          </p:nvSpPr>
          <p:spPr>
            <a:xfrm>
              <a:off x="6240" y="2439"/>
              <a:ext cx="1755" cy="1753"/>
            </a:xfrm>
            <a:prstGeom prst="star10">
              <a:avLst/>
            </a:prstGeom>
            <a:solidFill>
              <a:srgbClr val="1F497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7" tIns="45698" rIns="91397" bIns="45698" anchor="ctr"/>
            <a:lstStyle/>
            <a:p>
              <a:pPr algn="ctr">
                <a:defRPr/>
              </a:pPr>
              <a:endParaRPr lang="zh-CN" altLang="en-US" sz="135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5885" y="2171"/>
              <a:ext cx="2530" cy="253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20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10" y="2917"/>
              <a:ext cx="2101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网络安全志愿者</a:t>
              </a:r>
              <a:endParaRPr lang="zh-CN" alt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324" y="2390"/>
              <a:ext cx="1308" cy="13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走进</a:t>
              </a:r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社区</a:t>
              </a:r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791" y="2390"/>
              <a:ext cx="1308" cy="13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申报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282" y="4528"/>
              <a:ext cx="1308" cy="13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走进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机关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723" y="5406"/>
              <a:ext cx="1308" cy="13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走进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园区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504" y="6295"/>
              <a:ext cx="1308" cy="13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走进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46" y="4766"/>
              <a:ext cx="1308" cy="13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走进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校园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2996629" y="5110903"/>
            <a:ext cx="1242606" cy="12425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网安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志愿者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46266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活动介绍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4" name="任意多边形 3"/>
          <p:cNvSpPr/>
          <p:nvPr/>
        </p:nvSpPr>
        <p:spPr>
          <a:xfrm rot="18900000" flipH="1">
            <a:off x="2562860" y="3405505"/>
            <a:ext cx="294640" cy="29464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823720" y="3107055"/>
            <a:ext cx="890905" cy="890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8005" y="3230880"/>
            <a:ext cx="939800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参加</a:t>
            </a:r>
            <a:endParaRPr kumimoji="0" lang="zh-CN" altLang="zh-CN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培训</a:t>
            </a:r>
            <a:endParaRPr kumimoji="0" lang="zh-CN" altLang="zh-CN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6720" y="3007995"/>
            <a:ext cx="1231265" cy="1088390"/>
            <a:chOff x="2599" y="4752"/>
            <a:chExt cx="1939" cy="1714"/>
          </a:xfrm>
        </p:grpSpPr>
        <p:sp>
          <p:nvSpPr>
            <p:cNvPr id="2" name="任意多边形 1"/>
            <p:cNvSpPr/>
            <p:nvPr/>
          </p:nvSpPr>
          <p:spPr>
            <a:xfrm rot="18900000" flipH="1">
              <a:off x="4074" y="5348"/>
              <a:ext cx="464" cy="464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2599" y="4752"/>
              <a:ext cx="1714" cy="17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16" y="4884"/>
              <a:ext cx="1480" cy="145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zh-CN" sz="1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登记成为网安全愿者</a:t>
              </a:r>
              <a:endParaRPr kumimoji="0" lang="zh-CN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rot="16200000">
            <a:off x="3181985" y="3347085"/>
            <a:ext cx="0" cy="407670"/>
          </a:xfrm>
          <a:prstGeom prst="line">
            <a:avLst/>
          </a:prstGeom>
          <a:ln w="19050" cmpd="sng">
            <a:solidFill>
              <a:srgbClr val="C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6200000" flipH="1">
            <a:off x="2635250" y="4303395"/>
            <a:ext cx="1497330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接箭头连接符 13"/>
          <p:cNvCxnSpPr/>
          <p:nvPr/>
        </p:nvCxnSpPr>
        <p:spPr>
          <a:xfrm rot="16200000">
            <a:off x="3639820" y="4781550"/>
            <a:ext cx="0" cy="512445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连接符 14"/>
          <p:cNvCxnSpPr/>
          <p:nvPr/>
        </p:nvCxnSpPr>
        <p:spPr>
          <a:xfrm rot="16200000" flipH="1">
            <a:off x="2635250" y="2799080"/>
            <a:ext cx="1497330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/>
          <p:nvPr/>
        </p:nvCxnSpPr>
        <p:spPr>
          <a:xfrm rot="16200000">
            <a:off x="3639820" y="1793240"/>
            <a:ext cx="0" cy="512445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任意多边形 28"/>
          <p:cNvSpPr/>
          <p:nvPr/>
        </p:nvSpPr>
        <p:spPr>
          <a:xfrm rot="18900000" flipH="1">
            <a:off x="4665980" y="4890770"/>
            <a:ext cx="294640" cy="29464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926840" y="4592320"/>
            <a:ext cx="890905" cy="890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21125" y="4848860"/>
            <a:ext cx="93980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志愿者</a:t>
            </a:r>
            <a:endParaRPr kumimoji="0" lang="zh-CN" altLang="zh-CN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sp>
        <p:nvSpPr>
          <p:cNvPr id="44" name="任意多边形 43"/>
          <p:cNvSpPr/>
          <p:nvPr/>
        </p:nvSpPr>
        <p:spPr>
          <a:xfrm rot="18900000" flipH="1">
            <a:off x="4657090" y="1902460"/>
            <a:ext cx="294640" cy="29464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917950" y="1604010"/>
            <a:ext cx="890905" cy="890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12235" y="1727835"/>
            <a:ext cx="939800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公益</a:t>
            </a:r>
            <a:endParaRPr kumimoji="0" lang="zh-CN" altLang="zh-CN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讲师</a:t>
            </a:r>
            <a:endParaRPr kumimoji="0" lang="en-US" altLang="zh-CN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pic>
        <p:nvPicPr>
          <p:cNvPr id="65" name="图片 64" descr="公益讲师证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5040" y="4667885"/>
            <a:ext cx="2633345" cy="1808480"/>
          </a:xfrm>
          <a:prstGeom prst="rect">
            <a:avLst/>
          </a:prstGeom>
        </p:spPr>
      </p:pic>
      <p:pic>
        <p:nvPicPr>
          <p:cNvPr id="6" name="图片 5" descr="微信图片_202206211742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050" y="3766185"/>
            <a:ext cx="1898015" cy="276923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057775" y="1321435"/>
            <a:ext cx="367030" cy="666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eaVert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颁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 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发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56175" y="5128895"/>
            <a:ext cx="367030" cy="13716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eaVert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考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 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核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 </a:t>
            </a:r>
            <a:r>
              <a:rPr lang="zh-CN" altLang="en-US" b="1">
                <a:solidFill>
                  <a:schemeClr val="tx2"/>
                </a:solidFill>
                <a:latin typeface="+mj-ea"/>
                <a:ea typeface="+mj-ea"/>
                <a:cs typeface="+mj-ea"/>
                <a:sym typeface="Arial" panose="020B0604020202020204"/>
              </a:rPr>
              <a:t>通</a:t>
            </a:r>
            <a:r>
              <a:rPr lang="en-US" altLang="zh-CN" b="1">
                <a:solidFill>
                  <a:schemeClr val="tx2"/>
                </a:solidFill>
                <a:latin typeface="+mj-ea"/>
                <a:ea typeface="+mj-ea"/>
                <a:cs typeface="+mj-ea"/>
                <a:sym typeface="Arial" panose="020B0604020202020204"/>
              </a:rPr>
              <a:t> </a:t>
            </a:r>
            <a:r>
              <a:rPr lang="zh-CN" altLang="en-US" b="1">
                <a:solidFill>
                  <a:schemeClr val="tx2"/>
                </a:solidFill>
                <a:latin typeface="+mj-ea"/>
                <a:ea typeface="+mj-ea"/>
                <a:cs typeface="+mj-ea"/>
                <a:sym typeface="Arial" panose="020B0604020202020204"/>
              </a:rPr>
              <a:t>过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069648" y="4937760"/>
            <a:ext cx="890905" cy="890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45200" y="5061585"/>
            <a:ext cx="939800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志愿时证书</a:t>
            </a:r>
            <a:endParaRPr kumimoji="0" lang="en-US" altLang="zh-CN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018213" y="3748405"/>
            <a:ext cx="890905" cy="890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993765" y="4017010"/>
            <a:ext cx="93980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志愿时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018213" y="2576830"/>
            <a:ext cx="890905" cy="890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93765" y="2845435"/>
            <a:ext cx="93980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四宝盾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018213" y="1294765"/>
            <a:ext cx="890905" cy="890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93765" y="1418590"/>
            <a:ext cx="939800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公益讲师聘书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rot="16200000">
            <a:off x="5261610" y="1845310"/>
            <a:ext cx="0" cy="407670"/>
          </a:xfrm>
          <a:prstGeom prst="line">
            <a:avLst/>
          </a:prstGeom>
          <a:ln w="19050" cmpd="sng">
            <a:solidFill>
              <a:srgbClr val="C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图片 46" descr="微信图片_202206241009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7340" y="4630420"/>
            <a:ext cx="2774950" cy="1870075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>
            <a:off x="5468620" y="1733550"/>
            <a:ext cx="1270" cy="237617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直接箭头连接符 51"/>
          <p:cNvCxnSpPr/>
          <p:nvPr/>
        </p:nvCxnSpPr>
        <p:spPr>
          <a:xfrm rot="16200000">
            <a:off x="5720715" y="1477010"/>
            <a:ext cx="0" cy="512445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直接箭头连接符 52"/>
          <p:cNvCxnSpPr/>
          <p:nvPr/>
        </p:nvCxnSpPr>
        <p:spPr>
          <a:xfrm rot="16200000">
            <a:off x="5727700" y="2679065"/>
            <a:ext cx="0" cy="512445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直接箭头连接符 53"/>
          <p:cNvCxnSpPr/>
          <p:nvPr/>
        </p:nvCxnSpPr>
        <p:spPr>
          <a:xfrm rot="16200000">
            <a:off x="5720715" y="3843020"/>
            <a:ext cx="0" cy="512445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直接连接符 56"/>
          <p:cNvCxnSpPr/>
          <p:nvPr/>
        </p:nvCxnSpPr>
        <p:spPr>
          <a:xfrm flipH="1">
            <a:off x="5052060" y="5030470"/>
            <a:ext cx="271780" cy="0"/>
          </a:xfrm>
          <a:prstGeom prst="line">
            <a:avLst/>
          </a:prstGeom>
          <a:ln w="19050" cmpd="sng">
            <a:solidFill>
              <a:srgbClr val="C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327015" y="3098800"/>
            <a:ext cx="0" cy="228727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直接箭头连接符 58"/>
          <p:cNvCxnSpPr/>
          <p:nvPr/>
        </p:nvCxnSpPr>
        <p:spPr>
          <a:xfrm>
            <a:off x="5330190" y="3097530"/>
            <a:ext cx="65278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直接箭头连接符 59"/>
          <p:cNvCxnSpPr/>
          <p:nvPr/>
        </p:nvCxnSpPr>
        <p:spPr>
          <a:xfrm>
            <a:off x="5323205" y="4316095"/>
            <a:ext cx="674370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直接箭头连接符 60"/>
          <p:cNvCxnSpPr/>
          <p:nvPr/>
        </p:nvCxnSpPr>
        <p:spPr>
          <a:xfrm>
            <a:off x="5330190" y="5386070"/>
            <a:ext cx="622935" cy="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9" name="图片 68" descr="微信图片_202206241043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820" y="517525"/>
            <a:ext cx="2851785" cy="4074795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10433050" y="1972945"/>
            <a:ext cx="9525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</a:t>
            </a:r>
            <a:endParaRPr lang="zh-CN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71" name="任意多边形 70"/>
          <p:cNvSpPr/>
          <p:nvPr/>
        </p:nvSpPr>
        <p:spPr>
          <a:xfrm rot="18900000" flipH="1">
            <a:off x="9999345" y="2049145"/>
            <a:ext cx="294640" cy="29464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55270" y="913765"/>
            <a:ext cx="2519045" cy="5694045"/>
            <a:chOff x="763" y="1439"/>
            <a:chExt cx="3967" cy="8967"/>
          </a:xfrm>
        </p:grpSpPr>
        <p:grpSp>
          <p:nvGrpSpPr>
            <p:cNvPr id="11" name="组合 10"/>
            <p:cNvGrpSpPr/>
            <p:nvPr/>
          </p:nvGrpSpPr>
          <p:grpSpPr>
            <a:xfrm>
              <a:off x="763" y="1439"/>
              <a:ext cx="3967" cy="8202"/>
              <a:chOff x="763" y="1750"/>
              <a:chExt cx="3163" cy="6540"/>
            </a:xfrm>
          </p:grpSpPr>
          <p:pic>
            <p:nvPicPr>
              <p:cNvPr id="7" name="图片 6" descr="微信图片_2022062217154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82" y="1750"/>
                <a:ext cx="3125" cy="2087"/>
              </a:xfrm>
              <a:prstGeom prst="rect">
                <a:avLst/>
              </a:prstGeom>
            </p:spPr>
          </p:pic>
          <p:pic>
            <p:nvPicPr>
              <p:cNvPr id="8" name="图片 7" descr="微信图片_2022062217155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3" y="6192"/>
                <a:ext cx="3144" cy="2098"/>
              </a:xfrm>
              <a:prstGeom prst="rect">
                <a:avLst/>
              </a:prstGeom>
            </p:spPr>
          </p:pic>
          <p:pic>
            <p:nvPicPr>
              <p:cNvPr id="17" name="图片 16" descr="微信图片_2022062217160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" y="3966"/>
                <a:ext cx="3144" cy="2100"/>
              </a:xfrm>
              <a:prstGeom prst="rect">
                <a:avLst/>
              </a:prstGeom>
            </p:spPr>
          </p:pic>
        </p:grpSp>
        <p:sp>
          <p:nvSpPr>
            <p:cNvPr id="19" name="文本框 18"/>
            <p:cNvSpPr txBox="1"/>
            <p:nvPr/>
          </p:nvSpPr>
          <p:spPr>
            <a:xfrm>
              <a:off x="968" y="9925"/>
              <a:ext cx="3557" cy="48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zh-CN" sz="14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公益讲师线上</a:t>
              </a:r>
              <a:r>
                <a:rPr kumimoji="0" lang="zh-CN" altLang="en-US" sz="14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授课</a:t>
              </a:r>
              <a:endPara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</p:grpSp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46266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活动介绍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865120" y="913765"/>
            <a:ext cx="2395855" cy="5694045"/>
            <a:chOff x="15086" y="1439"/>
            <a:chExt cx="3773" cy="8967"/>
          </a:xfrm>
        </p:grpSpPr>
        <p:pic>
          <p:nvPicPr>
            <p:cNvPr id="3" name="图片 2" descr="微信图片_202206240942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86" y="1439"/>
              <a:ext cx="3773" cy="816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5906" y="9925"/>
              <a:ext cx="2134" cy="48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讲师授课</a:t>
              </a:r>
              <a:endPara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474550" y="1615440"/>
            <a:ext cx="1394792" cy="5027591"/>
            <a:chOff x="5278" y="1439"/>
            <a:chExt cx="2507" cy="9035"/>
          </a:xfrm>
        </p:grpSpPr>
        <p:pic>
          <p:nvPicPr>
            <p:cNvPr id="21" name="图片 20" descr="微信图片_202206240937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366" y="1439"/>
              <a:ext cx="2353" cy="830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278" y="9925"/>
              <a:ext cx="2486" cy="54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朋友圈集攒</a:t>
              </a:r>
              <a:endPara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99" y="1709"/>
              <a:ext cx="2486" cy="1663"/>
            </a:xfrm>
            <a:prstGeom prst="ellipse">
              <a:avLst/>
            </a:prstGeom>
            <a:noFill/>
            <a:ln w="0" cap="flat">
              <a:solidFill>
                <a:schemeClr val="accent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89880" y="864870"/>
            <a:ext cx="2412365" cy="5706100"/>
            <a:chOff x="11011" y="1439"/>
            <a:chExt cx="3792" cy="8966"/>
          </a:xfrm>
        </p:grpSpPr>
        <p:pic>
          <p:nvPicPr>
            <p:cNvPr id="4" name="图片 3" descr="微信图片_202206240942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11" y="1439"/>
              <a:ext cx="3792" cy="820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171" y="9925"/>
              <a:ext cx="3473" cy="48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参加培训志愿者名单数量</a:t>
              </a:r>
              <a:endPara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664" y="1955"/>
              <a:ext cx="2486" cy="611"/>
            </a:xfrm>
            <a:prstGeom prst="ellipse">
              <a:avLst/>
            </a:prstGeom>
            <a:noFill/>
            <a:ln w="0" cap="flat">
              <a:solidFill>
                <a:schemeClr val="accent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fromWordArt="0" anchor="ctr" anchorCtr="0" forceAA="0" compatLnSpc="1">
              <a:normAutofit fontScale="80000" lnSpcReduction="20000"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27975" y="895985"/>
            <a:ext cx="2412365" cy="5705383"/>
            <a:chOff x="12485" y="1439"/>
            <a:chExt cx="3792" cy="8966"/>
          </a:xfrm>
        </p:grpSpPr>
        <p:pic>
          <p:nvPicPr>
            <p:cNvPr id="16" name="图片 15" descr="微信图片_202206240944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85" y="1439"/>
              <a:ext cx="3792" cy="8208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2645" y="9925"/>
              <a:ext cx="3473" cy="48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线上答疑</a:t>
              </a:r>
              <a:endPara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</p:grpSp>
      <p:pic>
        <p:nvPicPr>
          <p:cNvPr id="2" name="图片 1" descr="信息安全协会会徽原件（ok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29927" y="507153"/>
            <a:ext cx="9443720" cy="4025053"/>
            <a:chOff x="1807" y="599"/>
            <a:chExt cx="11154" cy="4754"/>
          </a:xfrm>
        </p:grpSpPr>
        <p:grpSp>
          <p:nvGrpSpPr>
            <p:cNvPr id="6" name="组合 5"/>
            <p:cNvGrpSpPr/>
            <p:nvPr/>
          </p:nvGrpSpPr>
          <p:grpSpPr>
            <a:xfrm>
              <a:off x="1807" y="2309"/>
              <a:ext cx="4910" cy="1288"/>
              <a:chOff x="870669" y="2672332"/>
              <a:chExt cx="4834088" cy="1267843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870669" y="2672332"/>
                <a:ext cx="4834088" cy="1267843"/>
                <a:chOff x="1193800" y="2773932"/>
                <a:chExt cx="4834088" cy="1267843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2412999" y="2773932"/>
                  <a:ext cx="3614889" cy="1267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048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2627496" y="3016480"/>
                  <a:ext cx="3132514" cy="82300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zh-CN" sz="2000" b="1" dirty="0">
                      <a:gradFill flip="none" rotWithShape="1">
                        <a:gsLst>
                          <a:gs pos="25000">
                            <a:schemeClr val="tx2"/>
                          </a:gs>
                          <a:gs pos="74000">
                            <a:schemeClr val="accent3"/>
                          </a:gs>
                        </a:gsLst>
                        <a:lin ang="18900000" scaled="1"/>
                        <a:tileRect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广州市信息网络安全</a:t>
                  </a:r>
                  <a:r>
                    <a:rPr lang="zh-CN" altLang="zh-CN" sz="2000" b="1" dirty="0" smtClean="0">
                      <a:gradFill flip="none" rotWithShape="1">
                        <a:gsLst>
                          <a:gs pos="25000">
                            <a:schemeClr val="tx2"/>
                          </a:gs>
                          <a:gs pos="74000">
                            <a:schemeClr val="accent3"/>
                          </a:gs>
                        </a:gsLst>
                        <a:lin ang="18900000" scaled="1"/>
                        <a:tileRect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协会</a:t>
                  </a:r>
                  <a:r>
                    <a:rPr lang="zh-CN" altLang="en-US" sz="2000" b="1" dirty="0" smtClean="0">
                      <a:gradFill flip="none" rotWithShape="1">
                        <a:gsLst>
                          <a:gs pos="25000">
                            <a:schemeClr val="tx2"/>
                          </a:gs>
                          <a:gs pos="74000">
                            <a:schemeClr val="accent3"/>
                          </a:gs>
                        </a:gsLst>
                        <a:lin ang="18900000" scaled="1"/>
                        <a:tileRect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样本采集</a:t>
                  </a:r>
                  <a:r>
                    <a:rPr lang="zh-CN" altLang="en-US" sz="2000" b="1" dirty="0" smtClean="0">
                      <a:gradFill flip="none" rotWithShape="1">
                        <a:gsLst>
                          <a:gs pos="25000">
                            <a:schemeClr val="tx2"/>
                          </a:gs>
                          <a:gs pos="74000">
                            <a:schemeClr val="accent3"/>
                          </a:gs>
                        </a:gsLst>
                        <a:lin ang="18900000" scaled="1"/>
                        <a:tileRect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目标</a:t>
                  </a:r>
                  <a:endParaRPr lang="zh-CN" altLang="zh-CN" sz="2000" b="1" dirty="0">
                    <a:gradFill flip="none" rotWithShape="1">
                      <a:gsLst>
                        <a:gs pos="25000">
                          <a:schemeClr val="tx2"/>
                        </a:gs>
                        <a:gs pos="74000">
                          <a:schemeClr val="accent3"/>
                        </a:gs>
                      </a:gsLst>
                      <a:lin ang="189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193800" y="2773932"/>
                  <a:ext cx="1202709" cy="126784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3048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2333689" y="2773932"/>
                  <a:ext cx="109556" cy="126784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3048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1016802" y="2921533"/>
                <a:ext cx="908797" cy="69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07" y="4065"/>
              <a:ext cx="4910" cy="1288"/>
              <a:chOff x="870669" y="2672332"/>
              <a:chExt cx="4834088" cy="126784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70669" y="2672332"/>
                <a:ext cx="4834088" cy="1267843"/>
                <a:chOff x="1193800" y="2773932"/>
                <a:chExt cx="4834088" cy="1267843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2412999" y="2773932"/>
                  <a:ext cx="3614889" cy="1267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048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564276" y="2982122"/>
                  <a:ext cx="3400353" cy="821686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zh-CN" sz="2000" b="1" dirty="0">
                      <a:gradFill flip="none" rotWithShape="1">
                        <a:gsLst>
                          <a:gs pos="25000">
                            <a:schemeClr val="tx2"/>
                          </a:gs>
                          <a:gs pos="74000">
                            <a:schemeClr val="accent3"/>
                          </a:gs>
                        </a:gsLst>
                        <a:lin ang="18900000" scaled="1"/>
                        <a:tileRect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网安联志愿者服务队的组建</a:t>
                  </a:r>
                  <a:endParaRPr lang="zh-CN" altLang="en-US" sz="2000" b="1" dirty="0">
                    <a:gradFill flip="none" rotWithShape="1">
                      <a:gsLst>
                        <a:gs pos="25000">
                          <a:schemeClr val="tx2"/>
                        </a:gs>
                        <a:gs pos="74000">
                          <a:schemeClr val="accent3"/>
                        </a:gs>
                      </a:gsLst>
                      <a:lin ang="189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193800" y="2773932"/>
                  <a:ext cx="1202709" cy="126784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3048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333689" y="2773932"/>
                  <a:ext cx="109556" cy="126784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3048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1016802" y="2921533"/>
                <a:ext cx="908797" cy="696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051" y="2309"/>
              <a:ext cx="4910" cy="1288"/>
              <a:chOff x="870669" y="2672332"/>
              <a:chExt cx="4834088" cy="1267843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870669" y="2672332"/>
                <a:ext cx="4834088" cy="1267843"/>
                <a:chOff x="1193800" y="2773932"/>
                <a:chExt cx="4834088" cy="1267843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2412999" y="2773932"/>
                  <a:ext cx="3614889" cy="1267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048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2655085" y="3152317"/>
                  <a:ext cx="3287255" cy="46362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en-US" sz="2000" b="1" dirty="0">
                      <a:gradFill flip="none" rotWithShape="1">
                        <a:gsLst>
                          <a:gs pos="25000">
                            <a:schemeClr val="tx2"/>
                          </a:gs>
                          <a:gs pos="74000">
                            <a:schemeClr val="accent3"/>
                          </a:gs>
                        </a:gsLst>
                        <a:lin ang="18900000" scaled="1"/>
                        <a:tileRect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网安志愿活动</a:t>
                  </a:r>
                  <a:endParaRPr lang="zh-CN" altLang="en-US" sz="2000" b="1" dirty="0" smtClean="0">
                    <a:gradFill flip="none" rotWithShape="1">
                      <a:gsLst>
                        <a:gs pos="25000">
                          <a:schemeClr val="tx2"/>
                        </a:gs>
                        <a:gs pos="74000">
                          <a:schemeClr val="accent3"/>
                        </a:gs>
                      </a:gsLst>
                      <a:lin ang="189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1193800" y="2773932"/>
                  <a:ext cx="1202709" cy="126784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3048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2333689" y="2773932"/>
                  <a:ext cx="109556" cy="126784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3048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1016802" y="2921533"/>
                <a:ext cx="908797" cy="696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930" y="1031"/>
              <a:ext cx="2722" cy="870"/>
              <a:chOff x="3223819" y="2577943"/>
              <a:chExt cx="2304477" cy="736515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23819" y="2577943"/>
                <a:ext cx="2304477" cy="50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700" b="1" dirty="0">
                    <a:solidFill>
                      <a:schemeClr val="bg1"/>
                    </a:solidFill>
                    <a:latin typeface="Century Gothic" panose="020B0502020202020204" charset="0"/>
                  </a:rPr>
                  <a:t>CONTENT</a:t>
                </a:r>
                <a:endParaRPr lang="zh-CN" altLang="en-US" sz="2700" b="1" dirty="0">
                  <a:solidFill>
                    <a:schemeClr val="bg1"/>
                  </a:solidFill>
                  <a:latin typeface="Century Gothic" panose="020B0502020202020204" charset="0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3853543" y="3314458"/>
                <a:ext cx="104502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7"/>
            <p:cNvSpPr txBox="1"/>
            <p:nvPr/>
          </p:nvSpPr>
          <p:spPr>
            <a:xfrm>
              <a:off x="6380" y="599"/>
              <a:ext cx="1821" cy="7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2000" b="1">
                  <a:gradFill flip="none" rotWithShape="1">
                    <a:gsLst>
                      <a:gs pos="25000">
                        <a:schemeClr val="tx2"/>
                      </a:gs>
                      <a:gs pos="74000">
                        <a:schemeClr val="accent3"/>
                      </a:gs>
                    </a:gsLst>
                    <a:lin ang="189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3500" dirty="0">
                  <a:sym typeface="+mn-lt"/>
                </a:rPr>
                <a:t>目录</a:t>
              </a:r>
              <a:endParaRPr lang="zh-CN" altLang="en-US" sz="3500" dirty="0"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864978" y="3410373"/>
            <a:ext cx="3108668" cy="1090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005853" y="3739646"/>
            <a:ext cx="2826915" cy="398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网安志愿项目</a:t>
            </a:r>
            <a:endParaRPr lang="zh-CN" altLang="en-US" sz="2000" b="1" dirty="0" smtClean="0">
              <a:gradFill flip="none" rotWithShape="1">
                <a:gsLst>
                  <a:gs pos="25000">
                    <a:schemeClr val="tx2"/>
                  </a:gs>
                  <a:gs pos="74000">
                    <a:schemeClr val="accent3"/>
                  </a:gs>
                </a:gsLst>
                <a:lin ang="189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16513" y="3410373"/>
            <a:ext cx="1034284" cy="1090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796775" y="3410373"/>
            <a:ext cx="94214" cy="10905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42182" y="3624718"/>
            <a:ext cx="781531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555108" y="4928023"/>
            <a:ext cx="3108668" cy="1090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695983" y="5142996"/>
            <a:ext cx="2826915" cy="706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zh-CN" sz="2000" b="1" dirty="0" smtClean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成立</a:t>
            </a:r>
            <a:r>
              <a:rPr lang="zh-CN" altLang="en-US" sz="2000" b="1" dirty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广州协会志愿服务工作委员会</a:t>
            </a:r>
            <a:endParaRPr lang="zh-CN" altLang="en-US" sz="2000" b="1" dirty="0" smtClean="0">
              <a:gradFill flip="none" rotWithShape="1">
                <a:gsLst>
                  <a:gs pos="25000">
                    <a:schemeClr val="tx2"/>
                  </a:gs>
                  <a:gs pos="74000">
                    <a:schemeClr val="accent3"/>
                  </a:gs>
                </a:gsLst>
                <a:lin ang="189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506643" y="4928023"/>
            <a:ext cx="1034284" cy="1090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486905" y="4928023"/>
            <a:ext cx="94214" cy="10905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632312" y="5142368"/>
            <a:ext cx="781531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50373" y="4938183"/>
            <a:ext cx="3108668" cy="1090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1248" y="5267456"/>
            <a:ext cx="2826915" cy="398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志愿者的权益</a:t>
            </a:r>
            <a:endParaRPr lang="zh-CN" altLang="en-US" sz="2000" b="1" dirty="0" smtClean="0">
              <a:gradFill flip="none" rotWithShape="1">
                <a:gsLst>
                  <a:gs pos="25000">
                    <a:schemeClr val="tx2"/>
                  </a:gs>
                  <a:gs pos="74000">
                    <a:schemeClr val="accent3"/>
                  </a:gs>
                </a:gsLst>
                <a:lin ang="189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01908" y="4938183"/>
            <a:ext cx="1034284" cy="1090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782170" y="4938183"/>
            <a:ext cx="94214" cy="10905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27577" y="5152528"/>
            <a:ext cx="781531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14985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网安社区宣传服务站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5825" y="798830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 sz="2000" b="1"/>
            </a:pPr>
            <a:r>
              <a:rPr lang="zh-CN" altLang="en-US" sz="28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网安联志愿服务队走进每个社区</a:t>
            </a:r>
            <a:endParaRPr lang="zh-CN" altLang="en-US" sz="28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5015" y="1382395"/>
            <a:ext cx="555879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sym typeface="Arial" panose="020B0604020202020204"/>
              </a:rPr>
              <a:t>● </a:t>
            </a:r>
            <a:r>
              <a:rPr lang="zh-CN" altLang="en-US" sz="1600" dirty="0">
                <a:sym typeface="Arial" panose="020B0604020202020204"/>
              </a:rPr>
              <a:t>网络安全进社区志愿者在社区设置满意度调查活动宣传栏。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图片 2" descr="微信图片_202206240941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0" y="1808480"/>
            <a:ext cx="3994150" cy="22466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56030" y="4130040"/>
            <a:ext cx="249047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越秀区人民街社工服务站</a:t>
            </a:r>
            <a:endParaRPr kumimoji="0" lang="en-US" altLang="zh-CN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11700" y="1808480"/>
            <a:ext cx="3408680" cy="2272037"/>
            <a:chOff x="746" y="7397"/>
            <a:chExt cx="5312" cy="3540"/>
          </a:xfrm>
        </p:grpSpPr>
        <p:pic>
          <p:nvPicPr>
            <p:cNvPr id="2" name="图片 1" descr="户外展架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544" y="7397"/>
              <a:ext cx="2514" cy="3539"/>
            </a:xfrm>
            <a:prstGeom prst="rect">
              <a:avLst/>
            </a:prstGeom>
          </p:spPr>
        </p:pic>
        <p:pic>
          <p:nvPicPr>
            <p:cNvPr id="26" name="图片 25" descr="墙海报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" y="7412"/>
              <a:ext cx="2642" cy="352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4914265" y="4130040"/>
            <a:ext cx="300355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越秀区北京街广卫社工服务站</a:t>
            </a:r>
            <a:endParaRPr kumimoji="0" lang="zh-CN" altLang="zh-CN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5775" y="4594225"/>
            <a:ext cx="4558655" cy="2079625"/>
            <a:chOff x="12685" y="3047"/>
            <a:chExt cx="7292" cy="3326"/>
          </a:xfrm>
        </p:grpSpPr>
        <p:pic>
          <p:nvPicPr>
            <p:cNvPr id="9" name="图片 8" descr="1a9a4c0ec3e4e796aadbf9f9cde1cf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85" y="3047"/>
              <a:ext cx="2374" cy="3326"/>
            </a:xfrm>
            <a:prstGeom prst="rect">
              <a:avLst/>
            </a:prstGeom>
          </p:spPr>
        </p:pic>
        <p:pic>
          <p:nvPicPr>
            <p:cNvPr id="10" name="图片 9" descr="ab05967272e407bffc76e52c75d763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37" y="3047"/>
              <a:ext cx="2374" cy="3326"/>
            </a:xfrm>
            <a:prstGeom prst="rect">
              <a:avLst/>
            </a:prstGeom>
          </p:spPr>
        </p:pic>
        <p:pic>
          <p:nvPicPr>
            <p:cNvPr id="11" name="图片 10" descr="f4cf28bc38adb9f4aa486b8303afd2d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02" y="3047"/>
              <a:ext cx="2375" cy="3326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460365" y="4697730"/>
            <a:ext cx="5868670" cy="18135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荔湾区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22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条</a:t>
            </a:r>
            <a:r>
              <a:rPr kumimoji="0" lang="zh-CN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街道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190+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个社区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即将启动：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区文广旅体局、广州文化公园、金花街、西村街、南源街、逢源街、多宝街、龙津街、昌华街、岭南街、华林街、沙面街、彩虹街、桥中街、石围塘街、花地街、茶滘街、冲口街、白鹤洞街、东漖街、东沙街、中南街、海龙街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……</a:t>
            </a:r>
            <a:endParaRPr kumimoji="0" lang="en-US" altLang="zh-CN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图片 16" descr="微信图片_202206241024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075" y="1808480"/>
            <a:ext cx="2981960" cy="22371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442325" y="4130040"/>
            <a:ext cx="3085465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越秀区菜园东社区党群服务站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微信图片_2022071809515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20685" y="3818255"/>
            <a:ext cx="3140075" cy="2356485"/>
          </a:xfrm>
          <a:prstGeom prst="rect">
            <a:avLst/>
          </a:prstGeom>
        </p:spPr>
      </p:pic>
      <p:pic>
        <p:nvPicPr>
          <p:cNvPr id="10" name="图片 9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75" y="1394460"/>
            <a:ext cx="3134995" cy="2351405"/>
          </a:xfrm>
          <a:prstGeom prst="rect">
            <a:avLst/>
          </a:prstGeom>
        </p:spPr>
      </p:pic>
      <p:pic>
        <p:nvPicPr>
          <p:cNvPr id="9" name="图片 8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90" y="2485390"/>
            <a:ext cx="3566160" cy="267525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2485390"/>
            <a:ext cx="3557905" cy="26701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65515" y="6304280"/>
            <a:ext cx="249047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广州地铁口宣传栏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88310" y="5422900"/>
            <a:ext cx="249047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核酸测试点出入口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0272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网安社区宣传服务站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5825" y="798830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 sz="2000" b="1"/>
            </a:pPr>
            <a:r>
              <a:rPr lang="zh-CN" altLang="en-US" sz="28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网安联志愿服务队走进每个社区</a:t>
            </a:r>
            <a:endParaRPr lang="zh-CN" altLang="en-US" sz="28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5015" y="1382395"/>
            <a:ext cx="555879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sym typeface="Arial" panose="020B0604020202020204"/>
              </a:rPr>
              <a:t>● </a:t>
            </a:r>
            <a:r>
              <a:rPr lang="zh-CN" altLang="en-US" sz="1600" dirty="0">
                <a:sym typeface="Arial" panose="020B0604020202020204"/>
              </a:rPr>
              <a:t>网络安全进社区志愿者在社区设置满意度调查活动宣传栏。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48215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网安志愿入社区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5015" y="1351915"/>
            <a:ext cx="5558155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sym typeface="Arial" panose="020B0604020202020204"/>
              </a:rPr>
              <a:t>● 网安联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志愿者为社区居民举办网络安全活动。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3610" y="1718945"/>
            <a:ext cx="4798695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网安志愿入社区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——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北京街广卫社区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5825" y="798830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 sz="2000" b="1"/>
            </a:pP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网安联志愿服务队走进每个社区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79830" y="2116455"/>
            <a:ext cx="1862455" cy="4315460"/>
            <a:chOff x="3269" y="3275"/>
            <a:chExt cx="2978" cy="6900"/>
          </a:xfrm>
        </p:grpSpPr>
        <p:pic>
          <p:nvPicPr>
            <p:cNvPr id="2" name="图片 1" descr="微信图片_2022062810114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21" y="3275"/>
              <a:ext cx="2912" cy="2184"/>
            </a:xfrm>
            <a:prstGeom prst="rect">
              <a:avLst/>
            </a:prstGeom>
          </p:spPr>
        </p:pic>
        <p:pic>
          <p:nvPicPr>
            <p:cNvPr id="4" name="图片 3" descr="微信图片_202206281012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9" y="7941"/>
              <a:ext cx="2978" cy="2234"/>
            </a:xfrm>
            <a:prstGeom prst="rect">
              <a:avLst/>
            </a:prstGeom>
          </p:spPr>
        </p:pic>
        <p:pic>
          <p:nvPicPr>
            <p:cNvPr id="5" name="图片 4" descr="微信图片_202206281012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1" y="5598"/>
              <a:ext cx="2926" cy="2195"/>
            </a:xfrm>
            <a:prstGeom prst="rect">
              <a:avLst/>
            </a:prstGeom>
          </p:spPr>
        </p:pic>
      </p:grpSp>
      <p:pic>
        <p:nvPicPr>
          <p:cNvPr id="6" name="图片 5" descr="微信图片_202206281012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35" y="2122805"/>
            <a:ext cx="5757545" cy="431927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990330" y="2100580"/>
            <a:ext cx="1845310" cy="4341495"/>
            <a:chOff x="2374" y="3285"/>
            <a:chExt cx="3885" cy="9140"/>
          </a:xfrm>
        </p:grpSpPr>
        <p:pic>
          <p:nvPicPr>
            <p:cNvPr id="3" name="图片 2" descr="微信图片_202206281011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5" y="3285"/>
              <a:ext cx="3884" cy="2913"/>
            </a:xfrm>
            <a:prstGeom prst="rect">
              <a:avLst/>
            </a:prstGeom>
          </p:spPr>
        </p:pic>
        <p:pic>
          <p:nvPicPr>
            <p:cNvPr id="7" name="图片 6" descr="微信图片_202206281012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4" y="9511"/>
              <a:ext cx="3885" cy="2914"/>
            </a:xfrm>
            <a:prstGeom prst="rect">
              <a:avLst/>
            </a:prstGeom>
          </p:spPr>
        </p:pic>
        <p:pic>
          <p:nvPicPr>
            <p:cNvPr id="8" name="图片 7" descr="微信图片_202206281012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1" y="6399"/>
              <a:ext cx="3868" cy="290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48215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网安志愿入社区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5015" y="1351915"/>
            <a:ext cx="5558155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sym typeface="Arial" panose="020B0604020202020204"/>
              </a:rPr>
              <a:t>● 网安联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志愿者为社区居民举办网络安全活动。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5825" y="798830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 sz="2000" b="1"/>
            </a:pP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网安联志愿服务队走进每个社区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9155" y="1718945"/>
            <a:ext cx="4798695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网安志愿入社区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——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石室圣心大教堂</a:t>
            </a:r>
            <a:r>
              <a:rPr kumimoji="0" lang="zh-CN" altLang="en-US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站（国家</a:t>
            </a:r>
            <a:r>
              <a:rPr kumimoji="0" lang="en-US" altLang="zh-CN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4A</a:t>
            </a:r>
            <a:r>
              <a:rPr kumimoji="0" lang="zh-CN" altLang="en-US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）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01725" y="2224405"/>
            <a:ext cx="10186670" cy="4086860"/>
            <a:chOff x="960" y="3503"/>
            <a:chExt cx="16042" cy="6436"/>
          </a:xfrm>
        </p:grpSpPr>
        <p:pic>
          <p:nvPicPr>
            <p:cNvPr id="40" name="图片 39" descr="微信图片_202206221720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0" y="3504"/>
              <a:ext cx="6304" cy="4178"/>
            </a:xfrm>
            <a:prstGeom prst="rect">
              <a:avLst/>
            </a:prstGeom>
          </p:spPr>
        </p:pic>
        <p:pic>
          <p:nvPicPr>
            <p:cNvPr id="38" name="图片 37" descr="微信图片_202206221720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3" y="3503"/>
              <a:ext cx="3103" cy="2057"/>
            </a:xfrm>
            <a:prstGeom prst="rect">
              <a:avLst/>
            </a:prstGeom>
          </p:spPr>
        </p:pic>
        <p:pic>
          <p:nvPicPr>
            <p:cNvPr id="2" name="图片 1" descr="微信图片_2022062217210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654" y="3504"/>
              <a:ext cx="3076" cy="2054"/>
            </a:xfrm>
            <a:prstGeom prst="rect">
              <a:avLst/>
            </a:prstGeom>
          </p:spPr>
        </p:pic>
        <p:pic>
          <p:nvPicPr>
            <p:cNvPr id="41" name="图片 40" descr="微信图片_20220622172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" y="7800"/>
              <a:ext cx="3479" cy="2135"/>
            </a:xfrm>
            <a:prstGeom prst="rect">
              <a:avLst/>
            </a:prstGeom>
          </p:spPr>
        </p:pic>
        <p:pic>
          <p:nvPicPr>
            <p:cNvPr id="4" name="图片 3" descr="微信图片_2022062217210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579" y="7800"/>
              <a:ext cx="2702" cy="2135"/>
            </a:xfrm>
            <a:prstGeom prst="rect">
              <a:avLst/>
            </a:prstGeom>
          </p:spPr>
        </p:pic>
        <p:pic>
          <p:nvPicPr>
            <p:cNvPr id="6" name="图片 5" descr="微信图片_202206221720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3" y="5694"/>
              <a:ext cx="6353" cy="4242"/>
            </a:xfrm>
            <a:prstGeom prst="rect">
              <a:avLst/>
            </a:prstGeom>
          </p:spPr>
        </p:pic>
        <p:pic>
          <p:nvPicPr>
            <p:cNvPr id="39" name="图片 38" descr="微信图片_202206221720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58" y="7855"/>
              <a:ext cx="3144" cy="2084"/>
            </a:xfrm>
            <a:prstGeom prst="rect">
              <a:avLst/>
            </a:prstGeom>
          </p:spPr>
        </p:pic>
        <p:pic>
          <p:nvPicPr>
            <p:cNvPr id="5" name="图片 4" descr="微信图片_202206221720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81" y="3504"/>
              <a:ext cx="3020" cy="2018"/>
            </a:xfrm>
            <a:prstGeom prst="rect">
              <a:avLst/>
            </a:prstGeom>
          </p:spPr>
        </p:pic>
        <p:pic>
          <p:nvPicPr>
            <p:cNvPr id="13" name="图片 12" descr="微信图片_202206241351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858" y="5654"/>
              <a:ext cx="3096" cy="2068"/>
            </a:xfrm>
            <a:prstGeom prst="rect">
              <a:avLst/>
            </a:prstGeom>
          </p:spPr>
        </p:pic>
      </p:grp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3499" y="2015218"/>
            <a:ext cx="28520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30</a:t>
            </a:r>
            <a:r>
              <a:rPr lang="zh-CN" altLang="en-US" dirty="0" smtClean="0"/>
              <a:t>日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佛教协会成员，</a:t>
            </a:r>
            <a:r>
              <a:rPr lang="en-US" altLang="zh-CN" dirty="0"/>
              <a:t>50</a:t>
            </a:r>
            <a:r>
              <a:rPr lang="zh-CN" altLang="en-US" dirty="0"/>
              <a:t>人</a:t>
            </a:r>
            <a:endParaRPr lang="zh-CN" altLang="en-US" dirty="0"/>
          </a:p>
          <a:p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、网络安全基础知识宣贯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、个人信息超范围收集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、满意度调查活动宣讲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、答卷测试</a:t>
            </a:r>
            <a:endParaRPr lang="zh-CN" altLang="en-US" dirty="0"/>
          </a:p>
        </p:txBody>
      </p:sp>
      <p:sp>
        <p:nvSpPr>
          <p:cNvPr id="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245" y="216535"/>
            <a:ext cx="48215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网安志愿入社区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10" name="文本框 19"/>
          <p:cNvSpPr txBox="1"/>
          <p:nvPr/>
        </p:nvSpPr>
        <p:spPr>
          <a:xfrm>
            <a:off x="7723499" y="4708534"/>
            <a:ext cx="34422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5C9B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主要针对科普类培训</a:t>
            </a:r>
            <a:endParaRPr lang="zh-CN" altLang="en-US" sz="2400" dirty="0">
              <a:solidFill>
                <a:srgbClr val="005C9B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23499" y="5129690"/>
            <a:ext cx="4135790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rgbClr val="005C9B"/>
                </a:solidFill>
              </a:rPr>
              <a:t>为了更好的提纯数据，针对企事业单位，或高校临毕业大学生、高职高专，可安排公益讲堂，将信息安全意识全民普及。</a:t>
            </a:r>
            <a:endParaRPr lang="zh-CN" altLang="en-US" sz="1400" dirty="0">
              <a:solidFill>
                <a:srgbClr val="005C9B"/>
              </a:solidFill>
            </a:endParaRPr>
          </a:p>
        </p:txBody>
      </p:sp>
      <p:pic>
        <p:nvPicPr>
          <p:cNvPr id="3" name="图片 2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885825" y="798830"/>
            <a:ext cx="89408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网安志愿入——大佛寺（广东省文物保护单位）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937895" y="1542415"/>
            <a:ext cx="3126740" cy="201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微信图片_202207120909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105" y="1542415"/>
            <a:ext cx="3183255" cy="2016760"/>
          </a:xfrm>
          <a:prstGeom prst="rect">
            <a:avLst/>
          </a:prstGeom>
        </p:spPr>
      </p:pic>
      <p:pic>
        <p:nvPicPr>
          <p:cNvPr id="5" name="图片 4" descr="微信图片_202207120909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595" y="5129530"/>
            <a:ext cx="2057400" cy="1398270"/>
          </a:xfrm>
          <a:prstGeom prst="rect">
            <a:avLst/>
          </a:prstGeom>
        </p:spPr>
      </p:pic>
      <p:pic>
        <p:nvPicPr>
          <p:cNvPr id="6" name="图片 5" descr="微信图片_202207120909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95" y="5140960"/>
            <a:ext cx="2075815" cy="1374775"/>
          </a:xfrm>
          <a:prstGeom prst="rect">
            <a:avLst/>
          </a:prstGeom>
        </p:spPr>
      </p:pic>
      <p:pic>
        <p:nvPicPr>
          <p:cNvPr id="7" name="图片 6" descr="微信图片_202207120909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500" y="3649980"/>
            <a:ext cx="2047240" cy="1374775"/>
          </a:xfrm>
          <a:prstGeom prst="rect">
            <a:avLst/>
          </a:prstGeom>
        </p:spPr>
      </p:pic>
      <p:pic>
        <p:nvPicPr>
          <p:cNvPr id="12" name="图片 11" descr="微信图片_202207120909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500" y="5140960"/>
            <a:ext cx="2058670" cy="1374775"/>
          </a:xfrm>
          <a:prstGeom prst="rect">
            <a:avLst/>
          </a:prstGeom>
        </p:spPr>
      </p:pic>
      <p:pic>
        <p:nvPicPr>
          <p:cNvPr id="13" name="图片 12" descr="微信图片_2022071209095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87645" y="3642360"/>
            <a:ext cx="2021205" cy="1379220"/>
          </a:xfrm>
          <a:prstGeom prst="rect">
            <a:avLst/>
          </a:prstGeom>
        </p:spPr>
      </p:pic>
      <p:pic>
        <p:nvPicPr>
          <p:cNvPr id="15" name="图片 14" descr="微信图片_202207120909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3649980"/>
            <a:ext cx="2068195" cy="138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 autoUpdateAnimBg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960755" y="1718945"/>
            <a:ext cx="4332605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网安志愿入社区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——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菜园东社区党群服务部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48215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网安志愿入社区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42" name="图片 41" descr="微信图片_202206221722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565" y="2271395"/>
            <a:ext cx="5093970" cy="3855085"/>
          </a:xfrm>
          <a:prstGeom prst="rect">
            <a:avLst/>
          </a:prstGeom>
        </p:spPr>
      </p:pic>
      <p:pic>
        <p:nvPicPr>
          <p:cNvPr id="43" name="图片 42" descr="微信图片_202206221721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1885" y="2265680"/>
            <a:ext cx="2371090" cy="38493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685530" y="2271395"/>
            <a:ext cx="2905760" cy="3854450"/>
            <a:chOff x="13822" y="3577"/>
            <a:chExt cx="4242" cy="5626"/>
          </a:xfrm>
        </p:grpSpPr>
        <p:pic>
          <p:nvPicPr>
            <p:cNvPr id="45" name="图片 44" descr="微信图片_2022062217214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822" y="6473"/>
              <a:ext cx="4242" cy="2730"/>
            </a:xfrm>
            <a:prstGeom prst="rect">
              <a:avLst/>
            </a:prstGeom>
          </p:spPr>
        </p:pic>
        <p:pic>
          <p:nvPicPr>
            <p:cNvPr id="3" name="图片 2" descr="微信图片_202206221721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22" y="3577"/>
              <a:ext cx="4242" cy="2738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755015" y="1351915"/>
            <a:ext cx="5558155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sym typeface="Arial" panose="020B0604020202020204"/>
              </a:rPr>
              <a:t>● 网安联志愿者为社区居民举办网络安全活动。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5825" y="798830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 sz="2000" b="1"/>
            </a:pPr>
            <a:r>
              <a:rPr lang="zh-CN" altLang="en-US" sz="28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网安联志愿服务队走进每个社区</a:t>
            </a:r>
            <a:endParaRPr lang="zh-CN" altLang="en-US" sz="28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960755" y="1718945"/>
            <a:ext cx="504190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网安志愿入社区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——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惠州市惠东县安墩镇黄沙村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482155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网安志愿入社区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5015" y="1351915"/>
            <a:ext cx="712724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sym typeface="Arial" panose="020B0604020202020204"/>
              </a:rPr>
              <a:t>● 网安联志愿者“2022网民网络安全感满意度调查活动”党建共建慰问活动。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5825" y="798830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p>
            <a:pPr defTabSz="913765">
              <a:defRPr sz="2000" b="1"/>
            </a:pPr>
            <a:r>
              <a:rPr lang="zh-CN" altLang="en-US" sz="28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网安联志愿服务队走进每个社区</a:t>
            </a:r>
            <a:endParaRPr lang="zh-CN" altLang="en-US" sz="28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  <p:pic>
        <p:nvPicPr>
          <p:cNvPr id="2" name="图片 1" descr="DSC_13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55" y="2475865"/>
            <a:ext cx="5516880" cy="3683000"/>
          </a:xfrm>
          <a:prstGeom prst="rect">
            <a:avLst/>
          </a:prstGeom>
        </p:spPr>
      </p:pic>
      <p:pic>
        <p:nvPicPr>
          <p:cNvPr id="3" name="图片 2" descr="bfc22cc8b69caceba1cd8c2d6d30d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" y="2475865"/>
            <a:ext cx="2336165" cy="1752600"/>
          </a:xfrm>
          <a:prstGeom prst="rect">
            <a:avLst/>
          </a:prstGeom>
        </p:spPr>
      </p:pic>
      <p:pic>
        <p:nvPicPr>
          <p:cNvPr id="4" name="图片 3" descr="731f63cc48774c604b8714278ec444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4354195"/>
            <a:ext cx="2384425" cy="1789430"/>
          </a:xfrm>
          <a:prstGeom prst="rect">
            <a:avLst/>
          </a:prstGeom>
        </p:spPr>
      </p:pic>
      <p:pic>
        <p:nvPicPr>
          <p:cNvPr id="5" name="图片 4" descr="1aeeee5077f52f8b1e37f72295cca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105" y="2475865"/>
            <a:ext cx="2813685" cy="1361440"/>
          </a:xfrm>
          <a:prstGeom prst="rect">
            <a:avLst/>
          </a:prstGeom>
        </p:spPr>
      </p:pic>
      <p:pic>
        <p:nvPicPr>
          <p:cNvPr id="6" name="图片 5" descr="c3ee5cdd3c3b9ed0bf3d423abe11f7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2690" y="3979545"/>
            <a:ext cx="2875280" cy="2178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16191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网安志愿入学校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3245" y="738505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3765">
              <a:defRPr sz="2000" b="1"/>
            </a:pP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网安联志愿服务队走进校园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315" y="1928495"/>
            <a:ext cx="6499225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sym typeface="Arial" panose="020B0604020202020204"/>
              </a:rPr>
              <a:t>● 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网警志愿服务队走进校园，进行网络安全进校园活动讲座。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8794" y="1303020"/>
            <a:ext cx="5394325" cy="582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sym typeface="Arial" panose="020B0604020202020204"/>
              </a:rPr>
              <a:t>● </a:t>
            </a:r>
            <a:r>
              <a:rPr lang="zh-CN" altLang="en-US" sz="1600" dirty="0">
                <a:sym typeface="Arial" panose="020B0604020202020204"/>
              </a:rPr>
              <a:t>成立校园网络安全志愿者服务队，打造广州“网络安全志愿者校园联盟”。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52540" y="1578610"/>
            <a:ext cx="5457825" cy="582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sym typeface="Arial" panose="020B0604020202020204"/>
              </a:rPr>
              <a:t>● </a:t>
            </a:r>
            <a:r>
              <a:rPr kumimoji="0" lang="zh-CN" altLang="en-US" sz="1600" i="0" u="none" strike="noStrike" cap="none" spc="0" normalizeH="0" baseline="0" dirty="0">
                <a:sym typeface="Arial" panose="020B0604020202020204"/>
              </a:rPr>
              <a:t>通过知识竞答、游园活动、技能竞赛、专题讲座、线上学堂等形式开展各领域网络安全主题宣传活动</a:t>
            </a:r>
            <a:r>
              <a:rPr lang="zh-CN" altLang="en-US" sz="1600" dirty="0">
                <a:sym typeface="Arial" panose="020B0604020202020204"/>
              </a:rPr>
              <a:t>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图片 3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  <p:pic>
        <p:nvPicPr>
          <p:cNvPr id="5" name="图片 4" descr="DSC_07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5470" y="2512060"/>
            <a:ext cx="1837690" cy="1226820"/>
          </a:xfrm>
          <a:prstGeom prst="rect">
            <a:avLst/>
          </a:prstGeom>
        </p:spPr>
      </p:pic>
      <p:pic>
        <p:nvPicPr>
          <p:cNvPr id="7" name="图片 6" descr="DSC_06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630" y="2512060"/>
            <a:ext cx="1826260" cy="1236980"/>
          </a:xfrm>
          <a:prstGeom prst="rect">
            <a:avLst/>
          </a:prstGeom>
        </p:spPr>
      </p:pic>
      <p:pic>
        <p:nvPicPr>
          <p:cNvPr id="22" name="图片 21" descr="1be65ef7204b3655d3a5f786acfe6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725" y="2512060"/>
            <a:ext cx="3977640" cy="2546985"/>
          </a:xfrm>
          <a:prstGeom prst="rect">
            <a:avLst/>
          </a:prstGeom>
        </p:spPr>
      </p:pic>
      <p:pic>
        <p:nvPicPr>
          <p:cNvPr id="23" name="图片 22" descr="DSC_07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" y="3846195"/>
            <a:ext cx="1812925" cy="1210310"/>
          </a:xfrm>
          <a:prstGeom prst="rect">
            <a:avLst/>
          </a:prstGeom>
        </p:spPr>
      </p:pic>
      <p:pic>
        <p:nvPicPr>
          <p:cNvPr id="24" name="图片 23" descr="DSC_08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630" y="3846195"/>
            <a:ext cx="1813560" cy="1210310"/>
          </a:xfrm>
          <a:prstGeom prst="rect">
            <a:avLst/>
          </a:prstGeom>
        </p:spPr>
      </p:pic>
      <p:pic>
        <p:nvPicPr>
          <p:cNvPr id="17" name="图片 16" descr="DSC_07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05" y="5164455"/>
            <a:ext cx="1983740" cy="1325245"/>
          </a:xfrm>
          <a:prstGeom prst="rect">
            <a:avLst/>
          </a:prstGeom>
        </p:spPr>
      </p:pic>
      <p:pic>
        <p:nvPicPr>
          <p:cNvPr id="21" name="图片 20" descr="DSC_07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4610" y="5170170"/>
            <a:ext cx="1958340" cy="1308100"/>
          </a:xfrm>
          <a:prstGeom prst="rect">
            <a:avLst/>
          </a:prstGeom>
        </p:spPr>
      </p:pic>
      <p:pic>
        <p:nvPicPr>
          <p:cNvPr id="25" name="图片 24" descr="微信图片_202207120851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265" y="5153660"/>
            <a:ext cx="1775460" cy="1331595"/>
          </a:xfrm>
          <a:prstGeom prst="rect">
            <a:avLst/>
          </a:prstGeom>
        </p:spPr>
      </p:pic>
      <p:pic>
        <p:nvPicPr>
          <p:cNvPr id="26" name="图片 25" descr="微信图片_202207120851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2875" y="5177155"/>
            <a:ext cx="1753235" cy="1315085"/>
          </a:xfrm>
          <a:prstGeom prst="rect">
            <a:avLst/>
          </a:prstGeom>
        </p:spPr>
      </p:pic>
      <p:pic>
        <p:nvPicPr>
          <p:cNvPr id="9" name="图片 8" descr="c279bf70547f48c366af617f8c784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6140" y="4726305"/>
            <a:ext cx="3133090" cy="1743710"/>
          </a:xfrm>
          <a:prstGeom prst="rect">
            <a:avLst/>
          </a:prstGeom>
        </p:spPr>
      </p:pic>
      <p:pic>
        <p:nvPicPr>
          <p:cNvPr id="31" name="图片 30" descr="DSC_080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6140" y="2510790"/>
            <a:ext cx="3116580" cy="2080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8"/>
          <p:cNvSpPr txBox="1"/>
          <p:nvPr/>
        </p:nvSpPr>
        <p:spPr>
          <a:xfrm>
            <a:off x="4918075" y="4471035"/>
            <a:ext cx="2216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联动</a:t>
            </a:r>
            <a:endParaRPr lang="zh-CN" altLang="en-US" sz="2400" dirty="0">
              <a:solidFill>
                <a:srgbClr val="FF0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38700" y="5003704"/>
            <a:ext cx="2647315" cy="143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与阿狸及其他动漫</a:t>
            </a:r>
            <a:r>
              <a:rPr lang="en-US" altLang="zh-CN" sz="1400" dirty="0">
                <a:solidFill>
                  <a:srgbClr val="FF0000"/>
                </a:solidFill>
              </a:rPr>
              <a:t>\</a:t>
            </a:r>
            <a:r>
              <a:rPr lang="zh-CN" altLang="en-US" sz="1400" dirty="0">
                <a:solidFill>
                  <a:srgbClr val="FF0000"/>
                </a:solidFill>
              </a:rPr>
              <a:t>游戏等新媒体合作方式，让满意度调查走进青少年，贴近青少年生活，可参考合作的还有玩具、娱乐活动、青少宫等等。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17235" y="3888750"/>
            <a:ext cx="462280" cy="462280"/>
          </a:xfrm>
          <a:prstGeom prst="rect">
            <a:avLst/>
          </a:prstGeom>
          <a:solidFill>
            <a:schemeClr val="accent1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2"/>
          <p:cNvSpPr txBox="1"/>
          <p:nvPr/>
        </p:nvSpPr>
        <p:spPr>
          <a:xfrm>
            <a:off x="5879465" y="3908415"/>
            <a:ext cx="274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endParaRPr lang="en-US" altLang="zh-CN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31"/>
          <p:cNvSpPr txBox="1"/>
          <p:nvPr/>
        </p:nvSpPr>
        <p:spPr>
          <a:xfrm>
            <a:off x="962660" y="4471035"/>
            <a:ext cx="2209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430</a:t>
            </a:r>
            <a:r>
              <a:rPr lang="zh-CN" altLang="en-US" sz="24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讲堂</a:t>
            </a:r>
            <a:endParaRPr lang="zh-CN" altLang="en-US" sz="2400" dirty="0">
              <a:solidFill>
                <a:srgbClr val="FF0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4385" y="5003800"/>
            <a:ext cx="2498090" cy="148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sym typeface="+mn-ea"/>
              </a:rPr>
              <a:t>设计</a:t>
            </a:r>
            <a:r>
              <a:rPr lang="zh-CN" altLang="en-US" sz="1400" dirty="0">
                <a:solidFill>
                  <a:srgbClr val="FF0000"/>
                </a:solidFill>
                <a:sym typeface="+mn-ea"/>
              </a:rPr>
              <a:t>了一套专门针对小学生信息安全意识的公益课。内容涵盖，防诈骗，防沉迷，个人信息保护，拒绝有害信息等六个方面，共计十堂课。</a:t>
            </a:r>
            <a:endParaRPr lang="zh-CN" altLang="en-US" sz="14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公众号：陈西设计之家。微信搜索即可"/>
          <p:cNvSpPr/>
          <p:nvPr/>
        </p:nvSpPr>
        <p:spPr>
          <a:xfrm>
            <a:off x="1881871" y="3888750"/>
            <a:ext cx="462280" cy="462280"/>
          </a:xfrm>
          <a:prstGeom prst="rect">
            <a:avLst/>
          </a:prstGeom>
          <a:solidFill>
            <a:schemeClr val="accent1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34"/>
          <p:cNvSpPr txBox="1"/>
          <p:nvPr/>
        </p:nvSpPr>
        <p:spPr>
          <a:xfrm>
            <a:off x="1946641" y="3908415"/>
            <a:ext cx="274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endParaRPr lang="en-US" altLang="zh-CN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22055" y="5064029"/>
            <a:ext cx="2405111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针对【青少年】做有一定指向性的报告，从下到上进行网络安全推广，形成闭环。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3245" y="216535"/>
            <a:ext cx="516191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网安志愿入学校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2" name="图片 1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63245" y="738505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3765">
              <a:defRPr sz="2000" b="1"/>
            </a:pP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衍生项目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5" name="任意多边形 24"/>
          <p:cNvSpPr/>
          <p:nvPr/>
        </p:nvSpPr>
        <p:spPr>
          <a:xfrm rot="18900000" flipH="1">
            <a:off x="3928110" y="4992370"/>
            <a:ext cx="294640" cy="29464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8900000" flipH="1">
            <a:off x="7957820" y="4912995"/>
            <a:ext cx="294640" cy="29464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766935" y="3888750"/>
            <a:ext cx="462280" cy="462280"/>
          </a:xfrm>
          <a:prstGeom prst="rect">
            <a:avLst/>
          </a:prstGeom>
          <a:solidFill>
            <a:schemeClr val="accent1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2"/>
          <p:cNvSpPr txBox="1"/>
          <p:nvPr/>
        </p:nvSpPr>
        <p:spPr>
          <a:xfrm>
            <a:off x="9829165" y="3908415"/>
            <a:ext cx="274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endParaRPr lang="en-US" altLang="zh-CN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文本框 28"/>
          <p:cNvSpPr txBox="1"/>
          <p:nvPr/>
        </p:nvSpPr>
        <p:spPr>
          <a:xfrm>
            <a:off x="8893175" y="4471035"/>
            <a:ext cx="2216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推广</a:t>
            </a:r>
            <a:endParaRPr lang="zh-CN" altLang="zh-CN" sz="2400" dirty="0">
              <a:solidFill>
                <a:srgbClr val="FF0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35" y="750789"/>
            <a:ext cx="5385782" cy="269907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-48260" y="3421380"/>
            <a:ext cx="12239625" cy="155575"/>
            <a:chOff x="-51661" y="3237835"/>
            <a:chExt cx="9278457" cy="118233"/>
          </a:xfrm>
        </p:grpSpPr>
        <p:cxnSp>
          <p:nvCxnSpPr>
            <p:cNvPr id="22" name="îŝḷîḓé-Straight Connector 2"/>
            <p:cNvCxnSpPr/>
            <p:nvPr/>
          </p:nvCxnSpPr>
          <p:spPr>
            <a:xfrm>
              <a:off x="-51661" y="3288024"/>
              <a:ext cx="9278457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îŝḷîḓé-Rounded Rectangle 8"/>
            <p:cNvSpPr/>
            <p:nvPr/>
          </p:nvSpPr>
          <p:spPr>
            <a:xfrm>
              <a:off x="1534462" y="3237835"/>
              <a:ext cx="118233" cy="118233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îŝḷîḓé-Rounded Rectangle 9"/>
            <p:cNvSpPr/>
            <p:nvPr/>
          </p:nvSpPr>
          <p:spPr>
            <a:xfrm>
              <a:off x="4512883" y="3237835"/>
              <a:ext cx="118233" cy="118233"/>
            </a:xfrm>
            <a:prstGeom prst="round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îŝḷîḓé-Rounded Rectangle 10"/>
            <p:cNvSpPr/>
            <p:nvPr/>
          </p:nvSpPr>
          <p:spPr>
            <a:xfrm>
              <a:off x="7492563" y="3237835"/>
              <a:ext cx="118233" cy="118233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 autoUpdateAnimBg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0761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网安志愿入企业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56005" y="909955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 sz="2000" b="1"/>
            </a:pPr>
            <a:r>
              <a:rPr lang="zh-CN" altLang="en-US" sz="28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网安联志愿服务队走进企业、园区</a:t>
            </a:r>
            <a:endParaRPr lang="zh-CN" altLang="en-US" sz="28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1865" y="2375535"/>
            <a:ext cx="10163175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sym typeface="Arial" panose="020B0604020202020204"/>
              </a:rPr>
              <a:t>● </a:t>
            </a:r>
            <a:r>
              <a:rPr kumimoji="0" lang="zh-CN" alt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成立企业、园区网络安全志愿者服务队，服务队在企业开展活动，通过悬挂横幅、发放宣传手册、模拟讲解、开展讲座、微信推送等方式加以宣传，不断提高职工对网络安全教育工作的重视程度。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1865" y="1522095"/>
            <a:ext cx="10344785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sym typeface="Arial" panose="020B0604020202020204"/>
              </a:rPr>
              <a:t>● </a:t>
            </a:r>
            <a:r>
              <a:rPr lang="zh-CN" altLang="en-US">
                <a:sym typeface="Arial" panose="020B0604020202020204"/>
              </a:rPr>
              <a:t>网警带领网络安全志愿者深入企业，通过现场讲解、发放宣传册，向企业工作人员、一线工人宣传网络安全知识及相关防网络诈骗知识，解答网络安全问题，并邀请企业员工积极参与。</a:t>
            </a:r>
            <a:endParaRPr lang="zh-CN" altLang="en-US">
              <a:sym typeface="Arial" panose="020B060402020202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2500" y="3302635"/>
            <a:ext cx="10344150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sym typeface="Arial" panose="020B0604020202020204"/>
              </a:rPr>
              <a:t>● 企业、园区网络安全志愿者服务队在</a:t>
            </a:r>
            <a:r>
              <a:rPr kumimoji="0" lang="zh-CN" altLang="en-US" i="0" u="none" strike="noStrike" cap="none" spc="0" normalizeH="0" baseline="0">
                <a:sym typeface="Arial" panose="020B0604020202020204"/>
              </a:rPr>
              <a:t>企业内部开展网络安全健康体检公益活动，协助企业建立健全网络安全工作制度，梳理信息系统资产，查找网络安全风险隐患并及时整改。</a:t>
            </a:r>
            <a:endParaRPr kumimoji="0" lang="zh-CN" altLang="en-US" i="0" u="none" strike="noStrike" cap="none" spc="0" normalizeH="0" baseline="0">
              <a:sym typeface="Arial" panose="020B06040202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3435" y="4192270"/>
            <a:ext cx="3731260" cy="2181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5" y="4173220"/>
            <a:ext cx="3382010" cy="2206625"/>
          </a:xfrm>
          <a:prstGeom prst="rect">
            <a:avLst/>
          </a:prstGeom>
        </p:spPr>
      </p:pic>
      <p:pic>
        <p:nvPicPr>
          <p:cNvPr id="2" name="图片 1" descr="信息安全协会会徽原件（ok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29715" y="1955165"/>
            <a:ext cx="6112056" cy="1090295"/>
            <a:chOff x="870669" y="2672332"/>
            <a:chExt cx="6386928" cy="1267843"/>
          </a:xfrm>
        </p:grpSpPr>
        <p:grpSp>
          <p:nvGrpSpPr>
            <p:cNvPr id="35" name="组合 34"/>
            <p:cNvGrpSpPr/>
            <p:nvPr/>
          </p:nvGrpSpPr>
          <p:grpSpPr>
            <a:xfrm>
              <a:off x="870669" y="2672332"/>
              <a:ext cx="6386928" cy="1267843"/>
              <a:chOff x="1193800" y="2773932"/>
              <a:chExt cx="6386928" cy="1267843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412854" y="2773932"/>
                <a:ext cx="5167874" cy="12675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048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627721" y="3171116"/>
                <a:ext cx="4822315" cy="82316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zh-CN" sz="2000" b="1" dirty="0">
                    <a:gradFill flip="none" rotWithShape="1">
                      <a:gsLst>
                        <a:gs pos="25000">
                          <a:schemeClr val="tx2"/>
                        </a:gs>
                        <a:gs pos="74000">
                          <a:schemeClr val="accent3"/>
                        </a:gs>
                      </a:gsLst>
                      <a:lin ang="189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广州市信息网络安全</a:t>
                </a:r>
                <a:r>
                  <a:rPr lang="zh-CN" altLang="zh-CN" sz="2000" b="1" dirty="0" smtClean="0">
                    <a:gradFill flip="none" rotWithShape="1">
                      <a:gsLst>
                        <a:gs pos="25000">
                          <a:schemeClr val="tx2"/>
                        </a:gs>
                        <a:gs pos="74000">
                          <a:schemeClr val="accent3"/>
                        </a:gs>
                      </a:gsLst>
                      <a:lin ang="189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协会</a:t>
                </a:r>
                <a:r>
                  <a:rPr lang="zh-CN" altLang="en-US" sz="2000" b="1" dirty="0" smtClean="0">
                    <a:gradFill flip="none" rotWithShape="1">
                      <a:gsLst>
                        <a:gs pos="25000">
                          <a:schemeClr val="tx2"/>
                        </a:gs>
                        <a:gs pos="74000">
                          <a:schemeClr val="accent3"/>
                        </a:gs>
                      </a:gsLst>
                      <a:lin ang="189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样本采集</a:t>
                </a:r>
                <a:r>
                  <a:rPr lang="zh-CN" altLang="en-US" sz="2000" b="1" dirty="0" smtClean="0">
                    <a:gradFill flip="none" rotWithShape="1">
                      <a:gsLst>
                        <a:gs pos="25000">
                          <a:schemeClr val="tx2"/>
                        </a:gs>
                        <a:gs pos="74000">
                          <a:schemeClr val="accent3"/>
                        </a:gs>
                      </a:gsLst>
                      <a:lin ang="189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目标</a:t>
                </a:r>
                <a:endParaRPr lang="zh-CN" altLang="zh-CN" sz="2000" b="1" dirty="0">
                  <a:gradFill flip="none" rotWithShape="1">
                    <a:gsLst>
                      <a:gs pos="25000">
                        <a:schemeClr val="tx2"/>
                      </a:gs>
                      <a:gs pos="74000">
                        <a:schemeClr val="accent3"/>
                      </a:gs>
                    </a:gsLst>
                    <a:lin ang="189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193800" y="2773932"/>
                <a:ext cx="1202709" cy="126784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048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333689" y="2773932"/>
                <a:ext cx="109556" cy="12678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048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1016802" y="2921533"/>
              <a:ext cx="908797" cy="6963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网安志愿活动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网安志愿入机关单位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56005" y="976630"/>
            <a:ext cx="73723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 sz="2000" b="1"/>
            </a:pPr>
            <a:r>
              <a:rPr lang="zh-CN" altLang="en-US" sz="28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网安联志愿服务队走进机关单位</a:t>
            </a:r>
            <a:endParaRPr lang="zh-CN" altLang="en-US" sz="28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1865" y="2548255"/>
            <a:ext cx="10163175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sym typeface="Arial" panose="020B0604020202020204"/>
              </a:rPr>
              <a:t>● 网络空间安全志愿服务广州支队定期向各机关单位</a:t>
            </a:r>
            <a:r>
              <a:rPr kumimoji="0" lang="zh-CN" altLang="en-US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志愿者服务队开展专项培训，为保障机关单位网络安全志愿服务队高效运转、提升志愿者专业素养、规范志愿服务操作流程贡献力量。</a:t>
            </a:r>
            <a:endParaRPr kumimoji="0" lang="zh-CN" alt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1865" y="1731645"/>
            <a:ext cx="10344785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sym typeface="Arial" panose="020B0604020202020204"/>
              </a:rPr>
              <a:t>● 成立机关单位网络安全志愿者服务队，深入机关单位，面对面宣讲网络安全知识，宣传违法和不良信息举报途径，全面解读网络安全法，发放宣传手册。</a:t>
            </a:r>
            <a:endParaRPr lang="zh-CN" altLang="en-US"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2500" y="3423285"/>
            <a:ext cx="10344150" cy="920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latin typeface="Arial" panose="020B0604020202020204" pitchFamily="34" charset="0"/>
                <a:sym typeface="Arial" panose="020B0604020202020204"/>
              </a:rPr>
              <a:t>● </a:t>
            </a:r>
            <a:r>
              <a:rPr kumimoji="0" lang="zh-CN" altLang="en-US" i="0" u="none" strike="noStrike" cap="none" spc="0" normalizeH="0" baseline="0" dirty="0">
                <a:sym typeface="Arial" panose="020B0604020202020204"/>
              </a:rPr>
              <a:t>网安民警带领网络安全志愿服务队以共建网络安全，共享网络文明为主题，宣讲网络安全的相关法律法规，讲解信息安全保护的相关要求和办法。结合本市机关单位的特点，重点针对网络信息安全意识进行宣讲、攻防演练活动。</a:t>
            </a:r>
            <a:endParaRPr kumimoji="0" lang="zh-CN" altLang="en-US" i="0" u="none" strike="noStrike" cap="none" spc="0" normalizeH="0" baseline="0" dirty="0">
              <a:sym typeface="Arial" panose="020B06040202020202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75" y="4495800"/>
            <a:ext cx="2976245" cy="20148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4572635"/>
            <a:ext cx="2974340" cy="20142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325" y="4544060"/>
            <a:ext cx="2712085" cy="2042795"/>
          </a:xfrm>
          <a:prstGeom prst="rect">
            <a:avLst/>
          </a:prstGeom>
        </p:spPr>
      </p:pic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2578392" y="1954953"/>
            <a:ext cx="3108668" cy="1090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763097" y="2284518"/>
            <a:ext cx="2924810" cy="398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网安志愿项目</a:t>
            </a:r>
            <a:endParaRPr lang="zh-CN" altLang="zh-CN" sz="2000" b="1" dirty="0">
              <a:gradFill flip="none" rotWithShape="1">
                <a:gsLst>
                  <a:gs pos="25000">
                    <a:schemeClr val="tx2"/>
                  </a:gs>
                  <a:gs pos="74000">
                    <a:schemeClr val="accent3"/>
                  </a:gs>
                </a:gsLst>
                <a:lin ang="189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29927" y="1954953"/>
            <a:ext cx="1034284" cy="1090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10188" y="1954953"/>
            <a:ext cx="94214" cy="10905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55596" y="2169298"/>
            <a:ext cx="781531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网安志愿项目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网安志愿申报项目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2" name="图片 1" descr="微信图片_202206271516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6545" y="743585"/>
            <a:ext cx="3714115" cy="5895975"/>
          </a:xfrm>
          <a:prstGeom prst="rect">
            <a:avLst/>
          </a:prstGeom>
        </p:spPr>
      </p:pic>
      <p:pic>
        <p:nvPicPr>
          <p:cNvPr id="3" name="图片 2" descr="微信图片_202206271516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72915" y="1061720"/>
            <a:ext cx="6505575" cy="2222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035" y="3412490"/>
            <a:ext cx="4700905" cy="2567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355" y="4077335"/>
            <a:ext cx="3442335" cy="24606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2578392" y="1954953"/>
            <a:ext cx="3108668" cy="1090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763097" y="2284518"/>
            <a:ext cx="2924810" cy="398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志愿者的权益</a:t>
            </a:r>
            <a:endParaRPr lang="zh-CN" altLang="en-US" sz="2000" b="1" dirty="0" smtClean="0">
              <a:gradFill flip="none" rotWithShape="1">
                <a:gsLst>
                  <a:gs pos="25000">
                    <a:schemeClr val="tx2"/>
                  </a:gs>
                  <a:gs pos="74000">
                    <a:schemeClr val="accent3"/>
                  </a:gs>
                </a:gsLst>
                <a:lin ang="189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29927" y="1954953"/>
            <a:ext cx="1034284" cy="1090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10188" y="1954953"/>
            <a:ext cx="94214" cy="10905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55596" y="2169298"/>
            <a:ext cx="781531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志愿者权益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四宝盾的概述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8230" y="1191260"/>
            <a:ext cx="1025906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kern="0" spc="1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“宝盾”</a:t>
            </a: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又名“安全满意四宝盾</a:t>
            </a:r>
            <a:r>
              <a:rPr lang="en-US" altLang="zh-CN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</a:t>
            </a:r>
            <a:r>
              <a:rPr lang="zh-CN" altLang="en-US" kern="0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形象灵感来源于“安全满意网络四宝”和中国古代的防御性武器。在此基础上设计延伸，将四宝形象与网安建设的符号以及国粹元素多重交叠、融合渗透，熠熠生辉的外观下，还包含着“守护网络安全”“争做中国好网民”等正能量精神指向。</a:t>
            </a:r>
            <a:endParaRPr lang="zh-CN" altLang="en-US" kern="0" spc="1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kern="0" spc="1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宝盾意义特别，代表在网安志愿活动中个人荣誉表现形式，具有明显的社会荣誉象征。成为推进网络强国建设路上的证明，网安志愿者们获取宝盾为网络安全奉献自己的一份力量，并成为参与建设的实际证明</a:t>
            </a:r>
            <a:r>
              <a:rPr lang="zh-CN" altLang="en-US" kern="0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dirty="0"/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志愿者权益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四宝盾的志愿精神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0925" y="805815"/>
            <a:ext cx="1025906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15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没有从天而降的英雄，</a:t>
            </a:r>
            <a:endParaRPr lang="zh-CN" altLang="en-US" sz="2400" kern="0" spc="150" dirty="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spc="15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只有挺身而出的凡人，</a:t>
            </a:r>
            <a:endParaRPr lang="zh-CN" altLang="en-US" sz="2400" kern="0" spc="150" dirty="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spc="15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感谢在这片净土地上，为网络安全付出的每一个</a:t>
            </a:r>
            <a:r>
              <a:rPr lang="en-US" altLang="zh-CN" sz="2400" spc="15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spc="15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</a:t>
            </a:r>
            <a:r>
              <a:rPr lang="en-US" altLang="zh-CN" sz="2400" spc="15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”,</a:t>
            </a:r>
            <a:endParaRPr lang="en-US" altLang="zh-CN" sz="2400" kern="0" spc="150" dirty="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spc="15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宝盾将为每一位网络安全志愿者保驾护航，</a:t>
            </a:r>
            <a:endParaRPr lang="zh-CN" altLang="en-US" sz="2400" kern="0" spc="150" dirty="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spc="15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更</a:t>
            </a:r>
            <a:r>
              <a:rPr lang="zh-CN" altLang="zh-CN" sz="2400" spc="300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为了鼓励更多优秀的志愿者投入网络安全志愿服务行列，以及他们对</a:t>
            </a:r>
            <a:r>
              <a:rPr lang="zh-CN" altLang="en-US" sz="2400" spc="300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社会无偿奉献精神。</a:t>
            </a:r>
            <a:endParaRPr lang="zh-CN" altLang="en-US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dirty="0"/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志愿者权益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四宝盾的获取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4" name="图片 3" descr="C:\Users\Administrator\Desktop\志愿者活动\2022.05.29\图片\四宝盾.jpg四宝盾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86765" y="1265555"/>
            <a:ext cx="4709160" cy="4787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62320" y="975995"/>
            <a:ext cx="548513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>
                <a:sym typeface="+mn-ea"/>
              </a:rPr>
              <a:t>1</a:t>
            </a:r>
            <a:r>
              <a:rPr lang="zh-CN" altLang="en-US">
                <a:sym typeface="+mn-ea"/>
              </a:rPr>
              <a:t>、</a:t>
            </a:r>
            <a:r>
              <a:rPr>
                <a:sym typeface="+mn-ea"/>
              </a:rPr>
              <a:t>公益讲师，每参与一场，赠送20</a:t>
            </a:r>
            <a:r>
              <a:rPr lang="en-US">
                <a:sym typeface="+mn-ea"/>
              </a:rPr>
              <a:t>~100</a:t>
            </a:r>
            <a:r>
              <a:rPr>
                <a:sym typeface="+mn-ea"/>
              </a:rPr>
              <a:t>宝盾；</a:t>
            </a:r>
            <a:endParaRPr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、网安志愿者，每参与一次培训赠送1宝盾，参与志愿者活动每小时赠送1</a:t>
            </a:r>
            <a:r>
              <a:rPr lang="en-US" altLang="zh-CN">
                <a:sym typeface="+mn-ea"/>
              </a:rPr>
              <a:t>~10</a:t>
            </a:r>
            <a:r>
              <a:rPr lang="zh-CN" altLang="en-US">
                <a:sym typeface="+mn-ea"/>
              </a:rPr>
              <a:t>宝盾；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、给公益网店推荐商品、提供渠道，达成双方合作后，可以获得</a:t>
            </a:r>
            <a:r>
              <a:rPr lang="en-US" altLang="zh-CN">
                <a:sym typeface="+mn-ea"/>
              </a:rPr>
              <a:t>50~200</a:t>
            </a:r>
            <a:r>
              <a:rPr lang="zh-CN" altLang="en-US">
                <a:sym typeface="+mn-ea"/>
              </a:rPr>
              <a:t>个宝盾；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、提议好建议、好项目，一旦录取，可以获得</a:t>
            </a:r>
            <a:r>
              <a:rPr lang="en-US" altLang="zh-CN">
                <a:sym typeface="+mn-ea"/>
              </a:rPr>
              <a:t>50~200</a:t>
            </a:r>
            <a:r>
              <a:rPr lang="zh-CN" altLang="en-US">
                <a:sym typeface="+mn-ea"/>
              </a:rPr>
              <a:t>个宝盾；</a:t>
            </a:r>
            <a:endParaRPr lang="zh-CN" altLang="en-US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、文明监督员：成功完成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个有效举报志愿者将会获得</a:t>
            </a:r>
            <a:r>
              <a:rPr lang="en-US" altLang="zh-CN">
                <a:sym typeface="+mn-ea"/>
              </a:rPr>
              <a:t>1~10</a:t>
            </a:r>
            <a:r>
              <a:rPr lang="zh-CN" altLang="en-US">
                <a:sym typeface="+mn-ea"/>
              </a:rPr>
              <a:t>个宝盾。</a:t>
            </a:r>
            <a:endParaRPr lang="zh-CN" altLang="en-US"/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志愿者权益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四宝盾的使用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6175" y="2351303"/>
            <a:ext cx="8205771" cy="2490221"/>
            <a:chOff x="2160" y="4089"/>
            <a:chExt cx="11233" cy="3243"/>
          </a:xfrm>
        </p:grpSpPr>
        <p:sp>
          <p:nvSpPr>
            <p:cNvPr id="8" name="Block Arc 54"/>
            <p:cNvSpPr/>
            <p:nvPr/>
          </p:nvSpPr>
          <p:spPr>
            <a:xfrm flipH="1" flipV="1">
              <a:off x="5932" y="5345"/>
              <a:ext cx="1987" cy="1987"/>
            </a:xfrm>
            <a:prstGeom prst="blockArc">
              <a:avLst>
                <a:gd name="adj1" fmla="val 8250344"/>
                <a:gd name="adj2" fmla="val 2554396"/>
                <a:gd name="adj3" fmla="val 6498"/>
              </a:avLst>
            </a:prstGeom>
            <a:solidFill>
              <a:schemeClr val="accent2"/>
            </a:solidFill>
            <a:ln>
              <a:solidFill>
                <a:srgbClr val="D9D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905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55"/>
            <p:cNvSpPr/>
            <p:nvPr/>
          </p:nvSpPr>
          <p:spPr>
            <a:xfrm flipH="1">
              <a:off x="7302" y="4089"/>
              <a:ext cx="1987" cy="1987"/>
            </a:xfrm>
            <a:prstGeom prst="blockArc">
              <a:avLst>
                <a:gd name="adj1" fmla="val 8250344"/>
                <a:gd name="adj2" fmla="val 2554396"/>
                <a:gd name="adj3" fmla="val 6498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905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56"/>
            <p:cNvSpPr/>
            <p:nvPr/>
          </p:nvSpPr>
          <p:spPr>
            <a:xfrm flipH="1" flipV="1">
              <a:off x="8680" y="5345"/>
              <a:ext cx="1987" cy="1987"/>
            </a:xfrm>
            <a:prstGeom prst="blockArc">
              <a:avLst>
                <a:gd name="adj1" fmla="val 8250344"/>
                <a:gd name="adj2" fmla="val 2554396"/>
                <a:gd name="adj3" fmla="val 6498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905" dirty="0">
                <a:solidFill>
                  <a:schemeClr val="tx1"/>
                </a:solidFill>
              </a:endParaRPr>
            </a:p>
          </p:txBody>
        </p:sp>
        <p:sp>
          <p:nvSpPr>
            <p:cNvPr id="11" name="Block Arc 57"/>
            <p:cNvSpPr/>
            <p:nvPr/>
          </p:nvSpPr>
          <p:spPr>
            <a:xfrm flipH="1">
              <a:off x="10049" y="4089"/>
              <a:ext cx="1987" cy="1987"/>
            </a:xfrm>
            <a:prstGeom prst="blockArc">
              <a:avLst>
                <a:gd name="adj1" fmla="val 8250344"/>
                <a:gd name="adj2" fmla="val 2554396"/>
                <a:gd name="adj3" fmla="val 6498"/>
              </a:avLst>
            </a:prstGeom>
            <a:solidFill>
              <a:schemeClr val="accent2"/>
            </a:solidFill>
            <a:ln>
              <a:solidFill>
                <a:srgbClr val="D9D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905" dirty="0">
                <a:solidFill>
                  <a:schemeClr val="tx1"/>
                </a:solidFill>
              </a:endParaRPr>
            </a:p>
          </p:txBody>
        </p:sp>
        <p:sp>
          <p:nvSpPr>
            <p:cNvPr id="13" name="Block Arc 58"/>
            <p:cNvSpPr/>
            <p:nvPr/>
          </p:nvSpPr>
          <p:spPr>
            <a:xfrm flipH="1" flipV="1">
              <a:off x="11406" y="5345"/>
              <a:ext cx="1987" cy="1987"/>
            </a:xfrm>
            <a:prstGeom prst="blockArc">
              <a:avLst>
                <a:gd name="adj1" fmla="val 8250344"/>
                <a:gd name="adj2" fmla="val 2554396"/>
                <a:gd name="adj3" fmla="val 6498"/>
              </a:avLst>
            </a:prstGeom>
            <a:solidFill>
              <a:schemeClr val="accent2"/>
            </a:solidFill>
            <a:ln>
              <a:solidFill>
                <a:srgbClr val="D9D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905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60"/>
            <p:cNvGrpSpPr/>
            <p:nvPr/>
          </p:nvGrpSpPr>
          <p:grpSpPr>
            <a:xfrm>
              <a:off x="6716" y="6016"/>
              <a:ext cx="420" cy="646"/>
              <a:chOff x="4235451" y="4579938"/>
              <a:chExt cx="123825" cy="190499"/>
            </a:xfrm>
            <a:solidFill>
              <a:srgbClr val="454545"/>
            </a:solidFill>
          </p:grpSpPr>
          <p:sp>
            <p:nvSpPr>
              <p:cNvPr id="15" name="Freeform 63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16" name="Freeform 64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17" name="Freeform 65"/>
              <p:cNvSpPr>
                <a:spLocks noEditPoints="1"/>
              </p:cNvSpPr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18" name="Freeform 66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</p:grpSp>
        <p:sp>
          <p:nvSpPr>
            <p:cNvPr id="19" name="Oval 61"/>
            <p:cNvSpPr/>
            <p:nvPr/>
          </p:nvSpPr>
          <p:spPr bwMode="auto">
            <a:xfrm>
              <a:off x="6295" y="5708"/>
              <a:ext cx="1261" cy="1261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</a:ln>
          </p:spPr>
          <p:txBody>
            <a:bodyPr vert="horz" wrap="none" lIns="96769" tIns="48384" rIns="96769" bIns="48384" numCol="1" rtlCol="0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7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0" name="Group 82"/>
            <p:cNvGrpSpPr/>
            <p:nvPr/>
          </p:nvGrpSpPr>
          <p:grpSpPr>
            <a:xfrm>
              <a:off x="7960" y="4807"/>
              <a:ext cx="673" cy="552"/>
              <a:chOff x="2551113" y="4586288"/>
              <a:chExt cx="230188" cy="1889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1" name="Oval 88"/>
              <p:cNvSpPr>
                <a:spLocks noChangeArrowheads="1"/>
              </p:cNvSpPr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22" name="Freeform 89"/>
              <p:cNvSpPr/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23" name="Oval 90"/>
              <p:cNvSpPr>
                <a:spLocks noChangeArrowheads="1"/>
              </p:cNvSpPr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24" name="Freeform 91"/>
              <p:cNvSpPr/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25" name="Oval 92"/>
              <p:cNvSpPr>
                <a:spLocks noChangeArrowheads="1"/>
              </p:cNvSpPr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26" name="Freeform 93"/>
              <p:cNvSpPr/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27" name="Freeform 94"/>
              <p:cNvSpPr/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29" name="Freeform 95"/>
              <p:cNvSpPr/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</p:grpSp>
        <p:sp>
          <p:nvSpPr>
            <p:cNvPr id="30" name="Oval 83"/>
            <p:cNvSpPr/>
            <p:nvPr/>
          </p:nvSpPr>
          <p:spPr bwMode="auto">
            <a:xfrm>
              <a:off x="7665" y="4452"/>
              <a:ext cx="1261" cy="1261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</a:ln>
          </p:spPr>
          <p:txBody>
            <a:bodyPr vert="horz" wrap="none" lIns="96769" tIns="48384" rIns="96769" bIns="48384" numCol="1" rtlCol="0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7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1" name="Group 119"/>
            <p:cNvGrpSpPr/>
            <p:nvPr/>
          </p:nvGrpSpPr>
          <p:grpSpPr>
            <a:xfrm>
              <a:off x="9346" y="5983"/>
              <a:ext cx="630" cy="710"/>
              <a:chOff x="5010151" y="4568825"/>
              <a:chExt cx="185737" cy="209550"/>
            </a:xfrm>
            <a:solidFill>
              <a:srgbClr val="454545"/>
            </a:solidFill>
          </p:grpSpPr>
          <p:sp>
            <p:nvSpPr>
              <p:cNvPr id="32" name="Oval 45"/>
              <p:cNvSpPr>
                <a:spLocks noChangeArrowheads="1"/>
              </p:cNvSpPr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33" name="Freeform 46"/>
              <p:cNvSpPr/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34" name="Freeform 47"/>
              <p:cNvSpPr/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35" name="Freeform 48"/>
              <p:cNvSpPr/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36" name="Freeform 49"/>
              <p:cNvSpPr/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37" name="Freeform 50"/>
              <p:cNvSpPr/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38" name="Freeform 51"/>
              <p:cNvSpPr>
                <a:spLocks noEditPoints="1"/>
              </p:cNvSpPr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39" name="Freeform 52"/>
              <p:cNvSpPr/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40" name="Freeform 53"/>
              <p:cNvSpPr/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</p:grpSp>
        <p:sp>
          <p:nvSpPr>
            <p:cNvPr id="41" name="Oval 120"/>
            <p:cNvSpPr/>
            <p:nvPr/>
          </p:nvSpPr>
          <p:spPr bwMode="auto">
            <a:xfrm>
              <a:off x="9030" y="5708"/>
              <a:ext cx="1261" cy="1261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</a:ln>
          </p:spPr>
          <p:txBody>
            <a:bodyPr vert="horz" wrap="none" lIns="96769" tIns="48384" rIns="96769" bIns="48384" numCol="1" rtlCol="0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7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2" name="Group 131"/>
            <p:cNvGrpSpPr/>
            <p:nvPr/>
          </p:nvGrpSpPr>
          <p:grpSpPr>
            <a:xfrm>
              <a:off x="10773" y="4755"/>
              <a:ext cx="517" cy="657"/>
              <a:chOff x="3949701" y="4570413"/>
              <a:chExt cx="152400" cy="1936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3" name="Oval 67"/>
              <p:cNvSpPr>
                <a:spLocks noChangeArrowheads="1"/>
              </p:cNvSpPr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44" name="Freeform 68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45" name="Oval 69"/>
              <p:cNvSpPr>
                <a:spLocks noChangeArrowheads="1"/>
              </p:cNvSpPr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46" name="Freeform 70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47" name="Freeform 71"/>
              <p:cNvSpPr>
                <a:spLocks noEditPoints="1"/>
              </p:cNvSpPr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48" name="Freeform 72"/>
              <p:cNvSpPr>
                <a:spLocks noEditPoints="1"/>
              </p:cNvSpPr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</p:grpSp>
        <p:sp>
          <p:nvSpPr>
            <p:cNvPr id="49" name="Oval 132"/>
            <p:cNvSpPr/>
            <p:nvPr/>
          </p:nvSpPr>
          <p:spPr bwMode="auto">
            <a:xfrm>
              <a:off x="10400" y="4452"/>
              <a:ext cx="1261" cy="1261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</a:ln>
          </p:spPr>
          <p:txBody>
            <a:bodyPr vert="horz" wrap="none" lIns="96769" tIns="48384" rIns="96769" bIns="48384" numCol="1" rtlCol="0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7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0" name="Group 140"/>
            <p:cNvGrpSpPr/>
            <p:nvPr/>
          </p:nvGrpSpPr>
          <p:grpSpPr>
            <a:xfrm>
              <a:off x="12230" y="6013"/>
              <a:ext cx="339" cy="651"/>
              <a:chOff x="4486276" y="4586288"/>
              <a:chExt cx="100012" cy="192087"/>
            </a:xfrm>
            <a:solidFill>
              <a:srgbClr val="454545"/>
            </a:solidFill>
          </p:grpSpPr>
          <p:sp>
            <p:nvSpPr>
              <p:cNvPr id="51" name="Freeform 60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52" name="Freeform 61"/>
              <p:cNvSpPr>
                <a:spLocks noEditPoints="1"/>
              </p:cNvSpPr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  <p:sp>
            <p:nvSpPr>
              <p:cNvPr id="53" name="Freeform 62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769" tIns="48384" rIns="96769" bIns="4838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5"/>
              </a:p>
            </p:txBody>
          </p:sp>
        </p:grpSp>
        <p:sp>
          <p:nvSpPr>
            <p:cNvPr id="54" name="Oval 141"/>
            <p:cNvSpPr/>
            <p:nvPr/>
          </p:nvSpPr>
          <p:spPr bwMode="auto">
            <a:xfrm>
              <a:off x="11769" y="5708"/>
              <a:ext cx="1261" cy="1261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</a:ln>
          </p:spPr>
          <p:txBody>
            <a:bodyPr vert="horz" wrap="none" lIns="96769" tIns="48384" rIns="96769" bIns="48384" numCol="1" rtlCol="0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7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160" y="5709"/>
              <a:ext cx="2796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>
                  <a:solidFill>
                    <a:srgbClr val="FF0000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在公益店兑换礼品</a:t>
              </a:r>
              <a:endParaRPr lang="zh-CN" altLang="en-US" sz="2000" b="1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文本框 60"/>
          <p:cNvSpPr txBox="1"/>
          <p:nvPr>
            <p:custDataLst>
              <p:tags r:id="rId1"/>
            </p:custDataLst>
          </p:nvPr>
        </p:nvSpPr>
        <p:spPr>
          <a:xfrm>
            <a:off x="490319" y="3980867"/>
            <a:ext cx="2810751" cy="9721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在公益店中通过一定数量的宝盾兑换各式各样的礼品</a:t>
            </a:r>
            <a:endParaRPr lang="zh-CN" altLang="en-US" sz="1600" spc="15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>
            <p:custDataLst>
              <p:tags r:id="rId2"/>
            </p:custDataLst>
          </p:nvPr>
        </p:nvSpPr>
        <p:spPr>
          <a:xfrm>
            <a:off x="3525216" y="1227548"/>
            <a:ext cx="2810751" cy="4237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2500" lnSpcReduction="1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兑换纪念品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>
            <p:custDataLst>
              <p:tags r:id="rId3"/>
            </p:custDataLst>
          </p:nvPr>
        </p:nvSpPr>
        <p:spPr>
          <a:xfrm>
            <a:off x="3454626" y="1651155"/>
            <a:ext cx="3094956" cy="9721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兑换定制网安志愿者服、ID卡、个人定制徽章等等</a:t>
            </a:r>
            <a:endParaRPr lang="zh-CN" altLang="en-US" sz="1600" spc="15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>
            <p:custDataLst>
              <p:tags r:id="rId4"/>
            </p:custDataLst>
          </p:nvPr>
        </p:nvSpPr>
        <p:spPr>
          <a:xfrm>
            <a:off x="7012404" y="1068390"/>
            <a:ext cx="2810751" cy="4237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2500" lnSpcReduction="1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换取时长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>
            <p:custDataLst>
              <p:tags r:id="rId5"/>
            </p:custDataLst>
          </p:nvPr>
        </p:nvSpPr>
        <p:spPr>
          <a:xfrm>
            <a:off x="7012534" y="1491979"/>
            <a:ext cx="2636096" cy="9721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1000"/>
              </a:spcAft>
            </a:pPr>
            <a:r>
              <a:rPr lang="en-US" altLang="zh-CN" sz="1600" spc="1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spc="1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小时志愿时长换</a:t>
            </a:r>
            <a:r>
              <a:rPr lang="en-US" altLang="zh-CN" sz="1600" spc="1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spc="1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个宝盾</a:t>
            </a:r>
            <a:endParaRPr lang="zh-CN" altLang="en-US" sz="1600" spc="15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>
            <p:custDataLst>
              <p:tags r:id="rId6"/>
            </p:custDataLst>
          </p:nvPr>
        </p:nvSpPr>
        <p:spPr>
          <a:xfrm>
            <a:off x="5085715" y="4953000"/>
            <a:ext cx="2155190" cy="423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2500" lnSpcReduction="1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兑换礼遇权益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>
            <p:custDataLst>
              <p:tags r:id="rId7"/>
            </p:custDataLst>
          </p:nvPr>
        </p:nvSpPr>
        <p:spPr>
          <a:xfrm>
            <a:off x="8981440" y="3648075"/>
            <a:ext cx="2809875" cy="9721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使用一定数量的宝盾进行抽奖，宝盾翻倍，礼品升级</a:t>
            </a:r>
            <a:endParaRPr lang="zh-CN" altLang="en-US" sz="1600" spc="15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8" name="文本框 147"/>
          <p:cNvSpPr txBox="1"/>
          <p:nvPr>
            <p:custDataLst>
              <p:tags r:id="rId8"/>
            </p:custDataLst>
          </p:nvPr>
        </p:nvSpPr>
        <p:spPr>
          <a:xfrm>
            <a:off x="3300730" y="5387340"/>
            <a:ext cx="6870065" cy="18364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服务权益：优先录取权益、学习课程体验券、宠物托管、家政劵等；</a:t>
            </a:r>
            <a:endParaRPr lang="zh-CN" altLang="en-US" sz="1600" spc="15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消费礼遇：消费折扣权益、交通折扣权益、通讯折扣权益等；</a:t>
            </a:r>
            <a:endParaRPr lang="zh-CN" altLang="en-US" sz="1600" spc="15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信息安全协会会徽原件（ok）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志愿者权益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四宝盾的升级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2" name="图片 1" descr="微信图片_202206241043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2710" y="1537335"/>
            <a:ext cx="5902960" cy="1363980"/>
          </a:xfrm>
          <a:prstGeom prst="rect">
            <a:avLst/>
          </a:prstGeom>
        </p:spPr>
      </p:pic>
      <p:pic>
        <p:nvPicPr>
          <p:cNvPr id="3" name="图片 2" descr="微信图片_202206241043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42735" y="845820"/>
            <a:ext cx="4126865" cy="2529205"/>
          </a:xfrm>
          <a:prstGeom prst="rect">
            <a:avLst/>
          </a:prstGeom>
        </p:spPr>
      </p:pic>
      <p:pic>
        <p:nvPicPr>
          <p:cNvPr id="4" name="图片 3" descr="微信图片_202206241043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08345" y="4529773"/>
            <a:ext cx="6215380" cy="1406525"/>
          </a:xfrm>
          <a:prstGeom prst="rect">
            <a:avLst/>
          </a:prstGeom>
        </p:spPr>
      </p:pic>
      <p:pic>
        <p:nvPicPr>
          <p:cNvPr id="5" name="图片 4" descr="微信图片_2022062410434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4165" y="3845560"/>
            <a:ext cx="3079115" cy="22872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65400" y="3010535"/>
            <a:ext cx="9569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一宝盾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31188" y="3331845"/>
            <a:ext cx="9569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二宝盾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14068" y="5981065"/>
            <a:ext cx="9569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三宝盾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73960" y="6132830"/>
            <a:ext cx="9569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8528050" y="3855085"/>
            <a:ext cx="367030" cy="5873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 rot="16200000">
            <a:off x="5982970" y="1897380"/>
            <a:ext cx="334645" cy="6445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5400000">
            <a:off x="5093970" y="4667250"/>
            <a:ext cx="334645" cy="6445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09880" y="1346835"/>
            <a:ext cx="5469890" cy="2231390"/>
          </a:xfrm>
          <a:prstGeom prst="roundRect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520815" y="889635"/>
            <a:ext cx="4265930" cy="2867660"/>
          </a:xfrm>
          <a:prstGeom prst="roundRect">
            <a:avLst/>
          </a:prstGeom>
          <a:noFill/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995670" y="4468495"/>
            <a:ext cx="5932805" cy="2005330"/>
          </a:xfrm>
          <a:prstGeom prst="roundRect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030605" y="3768090"/>
            <a:ext cx="3843655" cy="2875280"/>
          </a:xfrm>
          <a:prstGeom prst="roundRect">
            <a:avLst/>
          </a:prstGeom>
          <a:noFill/>
          <a:ln w="28575" cap="flat" cmpd="sng">
            <a:solidFill>
              <a:srgbClr val="F43308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志愿者权益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四宝盾的换取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78755" y="2110105"/>
            <a:ext cx="6162040" cy="3708400"/>
            <a:chOff x="1318" y="1541"/>
            <a:chExt cx="16318" cy="9819"/>
          </a:xfrm>
        </p:grpSpPr>
        <p:pic>
          <p:nvPicPr>
            <p:cNvPr id="3" name="图片 2" descr="C:\Users\Administrator\Desktop\志愿者活动\2022.05.29\图片\小程序.jpg小程序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7704" y="1822"/>
              <a:ext cx="3957" cy="7526"/>
            </a:xfrm>
            <a:prstGeom prst="rect">
              <a:avLst/>
            </a:prstGeom>
          </p:spPr>
        </p:pic>
        <p:sp>
          <p:nvSpPr>
            <p:cNvPr id="10" name="Title 6"/>
            <p:cNvSpPr txBox="1"/>
            <p:nvPr>
              <p:custDataLst>
                <p:tags r:id="rId3"/>
              </p:custDataLst>
            </p:nvPr>
          </p:nvSpPr>
          <p:spPr>
            <a:xfrm>
              <a:off x="10053" y="9549"/>
              <a:ext cx="4338" cy="683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72000" tIns="36000" rIns="72000" bIns="36000" anchor="t" anchorCtr="0">
              <a:no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rgbClr val="3C3C4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Segoe UI" panose="020B0502040204020203" pitchFamily="34" charset="0"/>
                </a:defRPr>
              </a:lvl1pPr>
            </a:lstStyle>
            <a:p>
              <a:pPr algn="ctr"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zh-CN" sz="1800" b="1" kern="0" spc="0">
                  <a:ln>
                    <a:noFill/>
                  </a:ln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  <a:cs typeface="Arial" panose="020B0604020202020204"/>
                </a:rPr>
                <a:t>点击礼品兑换</a:t>
              </a:r>
              <a:endParaRPr lang="zh-CN" altLang="zh-CN" sz="1800" b="1" kern="0" spc="0">
                <a:ln>
                  <a:noFill/>
                </a:ln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42" y="1822"/>
              <a:ext cx="4594" cy="7523"/>
            </a:xfrm>
            <a:prstGeom prst="rect">
              <a:avLst/>
            </a:prstGeom>
          </p:spPr>
        </p:pic>
        <p:pic>
          <p:nvPicPr>
            <p:cNvPr id="67" name="图片 66" descr="志愿者注册系统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318" y="1541"/>
              <a:ext cx="5072" cy="779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803" y="9655"/>
              <a:ext cx="4124" cy="170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zh-CN" sz="18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宋体" panose="02010600030101010101" pitchFamily="2" charset="-122"/>
                  <a:cs typeface="Arial" panose="020B0604020202020204"/>
                  <a:sym typeface="Arial" panose="020B0604020202020204"/>
                </a:rPr>
                <a:t>扫码注册网络安全志愿者</a:t>
              </a:r>
              <a:endParaRPr kumimoji="0" lang="zh-CN" altLang="zh-CN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18900000" flipH="1">
              <a:off x="6539" y="5004"/>
              <a:ext cx="721" cy="721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任意多边形 1"/>
            <p:cNvSpPr/>
            <p:nvPr/>
          </p:nvSpPr>
          <p:spPr>
            <a:xfrm rot="18900000" flipH="1">
              <a:off x="11775" y="5004"/>
              <a:ext cx="721" cy="721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 descr="C:\Users\Administrator\Desktop\志愿者活动\2022.05.29\图片\网点页面.png网点页面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2684780" y="1908175"/>
            <a:ext cx="1770380" cy="3347085"/>
          </a:xfrm>
          <a:prstGeom prst="rect">
            <a:avLst/>
          </a:prstGeom>
        </p:spPr>
      </p:pic>
      <p:pic>
        <p:nvPicPr>
          <p:cNvPr id="9" name="图片 8" descr="C:\Users\Administrator\Desktop\志愿者活动\2022.05.29\图片\公众号点击公益店.png公众号点击公益店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740410" y="1897380"/>
            <a:ext cx="1791970" cy="3357880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11"/>
            </p:custDataLst>
          </p:nvPr>
        </p:nvSpPr>
        <p:spPr>
          <a:xfrm>
            <a:off x="678815" y="5351145"/>
            <a:ext cx="2306955" cy="6699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en-US" sz="1600" b="1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网安联公众号</a:t>
            </a:r>
            <a:endParaRPr lang="zh-CN" altLang="en-US" sz="1600" b="1" spc="50" dirty="0">
              <a:ln w="3175">
                <a:noFill/>
                <a:prstDash val="dash"/>
              </a:ln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服务栏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进入</a:t>
            </a:r>
            <a:r>
              <a:rPr lang="zh-CN" altLang="en-US" sz="1800" b="1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网安联公益店</a:t>
            </a:r>
            <a:endParaRPr lang="zh-CN" altLang="en-US" sz="1800" b="1" spc="50" dirty="0">
              <a:ln w="3175">
                <a:noFill/>
                <a:prstDash val="dash"/>
              </a:ln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12"/>
            </p:custDataLst>
          </p:nvPr>
        </p:nvSpPr>
        <p:spPr>
          <a:xfrm>
            <a:off x="3122295" y="5351145"/>
            <a:ext cx="1638300" cy="4667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b="1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公益店界面</a:t>
            </a:r>
            <a:endParaRPr lang="zh-CN" altLang="en-US" sz="1800" b="1" spc="50" dirty="0">
              <a:ln w="3175">
                <a:noFill/>
                <a:prstDash val="dash"/>
              </a:ln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303145" y="3312160"/>
            <a:ext cx="885190" cy="49530"/>
          </a:xfrm>
          <a:prstGeom prst="straightConnector1">
            <a:avLst/>
          </a:prstGeom>
          <a:ln w="44450" cmpd="sng">
            <a:solidFill>
              <a:schemeClr val="accent2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67995" y="1634490"/>
            <a:ext cx="4261485" cy="44697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90135" y="1628775"/>
            <a:ext cx="6910705" cy="449389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3245" y="1062355"/>
            <a:ext cx="22904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四宝盾换取方式一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90795" y="1062355"/>
            <a:ext cx="22904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四宝盾换取方式二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13" name="图片 12" descr="信息安全协会会徽原件（ok）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7202905" y="5871210"/>
            <a:ext cx="1756611" cy="5142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87520" y="1224824"/>
            <a:ext cx="2564942" cy="4101109"/>
            <a:chOff x="6203080" y="1805214"/>
            <a:chExt cx="2564942" cy="4101109"/>
          </a:xfrm>
        </p:grpSpPr>
        <p:sp>
          <p:nvSpPr>
            <p:cNvPr id="20" name="圆角矩形 713"/>
            <p:cNvSpPr/>
            <p:nvPr/>
          </p:nvSpPr>
          <p:spPr>
            <a:xfrm>
              <a:off x="6203080" y="1805214"/>
              <a:ext cx="2564942" cy="4101109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6773166" y="4177173"/>
              <a:ext cx="1485900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 fontScale="25000" lnSpcReduction="20000"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24107" y="3494924"/>
              <a:ext cx="2324348" cy="90852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+mn-ea"/>
                </a:rPr>
                <a:t>2022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+mn-ea"/>
                </a:rPr>
                <a:t>年网民网络安全感满意度调查活动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863676" y="2141498"/>
              <a:ext cx="1189468" cy="1189468"/>
            </a:xfrm>
            <a:prstGeom prst="ellipse">
              <a:avLst/>
            </a:pr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/>
            <p:cNvSpPr/>
            <p:nvPr/>
          </p:nvSpPr>
          <p:spPr>
            <a:xfrm>
              <a:off x="7041537" y="2319359"/>
              <a:ext cx="833746" cy="833746"/>
            </a:xfrm>
            <a:prstGeom prst="arc">
              <a:avLst>
                <a:gd name="adj1" fmla="val 16200000"/>
                <a:gd name="adj2" fmla="val 13908691"/>
              </a:avLst>
            </a:prstGeom>
            <a:ln w="19050">
              <a:gradFill flip="none" rotWithShape="1">
                <a:gsLst>
                  <a:gs pos="76000">
                    <a:schemeClr val="bg1">
                      <a:alpha val="0"/>
                    </a:schemeClr>
                  </a:gs>
                  <a:gs pos="36000">
                    <a:schemeClr val="accent1"/>
                  </a:gs>
                </a:gsLst>
                <a:lin ang="18900000" scaled="1"/>
                <a:tileRect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弧形 26"/>
            <p:cNvSpPr/>
            <p:nvPr/>
          </p:nvSpPr>
          <p:spPr>
            <a:xfrm>
              <a:off x="6863676" y="2141498"/>
              <a:ext cx="1189468" cy="1189468"/>
            </a:xfrm>
            <a:prstGeom prst="arc">
              <a:avLst>
                <a:gd name="adj1" fmla="val 17926740"/>
                <a:gd name="adj2" fmla="val 19747857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弧形 28"/>
            <p:cNvSpPr/>
            <p:nvPr/>
          </p:nvSpPr>
          <p:spPr>
            <a:xfrm>
              <a:off x="6863676" y="2141498"/>
              <a:ext cx="1189468" cy="1189468"/>
            </a:xfrm>
            <a:prstGeom prst="arc">
              <a:avLst>
                <a:gd name="adj1" fmla="val 6443595"/>
                <a:gd name="adj2" fmla="val 8570471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6296206" y="4568473"/>
              <a:ext cx="2346546" cy="1087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样本采集目标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万份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7287991" y="3700263"/>
              <a:ext cx="340838" cy="68680"/>
              <a:chOff x="3483788" y="3839160"/>
              <a:chExt cx="340838" cy="6868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3755946" y="3839160"/>
                <a:ext cx="68680" cy="68680"/>
              </a:xfrm>
              <a:prstGeom prst="ellipse">
                <a:avLst/>
              </a:prstGeom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483788" y="3839160"/>
                <a:ext cx="68680" cy="68680"/>
              </a:xfrm>
              <a:prstGeom prst="ellipse">
                <a:avLst/>
              </a:prstGeom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7" name="椭圆 96"/>
            <p:cNvSpPr/>
            <p:nvPr/>
          </p:nvSpPr>
          <p:spPr>
            <a:xfrm>
              <a:off x="7178637" y="2456199"/>
              <a:ext cx="572785" cy="572785"/>
            </a:xfrm>
            <a:prstGeom prst="ellipse">
              <a:avLst/>
            </a:prstGeom>
            <a:solidFill>
              <a:schemeClr val="accent1"/>
            </a:solidFill>
            <a:ln w="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itinerary_90574"/>
            <p:cNvSpPr>
              <a:spLocks noChangeAspect="1"/>
            </p:cNvSpPr>
            <p:nvPr/>
          </p:nvSpPr>
          <p:spPr bwMode="auto">
            <a:xfrm>
              <a:off x="7311029" y="2571387"/>
              <a:ext cx="329968" cy="30782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8909" h="568052">
                  <a:moveTo>
                    <a:pt x="465415" y="427887"/>
                  </a:moveTo>
                  <a:cubicBezTo>
                    <a:pt x="467259" y="427887"/>
                    <a:pt x="469102" y="428961"/>
                    <a:pt x="469717" y="430954"/>
                  </a:cubicBezTo>
                  <a:lnTo>
                    <a:pt x="501212" y="517292"/>
                  </a:lnTo>
                  <a:cubicBezTo>
                    <a:pt x="503056" y="522199"/>
                    <a:pt x="510123" y="522199"/>
                    <a:pt x="511966" y="517292"/>
                  </a:cubicBezTo>
                  <a:lnTo>
                    <a:pt x="543461" y="430954"/>
                  </a:lnTo>
                  <a:cubicBezTo>
                    <a:pt x="544383" y="428501"/>
                    <a:pt x="546841" y="427274"/>
                    <a:pt x="549146" y="428041"/>
                  </a:cubicBezTo>
                  <a:lnTo>
                    <a:pt x="576953" y="432641"/>
                  </a:lnTo>
                  <a:lnTo>
                    <a:pt x="577107" y="432641"/>
                  </a:lnTo>
                  <a:cubicBezTo>
                    <a:pt x="596004" y="438929"/>
                    <a:pt x="608909" y="456564"/>
                    <a:pt x="608909" y="476500"/>
                  </a:cubicBezTo>
                  <a:lnTo>
                    <a:pt x="608909" y="548576"/>
                  </a:lnTo>
                  <a:cubicBezTo>
                    <a:pt x="608909" y="559311"/>
                    <a:pt x="600152" y="568052"/>
                    <a:pt x="589398" y="568052"/>
                  </a:cubicBezTo>
                  <a:lnTo>
                    <a:pt x="423780" y="568052"/>
                  </a:lnTo>
                  <a:cubicBezTo>
                    <a:pt x="413026" y="568052"/>
                    <a:pt x="404269" y="559311"/>
                    <a:pt x="404269" y="548576"/>
                  </a:cubicBezTo>
                  <a:lnTo>
                    <a:pt x="404269" y="476807"/>
                  </a:lnTo>
                  <a:cubicBezTo>
                    <a:pt x="404269" y="456718"/>
                    <a:pt x="417020" y="438929"/>
                    <a:pt x="436225" y="432641"/>
                  </a:cubicBezTo>
                  <a:lnTo>
                    <a:pt x="464032" y="428041"/>
                  </a:lnTo>
                  <a:cubicBezTo>
                    <a:pt x="464493" y="427887"/>
                    <a:pt x="464954" y="427887"/>
                    <a:pt x="465415" y="427887"/>
                  </a:cubicBezTo>
                  <a:close/>
                  <a:moveTo>
                    <a:pt x="61146" y="427887"/>
                  </a:moveTo>
                  <a:cubicBezTo>
                    <a:pt x="62990" y="427887"/>
                    <a:pt x="64833" y="428961"/>
                    <a:pt x="65448" y="430954"/>
                  </a:cubicBezTo>
                  <a:lnTo>
                    <a:pt x="96943" y="517292"/>
                  </a:lnTo>
                  <a:cubicBezTo>
                    <a:pt x="98786" y="522199"/>
                    <a:pt x="105853" y="522199"/>
                    <a:pt x="107697" y="517292"/>
                  </a:cubicBezTo>
                  <a:lnTo>
                    <a:pt x="139192" y="430954"/>
                  </a:lnTo>
                  <a:cubicBezTo>
                    <a:pt x="140114" y="428501"/>
                    <a:pt x="142572" y="427274"/>
                    <a:pt x="144876" y="428041"/>
                  </a:cubicBezTo>
                  <a:lnTo>
                    <a:pt x="172684" y="432641"/>
                  </a:lnTo>
                  <a:lnTo>
                    <a:pt x="172838" y="432641"/>
                  </a:lnTo>
                  <a:cubicBezTo>
                    <a:pt x="191888" y="438929"/>
                    <a:pt x="204640" y="456564"/>
                    <a:pt x="204640" y="476500"/>
                  </a:cubicBezTo>
                  <a:lnTo>
                    <a:pt x="204640" y="548576"/>
                  </a:lnTo>
                  <a:cubicBezTo>
                    <a:pt x="204640" y="559311"/>
                    <a:pt x="195883" y="568052"/>
                    <a:pt x="185128" y="568052"/>
                  </a:cubicBezTo>
                  <a:lnTo>
                    <a:pt x="19511" y="568052"/>
                  </a:lnTo>
                  <a:cubicBezTo>
                    <a:pt x="8757" y="568052"/>
                    <a:pt x="0" y="559311"/>
                    <a:pt x="0" y="548576"/>
                  </a:cubicBezTo>
                  <a:lnTo>
                    <a:pt x="0" y="476807"/>
                  </a:lnTo>
                  <a:cubicBezTo>
                    <a:pt x="0" y="456718"/>
                    <a:pt x="12751" y="438929"/>
                    <a:pt x="31956" y="432641"/>
                  </a:cubicBezTo>
                  <a:lnTo>
                    <a:pt x="59763" y="428041"/>
                  </a:lnTo>
                  <a:cubicBezTo>
                    <a:pt x="60224" y="427887"/>
                    <a:pt x="60685" y="427887"/>
                    <a:pt x="61146" y="427887"/>
                  </a:cubicBezTo>
                  <a:close/>
                  <a:moveTo>
                    <a:pt x="499034" y="425580"/>
                  </a:moveTo>
                  <a:lnTo>
                    <a:pt x="514075" y="425580"/>
                  </a:lnTo>
                  <a:cubicBezTo>
                    <a:pt x="516070" y="425580"/>
                    <a:pt x="518065" y="426347"/>
                    <a:pt x="519447" y="427881"/>
                  </a:cubicBezTo>
                  <a:cubicBezTo>
                    <a:pt x="521595" y="430181"/>
                    <a:pt x="521902" y="433402"/>
                    <a:pt x="520367" y="436009"/>
                  </a:cubicBezTo>
                  <a:lnTo>
                    <a:pt x="512386" y="448125"/>
                  </a:lnTo>
                  <a:lnTo>
                    <a:pt x="516070" y="479872"/>
                  </a:lnTo>
                  <a:lnTo>
                    <a:pt x="508703" y="499656"/>
                  </a:lnTo>
                  <a:cubicBezTo>
                    <a:pt x="507936" y="501650"/>
                    <a:pt x="505173" y="501650"/>
                    <a:pt x="504406" y="499656"/>
                  </a:cubicBezTo>
                  <a:lnTo>
                    <a:pt x="497038" y="479872"/>
                  </a:lnTo>
                  <a:lnTo>
                    <a:pt x="500722" y="448125"/>
                  </a:lnTo>
                  <a:lnTo>
                    <a:pt x="492741" y="436009"/>
                  </a:lnTo>
                  <a:cubicBezTo>
                    <a:pt x="491206" y="433402"/>
                    <a:pt x="491513" y="430181"/>
                    <a:pt x="493662" y="427881"/>
                  </a:cubicBezTo>
                  <a:cubicBezTo>
                    <a:pt x="495043" y="426347"/>
                    <a:pt x="497038" y="425580"/>
                    <a:pt x="499034" y="425580"/>
                  </a:cubicBezTo>
                  <a:close/>
                  <a:moveTo>
                    <a:pt x="94782" y="425580"/>
                  </a:moveTo>
                  <a:lnTo>
                    <a:pt x="109858" y="425580"/>
                  </a:lnTo>
                  <a:cubicBezTo>
                    <a:pt x="111858" y="425580"/>
                    <a:pt x="113858" y="426347"/>
                    <a:pt x="115242" y="427881"/>
                  </a:cubicBezTo>
                  <a:cubicBezTo>
                    <a:pt x="117396" y="430181"/>
                    <a:pt x="117704" y="433402"/>
                    <a:pt x="116165" y="436009"/>
                  </a:cubicBezTo>
                  <a:lnTo>
                    <a:pt x="108166" y="448125"/>
                  </a:lnTo>
                  <a:lnTo>
                    <a:pt x="111858" y="479872"/>
                  </a:lnTo>
                  <a:lnTo>
                    <a:pt x="104474" y="499656"/>
                  </a:lnTo>
                  <a:cubicBezTo>
                    <a:pt x="103705" y="501650"/>
                    <a:pt x="100936" y="501650"/>
                    <a:pt x="100167" y="499656"/>
                  </a:cubicBezTo>
                  <a:lnTo>
                    <a:pt x="92782" y="479872"/>
                  </a:lnTo>
                  <a:lnTo>
                    <a:pt x="96475" y="448125"/>
                  </a:lnTo>
                  <a:lnTo>
                    <a:pt x="88475" y="436009"/>
                  </a:lnTo>
                  <a:cubicBezTo>
                    <a:pt x="86937" y="433402"/>
                    <a:pt x="87244" y="430181"/>
                    <a:pt x="89398" y="427881"/>
                  </a:cubicBezTo>
                  <a:cubicBezTo>
                    <a:pt x="90783" y="426347"/>
                    <a:pt x="92782" y="425580"/>
                    <a:pt x="94782" y="425580"/>
                  </a:cubicBezTo>
                  <a:close/>
                  <a:moveTo>
                    <a:pt x="506554" y="302373"/>
                  </a:moveTo>
                  <a:cubicBezTo>
                    <a:pt x="535587" y="302373"/>
                    <a:pt x="559090" y="325847"/>
                    <a:pt x="559090" y="354845"/>
                  </a:cubicBezTo>
                  <a:cubicBezTo>
                    <a:pt x="559090" y="383689"/>
                    <a:pt x="535587" y="407163"/>
                    <a:pt x="506554" y="407163"/>
                  </a:cubicBezTo>
                  <a:cubicBezTo>
                    <a:pt x="477521" y="407163"/>
                    <a:pt x="454018" y="383689"/>
                    <a:pt x="454018" y="354845"/>
                  </a:cubicBezTo>
                  <a:cubicBezTo>
                    <a:pt x="454018" y="325847"/>
                    <a:pt x="477674" y="302373"/>
                    <a:pt x="506554" y="302373"/>
                  </a:cubicBezTo>
                  <a:close/>
                  <a:moveTo>
                    <a:pt x="102779" y="302373"/>
                  </a:moveTo>
                  <a:cubicBezTo>
                    <a:pt x="131794" y="302373"/>
                    <a:pt x="155315" y="325831"/>
                    <a:pt x="155315" y="354768"/>
                  </a:cubicBezTo>
                  <a:cubicBezTo>
                    <a:pt x="155315" y="383705"/>
                    <a:pt x="131794" y="407163"/>
                    <a:pt x="102779" y="407163"/>
                  </a:cubicBezTo>
                  <a:cubicBezTo>
                    <a:pt x="73764" y="407163"/>
                    <a:pt x="50243" y="383705"/>
                    <a:pt x="50243" y="354768"/>
                  </a:cubicBezTo>
                  <a:cubicBezTo>
                    <a:pt x="50243" y="325831"/>
                    <a:pt x="73764" y="302373"/>
                    <a:pt x="102779" y="302373"/>
                  </a:cubicBezTo>
                  <a:close/>
                  <a:moveTo>
                    <a:pt x="288687" y="280568"/>
                  </a:moveTo>
                  <a:lnTo>
                    <a:pt x="323407" y="280568"/>
                  </a:lnTo>
                  <a:lnTo>
                    <a:pt x="323407" y="359417"/>
                  </a:lnTo>
                  <a:lnTo>
                    <a:pt x="403141" y="439033"/>
                  </a:lnTo>
                  <a:cubicBezTo>
                    <a:pt x="395152" y="449004"/>
                    <a:pt x="390390" y="461430"/>
                    <a:pt x="389929" y="474776"/>
                  </a:cubicBezTo>
                  <a:lnTo>
                    <a:pt x="306047" y="391018"/>
                  </a:lnTo>
                  <a:lnTo>
                    <a:pt x="218786" y="478151"/>
                  </a:lnTo>
                  <a:lnTo>
                    <a:pt x="218786" y="476464"/>
                  </a:lnTo>
                  <a:cubicBezTo>
                    <a:pt x="218786" y="463271"/>
                    <a:pt x="214484" y="450999"/>
                    <a:pt x="207110" y="440874"/>
                  </a:cubicBezTo>
                  <a:lnTo>
                    <a:pt x="288687" y="359417"/>
                  </a:lnTo>
                  <a:close/>
                  <a:moveTo>
                    <a:pt x="264432" y="125444"/>
                  </a:moveTo>
                  <a:cubicBezTo>
                    <a:pt x="266430" y="125444"/>
                    <a:pt x="268120" y="126518"/>
                    <a:pt x="268888" y="128512"/>
                  </a:cubicBezTo>
                  <a:lnTo>
                    <a:pt x="300383" y="214894"/>
                  </a:lnTo>
                  <a:cubicBezTo>
                    <a:pt x="302226" y="219803"/>
                    <a:pt x="309293" y="219803"/>
                    <a:pt x="311137" y="214894"/>
                  </a:cubicBezTo>
                  <a:lnTo>
                    <a:pt x="342632" y="128512"/>
                  </a:lnTo>
                  <a:cubicBezTo>
                    <a:pt x="343400" y="126211"/>
                    <a:pt x="346012" y="124830"/>
                    <a:pt x="348316" y="125597"/>
                  </a:cubicBezTo>
                  <a:lnTo>
                    <a:pt x="376124" y="130200"/>
                  </a:lnTo>
                  <a:lnTo>
                    <a:pt x="376278" y="130200"/>
                  </a:lnTo>
                  <a:cubicBezTo>
                    <a:pt x="395175" y="136491"/>
                    <a:pt x="408080" y="154135"/>
                    <a:pt x="408080" y="174081"/>
                  </a:cubicBezTo>
                  <a:lnTo>
                    <a:pt x="408080" y="246193"/>
                  </a:lnTo>
                  <a:cubicBezTo>
                    <a:pt x="408080" y="256933"/>
                    <a:pt x="399323" y="265679"/>
                    <a:pt x="388568" y="265679"/>
                  </a:cubicBezTo>
                  <a:lnTo>
                    <a:pt x="222951" y="265679"/>
                  </a:lnTo>
                  <a:cubicBezTo>
                    <a:pt x="212197" y="265679"/>
                    <a:pt x="203440" y="256933"/>
                    <a:pt x="203440" y="246193"/>
                  </a:cubicBezTo>
                  <a:lnTo>
                    <a:pt x="203440" y="174388"/>
                  </a:lnTo>
                  <a:cubicBezTo>
                    <a:pt x="203440" y="154289"/>
                    <a:pt x="216191" y="136644"/>
                    <a:pt x="235396" y="130200"/>
                  </a:cubicBezTo>
                  <a:lnTo>
                    <a:pt x="263203" y="125597"/>
                  </a:lnTo>
                  <a:cubicBezTo>
                    <a:pt x="263511" y="125444"/>
                    <a:pt x="263971" y="125444"/>
                    <a:pt x="264432" y="125444"/>
                  </a:cubicBezTo>
                  <a:close/>
                  <a:moveTo>
                    <a:pt x="298222" y="123137"/>
                  </a:moveTo>
                  <a:lnTo>
                    <a:pt x="313298" y="123137"/>
                  </a:lnTo>
                  <a:cubicBezTo>
                    <a:pt x="315298" y="123137"/>
                    <a:pt x="317298" y="123905"/>
                    <a:pt x="318682" y="125286"/>
                  </a:cubicBezTo>
                  <a:cubicBezTo>
                    <a:pt x="320836" y="127589"/>
                    <a:pt x="321144" y="130967"/>
                    <a:pt x="319605" y="133577"/>
                  </a:cubicBezTo>
                  <a:lnTo>
                    <a:pt x="311452" y="145706"/>
                  </a:lnTo>
                  <a:lnTo>
                    <a:pt x="315298" y="177488"/>
                  </a:lnTo>
                  <a:lnTo>
                    <a:pt x="307914" y="197140"/>
                  </a:lnTo>
                  <a:cubicBezTo>
                    <a:pt x="307145" y="199136"/>
                    <a:pt x="304376" y="199136"/>
                    <a:pt x="303607" y="197140"/>
                  </a:cubicBezTo>
                  <a:lnTo>
                    <a:pt x="296222" y="177488"/>
                  </a:lnTo>
                  <a:lnTo>
                    <a:pt x="299915" y="145706"/>
                  </a:lnTo>
                  <a:lnTo>
                    <a:pt x="291915" y="133577"/>
                  </a:lnTo>
                  <a:cubicBezTo>
                    <a:pt x="290377" y="130967"/>
                    <a:pt x="290684" y="127589"/>
                    <a:pt x="292838" y="125286"/>
                  </a:cubicBezTo>
                  <a:cubicBezTo>
                    <a:pt x="294223" y="123905"/>
                    <a:pt x="296222" y="123137"/>
                    <a:pt x="298222" y="123137"/>
                  </a:cubicBezTo>
                  <a:close/>
                  <a:moveTo>
                    <a:pt x="306078" y="0"/>
                  </a:moveTo>
                  <a:cubicBezTo>
                    <a:pt x="335093" y="0"/>
                    <a:pt x="358614" y="23490"/>
                    <a:pt x="358614" y="52466"/>
                  </a:cubicBezTo>
                  <a:cubicBezTo>
                    <a:pt x="358614" y="81442"/>
                    <a:pt x="335093" y="104932"/>
                    <a:pt x="306078" y="104932"/>
                  </a:cubicBezTo>
                  <a:cubicBezTo>
                    <a:pt x="277063" y="104932"/>
                    <a:pt x="253542" y="81442"/>
                    <a:pt x="253542" y="52466"/>
                  </a:cubicBezTo>
                  <a:cubicBezTo>
                    <a:pt x="253542" y="23490"/>
                    <a:pt x="277063" y="0"/>
                    <a:pt x="3060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00" y="1224915"/>
            <a:ext cx="6376670" cy="29216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16680" y="4878070"/>
            <a:ext cx="1295400" cy="625475"/>
          </a:xfrm>
          <a:prstGeom prst="rect">
            <a:avLst/>
          </a:prstGeom>
          <a:solidFill>
            <a:srgbClr val="B80000"/>
          </a:solidFill>
          <a:ln w="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72890" y="5020945"/>
            <a:ext cx="1139190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广州协会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9405" y="4219575"/>
            <a:ext cx="1295400" cy="625475"/>
          </a:xfrm>
          <a:prstGeom prst="rect">
            <a:avLst/>
          </a:prstGeom>
          <a:solidFill>
            <a:srgbClr val="B80000"/>
          </a:solidFill>
          <a:ln w="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99405" y="5325745"/>
            <a:ext cx="1295400" cy="625475"/>
          </a:xfrm>
          <a:prstGeom prst="rect">
            <a:avLst/>
          </a:prstGeom>
          <a:solidFill>
            <a:srgbClr val="B80000"/>
          </a:solidFill>
          <a:ln w="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14340" y="4348480"/>
            <a:ext cx="103886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广州公安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76570" y="5455285"/>
            <a:ext cx="121611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广州协会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9172" y="4617185"/>
            <a:ext cx="1295400" cy="387985"/>
          </a:xfrm>
          <a:prstGeom prst="rect">
            <a:avLst/>
          </a:prstGeom>
          <a:solidFill>
            <a:srgbClr val="B80000"/>
          </a:solidFill>
          <a:ln w="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69175" y="5075555"/>
            <a:ext cx="1294765" cy="387350"/>
          </a:xfrm>
          <a:prstGeom prst="rect">
            <a:avLst/>
          </a:prstGeom>
          <a:solidFill>
            <a:srgbClr val="B80000"/>
          </a:solidFill>
          <a:ln w="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64730" y="5494020"/>
            <a:ext cx="1295400" cy="387985"/>
          </a:xfrm>
          <a:prstGeom prst="rect">
            <a:avLst/>
          </a:prstGeom>
          <a:solidFill>
            <a:srgbClr val="B80000"/>
          </a:solidFill>
          <a:ln w="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08874" y="4658777"/>
            <a:ext cx="97599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政 府 机 关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24115" y="5092700"/>
            <a:ext cx="97599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会 员 单 位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68577" y="5535612"/>
            <a:ext cx="97599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专   家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947795" y="5871210"/>
            <a:ext cx="1163955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文本框 31"/>
          <p:cNvSpPr txBox="1"/>
          <p:nvPr/>
        </p:nvSpPr>
        <p:spPr>
          <a:xfrm>
            <a:off x="4127500" y="5504180"/>
            <a:ext cx="9302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50 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万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安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7" name="直接连接符 36"/>
          <p:cNvCxnSpPr>
            <a:stCxn id="12" idx="3"/>
            <a:endCxn id="15" idx="1"/>
          </p:cNvCxnSpPr>
          <p:nvPr/>
        </p:nvCxnSpPr>
        <p:spPr>
          <a:xfrm flipV="1">
            <a:off x="6694805" y="4811178"/>
            <a:ext cx="654367" cy="82730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直接连接符 37"/>
          <p:cNvCxnSpPr>
            <a:stCxn id="12" idx="3"/>
            <a:endCxn id="18" idx="1"/>
          </p:cNvCxnSpPr>
          <p:nvPr/>
        </p:nvCxnSpPr>
        <p:spPr>
          <a:xfrm flipV="1">
            <a:off x="6694805" y="5269230"/>
            <a:ext cx="674370" cy="36957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直接连接符 38"/>
          <p:cNvCxnSpPr>
            <a:endCxn id="22" idx="1"/>
          </p:cNvCxnSpPr>
          <p:nvPr/>
        </p:nvCxnSpPr>
        <p:spPr>
          <a:xfrm flipV="1">
            <a:off x="6689090" y="5688013"/>
            <a:ext cx="675640" cy="8286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直接连接符 39"/>
          <p:cNvCxnSpPr>
            <a:endCxn id="5" idx="1"/>
          </p:cNvCxnSpPr>
          <p:nvPr/>
        </p:nvCxnSpPr>
        <p:spPr>
          <a:xfrm>
            <a:off x="6690995" y="5876925"/>
            <a:ext cx="677545" cy="23177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直接连接符 40"/>
          <p:cNvCxnSpPr/>
          <p:nvPr/>
        </p:nvCxnSpPr>
        <p:spPr>
          <a:xfrm flipV="1">
            <a:off x="5187315" y="4684395"/>
            <a:ext cx="187325" cy="25019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直接连接符 41"/>
          <p:cNvCxnSpPr>
            <a:endCxn id="12" idx="1"/>
          </p:cNvCxnSpPr>
          <p:nvPr/>
        </p:nvCxnSpPr>
        <p:spPr>
          <a:xfrm>
            <a:off x="5163185" y="5429250"/>
            <a:ext cx="236220" cy="2095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矩形 4"/>
          <p:cNvSpPr/>
          <p:nvPr/>
        </p:nvSpPr>
        <p:spPr>
          <a:xfrm>
            <a:off x="7368540" y="5914390"/>
            <a:ext cx="1295400" cy="387985"/>
          </a:xfrm>
          <a:prstGeom prst="rect">
            <a:avLst/>
          </a:prstGeom>
          <a:solidFill>
            <a:srgbClr val="B80000"/>
          </a:solidFill>
          <a:ln w="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08036" y="5959708"/>
            <a:ext cx="97599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</a:t>
            </a:r>
            <a:r>
              <a:rPr kumimoji="0" lang="zh-CN" altLang="en-US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志愿者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5" name="直接连接符 44"/>
          <p:cNvCxnSpPr>
            <a:stCxn id="12" idx="3"/>
          </p:cNvCxnSpPr>
          <p:nvPr/>
        </p:nvCxnSpPr>
        <p:spPr>
          <a:xfrm flipH="1" flipV="1">
            <a:off x="6683375" y="5617210"/>
            <a:ext cx="11430" cy="2159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十字星 50"/>
          <p:cNvSpPr/>
          <p:nvPr/>
        </p:nvSpPr>
        <p:spPr>
          <a:xfrm>
            <a:off x="9063789" y="5959708"/>
            <a:ext cx="320843" cy="277044"/>
          </a:xfrm>
          <a:prstGeom prst="star4">
            <a:avLst/>
          </a:prstGeom>
          <a:solidFill>
            <a:srgbClr val="B80000"/>
          </a:solidFill>
          <a:ln w="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3244" y="216535"/>
            <a:ext cx="5013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 err="1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广州市信息网络安全协会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样本采集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目标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6" name="图片 5" descr="信息安全协会会徽原件（ok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56005" y="976630"/>
            <a:ext cx="61480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 sz="2000" b="1"/>
            </a:pPr>
            <a:r>
              <a:rPr lang="zh-CN" altLang="en-US" sz="28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四宝公益文创产品</a:t>
            </a:r>
            <a:endParaRPr lang="zh-CN" altLang="en-US" sz="28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网安志愿项目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四宝公益文创产品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5" y="1633220"/>
            <a:ext cx="6753225" cy="334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230" y="1648460"/>
            <a:ext cx="2677160" cy="1894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77890" y="4973320"/>
            <a:ext cx="1517650" cy="1508125"/>
          </a:xfrm>
          <a:prstGeom prst="rect">
            <a:avLst/>
          </a:prstGeom>
        </p:spPr>
      </p:pic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169670" y="4973320"/>
            <a:ext cx="4701540" cy="1508397"/>
            <a:chOff x="512" y="8165"/>
            <a:chExt cx="5184" cy="1663"/>
          </a:xfrm>
        </p:grpSpPr>
        <p:pic>
          <p:nvPicPr>
            <p:cNvPr id="7" name="图片 6" descr="文件夹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0" y="8165"/>
              <a:ext cx="2476" cy="1663"/>
            </a:xfrm>
            <a:prstGeom prst="rect">
              <a:avLst/>
            </a:prstGeom>
          </p:spPr>
        </p:pic>
        <p:pic>
          <p:nvPicPr>
            <p:cNvPr id="9" name="图片 8" descr="文件夹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" y="8165"/>
              <a:ext cx="2476" cy="1663"/>
            </a:xfrm>
            <a:prstGeom prst="rect">
              <a:avLst/>
            </a:prstGeom>
          </p:spPr>
        </p:pic>
      </p:grpSp>
      <p:pic>
        <p:nvPicPr>
          <p:cNvPr id="16" name="图片 15" descr="微信图片_202207181007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230" y="3745865"/>
            <a:ext cx="2705735" cy="1753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 bldLvl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34795" y="1466215"/>
            <a:ext cx="9300845" cy="4923155"/>
            <a:chOff x="2276" y="1523"/>
            <a:chExt cx="14647" cy="7753"/>
          </a:xfrm>
        </p:grpSpPr>
        <p:grpSp>
          <p:nvGrpSpPr>
            <p:cNvPr id="11" name="组合 10"/>
            <p:cNvGrpSpPr/>
            <p:nvPr>
              <p:custDataLst>
                <p:tags r:id="rId1"/>
              </p:custDataLst>
            </p:nvPr>
          </p:nvGrpSpPr>
          <p:grpSpPr>
            <a:xfrm>
              <a:off x="2276" y="4392"/>
              <a:ext cx="14646" cy="1343"/>
              <a:chOff x="1445988" y="2789019"/>
              <a:chExt cx="9300178" cy="852783"/>
            </a:xfrm>
          </p:grpSpPr>
          <p:pic>
            <p:nvPicPr>
              <p:cNvPr id="12" name="图形 3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9752713" y="2789020"/>
                <a:ext cx="993453" cy="852782"/>
              </a:xfrm>
              <a:prstGeom prst="rect">
                <a:avLst/>
              </a:prstGeom>
            </p:spPr>
          </p:pic>
          <p:pic>
            <p:nvPicPr>
              <p:cNvPr id="14" name="图形 3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1445988" y="2789019"/>
                <a:ext cx="993439" cy="852782"/>
              </a:xfrm>
              <a:prstGeom prst="rect">
                <a:avLst/>
              </a:prstGeom>
            </p:spPr>
          </p:pic>
        </p:grpSp>
        <p:grpSp>
          <p:nvGrpSpPr>
            <p:cNvPr id="17" name="组合 16"/>
            <p:cNvGrpSpPr/>
            <p:nvPr>
              <p:custDataLst>
                <p:tags r:id="rId5"/>
              </p:custDataLst>
            </p:nvPr>
          </p:nvGrpSpPr>
          <p:grpSpPr>
            <a:xfrm>
              <a:off x="2276" y="1523"/>
              <a:ext cx="14647" cy="7753"/>
              <a:chOff x="1422935" y="1301817"/>
              <a:chExt cx="9346130" cy="4254366"/>
            </a:xfrm>
          </p:grpSpPr>
          <p:cxnSp>
            <p:nvCxnSpPr>
              <p:cNvPr id="20" name="直接连接符 19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422935" y="5556183"/>
                <a:ext cx="9346130" cy="0"/>
              </a:xfrm>
              <a:prstGeom prst="line">
                <a:avLst/>
              </a:prstGeom>
              <a:ln w="88900">
                <a:solidFill>
                  <a:schemeClr val="accent2">
                    <a:alpha val="50000"/>
                  </a:schemeClr>
                </a:solidFill>
              </a:ln>
            </p:spPr>
            <p:style>
              <a:lnRef idx="1">
                <a:srgbClr val="BD374A"/>
              </a:lnRef>
              <a:fillRef idx="0">
                <a:srgbClr val="BD374A"/>
              </a:fillRef>
              <a:effectRef idx="0">
                <a:srgbClr val="BD374A"/>
              </a:effectRef>
              <a:fontRef idx="minor">
                <a:srgbClr val="000000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1422935" y="1301817"/>
                <a:ext cx="9346130" cy="0"/>
              </a:xfrm>
              <a:prstGeom prst="line">
                <a:avLst/>
              </a:prstGeom>
              <a:ln w="88900">
                <a:solidFill>
                  <a:schemeClr val="accent2">
                    <a:alpha val="50000"/>
                  </a:schemeClr>
                </a:solidFill>
              </a:ln>
            </p:spPr>
            <p:style>
              <a:lnRef idx="1">
                <a:srgbClr val="BD374A"/>
              </a:lnRef>
              <a:fillRef idx="0">
                <a:srgbClr val="BD374A"/>
              </a:fillRef>
              <a:effectRef idx="0">
                <a:srgbClr val="BD374A"/>
              </a:effectRef>
              <a:fontRef idx="minor">
                <a:srgbClr val="000000"/>
              </a:fontRef>
            </p:style>
          </p:cxnSp>
        </p:grpSp>
        <p:cxnSp>
          <p:nvCxnSpPr>
            <p:cNvPr id="27" name="直接连接符 26"/>
            <p:cNvCxnSpPr/>
            <p:nvPr>
              <p:custDataLst>
                <p:tags r:id="rId8"/>
              </p:custDataLst>
            </p:nvPr>
          </p:nvCxnSpPr>
          <p:spPr>
            <a:xfrm>
              <a:off x="9600" y="3080"/>
              <a:ext cx="0" cy="500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rgbClr val="BD374A"/>
            </a:lnRef>
            <a:fillRef idx="0">
              <a:srgbClr val="BD374A"/>
            </a:fillRef>
            <a:effectRef idx="0">
              <a:srgbClr val="BD374A"/>
            </a:effectRef>
            <a:fontRef idx="minor">
              <a:srgbClr val="000000"/>
            </a:fontRef>
          </p:style>
        </p:cxnSp>
        <p:sp>
          <p:nvSpPr>
            <p:cNvPr id="22" name="文本框 21"/>
            <p:cNvSpPr txBox="1"/>
            <p:nvPr>
              <p:custDataLst>
                <p:tags r:id="rId9"/>
              </p:custDataLst>
            </p:nvPr>
          </p:nvSpPr>
          <p:spPr>
            <a:xfrm>
              <a:off x="2748" y="2775"/>
              <a:ext cx="6677" cy="159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zh-CN" altLang="en-US" sz="4400" b="1" spc="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公益店换取</a:t>
              </a:r>
              <a:endParaRPr lang="zh-CN" altLang="en-US" sz="4400" b="1" spc="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9775" y="2794"/>
              <a:ext cx="6677" cy="159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zh-CN" altLang="en-US" sz="4400" b="1" spc="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协会自提</a:t>
              </a:r>
              <a:endParaRPr lang="zh-CN" altLang="en-US" sz="4400" b="1" spc="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2748" y="6123"/>
              <a:ext cx="6677" cy="159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zh-CN" altLang="en-US" sz="4400" b="1" spc="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线下门店自提</a:t>
              </a:r>
              <a:endParaRPr lang="zh-CN" altLang="en-US" sz="4400" b="1" spc="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2"/>
              </p:custDataLst>
            </p:nvPr>
          </p:nvSpPr>
          <p:spPr>
            <a:xfrm>
              <a:off x="10034" y="6123"/>
              <a:ext cx="6677" cy="159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0000"/>
            </a:bodyPr>
            <a:lstStyle/>
            <a:p>
              <a:pPr algn="ctr"/>
              <a:r>
                <a:rPr lang="zh-CN" altLang="en-US" sz="4400" b="1" spc="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合作方</a:t>
              </a:r>
              <a:r>
                <a:rPr lang="zh-CN" altLang="en-US" sz="44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机构</a:t>
              </a:r>
              <a:r>
                <a:rPr lang="zh-CN" altLang="en-US" sz="4400" b="1" spc="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自提</a:t>
              </a:r>
              <a:endParaRPr lang="zh-CN" altLang="en-US" sz="4400" b="1" spc="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13"/>
              </p:custDataLst>
            </p:nvPr>
          </p:nvCxnSpPr>
          <p:spPr>
            <a:xfrm>
              <a:off x="4035" y="5481"/>
              <a:ext cx="11130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rgbClr val="BD374A"/>
            </a:lnRef>
            <a:fillRef idx="0">
              <a:srgbClr val="BD374A"/>
            </a:fillRef>
            <a:effectRef idx="0">
              <a:srgbClr val="BD374A"/>
            </a:effectRef>
            <a:fontRef idx="minor">
              <a:srgbClr val="000000"/>
            </a:fontRef>
          </p:style>
        </p:cxnSp>
      </p:grpSp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3245" y="216535"/>
            <a:ext cx="5306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志愿者权益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公益文创礼品换取的换取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065" cy="68649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92835" y="1040130"/>
            <a:ext cx="3003550" cy="1254125"/>
          </a:xfrm>
          <a:prstGeom prst="rect">
            <a:avLst/>
          </a:prstGeom>
          <a:effectLst>
            <a:outerShdw blurRad="50800" dist="50800" dir="5400000" sx="51000" sy="51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sz="54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谢谢观看</a:t>
            </a:r>
            <a:endParaRPr lang="zh-CN" sz="5400" b="1" dirty="0">
              <a:gradFill flip="none" rotWithShape="1">
                <a:gsLst>
                  <a:gs pos="0">
                    <a:srgbClr val="B80000"/>
                  </a:gs>
                  <a:gs pos="100000">
                    <a:srgbClr val="E20000"/>
                  </a:gs>
                </a:gsLst>
                <a:lin ang="2700000" scaled="1"/>
                <a:tileRect/>
              </a:gra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2326640"/>
            <a:ext cx="8096250" cy="45313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04645" y="5521325"/>
            <a:ext cx="243332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欢迎扫码入群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图片 3" descr="信息安全协会会徽原件（ok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481" y="2260872"/>
            <a:ext cx="2579946" cy="326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2752" y="2083779"/>
            <a:ext cx="3490866" cy="3490866"/>
            <a:chOff x="923967" y="2092669"/>
            <a:chExt cx="3490866" cy="3490866"/>
          </a:xfrm>
        </p:grpSpPr>
        <p:sp>
          <p:nvSpPr>
            <p:cNvPr id="56" name="椭圆 55"/>
            <p:cNvSpPr/>
            <p:nvPr/>
          </p:nvSpPr>
          <p:spPr>
            <a:xfrm>
              <a:off x="923967" y="2092669"/>
              <a:ext cx="3490866" cy="3490866"/>
            </a:xfrm>
            <a:prstGeom prst="ellipse">
              <a:avLst/>
            </a:prstGeom>
            <a:gradFill flip="none" rotWithShape="1">
              <a:gsLst>
                <a:gs pos="64000">
                  <a:schemeClr val="accent1">
                    <a:alpha val="0"/>
                  </a:schemeClr>
                </a:gs>
                <a:gs pos="100000">
                  <a:schemeClr val="accent1">
                    <a:alpha val="5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58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274190" y="2428922"/>
              <a:ext cx="2819630" cy="2819630"/>
            </a:xfrm>
            <a:prstGeom prst="ellipse">
              <a:avLst/>
            </a:prstGeom>
            <a:solidFill>
              <a:schemeClr val="accent1"/>
            </a:solidFill>
            <a:ln w="158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891" name="ïṧ1iḍé"/>
            <p:cNvSpPr txBox="1"/>
            <p:nvPr/>
          </p:nvSpPr>
          <p:spPr>
            <a:xfrm>
              <a:off x="1523407" y="3666834"/>
              <a:ext cx="2320925" cy="64516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40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en-US" sz="360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50</a:t>
              </a:r>
              <a:r>
                <a:rPr lang="zh-CN" altLang="en-US" sz="360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万份</a:t>
              </a:r>
              <a:endParaRPr lang="zh-CN" altLang="en-US" sz="3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947549" y="4864492"/>
              <a:ext cx="1442432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" name="矩形 4"/>
            <p:cNvSpPr/>
            <p:nvPr/>
          </p:nvSpPr>
          <p:spPr>
            <a:xfrm>
              <a:off x="1555792" y="2930869"/>
              <a:ext cx="2225675" cy="65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325">
                <a:lnSpc>
                  <a:spcPct val="130000"/>
                </a:lnSpc>
                <a:defRPr sz="990">
                  <a:solidFill>
                    <a:srgbClr val="FFFFFF"/>
                  </a:solidFill>
                </a:defRPr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+mn-ea"/>
                </a:rPr>
                <a:t>2022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+mn-ea"/>
                </a:rPr>
                <a:t>年网民网络安全感满意度调查活动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任意多边形: 形状 24"/>
          <p:cNvSpPr/>
          <p:nvPr/>
        </p:nvSpPr>
        <p:spPr>
          <a:xfrm>
            <a:off x="4902828" y="3184310"/>
            <a:ext cx="1879614" cy="546101"/>
          </a:xfrm>
          <a:custGeom>
            <a:avLst/>
            <a:gdLst>
              <a:gd name="connsiteX0" fmla="*/ 0 w 1320800"/>
              <a:gd name="connsiteY0" fmla="*/ 0 h 1843314"/>
              <a:gd name="connsiteX1" fmla="*/ 304800 w 1320800"/>
              <a:gd name="connsiteY1" fmla="*/ 0 h 1843314"/>
              <a:gd name="connsiteX2" fmla="*/ 566058 w 1320800"/>
              <a:gd name="connsiteY2" fmla="*/ 1843314 h 1843314"/>
              <a:gd name="connsiteX3" fmla="*/ 812800 w 1320800"/>
              <a:gd name="connsiteY3" fmla="*/ 1843314 h 1843314"/>
              <a:gd name="connsiteX4" fmla="*/ 1030515 w 1320800"/>
              <a:gd name="connsiteY4" fmla="*/ 29029 h 1843314"/>
              <a:gd name="connsiteX5" fmla="*/ 1320800 w 1320800"/>
              <a:gd name="connsiteY5" fmla="*/ 29029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1843314">
                <a:moveTo>
                  <a:pt x="0" y="0"/>
                </a:moveTo>
                <a:lnTo>
                  <a:pt x="304800" y="0"/>
                </a:lnTo>
                <a:lnTo>
                  <a:pt x="566058" y="1843314"/>
                </a:lnTo>
                <a:lnTo>
                  <a:pt x="812800" y="1843314"/>
                </a:lnTo>
                <a:lnTo>
                  <a:pt x="1030515" y="29029"/>
                </a:lnTo>
                <a:lnTo>
                  <a:pt x="1320800" y="29029"/>
                </a:lnTo>
              </a:path>
            </a:pathLst>
          </a:custGeom>
          <a:noFill/>
          <a:ln w="0" cap="flat">
            <a:gradFill>
              <a:gsLst>
                <a:gs pos="62000">
                  <a:schemeClr val="bg1">
                    <a:lumMod val="85000"/>
                  </a:schemeClr>
                </a:gs>
                <a:gs pos="5000">
                  <a:schemeClr val="tx1">
                    <a:lumMod val="75000"/>
                    <a:lumOff val="25000"/>
                  </a:schemeClr>
                </a:gs>
                <a:gs pos="48000">
                  <a:schemeClr val="bg1">
                    <a:lumMod val="85000"/>
                  </a:schemeClr>
                </a:gs>
                <a:gs pos="97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prstDash val="solid"/>
            <a:miter lim="800000"/>
            <a:headEnd type="oval" w="sm" len="sm"/>
            <a:tailEnd type="arrow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任意多边形: 形状 30"/>
          <p:cNvSpPr/>
          <p:nvPr/>
        </p:nvSpPr>
        <p:spPr>
          <a:xfrm>
            <a:off x="4902828" y="2001039"/>
            <a:ext cx="1879614" cy="1657047"/>
          </a:xfrm>
          <a:custGeom>
            <a:avLst/>
            <a:gdLst>
              <a:gd name="connsiteX0" fmla="*/ 0 w 1320800"/>
              <a:gd name="connsiteY0" fmla="*/ 0 h 1843314"/>
              <a:gd name="connsiteX1" fmla="*/ 304800 w 1320800"/>
              <a:gd name="connsiteY1" fmla="*/ 0 h 1843314"/>
              <a:gd name="connsiteX2" fmla="*/ 566058 w 1320800"/>
              <a:gd name="connsiteY2" fmla="*/ 1843314 h 1843314"/>
              <a:gd name="connsiteX3" fmla="*/ 812800 w 1320800"/>
              <a:gd name="connsiteY3" fmla="*/ 1843314 h 1843314"/>
              <a:gd name="connsiteX4" fmla="*/ 1030515 w 1320800"/>
              <a:gd name="connsiteY4" fmla="*/ 29029 h 1843314"/>
              <a:gd name="connsiteX5" fmla="*/ 1320800 w 1320800"/>
              <a:gd name="connsiteY5" fmla="*/ 29029 h 1843314"/>
              <a:gd name="connsiteX0-1" fmla="*/ 0 w 1320800"/>
              <a:gd name="connsiteY0-2" fmla="*/ 0 h 1843314"/>
              <a:gd name="connsiteX1-3" fmla="*/ 304800 w 1320800"/>
              <a:gd name="connsiteY1-4" fmla="*/ 0 h 1843314"/>
              <a:gd name="connsiteX2-5" fmla="*/ 597293 w 1320800"/>
              <a:gd name="connsiteY2-6" fmla="*/ 1843314 h 1843314"/>
              <a:gd name="connsiteX3-7" fmla="*/ 812800 w 1320800"/>
              <a:gd name="connsiteY3-8" fmla="*/ 1843314 h 1843314"/>
              <a:gd name="connsiteX4-9" fmla="*/ 1030515 w 1320800"/>
              <a:gd name="connsiteY4-10" fmla="*/ 29029 h 1843314"/>
              <a:gd name="connsiteX5-11" fmla="*/ 1320800 w 1320800"/>
              <a:gd name="connsiteY5-12" fmla="*/ 29029 h 1843314"/>
              <a:gd name="connsiteX0-13" fmla="*/ 0 w 1320800"/>
              <a:gd name="connsiteY0-14" fmla="*/ 0 h 1843314"/>
              <a:gd name="connsiteX1-15" fmla="*/ 304800 w 1320800"/>
              <a:gd name="connsiteY1-16" fmla="*/ 0 h 1843314"/>
              <a:gd name="connsiteX2-17" fmla="*/ 597293 w 1320800"/>
              <a:gd name="connsiteY2-18" fmla="*/ 1843314 h 1843314"/>
              <a:gd name="connsiteX3-19" fmla="*/ 772641 w 1320800"/>
              <a:gd name="connsiteY3-20" fmla="*/ 1843314 h 1843314"/>
              <a:gd name="connsiteX4-21" fmla="*/ 1030515 w 1320800"/>
              <a:gd name="connsiteY4-22" fmla="*/ 29029 h 1843314"/>
              <a:gd name="connsiteX5-23" fmla="*/ 1320800 w 1320800"/>
              <a:gd name="connsiteY5-24" fmla="*/ 29029 h 1843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20800" h="1843314">
                <a:moveTo>
                  <a:pt x="0" y="0"/>
                </a:moveTo>
                <a:lnTo>
                  <a:pt x="304800" y="0"/>
                </a:lnTo>
                <a:lnTo>
                  <a:pt x="597293" y="1843314"/>
                </a:lnTo>
                <a:lnTo>
                  <a:pt x="772641" y="1843314"/>
                </a:lnTo>
                <a:lnTo>
                  <a:pt x="1030515" y="29029"/>
                </a:lnTo>
                <a:lnTo>
                  <a:pt x="1320800" y="29029"/>
                </a:lnTo>
              </a:path>
            </a:pathLst>
          </a:custGeom>
          <a:noFill/>
          <a:ln w="0" cap="flat">
            <a:gradFill>
              <a:gsLst>
                <a:gs pos="58000">
                  <a:schemeClr val="bg1">
                    <a:lumMod val="85000"/>
                  </a:schemeClr>
                </a:gs>
                <a:gs pos="500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85000"/>
                  </a:schemeClr>
                </a:gs>
                <a:gs pos="97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prstDash val="solid"/>
            <a:miter lim="800000"/>
            <a:headEnd type="oval" w="sm" len="sm"/>
            <a:tailEnd type="arrow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4" name="任意多边形: 形状 33"/>
          <p:cNvSpPr/>
          <p:nvPr/>
        </p:nvSpPr>
        <p:spPr>
          <a:xfrm flipV="1">
            <a:off x="4902828" y="4002682"/>
            <a:ext cx="1879614" cy="1657047"/>
          </a:xfrm>
          <a:custGeom>
            <a:avLst/>
            <a:gdLst>
              <a:gd name="connsiteX0" fmla="*/ 0 w 1320800"/>
              <a:gd name="connsiteY0" fmla="*/ 0 h 1843314"/>
              <a:gd name="connsiteX1" fmla="*/ 304800 w 1320800"/>
              <a:gd name="connsiteY1" fmla="*/ 0 h 1843314"/>
              <a:gd name="connsiteX2" fmla="*/ 566058 w 1320800"/>
              <a:gd name="connsiteY2" fmla="*/ 1843314 h 1843314"/>
              <a:gd name="connsiteX3" fmla="*/ 812800 w 1320800"/>
              <a:gd name="connsiteY3" fmla="*/ 1843314 h 1843314"/>
              <a:gd name="connsiteX4" fmla="*/ 1030515 w 1320800"/>
              <a:gd name="connsiteY4" fmla="*/ 29029 h 1843314"/>
              <a:gd name="connsiteX5" fmla="*/ 1320800 w 1320800"/>
              <a:gd name="connsiteY5" fmla="*/ 29029 h 1843314"/>
              <a:gd name="connsiteX0-1" fmla="*/ 0 w 1320800"/>
              <a:gd name="connsiteY0-2" fmla="*/ 0 h 1843314"/>
              <a:gd name="connsiteX1-3" fmla="*/ 304800 w 1320800"/>
              <a:gd name="connsiteY1-4" fmla="*/ 0 h 1843314"/>
              <a:gd name="connsiteX2-5" fmla="*/ 597293 w 1320800"/>
              <a:gd name="connsiteY2-6" fmla="*/ 1843314 h 1843314"/>
              <a:gd name="connsiteX3-7" fmla="*/ 812800 w 1320800"/>
              <a:gd name="connsiteY3-8" fmla="*/ 1843314 h 1843314"/>
              <a:gd name="connsiteX4-9" fmla="*/ 1030515 w 1320800"/>
              <a:gd name="connsiteY4-10" fmla="*/ 29029 h 1843314"/>
              <a:gd name="connsiteX5-11" fmla="*/ 1320800 w 1320800"/>
              <a:gd name="connsiteY5-12" fmla="*/ 29029 h 1843314"/>
              <a:gd name="connsiteX0-13" fmla="*/ 0 w 1320800"/>
              <a:gd name="connsiteY0-14" fmla="*/ 0 h 1843314"/>
              <a:gd name="connsiteX1-15" fmla="*/ 304800 w 1320800"/>
              <a:gd name="connsiteY1-16" fmla="*/ 0 h 1843314"/>
              <a:gd name="connsiteX2-17" fmla="*/ 597293 w 1320800"/>
              <a:gd name="connsiteY2-18" fmla="*/ 1843314 h 1843314"/>
              <a:gd name="connsiteX3-19" fmla="*/ 772641 w 1320800"/>
              <a:gd name="connsiteY3-20" fmla="*/ 1843314 h 1843314"/>
              <a:gd name="connsiteX4-21" fmla="*/ 1030515 w 1320800"/>
              <a:gd name="connsiteY4-22" fmla="*/ 29029 h 1843314"/>
              <a:gd name="connsiteX5-23" fmla="*/ 1320800 w 1320800"/>
              <a:gd name="connsiteY5-24" fmla="*/ 29029 h 1843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20800" h="1843314">
                <a:moveTo>
                  <a:pt x="0" y="0"/>
                </a:moveTo>
                <a:lnTo>
                  <a:pt x="304800" y="0"/>
                </a:lnTo>
                <a:lnTo>
                  <a:pt x="597293" y="1843314"/>
                </a:lnTo>
                <a:lnTo>
                  <a:pt x="772641" y="1843314"/>
                </a:lnTo>
                <a:lnTo>
                  <a:pt x="1030515" y="29029"/>
                </a:lnTo>
                <a:lnTo>
                  <a:pt x="1320800" y="29029"/>
                </a:lnTo>
              </a:path>
            </a:pathLst>
          </a:custGeom>
          <a:noFill/>
          <a:ln w="0" cap="flat">
            <a:gradFill>
              <a:gsLst>
                <a:gs pos="58000">
                  <a:schemeClr val="bg1">
                    <a:lumMod val="85000"/>
                  </a:schemeClr>
                </a:gs>
                <a:gs pos="500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85000"/>
                  </a:schemeClr>
                </a:gs>
                <a:gs pos="97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prstDash val="solid"/>
            <a:miter lim="800000"/>
            <a:headEnd type="oval" w="sm" len="sm"/>
            <a:tailEnd type="arrow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任意多边形: 形状 34"/>
          <p:cNvSpPr/>
          <p:nvPr/>
        </p:nvSpPr>
        <p:spPr>
          <a:xfrm flipV="1">
            <a:off x="4902828" y="3879596"/>
            <a:ext cx="1879614" cy="546101"/>
          </a:xfrm>
          <a:custGeom>
            <a:avLst/>
            <a:gdLst>
              <a:gd name="connsiteX0" fmla="*/ 0 w 1320800"/>
              <a:gd name="connsiteY0" fmla="*/ 0 h 1843314"/>
              <a:gd name="connsiteX1" fmla="*/ 304800 w 1320800"/>
              <a:gd name="connsiteY1" fmla="*/ 0 h 1843314"/>
              <a:gd name="connsiteX2" fmla="*/ 566058 w 1320800"/>
              <a:gd name="connsiteY2" fmla="*/ 1843314 h 1843314"/>
              <a:gd name="connsiteX3" fmla="*/ 812800 w 1320800"/>
              <a:gd name="connsiteY3" fmla="*/ 1843314 h 1843314"/>
              <a:gd name="connsiteX4" fmla="*/ 1030515 w 1320800"/>
              <a:gd name="connsiteY4" fmla="*/ 29029 h 1843314"/>
              <a:gd name="connsiteX5" fmla="*/ 1320800 w 1320800"/>
              <a:gd name="connsiteY5" fmla="*/ 29029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1843314">
                <a:moveTo>
                  <a:pt x="0" y="0"/>
                </a:moveTo>
                <a:lnTo>
                  <a:pt x="304800" y="0"/>
                </a:lnTo>
                <a:lnTo>
                  <a:pt x="566058" y="1843314"/>
                </a:lnTo>
                <a:lnTo>
                  <a:pt x="812800" y="1843314"/>
                </a:lnTo>
                <a:lnTo>
                  <a:pt x="1030515" y="29029"/>
                </a:lnTo>
                <a:lnTo>
                  <a:pt x="1320800" y="29029"/>
                </a:lnTo>
              </a:path>
            </a:pathLst>
          </a:custGeom>
          <a:noFill/>
          <a:ln w="0" cap="flat">
            <a:gradFill>
              <a:gsLst>
                <a:gs pos="62000">
                  <a:schemeClr val="bg1">
                    <a:lumMod val="85000"/>
                  </a:schemeClr>
                </a:gs>
                <a:gs pos="5000">
                  <a:schemeClr val="tx1">
                    <a:lumMod val="75000"/>
                    <a:lumOff val="25000"/>
                  </a:schemeClr>
                </a:gs>
                <a:gs pos="48000">
                  <a:schemeClr val="bg1">
                    <a:lumMod val="85000"/>
                  </a:schemeClr>
                </a:gs>
                <a:gs pos="97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prstDash val="solid"/>
            <a:miter lim="800000"/>
            <a:headEnd type="oval" w="sm" len="sm"/>
            <a:tailEnd type="arrow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905625" y="1687830"/>
            <a:ext cx="1618615" cy="822960"/>
            <a:chOff x="7159176" y="1688065"/>
            <a:chExt cx="1625600" cy="508000"/>
          </a:xfrm>
        </p:grpSpPr>
        <p:sp>
          <p:nvSpPr>
            <p:cNvPr id="52" name="矩形: 圆角 51"/>
            <p:cNvSpPr/>
            <p:nvPr/>
          </p:nvSpPr>
          <p:spPr>
            <a:xfrm flipH="1">
              <a:off x="7159176" y="1688065"/>
              <a:ext cx="1625600" cy="508000"/>
            </a:xfrm>
            <a:prstGeom prst="roundRect">
              <a:avLst/>
            </a:prstGeom>
            <a:solidFill>
              <a:schemeClr val="accent1"/>
            </a:solidFill>
            <a:ln w="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îṡlídé"/>
            <p:cNvSpPr txBox="1"/>
            <p:nvPr/>
          </p:nvSpPr>
          <p:spPr>
            <a:xfrm flipH="1">
              <a:off x="7315386" y="1751401"/>
              <a:ext cx="1313180" cy="33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b">
              <a:normAutofit/>
            </a:bodyPr>
            <a:lstStyle>
              <a:lvl1pPr algn="ctr" defTabSz="767715">
                <a:defRPr sz="1510" b="1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创作大赛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2772410" y="4488815"/>
            <a:ext cx="66929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广 州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529580" y="3482340"/>
            <a:ext cx="800735" cy="397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活 动</a:t>
            </a:r>
            <a:endParaRPr kumimoji="0" lang="zh-CN" altLang="en-US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ïṥlïdè"/>
          <p:cNvSpPr txBox="1"/>
          <p:nvPr/>
        </p:nvSpPr>
        <p:spPr>
          <a:xfrm flipH="1">
            <a:off x="8676155" y="1688119"/>
            <a:ext cx="2399030" cy="734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6799" tIns="46799" rIns="46799" bIns="46799" numCol="1" anchor="t">
            <a:noAutofit/>
          </a:bodyPr>
          <a:lstStyle>
            <a:lvl1pPr algn="ctr" defTabSz="850265">
              <a:lnSpc>
                <a:spcPct val="130000"/>
              </a:lnSpc>
              <a:defRPr sz="1025">
                <a:solidFill>
                  <a:srgbClr val="FFFFFF"/>
                </a:solidFill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短视频、口号、歌曲、动画网络征集活动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6905625" y="2835910"/>
            <a:ext cx="1618615" cy="822960"/>
            <a:chOff x="7159176" y="1688065"/>
            <a:chExt cx="1625600" cy="508000"/>
          </a:xfrm>
        </p:grpSpPr>
        <p:sp>
          <p:nvSpPr>
            <p:cNvPr id="83" name="矩形: 圆角 51"/>
            <p:cNvSpPr/>
            <p:nvPr/>
          </p:nvSpPr>
          <p:spPr>
            <a:xfrm flipH="1">
              <a:off x="7159176" y="1688065"/>
              <a:ext cx="1625600" cy="508000"/>
            </a:xfrm>
            <a:prstGeom prst="roundRect">
              <a:avLst/>
            </a:prstGeom>
            <a:solidFill>
              <a:schemeClr val="accent1"/>
            </a:solidFill>
            <a:ln w="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îṡlídé"/>
            <p:cNvSpPr txBox="1"/>
            <p:nvPr/>
          </p:nvSpPr>
          <p:spPr>
            <a:xfrm flipH="1">
              <a:off x="7315386" y="1751401"/>
              <a:ext cx="1313180" cy="33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b">
              <a:normAutofit/>
            </a:bodyPr>
            <a:lstStyle>
              <a:lvl1pPr algn="ctr" defTabSz="767715">
                <a:defRPr sz="1510" b="1">
                  <a:solidFill>
                    <a:srgbClr val="FFFFFF"/>
                  </a:solidFill>
                </a:defRPr>
              </a:lvl1pPr>
            </a:lstStyle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5" name="ïṥlïdè"/>
          <p:cNvSpPr txBox="1"/>
          <p:nvPr/>
        </p:nvSpPr>
        <p:spPr>
          <a:xfrm flipH="1">
            <a:off x="8589160" y="2824769"/>
            <a:ext cx="2399030" cy="734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6799" tIns="46799" rIns="46799" bIns="46799" numCol="1" anchor="t">
            <a:noAutofit/>
          </a:bodyPr>
          <a:lstStyle>
            <a:lvl1pPr algn="ctr" defTabSz="850265">
              <a:lnSpc>
                <a:spcPct val="130000"/>
              </a:lnSpc>
              <a:defRPr sz="1025">
                <a:solidFill>
                  <a:srgbClr val="FFFFFF"/>
                </a:solidFill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志愿服务队伍入社区、高校，现场扫码参与活动。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117080" y="3048635"/>
            <a:ext cx="1217930" cy="397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现场活动</a:t>
            </a:r>
            <a:endParaRPr kumimoji="0" lang="zh-CN" altLang="en-US" sz="2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916420" y="4032885"/>
            <a:ext cx="1618615" cy="822960"/>
            <a:chOff x="7159176" y="1688065"/>
            <a:chExt cx="1625600" cy="508000"/>
          </a:xfrm>
        </p:grpSpPr>
        <p:sp>
          <p:nvSpPr>
            <p:cNvPr id="89" name="矩形: 圆角 51"/>
            <p:cNvSpPr/>
            <p:nvPr/>
          </p:nvSpPr>
          <p:spPr>
            <a:xfrm flipH="1">
              <a:off x="7159176" y="1688065"/>
              <a:ext cx="1625600" cy="508000"/>
            </a:xfrm>
            <a:prstGeom prst="roundRect">
              <a:avLst/>
            </a:prstGeom>
            <a:solidFill>
              <a:schemeClr val="accent1"/>
            </a:solidFill>
            <a:ln w="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îṡlídé"/>
            <p:cNvSpPr txBox="1"/>
            <p:nvPr/>
          </p:nvSpPr>
          <p:spPr>
            <a:xfrm flipH="1">
              <a:off x="7315386" y="1751401"/>
              <a:ext cx="1313180" cy="33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b">
              <a:normAutofit/>
            </a:bodyPr>
            <a:lstStyle>
              <a:lvl1pPr algn="ctr" defTabSz="767715">
                <a:defRPr sz="1510" b="1">
                  <a:solidFill>
                    <a:srgbClr val="FFFFFF"/>
                  </a:solidFill>
                </a:defRPr>
              </a:lvl1pPr>
            </a:lstStyle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7117080" y="4245610"/>
            <a:ext cx="1348105" cy="397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联合参与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ïṥlïdè"/>
          <p:cNvSpPr txBox="1"/>
          <p:nvPr/>
        </p:nvSpPr>
        <p:spPr>
          <a:xfrm flipH="1">
            <a:off x="8653780" y="3999230"/>
            <a:ext cx="2684780" cy="734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6799" tIns="46799" rIns="46799" bIns="46799" numCol="1" anchor="t">
            <a:noAutofit/>
          </a:bodyPr>
          <a:lstStyle>
            <a:lvl1pPr algn="ctr" defTabSz="850265">
              <a:lnSpc>
                <a:spcPct val="130000"/>
              </a:lnSpc>
              <a:defRPr sz="1025">
                <a:solidFill>
                  <a:srgbClr val="FFFFFF"/>
                </a:solidFill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联合广州各行业协会、社会组织、网吧等共同参与调查活动。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917055" y="5268595"/>
            <a:ext cx="1618615" cy="822960"/>
            <a:chOff x="7159176" y="1688065"/>
            <a:chExt cx="1625600" cy="508000"/>
          </a:xfrm>
        </p:grpSpPr>
        <p:sp>
          <p:nvSpPr>
            <p:cNvPr id="97" name="矩形: 圆角 51"/>
            <p:cNvSpPr/>
            <p:nvPr/>
          </p:nvSpPr>
          <p:spPr>
            <a:xfrm flipH="1">
              <a:off x="7159176" y="1688065"/>
              <a:ext cx="1625600" cy="508000"/>
            </a:xfrm>
            <a:prstGeom prst="roundRect">
              <a:avLst/>
            </a:prstGeom>
            <a:solidFill>
              <a:schemeClr val="accent1"/>
            </a:solidFill>
            <a:ln w="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îṡlídé"/>
            <p:cNvSpPr txBox="1"/>
            <p:nvPr/>
          </p:nvSpPr>
          <p:spPr>
            <a:xfrm flipH="1">
              <a:off x="7315386" y="1751401"/>
              <a:ext cx="1313180" cy="33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b">
              <a:normAutofit/>
            </a:bodyPr>
            <a:lstStyle>
              <a:lvl1pPr algn="ctr" defTabSz="767715">
                <a:defRPr sz="1510" b="1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网上互动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ïṥlïdè"/>
          <p:cNvSpPr txBox="1"/>
          <p:nvPr/>
        </p:nvSpPr>
        <p:spPr>
          <a:xfrm flipH="1">
            <a:off x="8676005" y="5268595"/>
            <a:ext cx="2684780" cy="734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6799" tIns="46799" rIns="46799" bIns="46799" numCol="1" anchor="t">
            <a:noAutofit/>
          </a:bodyPr>
          <a:lstStyle>
            <a:lvl1pPr algn="ctr" defTabSz="850265">
              <a:lnSpc>
                <a:spcPct val="130000"/>
              </a:lnSpc>
              <a:defRPr sz="1025">
                <a:solidFill>
                  <a:srgbClr val="FFFFFF"/>
                </a:solidFill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通过市协会、支持机构的视频号、抖音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号、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站发出每天满意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度调查的情况。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3245" y="216535"/>
            <a:ext cx="53771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2022年网民网络安全感满意度调查活动</a:t>
            </a:r>
            <a:endParaRPr lang="en-US" altLang="zh-CN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56525" y="3032838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E20000"/>
                </a:solidFill>
                <a:latin typeface="+mj-ea"/>
              </a:rPr>
              <a:t>常态化宣传</a:t>
            </a:r>
            <a:endParaRPr lang="en-US" altLang="zh-CN" b="1" dirty="0">
              <a:solidFill>
                <a:srgbClr val="E20000"/>
              </a:solidFill>
              <a:latin typeface="+mj-ea"/>
            </a:endParaRPr>
          </a:p>
        </p:txBody>
      </p: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31" grpId="0" bldLvl="0" animBg="1"/>
      <p:bldP spid="34" grpId="0" bldLvl="0" animBg="1"/>
      <p:bldP spid="9" grpId="0" bldLvl="0" animBg="1"/>
      <p:bldP spid="3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529715" y="1955165"/>
            <a:ext cx="5370195" cy="1090295"/>
            <a:chOff x="1193800" y="2773932"/>
            <a:chExt cx="6244369" cy="1267843"/>
          </a:xfrm>
        </p:grpSpPr>
        <p:sp>
          <p:nvSpPr>
            <p:cNvPr id="37" name="矩形 36"/>
            <p:cNvSpPr/>
            <p:nvPr/>
          </p:nvSpPr>
          <p:spPr>
            <a:xfrm>
              <a:off x="2412844" y="2773932"/>
              <a:ext cx="4773542" cy="1267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654290" y="3177105"/>
              <a:ext cx="4783879" cy="4637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zh-CN" sz="2000" b="1" dirty="0">
                  <a:gradFill flip="none" rotWithShape="1">
                    <a:gsLst>
                      <a:gs pos="25000">
                        <a:schemeClr val="tx2"/>
                      </a:gs>
                      <a:gs pos="74000">
                        <a:schemeClr val="accent3"/>
                      </a:gs>
                    </a:gsLst>
                    <a:lin ang="189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网安联志愿者服务队的组建</a:t>
              </a:r>
              <a:endParaRPr lang="zh-CN" altLang="zh-CN" sz="2000" b="1" dirty="0">
                <a:gradFill flip="none" rotWithShape="1">
                  <a:gsLst>
                    <a:gs pos="25000">
                      <a:schemeClr val="tx2"/>
                    </a:gs>
                    <a:gs pos="74000">
                      <a:schemeClr val="accent3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93800" y="2773932"/>
              <a:ext cx="1202709" cy="12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048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333689" y="2773932"/>
              <a:ext cx="109556" cy="12678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048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655445" y="2169160"/>
            <a:ext cx="781685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3168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网安志愿者服务队的成立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新思路、新领域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4755" y="1601470"/>
            <a:ext cx="4766945" cy="63303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34105" y="969010"/>
            <a:ext cx="5116830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sym typeface="Arial" panose="020B0604020202020204"/>
              </a:rPr>
              <a:t>网安联志愿者队伍组建的目的：</a:t>
            </a:r>
            <a:endParaRPr kumimoji="0" lang="zh-CN" altLang="en-US" sz="2800" b="1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433" y="1696720"/>
            <a:ext cx="3375025" cy="11690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1、网络安全志愿队伍将广泛开展网络安全宣传，提高民众网络安全的意识；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26466" y="1696720"/>
            <a:ext cx="3375025" cy="11690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2、通过进一步地开展网络安全志愿服务活动，增强民众的网络安全防范意识和防护能力；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69873" y="3132002"/>
            <a:ext cx="3674110" cy="1528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latin typeface="+mn-lt"/>
                <a:ea typeface="微软雅黑" panose="020B0503020204020204" pitchFamily="34" charset="-122"/>
                <a:sym typeface="Arial" panose="020B0604020202020204"/>
              </a:rPr>
              <a:t>3、网络安全志愿服务队伍与公安、网信等主管部门共建畅通渠道，为群众举报违法犯罪行为、提供违法犯罪线索搭建快速通道。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38" y="2987040"/>
            <a:ext cx="2482215" cy="3493770"/>
          </a:xfrm>
          <a:prstGeom prst="rect">
            <a:avLst/>
          </a:prstGeom>
          <a:effectLst>
            <a:outerShdw blurRad="127000" dist="762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7892809" y="5083589"/>
            <a:ext cx="3308682" cy="41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ea typeface="微软雅黑" panose="020B0503020204020204" pitchFamily="34" charset="-122"/>
              </a:rPr>
              <a:t>、网络安全全年常态化宣传。</a:t>
            </a:r>
            <a:endParaRPr lang="zh-CN" altLang="en-US" dirty="0"/>
          </a:p>
        </p:txBody>
      </p:sp>
      <p:pic>
        <p:nvPicPr>
          <p:cNvPr id="7" name="图片 6" descr="信息安全协会会徽原件（ok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70" y="2672080"/>
            <a:ext cx="4116070" cy="225488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2115" y="5017135"/>
            <a:ext cx="4120515" cy="1747520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653415" y="920750"/>
            <a:ext cx="355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sym typeface="+mn-ea"/>
              </a:rPr>
              <a:t>组建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sym typeface="+mn-ea"/>
              </a:rPr>
              <a:t>网络安全志愿者服务队</a:t>
            </a:r>
            <a:r>
              <a:rPr lang="zh-CN" altLang="en-US" sz="1600" dirty="0">
                <a:solidFill>
                  <a:srgbClr val="C00000"/>
                </a:solidFill>
                <a:sym typeface="+mn-ea"/>
              </a:rPr>
              <a:t>：</a:t>
            </a:r>
            <a:endParaRPr lang="zh-CN" altLang="en-US" sz="160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80085" y="1430655"/>
            <a:ext cx="320548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网络空间安全志愿者服务总队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下箭头 61"/>
          <p:cNvSpPr/>
          <p:nvPr/>
        </p:nvSpPr>
        <p:spPr>
          <a:xfrm>
            <a:off x="2142490" y="1797685"/>
            <a:ext cx="216535" cy="36004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653415" y="2241550"/>
            <a:ext cx="355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网络空间安全志愿服务广州支队</a:t>
            </a:r>
            <a:endParaRPr lang="zh-CN" altLang="en-US" b="1"/>
          </a:p>
        </p:txBody>
      </p:sp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51815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网安志愿者服务队的成立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</a:rPr>
              <a:t>新思路、新领域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05115" y="739775"/>
            <a:ext cx="2785110" cy="18986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来自各区网警大队、在册、在职党员、会员企业、高校信息化专业学生、互联网服务商安全员、网站管理员、微信公众号运营者等招募组建专业化志愿服务队伍，以及专家志愿者，共同推动专业网络安全志愿服务工作体系。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n-lt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23530" y="2754630"/>
            <a:ext cx="4010660" cy="12446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sym typeface="Arial" panose="020B0604020202020204"/>
              </a:rPr>
              <a:t> </a:t>
            </a:r>
            <a:r>
              <a:rPr lang="zh-CN" altLang="en-US" sz="1600" b="1" dirty="0" smtClean="0">
                <a:solidFill>
                  <a:srgbClr val="E20000"/>
                </a:solidFill>
                <a:latin typeface="+mj-ea"/>
                <a:ea typeface="+mj-ea"/>
                <a:sym typeface="Arial" panose="020B0604020202020204"/>
              </a:rPr>
              <a:t>现 有：i 志愿平台  网安联平台</a:t>
            </a:r>
            <a:endParaRPr lang="zh-CN" altLang="en-US" sz="1400" dirty="0">
              <a:solidFill>
                <a:srgbClr val="FF0000"/>
              </a:solidFill>
              <a:latin typeface="+mn-lt"/>
              <a:ea typeface="宋体" panose="02010600030101010101" pitchFamily="2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sym typeface="Arial" panose="020B0604020202020204"/>
              </a:rPr>
              <a:t>网络空间安全志愿者服务总队 注册志愿者 </a:t>
            </a:r>
            <a:r>
              <a:rPr lang="en-US" altLang="zh-CN" sz="1400" b="1" dirty="0">
                <a:solidFill>
                  <a:srgbClr val="FF0000"/>
                </a:solidFill>
                <a:latin typeface="+mn-lt"/>
                <a:sym typeface="Arial" panose="020B0604020202020204"/>
              </a:rPr>
              <a:t>324</a:t>
            </a:r>
            <a:r>
              <a:rPr lang="zh-CN" altLang="en-US" sz="14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人</a:t>
            </a:r>
            <a:endParaRPr lang="zh-CN" altLang="en-US" sz="1400" dirty="0">
              <a:solidFill>
                <a:srgbClr val="C00000"/>
              </a:solidFill>
              <a:latin typeface="+mn-lt"/>
              <a:ea typeface="宋体" panose="02010600030101010101" pitchFamily="2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 dirty="0" smtClean="0">
              <a:ln>
                <a:noFill/>
              </a:ln>
              <a:solidFill>
                <a:srgbClr val="E20000"/>
              </a:solidFill>
              <a:effectLst/>
              <a:uFillTx/>
              <a:latin typeface="+mj-ea"/>
              <a:ea typeface="+mj-ea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网络空间安全志愿服务广州支队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sym typeface="Arial" panose="020B0604020202020204"/>
              </a:rPr>
              <a:t>注册志愿者</a:t>
            </a:r>
            <a:r>
              <a:rPr lang="zh-CN" altLang="en-US" sz="1400" dirty="0">
                <a:solidFill>
                  <a:srgbClr val="FF0000"/>
                </a:solidFill>
                <a:latin typeface="+mn-lt"/>
                <a:sym typeface="Arial" panose="020B0604020202020204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+mn-lt"/>
                <a:sym typeface="Arial" panose="020B0604020202020204"/>
              </a:rPr>
              <a:t>88</a:t>
            </a:r>
            <a:r>
              <a:rPr lang="zh-CN" altLang="en-US" sz="14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人</a:t>
            </a:r>
            <a:endParaRPr lang="zh-CN" altLang="en-US" sz="1400" dirty="0">
              <a:solidFill>
                <a:srgbClr val="FF0000"/>
              </a:solidFill>
              <a:latin typeface="+mn-lt"/>
              <a:ea typeface="宋体" panose="02010600030101010101" pitchFamily="2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宋体" panose="02010600030101010101" pitchFamily="2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微信志愿者群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个   共</a:t>
            </a:r>
            <a:r>
              <a:rPr lang="en-US" altLang="zh-CN" sz="1400" b="1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300</a:t>
            </a:r>
            <a:r>
              <a:rPr lang="zh-CN" altLang="en-US" sz="1400" b="1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sym typeface="Arial" panose="020B0604020202020204"/>
              </a:rPr>
              <a:t>人</a:t>
            </a:r>
            <a:endParaRPr kumimoji="0" lang="zh-CN" altLang="en-US" sz="14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n-lt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n-lt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任意多边形 3"/>
          <p:cNvSpPr/>
          <p:nvPr/>
        </p:nvSpPr>
        <p:spPr>
          <a:xfrm rot="2700000" flipH="1">
            <a:off x="6975475" y="1651635"/>
            <a:ext cx="294640" cy="29464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5400000">
            <a:off x="6677660" y="912495"/>
            <a:ext cx="890905" cy="890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3530" y="1041400"/>
            <a:ext cx="939800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志愿者群体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sp>
        <p:nvSpPr>
          <p:cNvPr id="6" name="任意多边形 5"/>
          <p:cNvSpPr/>
          <p:nvPr/>
        </p:nvSpPr>
        <p:spPr>
          <a:xfrm rot="2700000" flipH="1">
            <a:off x="6975475" y="2977515"/>
            <a:ext cx="294640" cy="29464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5400000">
            <a:off x="6677660" y="2238375"/>
            <a:ext cx="890905" cy="890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17970" y="2381885"/>
            <a:ext cx="1032510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加入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rPr>
              <a:t>平台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  <a:sym typeface="Arial" panose="020B0604020202020204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123430" y="3418840"/>
            <a:ext cx="0" cy="407670"/>
          </a:xfrm>
          <a:prstGeom prst="line">
            <a:avLst/>
          </a:prstGeom>
          <a:ln w="19050" cmpd="sng">
            <a:solidFill>
              <a:srgbClr val="C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622290" y="3824605"/>
            <a:ext cx="1497330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/>
          <p:nvPr/>
        </p:nvCxnSpPr>
        <p:spPr>
          <a:xfrm>
            <a:off x="5636260" y="3824605"/>
            <a:ext cx="0" cy="512445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直接连接符 19"/>
          <p:cNvCxnSpPr/>
          <p:nvPr/>
        </p:nvCxnSpPr>
        <p:spPr>
          <a:xfrm flipH="1">
            <a:off x="7126605" y="3824605"/>
            <a:ext cx="1497330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箭头连接符 20"/>
          <p:cNvCxnSpPr/>
          <p:nvPr/>
        </p:nvCxnSpPr>
        <p:spPr>
          <a:xfrm>
            <a:off x="8624570" y="3824605"/>
            <a:ext cx="0" cy="512445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7" name="组合 36"/>
          <p:cNvGrpSpPr/>
          <p:nvPr/>
        </p:nvGrpSpPr>
        <p:grpSpPr>
          <a:xfrm>
            <a:off x="8073390" y="4391025"/>
            <a:ext cx="1079500" cy="2225040"/>
            <a:chOff x="6637" y="6750"/>
            <a:chExt cx="1700" cy="3504"/>
          </a:xfrm>
        </p:grpSpPr>
        <p:sp>
          <p:nvSpPr>
            <p:cNvPr id="22" name="任意多边形 21"/>
            <p:cNvSpPr/>
            <p:nvPr/>
          </p:nvSpPr>
          <p:spPr>
            <a:xfrm rot="2700000" flipH="1">
              <a:off x="7254" y="7914"/>
              <a:ext cx="464" cy="464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rot="5400000">
              <a:off x="6785" y="6750"/>
              <a:ext cx="1403" cy="14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47" y="7109"/>
              <a:ext cx="1480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志愿者</a:t>
              </a:r>
              <a:endPara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rot="5400000">
              <a:off x="6681" y="8644"/>
              <a:ext cx="1611" cy="16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37" y="8949"/>
              <a:ext cx="1700" cy="101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回馈</a:t>
              </a:r>
              <a:endPara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社会</a:t>
              </a:r>
              <a:endPara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96510" y="4387215"/>
            <a:ext cx="1079500" cy="2223770"/>
            <a:chOff x="11343" y="6744"/>
            <a:chExt cx="1700" cy="3502"/>
          </a:xfrm>
        </p:grpSpPr>
        <p:sp>
          <p:nvSpPr>
            <p:cNvPr id="25" name="任意多边形 24"/>
            <p:cNvSpPr/>
            <p:nvPr/>
          </p:nvSpPr>
          <p:spPr>
            <a:xfrm rot="2700000" flipH="1">
              <a:off x="11960" y="7908"/>
              <a:ext cx="464" cy="464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 rot="5400000">
              <a:off x="11491" y="6744"/>
              <a:ext cx="1403" cy="14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453" y="6928"/>
              <a:ext cx="1480" cy="101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公益</a:t>
              </a:r>
              <a:endPara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讲师</a:t>
              </a:r>
              <a:endPara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5400000">
              <a:off x="11387" y="8636"/>
              <a:ext cx="1611" cy="16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343" y="8924"/>
              <a:ext cx="1700" cy="101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ea"/>
                  <a:ea typeface="+mj-ea"/>
                  <a:cs typeface="+mj-ea"/>
                  <a:sym typeface="Arial" panose="020B0604020202020204"/>
                </a:rPr>
                <a:t>推动志愿事业发展</a:t>
              </a:r>
              <a:endPara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  <a:sym typeface="Arial" panose="020B0604020202020204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 flipH="1">
            <a:off x="4776470" y="6093460"/>
            <a:ext cx="32004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直接连接符 39"/>
          <p:cNvCxnSpPr/>
          <p:nvPr/>
        </p:nvCxnSpPr>
        <p:spPr>
          <a:xfrm flipV="1">
            <a:off x="4782185" y="1353185"/>
            <a:ext cx="0" cy="474345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直接箭头连接符 40"/>
          <p:cNvCxnSpPr/>
          <p:nvPr/>
        </p:nvCxnSpPr>
        <p:spPr>
          <a:xfrm>
            <a:off x="4770120" y="1354455"/>
            <a:ext cx="1838325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1" descr="信息安全协会会徽原件（ok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"/>
          <p:cNvSpPr>
            <a:spLocks noChangeArrowheads="1"/>
          </p:cNvSpPr>
          <p:nvPr/>
        </p:nvSpPr>
        <p:spPr bwMode="auto">
          <a:xfrm>
            <a:off x="619" y="239351"/>
            <a:ext cx="523599" cy="353430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165"/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245" y="216535"/>
            <a:ext cx="59086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网安志愿者服务队的成立</a:t>
            </a:r>
            <a:r>
              <a:rPr lang="en-US" altLang="zh-CN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E20000"/>
                </a:solidFill>
                <a:latin typeface="+mj-ea"/>
                <a:ea typeface="+mj-ea"/>
                <a:sym typeface="+mn-ea"/>
              </a:rPr>
              <a:t>新思路、新领域</a:t>
            </a:r>
            <a:endParaRPr lang="zh-CN" altLang="en-US" sz="2000" b="1" dirty="0" smtClean="0">
              <a:solidFill>
                <a:srgbClr val="E2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93515" y="969010"/>
            <a:ext cx="4204970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sym typeface="Arial" panose="020B0604020202020204"/>
              </a:rPr>
              <a:t>网络安全公益讲师职责：</a:t>
            </a:r>
            <a:endParaRPr kumimoji="0" lang="zh-CN" altLang="en-US" sz="2800" b="1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4570" y="1626235"/>
            <a:ext cx="10182860" cy="16592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     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广州市信息网络安全协会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/>
              </a:rPr>
              <a:t> 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/>
              </a:rPr>
              <a:t>将面向社会招募网络安全公益讲师，讲师们将带领志愿者团队走进政府、企业、学校、社区等开展网络安全培训和网络素养提升培训，为全市网络安全综合治理工作提供智力支撑。期待这支队伍不断壮大，为更好推进网络安全志愿工作奠定坚实基础，为今年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lt"/>
                <a:sym typeface="+mn-ea"/>
              </a:rPr>
              <a:t>网民网络安全感满意度调查活动志愿服务工作的开展做好准备。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微软雅黑" panose="020B0503020204020204" pitchFamily="34" charset="-122"/>
              <a:cs typeface="+mn-lt"/>
              <a:sym typeface="Arial" panose="020B0604020202020204"/>
            </a:endParaRPr>
          </a:p>
        </p:txBody>
      </p:sp>
      <p:grpSp>
        <p:nvGrpSpPr>
          <p:cNvPr id="54" name="Group 7"/>
          <p:cNvGrpSpPr/>
          <p:nvPr/>
        </p:nvGrpSpPr>
        <p:grpSpPr>
          <a:xfrm>
            <a:off x="5139055" y="5386705"/>
            <a:ext cx="1416050" cy="1318895"/>
            <a:chOff x="5074795" y="3502152"/>
            <a:chExt cx="2042413" cy="1901952"/>
          </a:xfrm>
        </p:grpSpPr>
        <p:sp>
          <p:nvSpPr>
            <p:cNvPr id="61" name="Oval 1"/>
            <p:cNvSpPr/>
            <p:nvPr/>
          </p:nvSpPr>
          <p:spPr>
            <a:xfrm>
              <a:off x="5510784" y="3502152"/>
              <a:ext cx="1170432" cy="1170432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: Shape 5"/>
            <p:cNvSpPr/>
            <p:nvPr/>
          </p:nvSpPr>
          <p:spPr>
            <a:xfrm>
              <a:off x="5074795" y="4599432"/>
              <a:ext cx="2042413" cy="804672"/>
            </a:xfrm>
            <a:custGeom>
              <a:avLst/>
              <a:gdLst>
                <a:gd name="connsiteX0" fmla="*/ 1021206 w 2042413"/>
                <a:gd name="connsiteY0" fmla="*/ 0 h 804672"/>
                <a:gd name="connsiteX1" fmla="*/ 2025490 w 2042413"/>
                <a:gd name="connsiteY1" fmla="*/ 738858 h 804672"/>
                <a:gd name="connsiteX2" fmla="*/ 2042413 w 2042413"/>
                <a:gd name="connsiteY2" fmla="*/ 804672 h 804672"/>
                <a:gd name="connsiteX3" fmla="*/ 0 w 2042413"/>
                <a:gd name="connsiteY3" fmla="*/ 804672 h 804672"/>
                <a:gd name="connsiteX4" fmla="*/ 16922 w 2042413"/>
                <a:gd name="connsiteY4" fmla="*/ 738858 h 804672"/>
                <a:gd name="connsiteX5" fmla="*/ 1021206 w 2042413"/>
                <a:gd name="connsiteY5" fmla="*/ 0 h 8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2413" h="804672">
                  <a:moveTo>
                    <a:pt x="1021206" y="0"/>
                  </a:moveTo>
                  <a:cubicBezTo>
                    <a:pt x="1493075" y="0"/>
                    <a:pt x="1892351" y="310801"/>
                    <a:pt x="2025490" y="738858"/>
                  </a:cubicBezTo>
                  <a:lnTo>
                    <a:pt x="2042413" y="804672"/>
                  </a:lnTo>
                  <a:lnTo>
                    <a:pt x="0" y="804672"/>
                  </a:lnTo>
                  <a:lnTo>
                    <a:pt x="16922" y="738858"/>
                  </a:lnTo>
                  <a:cubicBezTo>
                    <a:pt x="150062" y="310801"/>
                    <a:pt x="549338" y="0"/>
                    <a:pt x="1021206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Freeform: Shape 20"/>
          <p:cNvSpPr/>
          <p:nvPr/>
        </p:nvSpPr>
        <p:spPr>
          <a:xfrm>
            <a:off x="5899785" y="3582035"/>
            <a:ext cx="1179195" cy="1719580"/>
          </a:xfrm>
          <a:custGeom>
            <a:avLst/>
            <a:gdLst>
              <a:gd name="connsiteX0" fmla="*/ 443484 w 886968"/>
              <a:gd name="connsiteY0" fmla="*/ 0 h 1293114"/>
              <a:gd name="connsiteX1" fmla="*/ 886968 w 886968"/>
              <a:gd name="connsiteY1" fmla="*/ 443484 h 1293114"/>
              <a:gd name="connsiteX2" fmla="*/ 532862 w 886968"/>
              <a:gd name="connsiteY2" fmla="*/ 877958 h 1293114"/>
              <a:gd name="connsiteX3" fmla="*/ 443485 w 886968"/>
              <a:gd name="connsiteY3" fmla="*/ 886968 h 1293114"/>
              <a:gd name="connsiteX4" fmla="*/ 443485 w 886968"/>
              <a:gd name="connsiteY4" fmla="*/ 887079 h 1293114"/>
              <a:gd name="connsiteX5" fmla="*/ 442389 w 886968"/>
              <a:gd name="connsiteY5" fmla="*/ 886968 h 1293114"/>
              <a:gd name="connsiteX6" fmla="*/ 8988 w 886968"/>
              <a:gd name="connsiteY6" fmla="*/ 1240200 h 1293114"/>
              <a:gd name="connsiteX7" fmla="*/ 3654 w 886968"/>
              <a:gd name="connsiteY7" fmla="*/ 1293114 h 1293114"/>
              <a:gd name="connsiteX8" fmla="*/ 1 w 886968"/>
              <a:gd name="connsiteY8" fmla="*/ 1293114 h 1293114"/>
              <a:gd name="connsiteX9" fmla="*/ 1 w 886968"/>
              <a:gd name="connsiteY9" fmla="*/ 443494 h 1293114"/>
              <a:gd name="connsiteX10" fmla="*/ 0 w 886968"/>
              <a:gd name="connsiteY10" fmla="*/ 443484 h 1293114"/>
              <a:gd name="connsiteX11" fmla="*/ 443484 w 886968"/>
              <a:gd name="connsiteY11" fmla="*/ 0 h 12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6968" h="1293114">
                <a:moveTo>
                  <a:pt x="443484" y="0"/>
                </a:moveTo>
                <a:cubicBezTo>
                  <a:pt x="688413" y="0"/>
                  <a:pt x="886968" y="198555"/>
                  <a:pt x="886968" y="443484"/>
                </a:cubicBezTo>
                <a:cubicBezTo>
                  <a:pt x="886968" y="657797"/>
                  <a:pt x="734950" y="836605"/>
                  <a:pt x="532862" y="877958"/>
                </a:cubicBezTo>
                <a:lnTo>
                  <a:pt x="443485" y="886968"/>
                </a:lnTo>
                <a:lnTo>
                  <a:pt x="443485" y="887079"/>
                </a:lnTo>
                <a:lnTo>
                  <a:pt x="442389" y="886968"/>
                </a:lnTo>
                <a:cubicBezTo>
                  <a:pt x="228605" y="886968"/>
                  <a:pt x="50239" y="1038611"/>
                  <a:pt x="8988" y="1240200"/>
                </a:cubicBezTo>
                <a:lnTo>
                  <a:pt x="3654" y="1293114"/>
                </a:lnTo>
                <a:lnTo>
                  <a:pt x="1" y="1293114"/>
                </a:lnTo>
                <a:lnTo>
                  <a:pt x="1" y="443494"/>
                </a:lnTo>
                <a:lnTo>
                  <a:pt x="0" y="443484"/>
                </a:lnTo>
                <a:cubicBezTo>
                  <a:pt x="0" y="198555"/>
                  <a:pt x="198555" y="0"/>
                  <a:pt x="443484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: Shape 21"/>
          <p:cNvSpPr/>
          <p:nvPr/>
        </p:nvSpPr>
        <p:spPr>
          <a:xfrm flipH="1">
            <a:off x="4922520" y="4050030"/>
            <a:ext cx="858520" cy="1251585"/>
          </a:xfrm>
          <a:custGeom>
            <a:avLst/>
            <a:gdLst>
              <a:gd name="connsiteX0" fmla="*/ 443484 w 886968"/>
              <a:gd name="connsiteY0" fmla="*/ 0 h 1293114"/>
              <a:gd name="connsiteX1" fmla="*/ 886968 w 886968"/>
              <a:gd name="connsiteY1" fmla="*/ 443484 h 1293114"/>
              <a:gd name="connsiteX2" fmla="*/ 532862 w 886968"/>
              <a:gd name="connsiteY2" fmla="*/ 877958 h 1293114"/>
              <a:gd name="connsiteX3" fmla="*/ 443485 w 886968"/>
              <a:gd name="connsiteY3" fmla="*/ 886968 h 1293114"/>
              <a:gd name="connsiteX4" fmla="*/ 443485 w 886968"/>
              <a:gd name="connsiteY4" fmla="*/ 887079 h 1293114"/>
              <a:gd name="connsiteX5" fmla="*/ 442389 w 886968"/>
              <a:gd name="connsiteY5" fmla="*/ 886968 h 1293114"/>
              <a:gd name="connsiteX6" fmla="*/ 8988 w 886968"/>
              <a:gd name="connsiteY6" fmla="*/ 1240200 h 1293114"/>
              <a:gd name="connsiteX7" fmla="*/ 3654 w 886968"/>
              <a:gd name="connsiteY7" fmla="*/ 1293114 h 1293114"/>
              <a:gd name="connsiteX8" fmla="*/ 1 w 886968"/>
              <a:gd name="connsiteY8" fmla="*/ 1293114 h 1293114"/>
              <a:gd name="connsiteX9" fmla="*/ 1 w 886968"/>
              <a:gd name="connsiteY9" fmla="*/ 443494 h 1293114"/>
              <a:gd name="connsiteX10" fmla="*/ 0 w 886968"/>
              <a:gd name="connsiteY10" fmla="*/ 443484 h 1293114"/>
              <a:gd name="connsiteX11" fmla="*/ 443484 w 886968"/>
              <a:gd name="connsiteY11" fmla="*/ 0 h 12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6968" h="1293114">
                <a:moveTo>
                  <a:pt x="443484" y="0"/>
                </a:moveTo>
                <a:cubicBezTo>
                  <a:pt x="688413" y="0"/>
                  <a:pt x="886968" y="198555"/>
                  <a:pt x="886968" y="443484"/>
                </a:cubicBezTo>
                <a:cubicBezTo>
                  <a:pt x="886968" y="657797"/>
                  <a:pt x="734950" y="836605"/>
                  <a:pt x="532862" y="877958"/>
                </a:cubicBezTo>
                <a:lnTo>
                  <a:pt x="443485" y="886968"/>
                </a:lnTo>
                <a:lnTo>
                  <a:pt x="443485" y="887079"/>
                </a:lnTo>
                <a:lnTo>
                  <a:pt x="442389" y="886968"/>
                </a:lnTo>
                <a:cubicBezTo>
                  <a:pt x="228605" y="886968"/>
                  <a:pt x="50239" y="1038611"/>
                  <a:pt x="8988" y="1240200"/>
                </a:cubicBezTo>
                <a:lnTo>
                  <a:pt x="3654" y="1293114"/>
                </a:lnTo>
                <a:lnTo>
                  <a:pt x="1" y="1293114"/>
                </a:lnTo>
                <a:lnTo>
                  <a:pt x="1" y="443494"/>
                </a:lnTo>
                <a:lnTo>
                  <a:pt x="0" y="443484"/>
                </a:lnTo>
                <a:cubicBezTo>
                  <a:pt x="0" y="198555"/>
                  <a:pt x="198555" y="0"/>
                  <a:pt x="443484" y="0"/>
                </a:cubicBezTo>
                <a:close/>
              </a:path>
            </a:pathLst>
          </a:custGeom>
          <a:solidFill>
            <a:srgbClr val="E2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: Shape 22"/>
          <p:cNvSpPr/>
          <p:nvPr/>
        </p:nvSpPr>
        <p:spPr>
          <a:xfrm flipH="1">
            <a:off x="5226050" y="3447415"/>
            <a:ext cx="554990" cy="808990"/>
          </a:xfrm>
          <a:custGeom>
            <a:avLst/>
            <a:gdLst>
              <a:gd name="connsiteX0" fmla="*/ 443484 w 886968"/>
              <a:gd name="connsiteY0" fmla="*/ 0 h 1293114"/>
              <a:gd name="connsiteX1" fmla="*/ 886968 w 886968"/>
              <a:gd name="connsiteY1" fmla="*/ 443484 h 1293114"/>
              <a:gd name="connsiteX2" fmla="*/ 532862 w 886968"/>
              <a:gd name="connsiteY2" fmla="*/ 877958 h 1293114"/>
              <a:gd name="connsiteX3" fmla="*/ 443485 w 886968"/>
              <a:gd name="connsiteY3" fmla="*/ 886968 h 1293114"/>
              <a:gd name="connsiteX4" fmla="*/ 443485 w 886968"/>
              <a:gd name="connsiteY4" fmla="*/ 887079 h 1293114"/>
              <a:gd name="connsiteX5" fmla="*/ 442389 w 886968"/>
              <a:gd name="connsiteY5" fmla="*/ 886968 h 1293114"/>
              <a:gd name="connsiteX6" fmla="*/ 8988 w 886968"/>
              <a:gd name="connsiteY6" fmla="*/ 1240200 h 1293114"/>
              <a:gd name="connsiteX7" fmla="*/ 3654 w 886968"/>
              <a:gd name="connsiteY7" fmla="*/ 1293114 h 1293114"/>
              <a:gd name="connsiteX8" fmla="*/ 1 w 886968"/>
              <a:gd name="connsiteY8" fmla="*/ 1293114 h 1293114"/>
              <a:gd name="connsiteX9" fmla="*/ 1 w 886968"/>
              <a:gd name="connsiteY9" fmla="*/ 443494 h 1293114"/>
              <a:gd name="connsiteX10" fmla="*/ 0 w 886968"/>
              <a:gd name="connsiteY10" fmla="*/ 443484 h 1293114"/>
              <a:gd name="connsiteX11" fmla="*/ 443484 w 886968"/>
              <a:gd name="connsiteY11" fmla="*/ 0 h 12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6968" h="1293114">
                <a:moveTo>
                  <a:pt x="443484" y="0"/>
                </a:moveTo>
                <a:cubicBezTo>
                  <a:pt x="688413" y="0"/>
                  <a:pt x="886968" y="198555"/>
                  <a:pt x="886968" y="443484"/>
                </a:cubicBezTo>
                <a:cubicBezTo>
                  <a:pt x="886968" y="657797"/>
                  <a:pt x="734950" y="836605"/>
                  <a:pt x="532862" y="877958"/>
                </a:cubicBezTo>
                <a:lnTo>
                  <a:pt x="443485" y="886968"/>
                </a:lnTo>
                <a:lnTo>
                  <a:pt x="443485" y="887079"/>
                </a:lnTo>
                <a:lnTo>
                  <a:pt x="442389" y="886968"/>
                </a:lnTo>
                <a:cubicBezTo>
                  <a:pt x="228605" y="886968"/>
                  <a:pt x="50239" y="1038611"/>
                  <a:pt x="8988" y="1240200"/>
                </a:cubicBezTo>
                <a:lnTo>
                  <a:pt x="3654" y="1293114"/>
                </a:lnTo>
                <a:lnTo>
                  <a:pt x="1" y="1293114"/>
                </a:lnTo>
                <a:lnTo>
                  <a:pt x="1" y="443494"/>
                </a:lnTo>
                <a:lnTo>
                  <a:pt x="0" y="443484"/>
                </a:lnTo>
                <a:cubicBezTo>
                  <a:pt x="0" y="198555"/>
                  <a:pt x="198555" y="0"/>
                  <a:pt x="443484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: Shape 8"/>
          <p:cNvSpPr/>
          <p:nvPr/>
        </p:nvSpPr>
        <p:spPr bwMode="auto">
          <a:xfrm>
            <a:off x="5355590" y="3608705"/>
            <a:ext cx="295910" cy="243205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: Shape 9"/>
          <p:cNvSpPr>
            <a:spLocks noChangeAspect="1"/>
          </p:cNvSpPr>
          <p:nvPr/>
        </p:nvSpPr>
        <p:spPr bwMode="auto">
          <a:xfrm>
            <a:off x="6228080" y="3898900"/>
            <a:ext cx="543560" cy="542925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reeform: Shape 10"/>
          <p:cNvSpPr/>
          <p:nvPr/>
        </p:nvSpPr>
        <p:spPr bwMode="auto">
          <a:xfrm>
            <a:off x="5164455" y="4270375"/>
            <a:ext cx="427990" cy="427355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2" name="îṡlïdè"/>
          <p:cNvSpPr txBox="1"/>
          <p:nvPr/>
        </p:nvSpPr>
        <p:spPr>
          <a:xfrm>
            <a:off x="995045" y="4830445"/>
            <a:ext cx="3235960" cy="1369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具备网络安全或信息化领域相关经验，有很强的责任心和工作热情，乐于公益分享，愿意投身志愿教育培训行业</a:t>
            </a:r>
            <a:r>
              <a:rPr lang="en-US" altLang="zh-CN" sz="1600" kern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kern="12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3" name="îSļîde"/>
          <p:cNvSpPr txBox="1"/>
          <p:nvPr/>
        </p:nvSpPr>
        <p:spPr>
          <a:xfrm>
            <a:off x="1922780" y="3769360"/>
            <a:ext cx="1381125" cy="901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lvl1pPr defTabSz="795020">
              <a:lnSpc>
                <a:spcPct val="90000"/>
              </a:lnSpc>
              <a:defRPr sz="1740" b="1"/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网络安全公益讲师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8" name="îŝľïďê"/>
          <p:cNvSpPr txBox="1"/>
          <p:nvPr/>
        </p:nvSpPr>
        <p:spPr>
          <a:xfrm>
            <a:off x="7719378" y="4490085"/>
            <a:ext cx="3573145" cy="1689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网络安全志愿服务队需在3人以上，优先考虑有团队公众号等形式的运营团队；有相关的团队开展志愿活动经验，可以协助组织开展相关网络安全相关活动、竞赛等</a:t>
            </a:r>
            <a:endPara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9" name="iSļiḍé"/>
          <p:cNvSpPr txBox="1"/>
          <p:nvPr/>
        </p:nvSpPr>
        <p:spPr>
          <a:xfrm>
            <a:off x="8685530" y="3409315"/>
            <a:ext cx="1325880" cy="901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lvl1pPr defTabSz="795020">
              <a:lnSpc>
                <a:spcPct val="90000"/>
              </a:lnSpc>
              <a:defRPr sz="1740" b="1"/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网络安全服务队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699260" y="4680585"/>
            <a:ext cx="327914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直接连接符 5"/>
          <p:cNvCxnSpPr/>
          <p:nvPr/>
        </p:nvCxnSpPr>
        <p:spPr>
          <a:xfrm>
            <a:off x="7065645" y="4318635"/>
            <a:ext cx="3261995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图片 7" descr="信息安全协会会徽原件（ok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9125" y="208915"/>
            <a:ext cx="1044575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0"/>
      <p:bldP spid="688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PLACING_PICTURE_USER_VIEWPORT" val="{&quot;height&quot;:5161,&quot;width&quot;:3358}"/>
</p:tagLst>
</file>

<file path=ppt/tags/tag63.xml><?xml version="1.0" encoding="utf-8"?>
<p:tagLst xmlns:p="http://schemas.openxmlformats.org/presentationml/2006/main">
  <p:tag name="KSO_WM_UNIT_PLACING_PICTURE_USER_VIEWPORT" val="{&quot;height&quot;:10800,&quot;width&quot;:16178}"/>
</p:tagLst>
</file>

<file path=ppt/tags/tag64.xml><?xml version="1.0" encoding="utf-8"?>
<p:tagLst xmlns:p="http://schemas.openxmlformats.org/presentationml/2006/main">
  <p:tag name="KSO_WM_UNIT_PLACING_PICTURE_USER_VIEWPORT" val="{&quot;height&quot;:9285,&quot;width&quot;:5849}"/>
</p:tagLst>
</file>

<file path=ppt/tags/tag65.xml><?xml version="1.0" encoding="utf-8"?>
<p:tagLst xmlns:p="http://schemas.openxmlformats.org/presentationml/2006/main">
  <p:tag name="KSO_WM_UNIT_PLACING_PICTURE_USER_VIEWPORT" val="{&quot;height&quot;:4001,&quot;width&quot;:11710}"/>
</p:tagLst>
</file>

<file path=ppt/tags/tag66.xml><?xml version="1.0" encoding="utf-8"?>
<p:tagLst xmlns:p="http://schemas.openxmlformats.org/presentationml/2006/main">
  <p:tag name="KSO_WM_UNIT_VALUE" val="1049*105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52_1*d*1"/>
  <p:tag name="KSO_WM_TEMPLATE_CATEGORY" val="diagram"/>
  <p:tag name="KSO_WM_TEMPLATE_INDEX" val="20200452"/>
  <p:tag name="KSO_WM_UNIT_LAYERLEVEL" val="1"/>
  <p:tag name="KSO_WM_TAG_VERSION" val="1.0"/>
  <p:tag name="KSO_WM_BEAUTIFY_FLAG" val="#wm#"/>
  <p:tag name="KSO_WM_UNIT_DEFAULT_FONT" val="0;0;0"/>
  <p:tag name="KSO_WM_UNIT_BLOCK" val="0"/>
  <p:tag name="KSO_WM_UNIT_PLACING_PICTURE" val="43648.6969167477"/>
  <p:tag name="KSO_WM_UNIT_PLACING_PICTURE_INFO" val="{&quot;full_picture&quot;:false,&quot;last_crop_picture&quot;:&quot;1-1&quot;,&quot;selected&quot;:&quot;1-1&quot;,&quot;spacing&quot;:6}"/>
  <p:tag name="KSO_WM_UNIT_PLACING_PICTURE_USER_VIEWPORT" val="{&quot;height&quot;:7194,&quot;width&quot;:7076}"/>
</p:tagLst>
</file>

<file path=ppt/tags/tag67.xml><?xml version="1.0" encoding="utf-8"?>
<p:tagLst xmlns:p="http://schemas.openxmlformats.org/presentationml/2006/main">
  <p:tag name="KSO_WM_UNIT_TEXT_PART_ID_V2" val="d-1-1"/>
  <p:tag name="KSO_WM_UNIT_COLOR_SCHEME_SHAPE_ID" val="148"/>
  <p:tag name="KSO_WM_UNIT_COLOR_SCHEME_PARENT_PAGE" val="0_3"/>
  <p:tag name="KSO_WM_UNIT_DIAGRAM_MODELTYPE" val="stripeEnum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6498_3*l_h_f*1_1_1"/>
  <p:tag name="KSO_WM_TEMPLATE_CATEGORY" val="diagram"/>
  <p:tag name="KSO_WM_TEMPLATE_INDEX" val="20196498"/>
  <p:tag name="KSO_WM_UNIT_LAYERLEVEL" val="1_1_1"/>
  <p:tag name="KSO_WM_TAG_VERSION" val="1.0"/>
  <p:tag name="KSO_WM_BEAUTIFY_FLAG" val="#wm#"/>
  <p:tag name="KSO_WM_UNIT_PRESET_TEXT" val="点击此处添加正文，文字是您思想的提炼。"/>
  <p:tag name="KSO_WM_UNIT_TEXT_FILL_FORE_SCHEMECOLOR_INDEX" val="13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UNIT_TEXT_PART_ID_V2" val="c-1-1"/>
  <p:tag name="KSO_WM_UNIT_COLOR_SCHEME_SHAPE_ID" val="87"/>
  <p:tag name="KSO_WM_UNIT_COLOR_SCHEME_PARENT_PAGE" val="0_3"/>
  <p:tag name="KSO_WM_UNIT_DIAGRAM_MODELTYPE" val="stripeEnum"/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96498_3*l_h_a*1_3_1"/>
  <p:tag name="KSO_WM_TEMPLATE_CATEGORY" val="diagram"/>
  <p:tag name="KSO_WM_TEMPLATE_INDEX" val="20196498"/>
  <p:tag name="KSO_WM_UNIT_LAYERLEVEL" val="1_1_1"/>
  <p:tag name="KSO_WM_TAG_VERSION" val="1.0"/>
  <p:tag name="KSO_WM_BEAUTIFY_FLAG" val="#wm#"/>
  <p:tag name="KSO_WM_UNIT_PRESET_TEXT" val="单击添加小标题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TEXT_PART_ID_V2" val="d-1-1"/>
  <p:tag name="KSO_WM_UNIT_COLOR_SCHEME_SHAPE_ID" val="148"/>
  <p:tag name="KSO_WM_UNIT_COLOR_SCHEME_PARENT_PAGE" val="0_3"/>
  <p:tag name="KSO_WM_UNIT_DIAGRAM_MODELTYPE" val="stripeEnum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96498_3*l_h_f*1_3_1"/>
  <p:tag name="KSO_WM_TEMPLATE_CATEGORY" val="diagram"/>
  <p:tag name="KSO_WM_TEMPLATE_INDEX" val="20196498"/>
  <p:tag name="KSO_WM_UNIT_LAYERLEVEL" val="1_1_1"/>
  <p:tag name="KSO_WM_TAG_VERSION" val="1.0"/>
  <p:tag name="KSO_WM_BEAUTIFY_FLAG" val="#wm#"/>
  <p:tag name="KSO_WM_UNIT_PRESET_TEXT" val="点击此处添加正文，文字是您思想的提炼。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EXT_PART_ID_V2" val="c-1-1"/>
  <p:tag name="KSO_WM_UNIT_COLOR_SCHEME_SHAPE_ID" val="87"/>
  <p:tag name="KSO_WM_UNIT_COLOR_SCHEME_PARENT_PAGE" val="0_3"/>
  <p:tag name="KSO_WM_UNIT_DIAGRAM_MODELTYPE" val="stripeEnum"/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96498_3*l_h_a*1_2_1"/>
  <p:tag name="KSO_WM_TEMPLATE_CATEGORY" val="diagram"/>
  <p:tag name="KSO_WM_TEMPLATE_INDEX" val="20196498"/>
  <p:tag name="KSO_WM_UNIT_LAYERLEVEL" val="1_1_1"/>
  <p:tag name="KSO_WM_TAG_VERSION" val="1.0"/>
  <p:tag name="KSO_WM_BEAUTIFY_FLAG" val="#wm#"/>
  <p:tag name="KSO_WM_UNIT_PRESET_TEXT" val="单击添加小标题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TEXT_PART_ID_V2" val="d-1-1"/>
  <p:tag name="KSO_WM_UNIT_COLOR_SCHEME_SHAPE_ID" val="148"/>
  <p:tag name="KSO_WM_UNIT_COLOR_SCHEME_PARENT_PAGE" val="0_3"/>
  <p:tag name="KSO_WM_UNIT_DIAGRAM_MODELTYPE" val="stripeEnum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6498_3*l_h_f*1_2_1"/>
  <p:tag name="KSO_WM_TEMPLATE_CATEGORY" val="diagram"/>
  <p:tag name="KSO_WM_TEMPLATE_INDEX" val="20196498"/>
  <p:tag name="KSO_WM_UNIT_LAYERLEVEL" val="1_1_1"/>
  <p:tag name="KSO_WM_TAG_VERSION" val="1.0"/>
  <p:tag name="KSO_WM_BEAUTIFY_FLAG" val="#wm#"/>
  <p:tag name="KSO_WM_UNIT_PRESET_TEXT" val="点击此处添加正文，文字是您思想的提炼。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TEXT_PART_ID_V2" val="c-1-1"/>
  <p:tag name="KSO_WM_UNIT_COLOR_SCHEME_SHAPE_ID" val="87"/>
  <p:tag name="KSO_WM_UNIT_COLOR_SCHEME_PARENT_PAGE" val="0_3"/>
  <p:tag name="KSO_WM_UNIT_DIAGRAM_MODELTYPE" val="stripeEnum"/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96498_3*l_h_a*1_4_1"/>
  <p:tag name="KSO_WM_TEMPLATE_CATEGORY" val="diagram"/>
  <p:tag name="KSO_WM_TEMPLATE_INDEX" val="20196498"/>
  <p:tag name="KSO_WM_UNIT_LAYERLEVEL" val="1_1_1"/>
  <p:tag name="KSO_WM_TAG_VERSION" val="1.0"/>
  <p:tag name="KSO_WM_BEAUTIFY_FLAG" val="#wm#"/>
  <p:tag name="KSO_WM_UNIT_PRESET_TEXT" val="单击添加小标题"/>
  <p:tag name="KSO_WM_UNIT_TEXT_FILL_FORE_SCHEMECOLOR_INDEX" val="13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TEXT_PART_ID_V2" val="d-1-1"/>
  <p:tag name="KSO_WM_UNIT_COLOR_SCHEME_SHAPE_ID" val="148"/>
  <p:tag name="KSO_WM_UNIT_COLOR_SCHEME_PARENT_PAGE" val="0_3"/>
  <p:tag name="KSO_WM_UNIT_DIAGRAM_MODELTYPE" val="stripeEnum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6498_3*l_h_f*1_2_1"/>
  <p:tag name="KSO_WM_TEMPLATE_CATEGORY" val="diagram"/>
  <p:tag name="KSO_WM_TEMPLATE_INDEX" val="20196498"/>
  <p:tag name="KSO_WM_UNIT_LAYERLEVEL" val="1_1_1"/>
  <p:tag name="KSO_WM_TAG_VERSION" val="1.0"/>
  <p:tag name="KSO_WM_BEAUTIFY_FLAG" val="#wm#"/>
  <p:tag name="KSO_WM_UNIT_PRESET_TEXT" val="点击此处添加正文，文字是您思想的提炼。"/>
  <p:tag name="KSO_WM_UNIT_TEXT_FILL_FORE_SCHEMECOLOR_INDEX" val="13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UNIT_TEXT_PART_ID_V2" val="d-1-1"/>
  <p:tag name="KSO_WM_UNIT_COLOR_SCHEME_SHAPE_ID" val="148"/>
  <p:tag name="KSO_WM_UNIT_COLOR_SCHEME_PARENT_PAGE" val="0_3"/>
  <p:tag name="KSO_WM_UNIT_DIAGRAM_MODELTYPE" val="stripeEnum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96498_3*l_h_f*1_4_1"/>
  <p:tag name="KSO_WM_TEMPLATE_CATEGORY" val="diagram"/>
  <p:tag name="KSO_WM_TEMPLATE_INDEX" val="20196498"/>
  <p:tag name="KSO_WM_UNIT_LAYERLEVEL" val="1_1_1"/>
  <p:tag name="KSO_WM_TAG_VERSION" val="1.0"/>
  <p:tag name="KSO_WM_BEAUTIFY_FLAG" val="#wm#"/>
  <p:tag name="KSO_WM_UNIT_PRESET_TEXT" val="点击此处添加正文，文字是您思想的提炼。"/>
  <p:tag name="KSO_WM_UNIT_TEXT_FILL_FORE_SCHEMECOLOR_INDEX" val="13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UNIT_VALUE" val="867*85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3_1"/>
  <p:tag name="KSO_WM_UNIT_ID" val="diagram20200453_1*h_d*3_1"/>
  <p:tag name="KSO_WM_TEMPLATE_CATEGORY" val="diagram"/>
  <p:tag name="KSO_WM_TEMPLATE_INDEX" val="20200453"/>
  <p:tag name="KSO_WM_UNIT_LAYERLEVEL" val="1_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0453_1*h_f*3_1"/>
  <p:tag name="KSO_WM_TEMPLATE_CATEGORY" val="diagram"/>
  <p:tag name="KSO_WM_TEMPLATE_INDEX" val="20200453"/>
  <p:tag name="KSO_WM_UNIT_LAYERLEVEL" val="1_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PLACING_PICTURE_USER_VIEWPORT" val="{&quot;height&quot;:5161,&quot;width&quot;:3358}"/>
</p:tagLst>
</file>

<file path=ppt/tags/tag78.xml><?xml version="1.0" encoding="utf-8"?>
<p:tagLst xmlns:p="http://schemas.openxmlformats.org/presentationml/2006/main">
  <p:tag name="KSO_WM_UNIT_VALUE" val="867*85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diagram20200453_1*h_d*2_1"/>
  <p:tag name="KSO_WM_TEMPLATE_CATEGORY" val="diagram"/>
  <p:tag name="KSO_WM_TEMPLATE_INDEX" val="20200453"/>
  <p:tag name="KSO_WM_UNIT_LAYERLEVEL" val="1_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VALUE" val="867*85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00453_1*h_d*1_1"/>
  <p:tag name="KSO_WM_TEMPLATE_CATEGORY" val="diagram"/>
  <p:tag name="KSO_WM_TEMPLATE_INDEX" val="20200453"/>
  <p:tag name="KSO_WM_UNIT_LAYERLEVEL" val="1_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0453_1*h_f*1_1"/>
  <p:tag name="KSO_WM_TEMPLATE_CATEGORY" val="diagram"/>
  <p:tag name="KSO_WM_TEMPLATE_INDEX" val="20200453"/>
  <p:tag name="KSO_WM_UNIT_LAYERLEVEL" val="1_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0453_1*h_f*2_1"/>
  <p:tag name="KSO_WM_TEMPLATE_CATEGORY" val="diagram"/>
  <p:tag name="KSO_WM_TEMPLATE_INDEX" val="20200453"/>
  <p:tag name="KSO_WM_UNIT_LAYERLEVEL" val="1_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1118_1*i*8"/>
  <p:tag name="KSO_WM_TEMPLATE_CATEGORY" val="diagram"/>
  <p:tag name="KSO_WM_TEMPLATE_INDEX" val="20201118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1118_1*i*7"/>
  <p:tag name="KSO_WM_TEMPLATE_CATEGORY" val="diagram"/>
  <p:tag name="KSO_WM_TEMPLATE_INDEX" val="20201118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1118_1*i*6"/>
  <p:tag name="KSO_WM_TEMPLATE_CATEGORY" val="diagram"/>
  <p:tag name="KSO_WM_TEMPLATE_INDEX" val="20201118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1118_1*i*5"/>
  <p:tag name="KSO_WM_TEMPLATE_CATEGORY" val="diagram"/>
  <p:tag name="KSO_WM_TEMPLATE_INDEX" val="20201118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118_1*i*4"/>
  <p:tag name="KSO_WM_TEMPLATE_CATEGORY" val="diagram"/>
  <p:tag name="KSO_WM_TEMPLATE_INDEX" val="20201118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1118_1*i*3"/>
  <p:tag name="KSO_WM_TEMPLATE_CATEGORY" val="diagram"/>
  <p:tag name="KSO_WM_TEMPLATE_INDEX" val="20201118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1118_1*i*2"/>
  <p:tag name="KSO_WM_TEMPLATE_CATEGORY" val="diagram"/>
  <p:tag name="KSO_WM_TEMPLATE_INDEX" val="20201118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ISCONTENTSTITLE" val="0"/>
  <p:tag name="KSO_WM_UNIT_PRESET_TEXT_INDEX" val="1"/>
  <p:tag name="KSO_WM_UNIT_PRESET_TEXT_LEN" val="4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1118_1*h_a*1_1"/>
  <p:tag name="KSO_WM_TEMPLATE_CATEGORY" val="diagram"/>
  <p:tag name="KSO_WM_TEMPLATE_INDEX" val="20201118"/>
  <p:tag name="KSO_WM_UNIT_LAYERLEVEL" val="1_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PRESET_TEXT_INDEX" val="1"/>
  <p:tag name="KSO_WM_UNIT_PRESET_TEXT_LEN" val="4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01118_1*h_a*2_1"/>
  <p:tag name="KSO_WM_TEMPLATE_CATEGORY" val="diagram"/>
  <p:tag name="KSO_WM_TEMPLATE_INDEX" val="20201118"/>
  <p:tag name="KSO_WM_UNIT_LAYERLEVEL" val="1_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ISCONTENTSTITLE" val="0"/>
  <p:tag name="KSO_WM_UNIT_PRESET_TEXT_INDEX" val="1"/>
  <p:tag name="KSO_WM_UNIT_PRESET_TEXT_LEN" val="4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3_1"/>
  <p:tag name="KSO_WM_UNIT_ID" val="diagram20201118_1*h_a*3_1"/>
  <p:tag name="KSO_WM_TEMPLATE_CATEGORY" val="diagram"/>
  <p:tag name="KSO_WM_TEMPLATE_INDEX" val="20201118"/>
  <p:tag name="KSO_WM_UNIT_LAYERLEVEL" val="1_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ISCONTENTSTITLE" val="0"/>
  <p:tag name="KSO_WM_UNIT_PRESET_TEXT_INDEX" val="1"/>
  <p:tag name="KSO_WM_UNIT_PRESET_TEXT_LEN" val="4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4_1"/>
  <p:tag name="KSO_WM_UNIT_ID" val="diagram20201118_1*h_a*4_1"/>
  <p:tag name="KSO_WM_TEMPLATE_CATEGORY" val="diagram"/>
  <p:tag name="KSO_WM_TEMPLATE_INDEX" val="20201118"/>
  <p:tag name="KSO_WM_UNIT_LAYERLEVEL" val="1_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118_1*i*1"/>
  <p:tag name="KSO_WM_TEMPLATE_CATEGORY" val="diagram"/>
  <p:tag name="KSO_WM_TEMPLATE_INDEX" val="20201118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PP_MARK_KEY" val="fc89d68c-23f0-4a84-8b83-3e8956dfd323"/>
  <p:tag name="COMMONDATA" val="eyJoZGlkIjoiYjZlMzY3ZmU0MTFkM2FlOWY1MTI4ZWJjZDMyM2M0ODQifQ==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20000"/>
      </a:accent1>
      <a:accent2>
        <a:srgbClr val="B40000"/>
      </a:accent2>
      <a:accent3>
        <a:srgbClr val="7F7F7F"/>
      </a:accent3>
      <a:accent4>
        <a:srgbClr val="5066A2"/>
      </a:accent4>
      <a:accent5>
        <a:srgbClr val="5E5CA2"/>
      </a:accent5>
      <a:accent6>
        <a:srgbClr val="768394"/>
      </a:accent6>
      <a:hlink>
        <a:srgbClr val="0000FF"/>
      </a:hlink>
      <a:folHlink>
        <a:srgbClr val="FF00FF"/>
      </a:folHlink>
    </a:clrScheme>
    <a:fontScheme name="自定义 1">
      <a:majorFont>
        <a:latin typeface="Century Gothic"/>
        <a:ea typeface="微软雅黑"/>
        <a:cs typeface="Helvetica"/>
      </a:majorFont>
      <a:minorFont>
        <a:latin typeface="Arial"/>
        <a:ea typeface="微软雅黑 Light"/>
        <a:cs typeface="Calibri"/>
      </a:minorFont>
    </a:fontScheme>
    <a:fmtScheme name="主题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0000"/>
        </a:solidFill>
        <a:ln w="0" cap="flat">
          <a:noFill/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5">
  <a:themeElements>
    <a:clrScheme name="主题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54D3"/>
      </a:accent1>
      <a:accent2>
        <a:srgbClr val="20428D"/>
      </a:accent2>
      <a:accent3>
        <a:srgbClr val="1A73C7"/>
      </a:accent3>
      <a:accent4>
        <a:srgbClr val="5066A2"/>
      </a:accent4>
      <a:accent5>
        <a:srgbClr val="5E5CA2"/>
      </a:accent5>
      <a:accent6>
        <a:srgbClr val="768394"/>
      </a:accent6>
      <a:hlink>
        <a:srgbClr val="0000FF"/>
      </a:hlink>
      <a:folHlink>
        <a:srgbClr val="FF00FF"/>
      </a:folHlink>
    </a:clrScheme>
    <a:fontScheme name="主题5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主题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4783</Words>
  <Application>WPS 演示</Application>
  <PresentationFormat>自定义</PresentationFormat>
  <Paragraphs>521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62" baseType="lpstr">
      <vt:lpstr>Arial</vt:lpstr>
      <vt:lpstr>宋体</vt:lpstr>
      <vt:lpstr>Wingdings</vt:lpstr>
      <vt:lpstr>Arial</vt:lpstr>
      <vt:lpstr>微软雅黑 Light</vt:lpstr>
      <vt:lpstr>Calibri</vt:lpstr>
      <vt:lpstr>微软雅黑</vt:lpstr>
      <vt:lpstr>Wingdings</vt:lpstr>
      <vt:lpstr>Calibri</vt:lpstr>
      <vt:lpstr>Century Gothic</vt:lpstr>
      <vt:lpstr>Open Sans</vt:lpstr>
      <vt:lpstr>Helvetica</vt:lpstr>
      <vt:lpstr>Segoe Print</vt:lpstr>
      <vt:lpstr>Arial Unicode MS</vt:lpstr>
      <vt:lpstr>思源黑体 Normal</vt:lpstr>
      <vt:lpstr>黑体</vt:lpstr>
      <vt:lpstr>思源黑体 CN Bold</vt:lpstr>
      <vt:lpstr>Segoe UI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红色简约商业计划书PPT模版</dc:title>
  <dc:creator>第一PPT</dc:creator>
  <cp:keywords>www.1ppt.com</cp:keywords>
  <dc:description>www.1ppt.com</dc:description>
  <cp:lastModifiedBy>Ami+玲子</cp:lastModifiedBy>
  <cp:revision>976</cp:revision>
  <dcterms:created xsi:type="dcterms:W3CDTF">2022-05-06T09:06:00Z</dcterms:created>
  <dcterms:modified xsi:type="dcterms:W3CDTF">2022-07-18T02:13:06Z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AB8C8716BB644972BF23BB6BBAEBA876</vt:lpwstr>
  </property>
</Properties>
</file>