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5"/>
  </p:handoutMasterIdLst>
  <p:sldIdLst>
    <p:sldId id="1115" r:id="rId3"/>
    <p:sldId id="2618" r:id="rId5"/>
    <p:sldId id="2921" r:id="rId6"/>
    <p:sldId id="3007" r:id="rId7"/>
    <p:sldId id="3014" r:id="rId8"/>
    <p:sldId id="3019" r:id="rId9"/>
    <p:sldId id="3020" r:id="rId10"/>
    <p:sldId id="3021" r:id="rId11"/>
    <p:sldId id="3022" r:id="rId12"/>
    <p:sldId id="3023" r:id="rId13"/>
    <p:sldId id="2920" r:id="rId14"/>
    <p:sldId id="3009" r:id="rId15"/>
    <p:sldId id="3030" r:id="rId16"/>
    <p:sldId id="2922" r:id="rId17"/>
    <p:sldId id="3008" r:id="rId18"/>
    <p:sldId id="3024" r:id="rId19"/>
    <p:sldId id="3025" r:id="rId20"/>
    <p:sldId id="3026" r:id="rId21"/>
    <p:sldId id="3027" r:id="rId22"/>
    <p:sldId id="3029" r:id="rId23"/>
    <p:sldId id="2996" r:id="rId24"/>
  </p:sldIdLst>
  <p:sldSz cx="9144000" cy="5143500"/>
  <p:notesSz cx="6858000" cy="9144000"/>
  <p:embeddedFontLst>
    <p:embeddedFont>
      <p:font typeface="微软雅黑" panose="020B0503020204020204" pitchFamily="34" charset="-122"/>
      <p:regular r:id="rId30"/>
    </p:embeddedFont>
    <p:embeddedFont>
      <p:font typeface="Calibri" panose="020F0502020204030204" pitchFamily="34" charset="0"/>
      <p:regular r:id="rId31"/>
      <p:bold r:id="rId32"/>
      <p:italic r:id="rId33"/>
      <p:boldItalic r:id="rId34"/>
    </p:embeddedFont>
    <p:embeddedFont>
      <p:font typeface="Arial Black" panose="020B0A04020102020204" charset="0"/>
      <p:bold r:id="rId35"/>
    </p:embeddedFont>
  </p:embeddedFontLst>
  <p:custDataLst>
    <p:tags r:id="rId36"/>
  </p:custDataLst>
  <p:defaultTex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Author" initials="A" lastIdx="0" clrIdx="2"/>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80808"/>
    <a:srgbClr val="FF8810"/>
    <a:srgbClr val="39B294"/>
    <a:srgbClr val="68F0A5"/>
    <a:srgbClr val="FF3300"/>
    <a:srgbClr val="29B6BD"/>
    <a:srgbClr val="000000"/>
    <a:srgbClr val="105163"/>
    <a:srgbClr val="F3908C"/>
    <a:srgbClr val="F95D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35"/>
    <p:restoredTop sz="94660"/>
  </p:normalViewPr>
  <p:slideViewPr>
    <p:cSldViewPr snapToGrid="0" showGuides="1">
      <p:cViewPr varScale="1">
        <p:scale>
          <a:sx n="116" d="100"/>
          <a:sy n="116" d="100"/>
        </p:scale>
        <p:origin x="523" y="72"/>
      </p:cViewPr>
      <p:guideLst>
        <p:guide orient="horz" pos="3540"/>
        <p:guide pos="3821"/>
        <p:guide orient="horz" pos="2691"/>
        <p:guide pos="2904"/>
      </p:guideLst>
    </p:cSldViewPr>
  </p:slideViewPr>
  <p:outlineViewPr>
    <p:cViewPr>
      <p:scale>
        <a:sx n="33" d="100"/>
        <a:sy n="33" d="100"/>
      </p:scale>
      <p:origin x="0" y="0"/>
    </p:cViewPr>
  </p:outlineViewPr>
  <p:notesTextViewPr>
    <p:cViewPr>
      <p:scale>
        <a:sx n="1" d="1"/>
        <a:sy n="1" d="1"/>
      </p:scale>
      <p:origin x="0" y="0"/>
    </p:cViewPr>
  </p:notesTextViewPr>
  <p:sorterViewPr>
    <p:cViewPr>
      <p:scale>
        <a:sx n="152" d="100"/>
        <a:sy n="152"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65.xml"/><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F554B8A4-21AC-4020-BA60-861D53E16876}" type="datetimeFigureOut">
              <a:rPr lang="zh-CN" altLang="en-US" strike="noStrike" noProof="1" smtClean="0">
                <a:latin typeface="+mn-lt"/>
                <a:ea typeface="+mn-ea"/>
                <a:cs typeface="+mn-cs"/>
              </a:rPr>
            </a:fld>
            <a:endParaRPr lang="zh-CN" altLang="en-US" strike="noStrike" noProof="1"/>
          </a:p>
        </p:txBody>
      </p:sp>
      <p:sp>
        <p:nvSpPr>
          <p:cNvPr id="1229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229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3BAAF762-52F3-4512-B16B-1F6F197A9938}"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p>
            <a:pPr lvl="0"/>
            <a:endParaRPr lang="zh-CN" altLang="en-US"/>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p>
            <a:pPr lvl="0"/>
            <a:endParaRPr lang="zh-CN" altLang="en-US"/>
          </a:p>
        </p:txBody>
      </p:sp>
      <p:sp>
        <p:nvSpPr>
          <p:cNvPr id="163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p>
            <a:pPr lvl="0"/>
            <a:endParaRPr lang="zh-CN" altLang="en-US"/>
          </a:p>
        </p:txBody>
      </p:sp>
      <p:sp>
        <p:nvSpPr>
          <p:cNvPr id="163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p>
            <a:pPr lvl="0"/>
            <a:endParaRPr lang="zh-CN" altLang="en-US"/>
          </a:p>
        </p:txBody>
      </p:sp>
      <p:sp>
        <p:nvSpPr>
          <p:cNvPr id="163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a:effectLst/>
                <a:latin typeface="微软雅黑" panose="020B0503020204020204" pitchFamily="34" charset="-122"/>
                <a:cs typeface="微软雅黑" panose="020B0503020204020204" pitchFamily="34" charset="-122"/>
                <a:sym typeface="+mn-ea"/>
              </a:rPr>
              <a:t>数据服务</a:t>
            </a:r>
            <a:r>
              <a:rPr lang="zh-CN">
                <a:effectLst/>
                <a:latin typeface="微软雅黑" panose="020B0503020204020204" pitchFamily="34" charset="-122"/>
                <a:cs typeface="微软雅黑" panose="020B0503020204020204" pitchFamily="34" charset="-122"/>
                <a:sym typeface="+mn-ea"/>
              </a:rPr>
              <a:t>：</a:t>
            </a:r>
            <a:r>
              <a:rPr>
                <a:effectLst/>
                <a:latin typeface="微软雅黑" panose="020B0503020204020204" pitchFamily="34" charset="-122"/>
                <a:cs typeface="微软雅黑" panose="020B0503020204020204" pitchFamily="34" charset="-122"/>
                <a:sym typeface="+mn-ea"/>
              </a:rPr>
              <a:t>一是数据查询。样本采集期间，可通过样本采集统计平台，定时查询本地及全国采集样本数量情况，及时调整采集策略。二是数据下载。往届调查报告（全国总报告、区域统计报告、区域分析报告、专题报告等）可通过登录网络安全共建网（http://www.iscn.org.cn/）或网安联公众号下载</a:t>
            </a:r>
            <a:r>
              <a:rPr lang="zh-CN">
                <a:effectLst/>
                <a:latin typeface="微软雅黑" panose="020B0503020204020204" pitchFamily="34" charset="-122"/>
                <a:cs typeface="微软雅黑" panose="020B0503020204020204" pitchFamily="34" charset="-122"/>
                <a:sym typeface="+mn-ea"/>
              </a:rPr>
              <a:t>。</a:t>
            </a:r>
            <a:r>
              <a:rPr>
                <a:effectLst/>
                <a:latin typeface="微软雅黑" panose="020B0503020204020204" pitchFamily="34" charset="-122"/>
                <a:cs typeface="微软雅黑" panose="020B0503020204020204" pitchFamily="34" charset="-122"/>
                <a:sym typeface="+mn-ea"/>
              </a:rPr>
              <a:t>三是数据分析及使用。本地有个性化报告需求或有数据分析和使用需求的发起单位，经授权可使用与其本年度所采集样本等量的本地网民答题数据。</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p>
            <a:pPr lvl="0"/>
            <a:endParaRPr lang="zh-CN" altLang="en-US"/>
          </a:p>
        </p:txBody>
      </p:sp>
      <p:sp>
        <p:nvSpPr>
          <p:cNvPr id="163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pic>
        <p:nvPicPr>
          <p:cNvPr id="11266" name="图片 1"/>
          <p:cNvPicPr>
            <a:picLocks noChangeAspect="1"/>
          </p:cNvPicPr>
          <p:nvPr userDrawn="1"/>
        </p:nvPicPr>
        <p:blipFill>
          <a:blip r:embed="rId2"/>
          <a:stretch>
            <a:fillRect/>
          </a:stretch>
        </p:blipFill>
        <p:spPr>
          <a:xfrm>
            <a:off x="0" y="0"/>
            <a:ext cx="9144000" cy="5143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369219"/>
            <a:ext cx="3886200" cy="3263504"/>
          </a:xfrm>
          <a:prstGeom prst="rect">
            <a:avLst/>
          </a:prstGeo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369219"/>
            <a:ext cx="3886200" cy="3263504"/>
          </a:xfrm>
          <a:prstGeom prst="rect">
            <a:avLst/>
          </a:prstGeo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29842" y="1878806"/>
            <a:ext cx="3868340" cy="2763441"/>
          </a:xfrm>
          <a:prstGeom prst="rect">
            <a:avLst/>
          </a:prstGeo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29150" y="1878806"/>
            <a:ext cx="3887391" cy="2763441"/>
          </a:xfrm>
          <a:prstGeom prst="rect">
            <a:avLst/>
          </a:prstGeo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9" name="灯片编号占位符 8"/>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5" name="灯片编号占位符 4"/>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4" name="灯片编号占位符 3"/>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auto"/>
            <a:fld id="{5C086AB1-6DBA-4E83-AD48-68D01DD6469A}"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auto"/>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auto"/>
            <a:fld id="{84584CB0-D3B1-4BCE-9F98-E447F5CE9F4C}"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5000"/>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2.xml"/><Relationship Id="rId6" Type="http://schemas.openxmlformats.org/officeDocument/2006/relationships/image" Target="../media/image6.png"/><Relationship Id="rId5" Type="http://schemas.openxmlformats.org/officeDocument/2006/relationships/tags" Target="../tags/tag31.xml"/><Relationship Id="rId4" Type="http://schemas.openxmlformats.org/officeDocument/2006/relationships/image" Target="../media/image5.jpeg"/><Relationship Id="rId3" Type="http://schemas.openxmlformats.org/officeDocument/2006/relationships/tags" Target="../tags/tag30.xml"/><Relationship Id="rId2" Type="http://schemas.openxmlformats.org/officeDocument/2006/relationships/image" Target="../media/image4.png"/><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6.xml"/><Relationship Id="rId6" Type="http://schemas.openxmlformats.org/officeDocument/2006/relationships/image" Target="../media/image6.png"/><Relationship Id="rId5" Type="http://schemas.openxmlformats.org/officeDocument/2006/relationships/tags" Target="../tags/tag35.xml"/><Relationship Id="rId4" Type="http://schemas.openxmlformats.org/officeDocument/2006/relationships/image" Target="../media/image5.jpeg"/><Relationship Id="rId3" Type="http://schemas.openxmlformats.org/officeDocument/2006/relationships/tags" Target="../tags/tag34.xml"/><Relationship Id="rId2" Type="http://schemas.openxmlformats.org/officeDocument/2006/relationships/image" Target="../media/image4.png"/><Relationship Id="rId1" Type="http://schemas.openxmlformats.org/officeDocument/2006/relationships/tags" Target="../tags/tag33.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0.xml"/><Relationship Id="rId6" Type="http://schemas.openxmlformats.org/officeDocument/2006/relationships/image" Target="../media/image6.png"/><Relationship Id="rId5" Type="http://schemas.openxmlformats.org/officeDocument/2006/relationships/tags" Target="../tags/tag39.xml"/><Relationship Id="rId4" Type="http://schemas.openxmlformats.org/officeDocument/2006/relationships/image" Target="../media/image5.jpeg"/><Relationship Id="rId3" Type="http://schemas.openxmlformats.org/officeDocument/2006/relationships/tags" Target="../tags/tag38.xml"/><Relationship Id="rId2" Type="http://schemas.openxmlformats.org/officeDocument/2006/relationships/image" Target="../media/image4.png"/><Relationship Id="rId1" Type="http://schemas.openxmlformats.org/officeDocument/2006/relationships/tags" Target="../tags/tag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4.xml"/><Relationship Id="rId6" Type="http://schemas.openxmlformats.org/officeDocument/2006/relationships/image" Target="../media/image6.png"/><Relationship Id="rId5" Type="http://schemas.openxmlformats.org/officeDocument/2006/relationships/tags" Target="../tags/tag43.xml"/><Relationship Id="rId4" Type="http://schemas.openxmlformats.org/officeDocument/2006/relationships/image" Target="../media/image5.jpeg"/><Relationship Id="rId3" Type="http://schemas.openxmlformats.org/officeDocument/2006/relationships/tags" Target="../tags/tag42.xml"/><Relationship Id="rId2" Type="http://schemas.openxmlformats.org/officeDocument/2006/relationships/image" Target="../media/image4.png"/><Relationship Id="rId1" Type="http://schemas.openxmlformats.org/officeDocument/2006/relationships/tags" Target="../tags/tag41.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8.xml"/><Relationship Id="rId6" Type="http://schemas.openxmlformats.org/officeDocument/2006/relationships/image" Target="../media/image6.png"/><Relationship Id="rId5" Type="http://schemas.openxmlformats.org/officeDocument/2006/relationships/tags" Target="../tags/tag47.xml"/><Relationship Id="rId4" Type="http://schemas.openxmlformats.org/officeDocument/2006/relationships/image" Target="../media/image5.jpeg"/><Relationship Id="rId3" Type="http://schemas.openxmlformats.org/officeDocument/2006/relationships/tags" Target="../tags/tag46.xml"/><Relationship Id="rId2" Type="http://schemas.openxmlformats.org/officeDocument/2006/relationships/image" Target="../media/image4.png"/><Relationship Id="rId1" Type="http://schemas.openxmlformats.org/officeDocument/2006/relationships/tags" Target="../tags/tag45.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52.xml"/><Relationship Id="rId6" Type="http://schemas.openxmlformats.org/officeDocument/2006/relationships/image" Target="../media/image6.png"/><Relationship Id="rId5" Type="http://schemas.openxmlformats.org/officeDocument/2006/relationships/tags" Target="../tags/tag51.xml"/><Relationship Id="rId4" Type="http://schemas.openxmlformats.org/officeDocument/2006/relationships/image" Target="../media/image5.jpeg"/><Relationship Id="rId3" Type="http://schemas.openxmlformats.org/officeDocument/2006/relationships/tags" Target="../tags/tag50.xml"/><Relationship Id="rId2" Type="http://schemas.openxmlformats.org/officeDocument/2006/relationships/image" Target="../media/image4.png"/><Relationship Id="rId1" Type="http://schemas.openxmlformats.org/officeDocument/2006/relationships/tags" Target="../tags/tag49.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tags" Target="../tags/tag56.xml"/><Relationship Id="rId6" Type="http://schemas.openxmlformats.org/officeDocument/2006/relationships/image" Target="../media/image6.png"/><Relationship Id="rId5" Type="http://schemas.openxmlformats.org/officeDocument/2006/relationships/tags" Target="../tags/tag55.xml"/><Relationship Id="rId4" Type="http://schemas.openxmlformats.org/officeDocument/2006/relationships/image" Target="../media/image5.jpeg"/><Relationship Id="rId3" Type="http://schemas.openxmlformats.org/officeDocument/2006/relationships/tags" Target="../tags/tag54.xml"/><Relationship Id="rId2" Type="http://schemas.openxmlformats.org/officeDocument/2006/relationships/image" Target="../media/image4.png"/><Relationship Id="rId1" Type="http://schemas.openxmlformats.org/officeDocument/2006/relationships/tags" Target="../tags/tag53.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xml"/><Relationship Id="rId7" Type="http://schemas.openxmlformats.org/officeDocument/2006/relationships/tags" Target="../tags/tag60.xml"/><Relationship Id="rId6" Type="http://schemas.openxmlformats.org/officeDocument/2006/relationships/image" Target="../media/image6.png"/><Relationship Id="rId5" Type="http://schemas.openxmlformats.org/officeDocument/2006/relationships/tags" Target="../tags/tag59.xml"/><Relationship Id="rId4" Type="http://schemas.openxmlformats.org/officeDocument/2006/relationships/image" Target="../media/image5.jpeg"/><Relationship Id="rId3" Type="http://schemas.openxmlformats.org/officeDocument/2006/relationships/tags" Target="../tags/tag58.xml"/><Relationship Id="rId2" Type="http://schemas.openxmlformats.org/officeDocument/2006/relationships/image" Target="../media/image4.png"/><Relationship Id="rId1" Type="http://schemas.openxmlformats.org/officeDocument/2006/relationships/tags" Target="../tags/tag57.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xml"/><Relationship Id="rId6" Type="http://schemas.openxmlformats.org/officeDocument/2006/relationships/image" Target="../media/image6.png"/><Relationship Id="rId5" Type="http://schemas.openxmlformats.org/officeDocument/2006/relationships/tags" Target="../tags/tag3.xml"/><Relationship Id="rId4" Type="http://schemas.openxmlformats.org/officeDocument/2006/relationships/image" Target="../media/image5.jpeg"/><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4.xml"/><Relationship Id="rId6" Type="http://schemas.openxmlformats.org/officeDocument/2006/relationships/image" Target="../media/image6.png"/><Relationship Id="rId5" Type="http://schemas.openxmlformats.org/officeDocument/2006/relationships/tags" Target="../tags/tag63.xml"/><Relationship Id="rId4" Type="http://schemas.openxmlformats.org/officeDocument/2006/relationships/image" Target="../media/image5.jpeg"/><Relationship Id="rId3" Type="http://schemas.openxmlformats.org/officeDocument/2006/relationships/tags" Target="../tags/tag62.xml"/><Relationship Id="rId2" Type="http://schemas.openxmlformats.org/officeDocument/2006/relationships/image" Target="../media/image4.png"/><Relationship Id="rId1" Type="http://schemas.openxmlformats.org/officeDocument/2006/relationships/tags" Target="../tags/tag61.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8.xml"/><Relationship Id="rId6" Type="http://schemas.openxmlformats.org/officeDocument/2006/relationships/image" Target="../media/image6.png"/><Relationship Id="rId5" Type="http://schemas.openxmlformats.org/officeDocument/2006/relationships/tags" Target="../tags/tag7.xml"/><Relationship Id="rId4" Type="http://schemas.openxmlformats.org/officeDocument/2006/relationships/image" Target="../media/image5.jpeg"/><Relationship Id="rId3" Type="http://schemas.openxmlformats.org/officeDocument/2006/relationships/tags" Target="../tags/tag6.xml"/><Relationship Id="rId2" Type="http://schemas.openxmlformats.org/officeDocument/2006/relationships/image" Target="../media/image4.png"/><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2.xml"/><Relationship Id="rId6" Type="http://schemas.openxmlformats.org/officeDocument/2006/relationships/image" Target="../media/image6.png"/><Relationship Id="rId5" Type="http://schemas.openxmlformats.org/officeDocument/2006/relationships/tags" Target="../tags/tag11.xml"/><Relationship Id="rId4" Type="http://schemas.openxmlformats.org/officeDocument/2006/relationships/image" Target="../media/image5.jpeg"/><Relationship Id="rId3" Type="http://schemas.openxmlformats.org/officeDocument/2006/relationships/tags" Target="../tags/tag10.xml"/><Relationship Id="rId2" Type="http://schemas.openxmlformats.org/officeDocument/2006/relationships/image" Target="../media/image4.png"/><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6.xml"/><Relationship Id="rId6" Type="http://schemas.openxmlformats.org/officeDocument/2006/relationships/image" Target="../media/image6.png"/><Relationship Id="rId5" Type="http://schemas.openxmlformats.org/officeDocument/2006/relationships/tags" Target="../tags/tag15.xml"/><Relationship Id="rId4" Type="http://schemas.openxmlformats.org/officeDocument/2006/relationships/image" Target="../media/image5.jpeg"/><Relationship Id="rId3" Type="http://schemas.openxmlformats.org/officeDocument/2006/relationships/tags" Target="../tags/tag14.xml"/><Relationship Id="rId2" Type="http://schemas.openxmlformats.org/officeDocument/2006/relationships/image" Target="../media/image4.png"/><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0.xml"/><Relationship Id="rId6" Type="http://schemas.openxmlformats.org/officeDocument/2006/relationships/image" Target="../media/image6.png"/><Relationship Id="rId5" Type="http://schemas.openxmlformats.org/officeDocument/2006/relationships/tags" Target="../tags/tag19.xml"/><Relationship Id="rId4" Type="http://schemas.openxmlformats.org/officeDocument/2006/relationships/image" Target="../media/image5.jpeg"/><Relationship Id="rId3" Type="http://schemas.openxmlformats.org/officeDocument/2006/relationships/tags" Target="../tags/tag18.xml"/><Relationship Id="rId2" Type="http://schemas.openxmlformats.org/officeDocument/2006/relationships/image" Target="../media/image4.png"/><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4.xml"/><Relationship Id="rId6" Type="http://schemas.openxmlformats.org/officeDocument/2006/relationships/image" Target="../media/image6.png"/><Relationship Id="rId5" Type="http://schemas.openxmlformats.org/officeDocument/2006/relationships/tags" Target="../tags/tag23.xml"/><Relationship Id="rId4" Type="http://schemas.openxmlformats.org/officeDocument/2006/relationships/image" Target="../media/image5.jpeg"/><Relationship Id="rId3" Type="http://schemas.openxmlformats.org/officeDocument/2006/relationships/tags" Target="../tags/tag22.xml"/><Relationship Id="rId2" Type="http://schemas.openxmlformats.org/officeDocument/2006/relationships/image" Target="../media/image4.png"/><Relationship Id="rId1" Type="http://schemas.openxmlformats.org/officeDocument/2006/relationships/tags" Target="../tags/tag21.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8.xml"/><Relationship Id="rId6" Type="http://schemas.openxmlformats.org/officeDocument/2006/relationships/image" Target="../media/image6.png"/><Relationship Id="rId5" Type="http://schemas.openxmlformats.org/officeDocument/2006/relationships/tags" Target="../tags/tag27.xml"/><Relationship Id="rId4" Type="http://schemas.openxmlformats.org/officeDocument/2006/relationships/image" Target="../media/image5.jpeg"/><Relationship Id="rId3" Type="http://schemas.openxmlformats.org/officeDocument/2006/relationships/tags" Target="../tags/tag26.xml"/><Relationship Id="rId2" Type="http://schemas.openxmlformats.org/officeDocument/2006/relationships/image" Target="../media/image4.png"/><Relationship Id="rId1" Type="http://schemas.openxmlformats.org/officeDocument/2006/relationships/tags" Target="../tags/tag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29" name="矩形 17"/>
          <p:cNvSpPr/>
          <p:nvPr/>
        </p:nvSpPr>
        <p:spPr>
          <a:xfrm>
            <a:off x="822960" y="2202180"/>
            <a:ext cx="7498080" cy="1470025"/>
          </a:xfrm>
          <a:prstGeom prst="rect">
            <a:avLst/>
          </a:prstGeom>
          <a:noFill/>
          <a:ln w="9525">
            <a:noFill/>
          </a:ln>
        </p:spPr>
        <p:txBody>
          <a:bodyPr wrap="square" anchor="t">
            <a:spAutoFit/>
          </a:bodyPr>
          <a:p>
            <a:pPr algn="ctr"/>
            <a:r>
              <a:rPr lang="en-US" altLang="zh-CN"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2022</a:t>
            </a:r>
            <a:r>
              <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网民网络安全感满意度调查</a:t>
            </a:r>
            <a:r>
              <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sym typeface="+mn-ea"/>
              </a:rPr>
              <a:t>活动</a:t>
            </a:r>
            <a:endPar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指导思想、目标和保障措施</a:t>
            </a:r>
            <a:endPar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80000"/>
              </a:lnSpc>
              <a:spcBef>
                <a:spcPts val="0"/>
              </a:spcBef>
              <a:spcAft>
                <a:spcPts val="0"/>
              </a:spcAft>
            </a:pPr>
            <a:endPar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345" name="矩形 4"/>
          <p:cNvSpPr/>
          <p:nvPr/>
        </p:nvSpPr>
        <p:spPr>
          <a:xfrm>
            <a:off x="5853430" y="4829175"/>
            <a:ext cx="3290570" cy="252730"/>
          </a:xfrm>
          <a:prstGeom prst="rect">
            <a:avLst/>
          </a:prstGeom>
          <a:noFill/>
          <a:ln w="9525">
            <a:noFill/>
          </a:ln>
        </p:spPr>
        <p:txBody>
          <a:bodyPr wrap="square" lIns="68580" tIns="34290" rIns="68580" bIns="34290" anchor="t">
            <a:spAutoFit/>
          </a:bodyPr>
          <a:p>
            <a:r>
              <a:rPr lang="en-US" altLang="zh-CN" sz="1200" b="1" dirty="0">
                <a:solidFill>
                  <a:schemeClr val="bg1"/>
                </a:solidFill>
                <a:latin typeface="微软雅黑" panose="020B0503020204020204" pitchFamily="34" charset="-122"/>
                <a:ea typeface="微软雅黑" panose="020B0503020204020204" pitchFamily="34" charset="-122"/>
              </a:rPr>
              <a:t>网民网络安全感满意度调查活动</a:t>
            </a:r>
            <a:r>
              <a:rPr lang="zh-CN" altLang="en-US" sz="1200" b="1" dirty="0">
                <a:solidFill>
                  <a:schemeClr val="bg1"/>
                </a:solidFill>
                <a:latin typeface="微软雅黑" panose="020B0503020204020204" pitchFamily="34" charset="-122"/>
                <a:ea typeface="微软雅黑" panose="020B0503020204020204" pitchFamily="34" charset="-122"/>
              </a:rPr>
              <a:t>组委会</a:t>
            </a:r>
            <a:r>
              <a:rPr lang="en-US" altLang="zh-CN" sz="12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秘书处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86468" y="187960"/>
            <a:ext cx="1944000" cy="1944000"/>
          </a:xfrm>
          <a:prstGeom prst="rect">
            <a:avLst/>
          </a:prstGeom>
          <a:effectLst>
            <a:outerShdw blurRad="50800" dist="38100" dir="5400000" algn="t" rotWithShape="0">
              <a:prstClr val="black">
                <a:alpha val="40000"/>
              </a:prstClr>
            </a:outerShdw>
          </a:effec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7650480" cy="1753235"/>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（六）能否有质量地开展好调查活动</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检验各发起单位是否有能力履行社会责任、参与社会治理的试金石</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5" name="文本框 4"/>
          <p:cNvSpPr txBox="1"/>
          <p:nvPr/>
        </p:nvSpPr>
        <p:spPr>
          <a:xfrm>
            <a:off x="721995" y="2101215"/>
            <a:ext cx="7774940" cy="2661285"/>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b="0">
                <a:effectLst/>
                <a:latin typeface="微软雅黑" panose="020B0503020204020204" pitchFamily="34" charset="-122"/>
                <a:cs typeface="微软雅黑" panose="020B0503020204020204" pitchFamily="34" charset="-122"/>
              </a:rPr>
              <a:t>近年来，我国网络安全法治建设成果丰硕，相关法律法规密集出台，网络安全已上升到国家安全层面，也是国民经济、社会发展中最重要、最基础的关键环节。</a:t>
            </a:r>
            <a:endParaRPr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b="0">
                <a:effectLst/>
                <a:latin typeface="微软雅黑" panose="020B0503020204020204" pitchFamily="34" charset="-122"/>
                <a:cs typeface="微软雅黑" panose="020B0503020204020204" pitchFamily="34" charset="-122"/>
              </a:rPr>
              <a:t>网民网络安全感满意度调查的成果，连续四年成为各级党政机关进行网络安全治理决策的重要参考，</a:t>
            </a:r>
            <a:r>
              <a:rPr b="0">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调查活动也已成为各发起单位主动履行网络安全社会职责的重要途径</a:t>
            </a:r>
            <a:r>
              <a:rPr b="0">
                <a:effectLst/>
                <a:latin typeface="微软雅黑" panose="020B0503020204020204" pitchFamily="34" charset="-122"/>
                <a:cs typeface="微软雅黑" panose="020B0503020204020204" pitchFamily="34" charset="-122"/>
              </a:rPr>
              <a:t>。</a:t>
            </a:r>
            <a:endParaRPr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b="0">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每年一度的调查活动，既是对各发起单位组织力、执行力和社会动员力的一次检视</a:t>
            </a:r>
            <a:r>
              <a:rPr b="0">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，更是一次实训。</a:t>
            </a:r>
            <a:r>
              <a:rPr b="0">
                <a:effectLst/>
                <a:latin typeface="微软雅黑" panose="020B0503020204020204" pitchFamily="34" charset="-122"/>
                <a:cs typeface="微软雅黑" panose="020B0503020204020204" pitchFamily="34" charset="-122"/>
              </a:rPr>
              <a:t>建议各发起单位加强组织，压实任务，尽快召开动员会、部署会，用足用好每年一次、全国联动的调查活动平台，把队伍建设好，把资源布局好，把形象宣传好。</a:t>
            </a:r>
            <a:endParaRPr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 name="TextBox 1"/>
          <p:cNvSpPr txBox="1"/>
          <p:nvPr/>
        </p:nvSpPr>
        <p:spPr>
          <a:xfrm>
            <a:off x="1964690" y="1565275"/>
            <a:ext cx="4751070" cy="922020"/>
          </a:xfrm>
          <a:prstGeom prst="rect">
            <a:avLst/>
          </a:prstGeom>
          <a:noFill/>
          <a:effectLst>
            <a:outerShdw blurRad="50800" dist="38100" dir="5400000" algn="t" rotWithShape="0">
              <a:prstClr val="black">
                <a:alpha val="40000"/>
              </a:prstClr>
            </a:outerShdw>
            <a:reflection blurRad="6350" stA="52000" endA="300" endPos="35000" dir="5400000" sy="-100000" algn="bl" rotWithShape="0"/>
          </a:effectLst>
        </p:spPr>
        <p:txBody>
          <a:bodyPr wrap="square" rtlCol="0">
            <a:spAutoFit/>
          </a:bodyPr>
          <a:lstStyle/>
          <a:p>
            <a:pPr marL="0" lvl="1" algn="l" fontAlgn="auto"/>
            <a:r>
              <a:rPr lang="zh-CN" altLang="en-US" sz="5400" b="1" strike="noStrike" spc="300" noProof="1" dirty="0">
                <a:solidFill>
                  <a:srgbClr val="FF0000"/>
                </a:solidFill>
                <a:latin typeface="微软雅黑" panose="020B0503020204020204" pitchFamily="34" charset="-122"/>
                <a:ea typeface="微软雅黑" panose="020B0503020204020204" pitchFamily="34" charset="-122"/>
              </a:rPr>
              <a:t>二、活动目标</a:t>
            </a:r>
            <a:endParaRPr lang="zh-CN" altLang="en-US" sz="5400" b="1" strike="noStrike" spc="300" noProof="1"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07070" y="60960"/>
            <a:ext cx="716915" cy="716915"/>
          </a:xfrm>
          <a:prstGeom prst="rect">
            <a:avLst/>
          </a:prstGeom>
        </p:spPr>
      </p:pic>
      <p:sp>
        <p:nvSpPr>
          <p:cNvPr id="2" name="矩形 4"/>
          <p:cNvSpPr/>
          <p:nvPr/>
        </p:nvSpPr>
        <p:spPr>
          <a:xfrm>
            <a:off x="5853430" y="4829175"/>
            <a:ext cx="3290570" cy="252730"/>
          </a:xfrm>
          <a:prstGeom prst="rect">
            <a:avLst/>
          </a:prstGeom>
          <a:noFill/>
          <a:ln w="9525">
            <a:noFill/>
          </a:ln>
        </p:spPr>
        <p:txBody>
          <a:bodyPr wrap="square" lIns="68580" tIns="34290" rIns="68580" bIns="34290" anchor="t">
            <a:spAutoFit/>
          </a:bodyPr>
          <a:p>
            <a:r>
              <a:rPr lang="en-US" altLang="zh-CN" sz="1200" b="1" dirty="0">
                <a:solidFill>
                  <a:schemeClr val="bg1"/>
                </a:solidFill>
                <a:latin typeface="微软雅黑" panose="020B0503020204020204" pitchFamily="34" charset="-122"/>
                <a:ea typeface="微软雅黑" panose="020B0503020204020204" pitchFamily="34" charset="-122"/>
              </a:rPr>
              <a:t>网民网络安全感满意度调查活动</a:t>
            </a:r>
            <a:r>
              <a:rPr lang="zh-CN" altLang="en-US" sz="1200" b="1" dirty="0">
                <a:solidFill>
                  <a:schemeClr val="bg1"/>
                </a:solidFill>
                <a:latin typeface="微软雅黑" panose="020B0503020204020204" pitchFamily="34" charset="-122"/>
                <a:ea typeface="微软雅黑" panose="020B0503020204020204" pitchFamily="34" charset="-122"/>
              </a:rPr>
              <a:t>组委会</a:t>
            </a:r>
            <a:r>
              <a:rPr lang="en-US" altLang="zh-CN" sz="12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秘书处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690880" y="965835"/>
            <a:ext cx="7762240" cy="3211830"/>
          </a:xfrm>
          <a:prstGeom prst="rect">
            <a:avLst/>
          </a:prstGeom>
          <a:noFill/>
          <a:ln w="28575">
            <a:solidFill>
              <a:srgbClr val="C00000"/>
            </a:solidFill>
          </a:ln>
        </p:spPr>
        <p:txBody>
          <a:bodyPr wrap="square" lIns="288290" tIns="144145" rIns="288290" bIns="144145">
            <a:spAutoFit/>
          </a:bodyPr>
          <a:p>
            <a:pPr algn="ctr">
              <a:lnSpc>
                <a:spcPct val="150000"/>
              </a:lnSpc>
              <a:spcAft>
                <a:spcPts val="1200"/>
              </a:spcAft>
              <a:buFont typeface="Wingdings" panose="05000000000000000000" charset="0"/>
            </a:pPr>
            <a:r>
              <a:rPr lang="zh-CN" sz="2000" b="0">
                <a:latin typeface="微软雅黑" panose="020B0503020204020204" pitchFamily="34" charset="-122"/>
              </a:rPr>
              <a:t>（一）调查能力逐年提高</a:t>
            </a:r>
            <a:endParaRPr lang="zh-CN" sz="2000" b="0">
              <a:latin typeface="微软雅黑" panose="020B0503020204020204" pitchFamily="34" charset="-122"/>
            </a:endParaRPr>
          </a:p>
          <a:p>
            <a:pPr algn="ctr">
              <a:lnSpc>
                <a:spcPct val="150000"/>
              </a:lnSpc>
              <a:spcAft>
                <a:spcPts val="1200"/>
              </a:spcAft>
              <a:buFont typeface="Wingdings" panose="05000000000000000000" charset="0"/>
            </a:pPr>
            <a:r>
              <a:rPr lang="zh-CN" sz="2000" b="0">
                <a:latin typeface="微软雅黑" panose="020B0503020204020204" pitchFamily="34" charset="-122"/>
              </a:rPr>
              <a:t>（二）样本结构更趋均衡</a:t>
            </a:r>
            <a:endParaRPr lang="zh-CN" sz="2000" b="0">
              <a:latin typeface="微软雅黑" panose="020B0503020204020204" pitchFamily="34" charset="-122"/>
            </a:endParaRPr>
          </a:p>
          <a:p>
            <a:pPr algn="ctr">
              <a:lnSpc>
                <a:spcPct val="150000"/>
              </a:lnSpc>
              <a:spcAft>
                <a:spcPts val="1200"/>
              </a:spcAft>
              <a:buFont typeface="Wingdings" panose="05000000000000000000" charset="0"/>
            </a:pPr>
            <a:r>
              <a:rPr lang="zh-CN" sz="2000" b="0">
                <a:latin typeface="微软雅黑" panose="020B0503020204020204" pitchFamily="34" charset="-122"/>
              </a:rPr>
              <a:t>（三）调查方式更加科学</a:t>
            </a:r>
            <a:endParaRPr lang="zh-CN" sz="2000" b="0">
              <a:latin typeface="微软雅黑" panose="020B0503020204020204" pitchFamily="34" charset="-122"/>
            </a:endParaRPr>
          </a:p>
          <a:p>
            <a:pPr algn="ctr">
              <a:lnSpc>
                <a:spcPct val="150000"/>
              </a:lnSpc>
              <a:spcAft>
                <a:spcPts val="1200"/>
              </a:spcAft>
              <a:buFont typeface="Wingdings" panose="05000000000000000000" charset="0"/>
            </a:pPr>
            <a:r>
              <a:rPr lang="zh-CN" sz="2000" b="0">
                <a:latin typeface="微软雅黑" panose="020B0503020204020204" pitchFamily="34" charset="-122"/>
              </a:rPr>
              <a:t>（四）调查渠道更加丰富</a:t>
            </a:r>
            <a:endParaRPr lang="zh-CN" sz="2000" b="0">
              <a:latin typeface="微软雅黑" panose="020B0503020204020204" pitchFamily="34" charset="-122"/>
            </a:endParaRPr>
          </a:p>
          <a:p>
            <a:pPr algn="ctr">
              <a:lnSpc>
                <a:spcPct val="150000"/>
              </a:lnSpc>
              <a:spcAft>
                <a:spcPts val="1200"/>
              </a:spcAft>
              <a:buFont typeface="Wingdings" panose="05000000000000000000" charset="0"/>
            </a:pPr>
            <a:r>
              <a:rPr lang="zh-CN" sz="2000" b="0">
                <a:latin typeface="微软雅黑" panose="020B0503020204020204" pitchFamily="34" charset="-122"/>
              </a:rPr>
              <a:t>（五）调查宣传有机结合</a:t>
            </a:r>
            <a:endParaRPr lang="zh-CN" altLang="en-US" sz="2000" b="0">
              <a:latin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7197725" cy="64516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调查能力的提高，</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既体现在数量上，更体现在质量上</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4" name="文本框 3"/>
          <p:cNvSpPr txBox="1"/>
          <p:nvPr/>
        </p:nvSpPr>
        <p:spPr>
          <a:xfrm>
            <a:off x="721995" y="1018540"/>
            <a:ext cx="7774940" cy="3753485"/>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altLang="en-US" sz="1200" b="0">
                <a:effectLst/>
                <a:latin typeface="微软雅黑" panose="020B0503020204020204" pitchFamily="34" charset="-122"/>
                <a:cs typeface="微软雅黑" panose="020B0503020204020204" pitchFamily="34" charset="-122"/>
              </a:rPr>
              <a:t>调查活动自开展以来，一步一个脚印，一年一个台阶。全国采集有效样本量从2018年14万份，到2019年22万份，2020年150万份，再到2021年284万份，实现质与量并举的跨越式发展</a:t>
            </a:r>
            <a:endParaRPr lang="zh-CN" altLang="en-US" sz="12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altLang="en-US" sz="1200" b="0">
                <a:effectLst/>
                <a:latin typeface="微软雅黑" panose="020B0503020204020204" pitchFamily="34" charset="-122"/>
                <a:cs typeface="微软雅黑" panose="020B0503020204020204" pitchFamily="34" charset="-122"/>
              </a:rPr>
              <a:t>活动开展到第五年，我们在调查能力上必然要取得新的进步</a:t>
            </a:r>
            <a:r>
              <a:rPr lang="en-US" altLang="zh-CN" sz="1200" b="0">
                <a:effectLst/>
                <a:latin typeface="微软雅黑" panose="020B0503020204020204" pitchFamily="34" charset="-122"/>
                <a:cs typeface="微软雅黑" panose="020B0503020204020204" pitchFamily="34" charset="-122"/>
              </a:rPr>
              <a:t>——</a:t>
            </a:r>
            <a:r>
              <a:rPr lang="zh-CN" altLang="en-US" sz="16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有质量的发展</a:t>
            </a:r>
            <a:endParaRPr lang="zh-CN" altLang="en-US" sz="1200" b="0">
              <a:effectLst/>
              <a:latin typeface="微软雅黑" panose="020B0503020204020204" pitchFamily="34" charset="-122"/>
              <a:cs typeface="微软雅黑" panose="020B0503020204020204" pitchFamily="34" charset="-122"/>
            </a:endParaRPr>
          </a:p>
          <a:p>
            <a:pPr lvl="1" algn="just">
              <a:lnSpc>
                <a:spcPct val="150000"/>
              </a:lnSpc>
              <a:spcAft>
                <a:spcPts val="1200"/>
              </a:spcAft>
              <a:buFont typeface="Wingdings" panose="05000000000000000000" charset="0"/>
            </a:pPr>
            <a:r>
              <a:rPr lang="zh-CN" altLang="en-US" sz="12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综合体现</a:t>
            </a:r>
            <a:r>
              <a:rPr lang="zh-CN" altLang="en-US" sz="1200" b="0">
                <a:effectLst/>
                <a:latin typeface="微软雅黑" panose="020B0503020204020204" pitchFamily="34" charset="-122"/>
                <a:cs typeface="微软雅黑" panose="020B0503020204020204" pitchFamily="34" charset="-122"/>
              </a:rPr>
              <a:t>在以下几个方面：</a:t>
            </a:r>
            <a:endParaRPr lang="zh-CN" altLang="en-US" sz="1200" b="0">
              <a:effectLst/>
              <a:latin typeface="微软雅黑" panose="020B0503020204020204" pitchFamily="34" charset="-122"/>
              <a:cs typeface="微软雅黑" panose="020B0503020204020204" pitchFamily="34" charset="-122"/>
            </a:endParaRPr>
          </a:p>
          <a:p>
            <a:pPr lvl="1" algn="just">
              <a:lnSpc>
                <a:spcPct val="150000"/>
              </a:lnSpc>
              <a:spcAft>
                <a:spcPts val="1200"/>
              </a:spcAft>
              <a:buFont typeface="Wingdings" panose="05000000000000000000" charset="0"/>
            </a:pPr>
            <a:r>
              <a:rPr lang="en-US" altLang="zh-CN" sz="1200" b="0">
                <a:effectLst/>
                <a:latin typeface="微软雅黑" panose="020B0503020204020204" pitchFamily="34" charset="-122"/>
                <a:cs typeface="微软雅黑" panose="020B0503020204020204" pitchFamily="34" charset="-122"/>
              </a:rPr>
              <a:t>1</a:t>
            </a:r>
            <a:r>
              <a:rPr lang="zh-CN" altLang="en-US" sz="1200" b="0">
                <a:effectLst/>
                <a:latin typeface="微软雅黑" panose="020B0503020204020204" pitchFamily="34" charset="-122"/>
                <a:cs typeface="微软雅黑" panose="020B0503020204020204" pitchFamily="34" charset="-122"/>
              </a:rPr>
              <a:t>、</a:t>
            </a:r>
            <a:r>
              <a:rPr lang="zh-CN" altLang="en-US" sz="12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在往年样本分布薄弱的地区、年龄、行业实现采集量明显增长</a:t>
            </a:r>
            <a:r>
              <a:rPr lang="zh-CN" altLang="en-US" sz="1200" b="0">
                <a:effectLst/>
                <a:latin typeface="微软雅黑" panose="020B0503020204020204" pitchFamily="34" charset="-122"/>
                <a:cs typeface="微软雅黑" panose="020B0503020204020204" pitchFamily="34" charset="-122"/>
              </a:rPr>
              <a:t>；</a:t>
            </a:r>
            <a:endParaRPr lang="zh-CN" altLang="en-US" sz="1200" b="0">
              <a:effectLst/>
              <a:latin typeface="微软雅黑" panose="020B0503020204020204" pitchFamily="34" charset="-122"/>
              <a:cs typeface="微软雅黑" panose="020B0503020204020204" pitchFamily="34" charset="-122"/>
            </a:endParaRPr>
          </a:p>
          <a:p>
            <a:pPr lvl="1" algn="just">
              <a:lnSpc>
                <a:spcPct val="150000"/>
              </a:lnSpc>
              <a:spcAft>
                <a:spcPts val="1200"/>
              </a:spcAft>
              <a:buFont typeface="Wingdings" panose="05000000000000000000" charset="0"/>
            </a:pPr>
            <a:r>
              <a:rPr lang="en-US" altLang="zh-CN" sz="1200" b="0">
                <a:effectLst/>
                <a:latin typeface="微软雅黑" panose="020B0503020204020204" pitchFamily="34" charset="-122"/>
                <a:cs typeface="微软雅黑" panose="020B0503020204020204" pitchFamily="34" charset="-122"/>
              </a:rPr>
              <a:t>2</a:t>
            </a:r>
            <a:r>
              <a:rPr lang="zh-CN" altLang="en-US" sz="1200" b="0">
                <a:effectLst/>
                <a:latin typeface="微软雅黑" panose="020B0503020204020204" pitchFamily="34" charset="-122"/>
                <a:cs typeface="微软雅黑" panose="020B0503020204020204" pitchFamily="34" charset="-122"/>
              </a:rPr>
              <a:t>、样本的地区、年龄、行业等</a:t>
            </a:r>
            <a:r>
              <a:rPr lang="zh-CN" altLang="en-US" sz="120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分布</a:t>
            </a:r>
            <a:r>
              <a:rPr lang="zh-CN" altLang="en-US" sz="12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结构趋向均衡</a:t>
            </a:r>
            <a:r>
              <a:rPr lang="zh-CN" altLang="en-US" sz="1200" b="0">
                <a:effectLst/>
                <a:latin typeface="微软雅黑" panose="020B0503020204020204" pitchFamily="34" charset="-122"/>
                <a:cs typeface="微软雅黑" panose="020B0503020204020204" pitchFamily="34" charset="-122"/>
              </a:rPr>
              <a:t>；</a:t>
            </a:r>
            <a:endParaRPr lang="zh-CN" altLang="en-US" sz="1200" b="0">
              <a:effectLst/>
              <a:latin typeface="微软雅黑" panose="020B0503020204020204" pitchFamily="34" charset="-122"/>
              <a:cs typeface="微软雅黑" panose="020B0503020204020204" pitchFamily="34" charset="-122"/>
            </a:endParaRPr>
          </a:p>
          <a:p>
            <a:pPr lvl="1" algn="just">
              <a:lnSpc>
                <a:spcPct val="150000"/>
              </a:lnSpc>
              <a:spcAft>
                <a:spcPts val="1200"/>
              </a:spcAft>
              <a:buFont typeface="Wingdings" panose="05000000000000000000" charset="0"/>
            </a:pPr>
            <a:r>
              <a:rPr lang="en-US" altLang="zh-CN" sz="1200" b="0">
                <a:effectLst/>
                <a:latin typeface="微软雅黑" panose="020B0503020204020204" pitchFamily="34" charset="-122"/>
                <a:cs typeface="微软雅黑" panose="020B0503020204020204" pitchFamily="34" charset="-122"/>
              </a:rPr>
              <a:t>3</a:t>
            </a:r>
            <a:r>
              <a:rPr lang="zh-CN" altLang="en-US" sz="1200" b="0">
                <a:effectLst/>
                <a:latin typeface="微软雅黑" panose="020B0503020204020204" pitchFamily="34" charset="-122"/>
                <a:cs typeface="微软雅黑" panose="020B0503020204020204" pitchFamily="34" charset="-122"/>
              </a:rPr>
              <a:t>、以问卷</a:t>
            </a:r>
            <a:r>
              <a:rPr lang="zh-CN" altLang="en-US" sz="1200">
                <a:effectLst/>
                <a:latin typeface="微软雅黑" panose="020B0503020204020204" pitchFamily="34" charset="-122"/>
                <a:cs typeface="微软雅黑" panose="020B0503020204020204" pitchFamily="34" charset="-122"/>
                <a:sym typeface="+mn-ea"/>
              </a:rPr>
              <a:t>调查</a:t>
            </a:r>
            <a:r>
              <a:rPr lang="zh-CN" altLang="en-US" sz="1200" b="0">
                <a:effectLst/>
                <a:latin typeface="微软雅黑" panose="020B0503020204020204" pitchFamily="34" charset="-122"/>
                <a:cs typeface="微软雅黑" panose="020B0503020204020204" pitchFamily="34" charset="-122"/>
              </a:rPr>
              <a:t>为主，结合实地走访、集体访谈等多种调查为辅，</a:t>
            </a:r>
            <a:r>
              <a:rPr lang="zh-CN" altLang="en-US" sz="12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调查方式走向复合</a:t>
            </a:r>
            <a:r>
              <a:rPr lang="zh-CN" altLang="en-US" sz="1200" b="0">
                <a:effectLst/>
                <a:latin typeface="微软雅黑" panose="020B0503020204020204" pitchFamily="34" charset="-122"/>
                <a:cs typeface="微软雅黑" panose="020B0503020204020204" pitchFamily="34" charset="-122"/>
              </a:rPr>
              <a:t>；</a:t>
            </a:r>
            <a:endParaRPr lang="zh-CN" altLang="en-US" sz="1200" b="0">
              <a:effectLst/>
              <a:latin typeface="微软雅黑" panose="020B0503020204020204" pitchFamily="34" charset="-122"/>
              <a:cs typeface="微软雅黑" panose="020B0503020204020204" pitchFamily="34" charset="-122"/>
            </a:endParaRPr>
          </a:p>
          <a:p>
            <a:pPr lvl="1" algn="just">
              <a:lnSpc>
                <a:spcPct val="150000"/>
              </a:lnSpc>
              <a:spcAft>
                <a:spcPts val="1200"/>
              </a:spcAft>
              <a:buFont typeface="Wingdings" panose="05000000000000000000" charset="0"/>
            </a:pPr>
            <a:r>
              <a:rPr lang="en-US" altLang="zh-CN" sz="1200" b="0">
                <a:effectLst/>
                <a:latin typeface="微软雅黑" panose="020B0503020204020204" pitchFamily="34" charset="-122"/>
                <a:cs typeface="微软雅黑" panose="020B0503020204020204" pitchFamily="34" charset="-122"/>
              </a:rPr>
              <a:t>4</a:t>
            </a:r>
            <a:r>
              <a:rPr lang="zh-CN" altLang="en-US" sz="1200" b="0">
                <a:effectLst/>
                <a:latin typeface="微软雅黑" panose="020B0503020204020204" pitchFamily="34" charset="-122"/>
                <a:cs typeface="微软雅黑" panose="020B0503020204020204" pitchFamily="34" charset="-122"/>
              </a:rPr>
              <a:t>、</a:t>
            </a:r>
            <a:r>
              <a:rPr lang="zh-CN" altLang="en-US" sz="120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减少</a:t>
            </a:r>
            <a:r>
              <a:rPr lang="zh-CN" altLang="en-US" sz="12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行政依赖，采集渠道走向多元</a:t>
            </a:r>
            <a:r>
              <a:rPr lang="zh-CN" altLang="en-US" sz="1200" b="0">
                <a:effectLst/>
                <a:latin typeface="微软雅黑" panose="020B0503020204020204" pitchFamily="34" charset="-122"/>
                <a:cs typeface="微软雅黑" panose="020B0503020204020204" pitchFamily="34" charset="-122"/>
              </a:rPr>
              <a:t>；</a:t>
            </a:r>
            <a:endParaRPr lang="zh-CN" altLang="en-US" sz="1200" b="0">
              <a:effectLst/>
              <a:latin typeface="微软雅黑" panose="020B0503020204020204" pitchFamily="34" charset="-122"/>
              <a:cs typeface="微软雅黑" panose="020B0503020204020204" pitchFamily="34" charset="-122"/>
            </a:endParaRPr>
          </a:p>
          <a:p>
            <a:pPr lvl="1" algn="just">
              <a:lnSpc>
                <a:spcPct val="150000"/>
              </a:lnSpc>
              <a:spcAft>
                <a:spcPts val="1200"/>
              </a:spcAft>
              <a:buFont typeface="Wingdings" panose="05000000000000000000" charset="0"/>
            </a:pPr>
            <a:r>
              <a:rPr lang="en-US" altLang="zh-CN" sz="1200" b="0">
                <a:effectLst/>
                <a:latin typeface="微软雅黑" panose="020B0503020204020204" pitchFamily="34" charset="-122"/>
                <a:cs typeface="微软雅黑" panose="020B0503020204020204" pitchFamily="34" charset="-122"/>
              </a:rPr>
              <a:t>5</a:t>
            </a:r>
            <a:r>
              <a:rPr lang="zh-CN" altLang="en-US" sz="1200" b="0">
                <a:effectLst/>
                <a:latin typeface="微软雅黑" panose="020B0503020204020204" pitchFamily="34" charset="-122"/>
                <a:cs typeface="微软雅黑" panose="020B0503020204020204" pitchFamily="34" charset="-122"/>
              </a:rPr>
              <a:t>、</a:t>
            </a:r>
            <a:r>
              <a:rPr lang="zh-CN" altLang="en-US" sz="12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调查活动与宣传教育相结合，从根本上提升网民参与调查活动的获得感</a:t>
            </a:r>
            <a:r>
              <a:rPr lang="zh-CN" altLang="en-US" sz="1200" b="0">
                <a:effectLst/>
                <a:latin typeface="微软雅黑" panose="020B0503020204020204" pitchFamily="34" charset="-122"/>
                <a:cs typeface="微软雅黑" panose="020B0503020204020204" pitchFamily="34" charset="-122"/>
              </a:rPr>
              <a:t>。</a:t>
            </a:r>
            <a:endParaRPr lang="zh-CN" altLang="en-US" sz="1200"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 name="TextBox 1"/>
          <p:cNvSpPr txBox="1"/>
          <p:nvPr/>
        </p:nvSpPr>
        <p:spPr>
          <a:xfrm>
            <a:off x="1964690" y="1565275"/>
            <a:ext cx="4751070" cy="922020"/>
          </a:xfrm>
          <a:prstGeom prst="rect">
            <a:avLst/>
          </a:prstGeom>
          <a:noFill/>
          <a:effectLst>
            <a:outerShdw blurRad="50800" dist="38100" dir="5400000" algn="t" rotWithShape="0">
              <a:prstClr val="black">
                <a:alpha val="40000"/>
              </a:prstClr>
            </a:outerShdw>
            <a:reflection blurRad="6350" stA="52000" endA="300" endPos="35000" dir="5400000" sy="-100000" algn="bl" rotWithShape="0"/>
          </a:effectLst>
        </p:spPr>
        <p:txBody>
          <a:bodyPr wrap="square" rtlCol="0">
            <a:spAutoFit/>
          </a:bodyPr>
          <a:lstStyle/>
          <a:p>
            <a:pPr marL="0" lvl="1" algn="l" fontAlgn="auto"/>
            <a:r>
              <a:rPr lang="zh-CN" altLang="en-US" sz="5400" b="1" strike="noStrike" spc="300" noProof="1" dirty="0">
                <a:solidFill>
                  <a:srgbClr val="FF0000"/>
                </a:solidFill>
                <a:latin typeface="微软雅黑" panose="020B0503020204020204" pitchFamily="34" charset="-122"/>
                <a:ea typeface="微软雅黑" panose="020B0503020204020204" pitchFamily="34" charset="-122"/>
              </a:rPr>
              <a:t>三、保障措施</a:t>
            </a:r>
            <a:endParaRPr lang="zh-CN" altLang="en-US" sz="5400" b="1" strike="noStrike" spc="300" noProof="1" dirty="0">
              <a:solidFill>
                <a:srgbClr val="FF0000"/>
              </a:solidFill>
              <a:latin typeface="微软雅黑" panose="020B0503020204020204" pitchFamily="34" charset="-122"/>
              <a:ea typeface="微软雅黑" panose="020B0503020204020204" pitchFamily="34" charset="-122"/>
            </a:endParaRPr>
          </a:p>
        </p:txBody>
      </p:sp>
      <p:sp>
        <p:nvSpPr>
          <p:cNvPr id="2" name="矩形 4"/>
          <p:cNvSpPr/>
          <p:nvPr/>
        </p:nvSpPr>
        <p:spPr>
          <a:xfrm>
            <a:off x="5853430" y="4829175"/>
            <a:ext cx="3290570" cy="252730"/>
          </a:xfrm>
          <a:prstGeom prst="rect">
            <a:avLst/>
          </a:prstGeom>
          <a:noFill/>
          <a:ln w="9525">
            <a:noFill/>
          </a:ln>
        </p:spPr>
        <p:txBody>
          <a:bodyPr wrap="square" lIns="68580" tIns="34290" rIns="68580" bIns="34290" anchor="t">
            <a:spAutoFit/>
          </a:bodyPr>
          <a:p>
            <a:r>
              <a:rPr lang="en-US" altLang="zh-CN" sz="1200" b="1" dirty="0">
                <a:solidFill>
                  <a:schemeClr val="bg1"/>
                </a:solidFill>
                <a:latin typeface="微软雅黑" panose="020B0503020204020204" pitchFamily="34" charset="-122"/>
                <a:ea typeface="微软雅黑" panose="020B0503020204020204" pitchFamily="34" charset="-122"/>
              </a:rPr>
              <a:t>网民网络安全感满意度调查活动</a:t>
            </a:r>
            <a:r>
              <a:rPr lang="zh-CN" altLang="en-US" sz="1200" b="1" dirty="0">
                <a:solidFill>
                  <a:schemeClr val="bg1"/>
                </a:solidFill>
                <a:latin typeface="微软雅黑" panose="020B0503020204020204" pitchFamily="34" charset="-122"/>
                <a:ea typeface="微软雅黑" panose="020B0503020204020204" pitchFamily="34" charset="-122"/>
              </a:rPr>
              <a:t>组委会</a:t>
            </a:r>
            <a:r>
              <a:rPr lang="en-US" altLang="zh-CN" sz="12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秘书处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1010920" y="376873"/>
            <a:ext cx="7122160" cy="4319905"/>
          </a:xfrm>
          <a:prstGeom prst="rect">
            <a:avLst/>
          </a:prstGeom>
          <a:noFill/>
          <a:ln w="28575">
            <a:solidFill>
              <a:srgbClr val="C00000"/>
            </a:solidFill>
          </a:ln>
        </p:spPr>
        <p:txBody>
          <a:bodyPr wrap="square" lIns="288290" tIns="144145" rIns="288290" bIns="144145">
            <a:spAutoFit/>
          </a:bodyPr>
          <a:p>
            <a:pPr>
              <a:lnSpc>
                <a:spcPct val="200000"/>
              </a:lnSpc>
              <a:spcAft>
                <a:spcPts val="1200"/>
              </a:spcAft>
            </a:pPr>
            <a:r>
              <a:rPr lang="zh-CN" sz="1800" b="0">
                <a:latin typeface="微软雅黑" panose="020B0503020204020204" pitchFamily="34" charset="-122"/>
                <a:cs typeface="微软雅黑" panose="020B0503020204020204" pitchFamily="34" charset="-122"/>
              </a:rPr>
              <a:t>（一）如何解决社会公信力、扩大影响力——官方主流媒体背书，知名网络平台引流（二）如何赢得社会支持——坚持公益初心不动摇</a:t>
            </a:r>
            <a:endParaRPr lang="zh-CN" sz="1800" b="0">
              <a:latin typeface="微软雅黑" panose="020B0503020204020204" pitchFamily="34" charset="-122"/>
              <a:cs typeface="微软雅黑" panose="020B0503020204020204" pitchFamily="34" charset="-122"/>
            </a:endParaRPr>
          </a:p>
          <a:p>
            <a:pPr>
              <a:lnSpc>
                <a:spcPct val="200000"/>
              </a:lnSpc>
              <a:spcAft>
                <a:spcPts val="1200"/>
              </a:spcAft>
            </a:pPr>
            <a:r>
              <a:rPr lang="zh-CN" sz="1800" b="0">
                <a:latin typeface="微软雅黑" panose="020B0503020204020204" pitchFamily="34" charset="-122"/>
                <a:cs typeface="微软雅黑" panose="020B0503020204020204" pitchFamily="34" charset="-122"/>
              </a:rPr>
              <a:t>（三）如何缩小地区差距</a:t>
            </a:r>
            <a:r>
              <a:rPr lang="en-US" sz="1800" b="0">
                <a:latin typeface="微软雅黑" panose="020B0503020204020204" pitchFamily="34" charset="-122"/>
                <a:cs typeface="微软雅黑" panose="020B0503020204020204" pitchFamily="34" charset="-122"/>
              </a:rPr>
              <a:t>——</a:t>
            </a:r>
            <a:r>
              <a:rPr lang="zh-CN" sz="1800" b="0">
                <a:latin typeface="微软雅黑" panose="020B0503020204020204" pitchFamily="34" charset="-122"/>
                <a:cs typeface="微软雅黑" panose="020B0503020204020204" pitchFamily="34" charset="-122"/>
              </a:rPr>
              <a:t>扩大共享服务支持（四）如何均衡样本结构——多措并举，扩大合作，精准推送（五）如何提高对调查活动的安全感满意度</a:t>
            </a:r>
            <a:r>
              <a:rPr lang="en-US" sz="1800" b="0">
                <a:latin typeface="微软雅黑" panose="020B0503020204020204" pitchFamily="34" charset="-122"/>
                <a:cs typeface="微软雅黑" panose="020B0503020204020204" pitchFamily="34" charset="-122"/>
              </a:rPr>
              <a:t>——</a:t>
            </a:r>
            <a:r>
              <a:rPr lang="zh-CN" sz="1800" b="0">
                <a:latin typeface="微软雅黑" panose="020B0503020204020204" pitchFamily="34" charset="-122"/>
                <a:cs typeface="微软雅黑" panose="020B0503020204020204" pitchFamily="34" charset="-122"/>
              </a:rPr>
              <a:t>匿名调查，丰富形式，体现质量</a:t>
            </a:r>
            <a:endParaRPr lang="zh-CN" altLang="en-US" sz="1800" b="0">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7197725" cy="119888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（一）如何解决社会公信力，扩大影响力</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官方主流媒体背书，知名网络平台引流</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4" name="文本框 3"/>
          <p:cNvSpPr txBox="1"/>
          <p:nvPr/>
        </p:nvSpPr>
        <p:spPr>
          <a:xfrm>
            <a:off x="721995" y="1612265"/>
            <a:ext cx="7774940" cy="2814955"/>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altLang="en-US" b="0">
                <a:effectLst/>
                <a:latin typeface="微软雅黑" panose="020B0503020204020204" pitchFamily="34" charset="-122"/>
                <a:cs typeface="微软雅黑" panose="020B0503020204020204" pitchFamily="34" charset="-122"/>
              </a:rPr>
              <a:t>近期，</a:t>
            </a:r>
            <a:r>
              <a:rPr lang="zh-CN" altLang="en-US"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组委会与部分媒体机构召开了通气会</a:t>
            </a:r>
            <a:r>
              <a:rPr lang="zh-CN" altLang="en-US" b="0">
                <a:effectLst/>
                <a:latin typeface="微软雅黑" panose="020B0503020204020204" pitchFamily="34" charset="-122"/>
                <a:cs typeface="微软雅黑" panose="020B0503020204020204" pitchFamily="34" charset="-122"/>
              </a:rPr>
              <a:t>，取得主流媒体对调查活动的明确支持。</a:t>
            </a:r>
            <a:endParaRPr lang="zh-CN"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altLang="en-US" b="0">
                <a:effectLst/>
                <a:latin typeface="微软雅黑" panose="020B0503020204020204" pitchFamily="34" charset="-122"/>
                <a:cs typeface="微软雅黑" panose="020B0503020204020204" pitchFamily="34" charset="-122"/>
              </a:rPr>
              <a:t>与会的网络媒体机构有：人民网、腾讯、抖音、百度、微博、网易、虎牙、快手等。</a:t>
            </a:r>
            <a:endParaRPr lang="zh-CN" altLang="en-US"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altLang="en-US" b="0">
                <a:effectLst/>
                <a:latin typeface="微软雅黑" panose="020B0503020204020204" pitchFamily="34" charset="-122"/>
                <a:cs typeface="微软雅黑" panose="020B0503020204020204" pitchFamily="34" charset="-122"/>
              </a:rPr>
              <a:t>会议明确：</a:t>
            </a:r>
            <a:r>
              <a:rPr lang="zh-CN" altLang="en-US"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活动相关的官方报道，仍然由人民网首发</a:t>
            </a:r>
            <a:r>
              <a:rPr lang="zh-CN" altLang="en-US" b="0">
                <a:effectLst/>
                <a:latin typeface="微软雅黑" panose="020B0503020204020204" pitchFamily="34" charset="-122"/>
                <a:cs typeface="微软雅黑" panose="020B0503020204020204" pitchFamily="34" charset="-122"/>
              </a:rPr>
              <a:t>。</a:t>
            </a:r>
            <a:endParaRPr lang="zh-CN" altLang="en-US"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altLang="en-US" b="0">
                <a:solidFill>
                  <a:schemeClr val="bg2"/>
                </a:solidFill>
                <a:effectLst/>
                <a:latin typeface="微软雅黑" panose="020B0503020204020204" pitchFamily="34" charset="-122"/>
                <a:cs typeface="微软雅黑" panose="020B0503020204020204" pitchFamily="34" charset="-122"/>
              </a:rPr>
              <a:t>【各发起单位】</a:t>
            </a:r>
            <a:r>
              <a:rPr lang="zh-CN" altLang="en-US" b="0">
                <a:effectLst/>
                <a:latin typeface="微软雅黑" panose="020B0503020204020204" pitchFamily="34" charset="-122"/>
                <a:cs typeface="微软雅黑" panose="020B0503020204020204" pitchFamily="34" charset="-122"/>
              </a:rPr>
              <a:t> 发挥本地媒体资源优势，善于联合</a:t>
            </a:r>
            <a:r>
              <a:rPr lang="zh-CN" altLang="en-US">
                <a:effectLst/>
                <a:latin typeface="微软雅黑" panose="020B0503020204020204" pitchFamily="34" charset="-122"/>
                <a:cs typeface="微软雅黑" panose="020B0503020204020204" pitchFamily="34" charset="-122"/>
                <a:sym typeface="+mn-ea"/>
              </a:rPr>
              <a:t>官媒（人民网当地视窗、当地日报、晚报、电视台公益栏目等）、新媒体（微信、抖音、快手、B站、小红书等），</a:t>
            </a:r>
            <a:r>
              <a:rPr lang="zh-CN" altLang="en-US" b="0">
                <a:effectLst/>
                <a:latin typeface="微软雅黑" panose="020B0503020204020204" pitchFamily="34" charset="-122"/>
                <a:cs typeface="微软雅黑" panose="020B0503020204020204" pitchFamily="34" charset="-122"/>
              </a:rPr>
              <a:t>开展</a:t>
            </a:r>
            <a:r>
              <a:rPr lang="zh-CN" altLang="en-US">
                <a:effectLst/>
                <a:latin typeface="微软雅黑" panose="020B0503020204020204" pitchFamily="34" charset="-122"/>
                <a:cs typeface="微软雅黑" panose="020B0503020204020204" pitchFamily="34" charset="-122"/>
                <a:sym typeface="+mn-ea"/>
              </a:rPr>
              <a:t>线上、线下</a:t>
            </a:r>
            <a:r>
              <a:rPr lang="zh-CN" altLang="en-US" b="0">
                <a:effectLst/>
                <a:latin typeface="微软雅黑" panose="020B0503020204020204" pitchFamily="34" charset="-122"/>
                <a:cs typeface="微软雅黑" panose="020B0503020204020204" pitchFamily="34" charset="-122"/>
              </a:rPr>
              <a:t>立体宣传，</a:t>
            </a:r>
            <a:r>
              <a:rPr lang="zh-CN" altLang="en-US">
                <a:effectLst/>
                <a:latin typeface="微软雅黑" panose="020B0503020204020204" pitchFamily="34" charset="-122"/>
                <a:cs typeface="微软雅黑" panose="020B0503020204020204" pitchFamily="34" charset="-122"/>
                <a:sym typeface="+mn-ea"/>
              </a:rPr>
              <a:t>动员</a:t>
            </a:r>
            <a:r>
              <a:rPr lang="zh-CN" altLang="en-US">
                <a:effectLst/>
                <a:latin typeface="微软雅黑" panose="020B0503020204020204" pitchFamily="34" charset="-122"/>
                <a:cs typeface="微软雅黑" panose="020B0503020204020204" pitchFamily="34" charset="-122"/>
                <a:sym typeface="+mn-ea"/>
              </a:rPr>
              <a:t>公众形象良好的本地行业代表、网络达人、意见领袖、公益明星发声表态，</a:t>
            </a:r>
            <a:r>
              <a:rPr lang="zh-CN" altLang="en-US" b="0">
                <a:effectLst/>
                <a:latin typeface="微软雅黑" panose="020B0503020204020204" pitchFamily="34" charset="-122"/>
                <a:cs typeface="微软雅黑" panose="020B0503020204020204" pitchFamily="34" charset="-122"/>
              </a:rPr>
              <a:t>将网络安全教育与调查活动推广相结合，提升活动影响力和网民参与度。</a:t>
            </a:r>
            <a:endParaRPr lang="zh-CN" altLang="en-US"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7729855" cy="119888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（二）如何赢得社会支持</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坚持公益初心不动摇</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21995" y="1640205"/>
            <a:ext cx="7774940" cy="2830195"/>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b="0">
                <a:effectLst/>
                <a:latin typeface="微软雅黑" panose="020B0503020204020204" pitchFamily="34" charset="-122"/>
                <a:cs typeface="微软雅黑" panose="020B0503020204020204" pitchFamily="34" charset="-122"/>
              </a:rPr>
              <a:t>调查活动自2018年举办以来，</a:t>
            </a:r>
            <a:r>
              <a:rPr b="0">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一直恪守公益初心</a:t>
            </a:r>
            <a:r>
              <a:rPr b="0">
                <a:effectLst/>
                <a:latin typeface="微软雅黑" panose="020B0503020204020204" pitchFamily="34" charset="-122"/>
                <a:cs typeface="微软雅黑" panose="020B0503020204020204" pitchFamily="34" charset="-122"/>
              </a:rPr>
              <a:t>，以“听民声、集民意、解民忧、畅民心”为己任，全面了解、反映网民对我国网络安全状况的感受和看法，向国家和有关部门开展互联网治理与监管提供详实的网情民意支撑，</a:t>
            </a:r>
            <a:r>
              <a:rPr b="0">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因此能够获得广大网民的支持</a:t>
            </a:r>
            <a:r>
              <a:rPr b="0">
                <a:effectLst/>
                <a:latin typeface="微软雅黑" panose="020B0503020204020204" pitchFamily="34" charset="-122"/>
                <a:cs typeface="微软雅黑" panose="020B0503020204020204" pitchFamily="34" charset="-122"/>
              </a:rPr>
              <a:t>，四年累计收集472多万份有效答卷和44.6万余条建议意见，成为国内目前调查范围最大、参与人数最多的全国性、公益性网络安全社会调查活动。</a:t>
            </a:r>
            <a:endParaRPr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a:solidFill>
                  <a:schemeClr val="bg2"/>
                </a:solidFill>
                <a:effectLst/>
                <a:latin typeface="微软雅黑" panose="020B0503020204020204" pitchFamily="34" charset="-122"/>
                <a:cs typeface="微软雅黑" panose="020B0503020204020204" pitchFamily="34" charset="-122"/>
                <a:sym typeface="+mn-ea"/>
              </a:rPr>
              <a:t>【各发起单位】</a:t>
            </a:r>
            <a:r>
              <a:rPr lang="en-US" altLang="zh-CN">
                <a:effectLst/>
                <a:latin typeface="微软雅黑" panose="020B0503020204020204" pitchFamily="34" charset="-122"/>
                <a:cs typeface="微软雅黑" panose="020B0503020204020204" pitchFamily="34" charset="-122"/>
                <a:sym typeface="+mn-ea"/>
              </a:rPr>
              <a:t> </a:t>
            </a:r>
            <a:r>
              <a:rPr b="0">
                <a:effectLst/>
                <a:latin typeface="微软雅黑" panose="020B0503020204020204" pitchFamily="34" charset="-122"/>
                <a:cs typeface="微软雅黑" panose="020B0503020204020204" pitchFamily="34" charset="-122"/>
              </a:rPr>
              <a:t>请各发起单位坚守初心，不忘使命，</a:t>
            </a:r>
            <a:r>
              <a:rPr b="0">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一起守护这座网民心中不倒的“民心桥”</a:t>
            </a:r>
            <a:r>
              <a:rPr b="0">
                <a:effectLst/>
                <a:latin typeface="微软雅黑" panose="020B0503020204020204" pitchFamily="34" charset="-122"/>
                <a:cs typeface="微软雅黑" panose="020B0503020204020204" pitchFamily="34" charset="-122"/>
              </a:rPr>
              <a:t>，让调查活动成为一年一度广大网民和业界所期待的行业盛事，为进一步发挥网民在网络安全治理中的主体作用，让网民有更多的获得感、幸福感和安全感作出应有贡献。</a:t>
            </a:r>
            <a:endParaRPr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6615430" cy="119888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（三）如何缩小地区差距</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扩大共享服务，综合支撑赋能</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4" name="文本框 3"/>
          <p:cNvSpPr txBox="1"/>
          <p:nvPr/>
        </p:nvSpPr>
        <p:spPr>
          <a:xfrm>
            <a:off x="721995" y="1591310"/>
            <a:ext cx="7774940" cy="2768600"/>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sz="1200">
                <a:solidFill>
                  <a:schemeClr val="bg2"/>
                </a:solidFill>
                <a:effectLst/>
                <a:latin typeface="微软雅黑" panose="020B0503020204020204" pitchFamily="34" charset="-122"/>
                <a:cs typeface="微软雅黑" panose="020B0503020204020204" pitchFamily="34" charset="-122"/>
                <a:sym typeface="+mn-ea"/>
              </a:rPr>
              <a:t>【组委会】</a:t>
            </a:r>
            <a:r>
              <a:rPr lang="en-US" altLang="zh-CN" sz="1200">
                <a:effectLst/>
                <a:latin typeface="微软雅黑" panose="020B0503020204020204" pitchFamily="34" charset="-122"/>
                <a:cs typeface="微软雅黑" panose="020B0503020204020204" pitchFamily="34" charset="-122"/>
                <a:sym typeface="+mn-ea"/>
              </a:rPr>
              <a:t> </a:t>
            </a:r>
            <a:r>
              <a:rPr sz="1200" b="0">
                <a:effectLst/>
                <a:latin typeface="微软雅黑" panose="020B0503020204020204" pitchFamily="34" charset="-122"/>
                <a:cs typeface="微软雅黑" panose="020B0503020204020204" pitchFamily="34" charset="-122"/>
              </a:rPr>
              <a:t>组委会秘书处从多个方面，为各发起单位提供</a:t>
            </a:r>
            <a:r>
              <a:rPr lang="zh-CN" sz="1200" b="0">
                <a:effectLst/>
                <a:latin typeface="微软雅黑" panose="020B0503020204020204" pitchFamily="34" charset="-122"/>
                <a:cs typeface="微软雅黑" panose="020B0503020204020204" pitchFamily="34" charset="-122"/>
              </a:rPr>
              <a:t>共享的</a:t>
            </a:r>
            <a:r>
              <a:rPr sz="1200" b="0">
                <a:effectLst/>
                <a:latin typeface="微软雅黑" panose="020B0503020204020204" pitchFamily="34" charset="-122"/>
                <a:cs typeface="微软雅黑" panose="020B0503020204020204" pitchFamily="34" charset="-122"/>
              </a:rPr>
              <a:t>支撑服务，支持各地高质量地开展活动。</a:t>
            </a:r>
            <a:endParaRPr sz="1200" b="0">
              <a:effectLst/>
              <a:latin typeface="微软雅黑" panose="020B0503020204020204" pitchFamily="34" charset="-122"/>
              <a:cs typeface="微软雅黑" panose="020B0503020204020204" pitchFamily="34" charset="-122"/>
            </a:endParaRPr>
          </a:p>
          <a:p>
            <a:pPr marL="284480" algn="just">
              <a:lnSpc>
                <a:spcPct val="150000"/>
              </a:lnSpc>
              <a:spcAft>
                <a:spcPts val="1200"/>
              </a:spcAft>
              <a:buFont typeface="Wingdings" panose="05000000000000000000" charset="0"/>
            </a:pPr>
            <a:r>
              <a:rPr sz="1200" b="0">
                <a:effectLst/>
                <a:latin typeface="微软雅黑" panose="020B0503020204020204" pitchFamily="34" charset="-122"/>
                <a:cs typeface="微软雅黑" panose="020B0503020204020204" pitchFamily="34" charset="-122"/>
              </a:rPr>
              <a:t>1、组织保障</a:t>
            </a:r>
            <a:r>
              <a:rPr lang="zh-CN" sz="1200" b="0">
                <a:effectLst/>
                <a:latin typeface="微软雅黑" panose="020B0503020204020204" pitchFamily="34" charset="-122"/>
                <a:cs typeface="微软雅黑" panose="020B0503020204020204" pitchFamily="34" charset="-122"/>
              </a:rPr>
              <a:t>：</a:t>
            </a:r>
            <a:r>
              <a:rPr lang="en-US" altLang="zh-CN" sz="1200" b="0">
                <a:effectLst/>
                <a:latin typeface="微软雅黑" panose="020B0503020204020204" pitchFamily="34" charset="-122"/>
                <a:cs typeface="微软雅黑" panose="020B0503020204020204" pitchFamily="34" charset="-122"/>
              </a:rPr>
              <a:t>  </a:t>
            </a:r>
            <a:r>
              <a:rPr sz="1200" b="0">
                <a:effectLst/>
                <a:latin typeface="微软雅黑" panose="020B0503020204020204" pitchFamily="34" charset="-122"/>
                <a:cs typeface="微软雅黑" panose="020B0503020204020204" pitchFamily="34" charset="-122"/>
              </a:rPr>
              <a:t>强化顶层设计，推行“三个统一”（统一问卷、统一标准、统一培训），树立样板，加强指导，确保各单位齐发力、同推进。</a:t>
            </a:r>
            <a:endParaRPr sz="1200" b="0">
              <a:effectLst/>
              <a:latin typeface="微软雅黑" panose="020B0503020204020204" pitchFamily="34" charset="-122"/>
              <a:cs typeface="微软雅黑" panose="020B0503020204020204" pitchFamily="34" charset="-122"/>
            </a:endParaRPr>
          </a:p>
          <a:p>
            <a:pPr marL="284480" algn="just">
              <a:lnSpc>
                <a:spcPct val="150000"/>
              </a:lnSpc>
              <a:spcAft>
                <a:spcPts val="1200"/>
              </a:spcAft>
              <a:buFont typeface="Wingdings" panose="05000000000000000000" charset="0"/>
            </a:pPr>
            <a:r>
              <a:rPr sz="1200" b="0">
                <a:effectLst/>
                <a:latin typeface="微软雅黑" panose="020B0503020204020204" pitchFamily="34" charset="-122"/>
                <a:cs typeface="微软雅黑" panose="020B0503020204020204" pitchFamily="34" charset="-122"/>
              </a:rPr>
              <a:t>2、综合赋能</a:t>
            </a:r>
            <a:r>
              <a:rPr lang="zh-CN" sz="1200" b="0">
                <a:effectLst/>
                <a:latin typeface="微软雅黑" panose="020B0503020204020204" pitchFamily="34" charset="-122"/>
                <a:cs typeface="微软雅黑" panose="020B0503020204020204" pitchFamily="34" charset="-122"/>
              </a:rPr>
              <a:t>：</a:t>
            </a:r>
            <a:r>
              <a:rPr lang="en-US" altLang="zh-CN" sz="1200" b="0">
                <a:effectLst/>
                <a:latin typeface="微软雅黑" panose="020B0503020204020204" pitchFamily="34" charset="-122"/>
                <a:cs typeface="微软雅黑" panose="020B0503020204020204" pitchFamily="34" charset="-122"/>
              </a:rPr>
              <a:t>  </a:t>
            </a:r>
            <a:r>
              <a:rPr sz="1200" b="0">
                <a:effectLst/>
                <a:latin typeface="微软雅黑" panose="020B0503020204020204" pitchFamily="34" charset="-122"/>
                <a:cs typeface="微软雅黑" panose="020B0503020204020204" pitchFamily="34" charset="-122"/>
              </a:rPr>
              <a:t>设计独立链接与个性定制二维码；统一提供宣传素材及相关物料；由网安联专项基金结合各地今年样本量计划，对发起单位提供经费以及礼品支持；整合全国性宣传资源，为各地助力；编撰活动工作手册；授权各发起单位代表组委会邀请本地相关社会组织、企业、媒体等机构参加调查活动；支持并协助有能力和意愿的发起单位组织专家撰写本区域调查分析报告和专题报告。</a:t>
            </a:r>
            <a:endParaRPr sz="1200" b="0">
              <a:effectLst/>
              <a:latin typeface="微软雅黑" panose="020B0503020204020204" pitchFamily="34" charset="-122"/>
              <a:cs typeface="微软雅黑" panose="020B0503020204020204" pitchFamily="34" charset="-122"/>
            </a:endParaRPr>
          </a:p>
          <a:p>
            <a:pPr marL="284480" algn="just">
              <a:lnSpc>
                <a:spcPct val="150000"/>
              </a:lnSpc>
              <a:spcAft>
                <a:spcPts val="1200"/>
              </a:spcAft>
              <a:buFont typeface="Wingdings" panose="05000000000000000000" charset="0"/>
            </a:pPr>
            <a:r>
              <a:rPr sz="1200" b="0">
                <a:effectLst/>
                <a:latin typeface="微软雅黑" panose="020B0503020204020204" pitchFamily="34" charset="-122"/>
                <a:cs typeface="微软雅黑" panose="020B0503020204020204" pitchFamily="34" charset="-122"/>
              </a:rPr>
              <a:t>3、数据服务</a:t>
            </a:r>
            <a:r>
              <a:rPr lang="zh-CN" sz="1200" b="0">
                <a:effectLst/>
                <a:latin typeface="微软雅黑" panose="020B0503020204020204" pitchFamily="34" charset="-122"/>
                <a:cs typeface="微软雅黑" panose="020B0503020204020204" pitchFamily="34" charset="-122"/>
              </a:rPr>
              <a:t>：</a:t>
            </a:r>
            <a:r>
              <a:rPr lang="en-US" altLang="zh-CN" sz="1200" b="0">
                <a:effectLst/>
                <a:latin typeface="微软雅黑" panose="020B0503020204020204" pitchFamily="34" charset="-122"/>
                <a:cs typeface="微软雅黑" panose="020B0503020204020204" pitchFamily="34" charset="-122"/>
              </a:rPr>
              <a:t>  </a:t>
            </a:r>
            <a:r>
              <a:rPr sz="1200" b="0">
                <a:effectLst/>
                <a:latin typeface="微软雅黑" panose="020B0503020204020204" pitchFamily="34" charset="-122"/>
                <a:cs typeface="微软雅黑" panose="020B0503020204020204" pitchFamily="34" charset="-122"/>
              </a:rPr>
              <a:t>一是数据查询</a:t>
            </a:r>
            <a:r>
              <a:rPr lang="zh-CN" sz="1200" b="0">
                <a:effectLst/>
                <a:latin typeface="微软雅黑" panose="020B0503020204020204" pitchFamily="34" charset="-122"/>
                <a:cs typeface="微软雅黑" panose="020B0503020204020204" pitchFamily="34" charset="-122"/>
              </a:rPr>
              <a:t>；</a:t>
            </a:r>
            <a:r>
              <a:rPr sz="1200" b="0">
                <a:effectLst/>
                <a:latin typeface="微软雅黑" panose="020B0503020204020204" pitchFamily="34" charset="-122"/>
                <a:cs typeface="微软雅黑" panose="020B0503020204020204" pitchFamily="34" charset="-122"/>
              </a:rPr>
              <a:t>二是数据下载</a:t>
            </a:r>
            <a:r>
              <a:rPr lang="zh-CN" sz="1200" b="0">
                <a:effectLst/>
                <a:latin typeface="微软雅黑" panose="020B0503020204020204" pitchFamily="34" charset="-122"/>
                <a:cs typeface="微软雅黑" panose="020B0503020204020204" pitchFamily="34" charset="-122"/>
              </a:rPr>
              <a:t>；</a:t>
            </a:r>
            <a:r>
              <a:rPr sz="1200" b="0">
                <a:effectLst/>
                <a:latin typeface="微软雅黑" panose="020B0503020204020204" pitchFamily="34" charset="-122"/>
                <a:cs typeface="微软雅黑" panose="020B0503020204020204" pitchFamily="34" charset="-122"/>
              </a:rPr>
              <a:t>三是数据分析及使用。</a:t>
            </a:r>
            <a:endParaRPr sz="1200"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6615430" cy="119888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（四）如何均衡样本结构</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——多措并举，扩大合作，精准推送</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4" name="文本框 3"/>
          <p:cNvSpPr txBox="1"/>
          <p:nvPr/>
        </p:nvSpPr>
        <p:spPr>
          <a:xfrm>
            <a:off x="584518" y="1421765"/>
            <a:ext cx="7974965" cy="3345815"/>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sz="1100" b="0">
                <a:solidFill>
                  <a:schemeClr val="bg2"/>
                </a:solidFill>
                <a:effectLst/>
                <a:latin typeface="微软雅黑" panose="020B0503020204020204" pitchFamily="34" charset="-122"/>
                <a:cs typeface="微软雅黑" panose="020B0503020204020204" pitchFamily="34" charset="-122"/>
              </a:rPr>
              <a:t>【组委会】</a:t>
            </a:r>
            <a:r>
              <a:rPr lang="en-US" altLang="zh-CN" sz="1100" b="0">
                <a:effectLst/>
                <a:latin typeface="微软雅黑" panose="020B0503020204020204" pitchFamily="34" charset="-122"/>
                <a:cs typeface="微软雅黑" panose="020B0503020204020204" pitchFamily="34" charset="-122"/>
              </a:rPr>
              <a:t> </a:t>
            </a:r>
            <a:r>
              <a:rPr lang="zh-CN" sz="1100" b="0">
                <a:effectLst/>
                <a:latin typeface="微软雅黑" panose="020B0503020204020204" pitchFamily="34" charset="-122"/>
                <a:cs typeface="微软雅黑" panose="020B0503020204020204" pitchFamily="34" charset="-122"/>
              </a:rPr>
              <a:t>授权各地发起单位邀请有兴趣、有条件、有能力参与调查活动的单位，参与联合发起、承办、协办或提供支持。</a:t>
            </a:r>
            <a:endParaRPr lang="zh-CN" sz="11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sz="1100">
                <a:solidFill>
                  <a:schemeClr val="bg2"/>
                </a:solidFill>
                <a:effectLst/>
                <a:latin typeface="微软雅黑" panose="020B0503020204020204" pitchFamily="34" charset="-122"/>
                <a:cs typeface="微软雅黑" panose="020B0503020204020204" pitchFamily="34" charset="-122"/>
                <a:sym typeface="+mn-ea"/>
              </a:rPr>
              <a:t>【组委会】</a:t>
            </a:r>
            <a:r>
              <a:rPr lang="en-US" altLang="zh-CN" sz="1100">
                <a:effectLst/>
                <a:latin typeface="微软雅黑" panose="020B0503020204020204" pitchFamily="34" charset="-122"/>
                <a:cs typeface="微软雅黑" panose="020B0503020204020204" pitchFamily="34" charset="-122"/>
                <a:sym typeface="+mn-ea"/>
              </a:rPr>
              <a:t> </a:t>
            </a:r>
            <a:r>
              <a:rPr lang="zh-CN" sz="1100" b="0">
                <a:effectLst/>
                <a:latin typeface="微软雅黑" panose="020B0503020204020204" pitchFamily="34" charset="-122"/>
                <a:cs typeface="微软雅黑" panose="020B0503020204020204" pitchFamily="34" charset="-122"/>
              </a:rPr>
              <a:t>针对调查活动影响薄弱的地区</a:t>
            </a:r>
            <a:r>
              <a:rPr lang="zh-CN" sz="1100">
                <a:effectLst/>
                <a:latin typeface="微软雅黑" panose="020B0503020204020204" pitchFamily="34" charset="-122"/>
                <a:cs typeface="微软雅黑" panose="020B0503020204020204" pitchFamily="34" charset="-122"/>
                <a:sym typeface="+mn-ea"/>
              </a:rPr>
              <a:t>启动业务帮扶</a:t>
            </a:r>
            <a:r>
              <a:rPr lang="zh-CN" sz="1100" b="0">
                <a:effectLst/>
                <a:latin typeface="微软雅黑" panose="020B0503020204020204" pitchFamily="34" charset="-122"/>
                <a:cs typeface="微软雅黑" panose="020B0503020204020204" pitchFamily="34" charset="-122"/>
              </a:rPr>
              <a:t>，选调优秀地区的发起单位传授工作经验，分享推广资源。</a:t>
            </a:r>
            <a:endParaRPr lang="zh-CN" sz="11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sz="1100" b="0">
                <a:solidFill>
                  <a:schemeClr val="bg2"/>
                </a:solidFill>
                <a:effectLst/>
                <a:latin typeface="微软雅黑" panose="020B0503020204020204" pitchFamily="34" charset="-122"/>
                <a:cs typeface="微软雅黑" panose="020B0503020204020204" pitchFamily="34" charset="-122"/>
              </a:rPr>
              <a:t>【各发起单位】</a:t>
            </a:r>
            <a:r>
              <a:rPr lang="en-US" altLang="zh-CN" sz="1100" b="0">
                <a:effectLst/>
                <a:latin typeface="微软雅黑" panose="020B0503020204020204" pitchFamily="34" charset="-122"/>
                <a:cs typeface="微软雅黑" panose="020B0503020204020204" pitchFamily="34" charset="-122"/>
              </a:rPr>
              <a:t> </a:t>
            </a:r>
            <a:r>
              <a:rPr lang="zh-CN" sz="1100" b="0">
                <a:effectLst/>
                <a:latin typeface="微软雅黑" panose="020B0503020204020204" pitchFamily="34" charset="-122"/>
                <a:cs typeface="微软雅黑" panose="020B0503020204020204" pitchFamily="34" charset="-122"/>
              </a:rPr>
              <a:t>将调查活动与各政府部门（政法、网信、统战、团委、教育、卫健、市监、乡村振兴局等）、其他社会组织（金融科技协会等）、企业（腾讯等）、媒体（互联网平台等）的需求相结合，以协会为依托，以调查活动为纽带和平台，增强政、企、民三方互动，加强对薄弱地区、行业、人群的覆盖能力。</a:t>
            </a:r>
            <a:endParaRPr lang="zh-CN" sz="11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sz="1100">
                <a:solidFill>
                  <a:schemeClr val="bg2"/>
                </a:solidFill>
                <a:effectLst/>
                <a:latin typeface="微软雅黑" panose="020B0503020204020204" pitchFamily="34" charset="-122"/>
                <a:cs typeface="微软雅黑" panose="020B0503020204020204" pitchFamily="34" charset="-122"/>
                <a:sym typeface="+mn-ea"/>
              </a:rPr>
              <a:t>【各发起单位】</a:t>
            </a:r>
            <a:r>
              <a:rPr lang="en-US" altLang="zh-CN" sz="1100">
                <a:effectLst/>
                <a:latin typeface="微软雅黑" panose="020B0503020204020204" pitchFamily="34" charset="-122"/>
                <a:cs typeface="微软雅黑" panose="020B0503020204020204" pitchFamily="34" charset="-122"/>
                <a:sym typeface="+mn-ea"/>
              </a:rPr>
              <a:t> </a:t>
            </a:r>
            <a:r>
              <a:rPr lang="zh-CN" sz="1100">
                <a:effectLst/>
                <a:latin typeface="微软雅黑" panose="020B0503020204020204" pitchFamily="34" charset="-122"/>
                <a:cs typeface="微软雅黑" panose="020B0503020204020204" pitchFamily="34" charset="-122"/>
                <a:sym typeface="+mn-ea"/>
              </a:rPr>
              <a:t>化被动为主动，将</a:t>
            </a:r>
            <a:r>
              <a:rPr lang="zh-CN" sz="1100">
                <a:effectLst/>
                <a:latin typeface="微软雅黑" panose="020B0503020204020204" pitchFamily="34" charset="-122"/>
                <a:cs typeface="微软雅黑" panose="020B0503020204020204" pitchFamily="34" charset="-122"/>
                <a:sym typeface="+mn-ea"/>
              </a:rPr>
              <a:t>调查活动</a:t>
            </a:r>
            <a:r>
              <a:rPr lang="zh-CN" sz="1100">
                <a:effectLst/>
                <a:latin typeface="微软雅黑" panose="020B0503020204020204" pitchFamily="34" charset="-122"/>
                <a:cs typeface="微软雅黑" panose="020B0503020204020204" pitchFamily="34" charset="-122"/>
                <a:sym typeface="+mn-ea"/>
              </a:rPr>
              <a:t>精准推</a:t>
            </a:r>
            <a:r>
              <a:rPr lang="zh-CN" sz="1100">
                <a:effectLst/>
                <a:latin typeface="微软雅黑" panose="020B0503020204020204" pitchFamily="34" charset="-122"/>
                <a:cs typeface="微软雅黑" panose="020B0503020204020204" pitchFamily="34" charset="-122"/>
                <a:sym typeface="+mn-ea"/>
              </a:rPr>
              <a:t>送</a:t>
            </a:r>
            <a:r>
              <a:rPr lang="zh-CN" sz="1100">
                <a:effectLst/>
                <a:latin typeface="微软雅黑" panose="020B0503020204020204" pitchFamily="34" charset="-122"/>
                <a:cs typeface="微软雅黑" panose="020B0503020204020204" pitchFamily="34" charset="-122"/>
                <a:sym typeface="+mn-ea"/>
              </a:rPr>
              <a:t>上门：</a:t>
            </a:r>
            <a:r>
              <a:rPr lang="en-US" altLang="zh-CN" sz="1100">
                <a:effectLst/>
                <a:latin typeface="微软雅黑" panose="020B0503020204020204" pitchFamily="34" charset="-122"/>
                <a:cs typeface="微软雅黑" panose="020B0503020204020204" pitchFamily="34" charset="-122"/>
                <a:sym typeface="+mn-ea"/>
              </a:rPr>
              <a:t>  1</a:t>
            </a:r>
            <a:r>
              <a:rPr lang="zh-CN" altLang="en-US" sz="1100">
                <a:effectLst/>
                <a:latin typeface="微软雅黑" panose="020B0503020204020204" pitchFamily="34" charset="-122"/>
                <a:cs typeface="微软雅黑" panose="020B0503020204020204" pitchFamily="34" charset="-122"/>
                <a:sym typeface="+mn-ea"/>
              </a:rPr>
              <a:t>、</a:t>
            </a:r>
            <a:r>
              <a:rPr lang="zh-CN" sz="1100" b="0">
                <a:effectLst/>
                <a:latin typeface="微软雅黑" panose="020B0503020204020204" pitchFamily="34" charset="-122"/>
                <a:cs typeface="微软雅黑" panose="020B0503020204020204" pitchFamily="34" charset="-122"/>
              </a:rPr>
              <a:t>以走访、宣讲会、座谈会、研讨会、上门培训、文化沙龙、</a:t>
            </a:r>
            <a:r>
              <a:rPr lang="zh-CN" sz="1100">
                <a:effectLst/>
                <a:latin typeface="微软雅黑" panose="020B0503020204020204" pitchFamily="34" charset="-122"/>
                <a:cs typeface="微软雅黑" panose="020B0503020204020204" pitchFamily="34" charset="-122"/>
                <a:sym typeface="+mn-ea"/>
              </a:rPr>
              <a:t>员工团建</a:t>
            </a:r>
            <a:r>
              <a:rPr lang="zh-CN" sz="1100" b="0">
                <a:effectLst/>
                <a:latin typeface="微软雅黑" panose="020B0503020204020204" pitchFamily="34" charset="-122"/>
                <a:cs typeface="微软雅黑" panose="020B0503020204020204" pitchFamily="34" charset="-122"/>
              </a:rPr>
              <a:t>等形式，依托党史学习教育、为群众办实事、科技下乡、普法宣传、乡村振兴、未成年人保护等主题活动，将</a:t>
            </a:r>
            <a:r>
              <a:rPr lang="zh-CN" sz="1100">
                <a:effectLst/>
                <a:latin typeface="微软雅黑" panose="020B0503020204020204" pitchFamily="34" charset="-122"/>
                <a:cs typeface="微软雅黑" panose="020B0503020204020204" pitchFamily="34" charset="-122"/>
                <a:sym typeface="+mn-ea"/>
              </a:rPr>
              <a:t>调查活动</a:t>
            </a:r>
            <a:r>
              <a:rPr lang="zh-CN" sz="1100" b="0">
                <a:effectLst/>
                <a:latin typeface="微软雅黑" panose="020B0503020204020204" pitchFamily="34" charset="-122"/>
                <a:cs typeface="微软雅黑" panose="020B0503020204020204" pitchFamily="34" charset="-122"/>
              </a:rPr>
              <a:t>精准推</a:t>
            </a:r>
            <a:r>
              <a:rPr lang="zh-CN" sz="1100">
                <a:effectLst/>
                <a:latin typeface="微软雅黑" panose="020B0503020204020204" pitchFamily="34" charset="-122"/>
                <a:cs typeface="微软雅黑" panose="020B0503020204020204" pitchFamily="34" charset="-122"/>
                <a:sym typeface="+mn-ea"/>
              </a:rPr>
              <a:t>送</a:t>
            </a:r>
            <a:r>
              <a:rPr lang="zh-CN" sz="1100" b="0">
                <a:effectLst/>
                <a:latin typeface="微软雅黑" panose="020B0503020204020204" pitchFamily="34" charset="-122"/>
                <a:cs typeface="微软雅黑" panose="020B0503020204020204" pitchFamily="34" charset="-122"/>
              </a:rPr>
              <a:t>上门；</a:t>
            </a:r>
            <a:r>
              <a:rPr lang="en-US" altLang="zh-CN" sz="1100" b="0">
                <a:effectLst/>
                <a:latin typeface="微软雅黑" panose="020B0503020204020204" pitchFamily="34" charset="-122"/>
                <a:cs typeface="微软雅黑" panose="020B0503020204020204" pitchFamily="34" charset="-122"/>
              </a:rPr>
              <a:t>  2</a:t>
            </a:r>
            <a:r>
              <a:rPr lang="zh-CN" altLang="en-US" sz="1100" b="0">
                <a:effectLst/>
                <a:latin typeface="微软雅黑" panose="020B0503020204020204" pitchFamily="34" charset="-122"/>
                <a:cs typeface="微软雅黑" panose="020B0503020204020204" pitchFamily="34" charset="-122"/>
              </a:rPr>
              <a:t>、</a:t>
            </a:r>
            <a:r>
              <a:rPr lang="zh-CN" sz="1100" b="0">
                <a:effectLst/>
                <a:latin typeface="微软雅黑" panose="020B0503020204020204" pitchFamily="34" charset="-122"/>
                <a:cs typeface="微软雅黑" panose="020B0503020204020204" pitchFamily="34" charset="-122"/>
              </a:rPr>
              <a:t>与社区工作相结合，</a:t>
            </a:r>
            <a:r>
              <a:rPr lang="zh-CN" sz="1100">
                <a:effectLst/>
                <a:latin typeface="微软雅黑" panose="020B0503020204020204" pitchFamily="34" charset="-122"/>
                <a:cs typeface="微软雅黑" panose="020B0503020204020204" pitchFamily="34" charset="-122"/>
                <a:sym typeface="+mn-ea"/>
              </a:rPr>
              <a:t>推动调查活动进社区，</a:t>
            </a:r>
            <a:r>
              <a:rPr lang="zh-CN" sz="1100" b="0">
                <a:effectLst/>
                <a:latin typeface="微软雅黑" panose="020B0503020204020204" pitchFamily="34" charset="-122"/>
                <a:cs typeface="微软雅黑" panose="020B0503020204020204" pitchFamily="34" charset="-122"/>
              </a:rPr>
              <a:t>发动辖区网警、社会工作者、社区居民委员会、社会组织、志愿者和其他公益资源联动开展宣传服务；</a:t>
            </a:r>
            <a:r>
              <a:rPr lang="en-US" altLang="zh-CN" sz="1100" b="0">
                <a:effectLst/>
                <a:latin typeface="微软雅黑" panose="020B0503020204020204" pitchFamily="34" charset="-122"/>
                <a:cs typeface="微软雅黑" panose="020B0503020204020204" pitchFamily="34" charset="-122"/>
              </a:rPr>
              <a:t>  3</a:t>
            </a:r>
            <a:r>
              <a:rPr lang="zh-CN" altLang="en-US" sz="1100" b="0">
                <a:effectLst/>
                <a:latin typeface="微软雅黑" panose="020B0503020204020204" pitchFamily="34" charset="-122"/>
                <a:cs typeface="微软雅黑" panose="020B0503020204020204" pitchFamily="34" charset="-122"/>
              </a:rPr>
              <a:t>、</a:t>
            </a:r>
            <a:r>
              <a:rPr lang="zh-CN" sz="1100">
                <a:effectLst/>
                <a:latin typeface="微软雅黑" panose="020B0503020204020204" pitchFamily="34" charset="-122"/>
                <a:cs typeface="微软雅黑" panose="020B0503020204020204" pitchFamily="34" charset="-122"/>
                <a:sym typeface="+mn-ea"/>
              </a:rPr>
              <a:t>积极发展本地网络安全志愿服务队伍，</a:t>
            </a:r>
            <a:r>
              <a:rPr lang="zh-CN" sz="1100">
                <a:effectLst/>
                <a:latin typeface="微软雅黑" panose="020B0503020204020204" pitchFamily="34" charset="-122"/>
                <a:cs typeface="微软雅黑" panose="020B0503020204020204" pitchFamily="34" charset="-122"/>
                <a:sym typeface="+mn-ea"/>
              </a:rPr>
              <a:t>发动志愿者深入街道社区、商务楼宇、厂矿学校等基层单元进行宣传推广，在人流量大的商业广场、公园、景区、车站等公共场所设立宣传服务站和样本采集员，悬挂横幅，张贴海报，派发传单，赠送礼品等，</a:t>
            </a:r>
            <a:r>
              <a:rPr lang="zh-CN" sz="1100" b="0">
                <a:effectLst/>
                <a:latin typeface="微软雅黑" panose="020B0503020204020204" pitchFamily="34" charset="-122"/>
                <a:cs typeface="微软雅黑" panose="020B0503020204020204" pitchFamily="34" charset="-122"/>
              </a:rPr>
              <a:t>为调查活动走进千家万户打通“最后一公里”。</a:t>
            </a:r>
            <a:endParaRPr lang="zh-CN" sz="1100"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4" name="文本框 3"/>
          <p:cNvSpPr txBox="1"/>
          <p:nvPr/>
        </p:nvSpPr>
        <p:spPr>
          <a:xfrm>
            <a:off x="694055" y="710248"/>
            <a:ext cx="7755890" cy="3723005"/>
          </a:xfrm>
          <a:prstGeom prst="rect">
            <a:avLst/>
          </a:prstGeom>
          <a:noFill/>
        </p:spPr>
        <p:txBody>
          <a:bodyPr wrap="square" rtlCol="0" anchor="t">
            <a:spAutoFit/>
          </a:bodyPr>
          <a:p>
            <a:pPr marL="285750" indent="-285750" algn="just">
              <a:lnSpc>
                <a:spcPct val="150000"/>
              </a:lnSpc>
              <a:spcAft>
                <a:spcPts val="1200"/>
              </a:spcAft>
              <a:buFont typeface="Wingdings" panose="05000000000000000000" charset="0"/>
              <a:buChar char="l"/>
            </a:pPr>
            <a:r>
              <a:rPr lang="zh-CN" altLang="en-US" sz="1800"/>
              <a:t>调查活动自开展以来，一步一个脚印，一年一个台阶。全国采集有效样本量从2018年14万份，到2019年22万份，2020年150万份，再到2021年284万份，实现质与量并举的跨越式发展。</a:t>
            </a:r>
            <a:endParaRPr lang="zh-CN" altLang="en-US" sz="1800"/>
          </a:p>
          <a:p>
            <a:pPr marL="285750" indent="-285750" algn="just">
              <a:lnSpc>
                <a:spcPct val="150000"/>
              </a:lnSpc>
              <a:spcAft>
                <a:spcPts val="1200"/>
              </a:spcAft>
              <a:buFont typeface="Wingdings" panose="05000000000000000000" charset="0"/>
              <a:buChar char="l"/>
            </a:pPr>
            <a:r>
              <a:rPr lang="zh-CN" altLang="en-US" sz="1800"/>
              <a:t>在取得新成就，迈上新台阶的同时，我们也不断总结，持续研究，与时俱进提出新思想，出台新举措。</a:t>
            </a:r>
            <a:endParaRPr lang="zh-CN" altLang="en-US" sz="1800"/>
          </a:p>
          <a:p>
            <a:pPr marL="285750" indent="-285750" algn="just">
              <a:lnSpc>
                <a:spcPct val="150000"/>
              </a:lnSpc>
              <a:spcAft>
                <a:spcPts val="1200"/>
              </a:spcAft>
              <a:buFont typeface="Wingdings" panose="05000000000000000000" charset="0"/>
              <a:buChar char="l"/>
            </a:pPr>
            <a:r>
              <a:rPr lang="zh-CN" altLang="en-US" sz="1800"/>
              <a:t>2022年是党的二十大胜利召开之年，也是十四五规划的全力推进之年。在回顾总结2021年调查活动的基础上，我们提出了2022年调查活动的指导思想、目标和保障措施。</a:t>
            </a:r>
            <a:endParaRPr lang="zh-CN" altLang="en-US" sz="1800"/>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6615430" cy="119888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（五）如何提高对调查活动的安全感满意度</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——匿名调查，丰富形式，体现质量</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4" name="文本框 3"/>
          <p:cNvSpPr txBox="1"/>
          <p:nvPr/>
        </p:nvSpPr>
        <p:spPr>
          <a:xfrm>
            <a:off x="684530" y="1493520"/>
            <a:ext cx="7774940" cy="3169285"/>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sz="1000">
                <a:solidFill>
                  <a:schemeClr val="bg2"/>
                </a:solidFill>
                <a:effectLst/>
                <a:latin typeface="微软雅黑" panose="020B0503020204020204" pitchFamily="34" charset="-122"/>
                <a:cs typeface="微软雅黑" panose="020B0503020204020204" pitchFamily="34" charset="-122"/>
                <a:sym typeface="+mn-ea"/>
              </a:rPr>
              <a:t>【组委会、各发起单位】</a:t>
            </a:r>
            <a:r>
              <a:rPr lang="en-US" altLang="zh-CN" sz="1000">
                <a:effectLst/>
                <a:latin typeface="微软雅黑" panose="020B0503020204020204" pitchFamily="34" charset="-122"/>
                <a:cs typeface="微软雅黑" panose="020B0503020204020204" pitchFamily="34" charset="-122"/>
                <a:sym typeface="+mn-ea"/>
              </a:rPr>
              <a:t> </a:t>
            </a:r>
            <a:r>
              <a:rPr 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坚决守住</a:t>
            </a:r>
            <a:r>
              <a:rPr lang="en-US" alt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a:t>
            </a:r>
            <a:r>
              <a:rPr lang="zh-CN" altLang="en-US"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匿名调查</a:t>
            </a:r>
            <a:r>
              <a:rPr lang="en-US" alt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a:t>
            </a:r>
            <a:r>
              <a:rPr lang="zh-CN" altLang="en-US"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的红线，不逾越</a:t>
            </a:r>
            <a:r>
              <a:rPr lang="zh-CN" altLang="en-US" sz="1000" b="0">
                <a:effectLst/>
                <a:latin typeface="微软雅黑" panose="020B0503020204020204" pitchFamily="34" charset="-122"/>
                <a:cs typeface="微软雅黑" panose="020B0503020204020204" pitchFamily="34" charset="-122"/>
              </a:rPr>
              <a:t>；</a:t>
            </a:r>
            <a:r>
              <a:rPr lang="zh-CN" altLang="en-US" sz="1000">
                <a:effectLst/>
                <a:latin typeface="微软雅黑" panose="020B0503020204020204" pitchFamily="34" charset="-122"/>
                <a:cs typeface="微软雅黑" panose="020B0503020204020204" pitchFamily="34" charset="-122"/>
                <a:sym typeface="+mn-ea"/>
              </a:rPr>
              <a:t>非必要（比如实名领奖）不采集答卷人的实名信息；</a:t>
            </a:r>
            <a:r>
              <a:rPr lang="zh-CN" altLang="en-US" sz="1000" b="0">
                <a:effectLst/>
                <a:latin typeface="微软雅黑" panose="020B0503020204020204" pitchFamily="34" charset="-122"/>
                <a:cs typeface="微软雅黑" panose="020B0503020204020204" pitchFamily="34" charset="-122"/>
              </a:rPr>
              <a:t>答卷</a:t>
            </a:r>
            <a:r>
              <a:rPr lang="zh-CN" altLang="en-US" sz="1000">
                <a:effectLst/>
                <a:latin typeface="微软雅黑" panose="020B0503020204020204" pitchFamily="34" charset="-122"/>
                <a:cs typeface="微软雅黑" panose="020B0503020204020204" pitchFamily="34" charset="-122"/>
                <a:sym typeface="+mn-ea"/>
              </a:rPr>
              <a:t>不</a:t>
            </a:r>
            <a:r>
              <a:rPr lang="zh-CN" altLang="en-US" sz="1000" b="0">
                <a:effectLst/>
                <a:latin typeface="微软雅黑" panose="020B0503020204020204" pitchFamily="34" charset="-122"/>
                <a:cs typeface="微软雅黑" panose="020B0503020204020204" pitchFamily="34" charset="-122"/>
              </a:rPr>
              <a:t>与实名信息直接关联。</a:t>
            </a:r>
            <a:endParaRPr sz="10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sz="1000">
                <a:solidFill>
                  <a:schemeClr val="bg2"/>
                </a:solidFill>
                <a:effectLst/>
                <a:latin typeface="微软雅黑" panose="020B0503020204020204" pitchFamily="34" charset="-122"/>
                <a:cs typeface="微软雅黑" panose="020B0503020204020204" pitchFamily="34" charset="-122"/>
                <a:sym typeface="+mn-ea"/>
              </a:rPr>
              <a:t>【各发起单位】</a:t>
            </a:r>
            <a:r>
              <a:rPr lang="en-US" altLang="zh-CN" sz="1000">
                <a:effectLst/>
                <a:latin typeface="微软雅黑" panose="020B0503020204020204" pitchFamily="34" charset="-122"/>
                <a:cs typeface="微软雅黑" panose="020B0503020204020204" pitchFamily="34" charset="-122"/>
                <a:sym typeface="+mn-ea"/>
              </a:rPr>
              <a:t> </a:t>
            </a:r>
            <a:r>
              <a:rPr lang="zh-CN" altLang="en-US" sz="1000">
                <a:effectLst/>
                <a:latin typeface="微软雅黑" panose="020B0503020204020204" pitchFamily="34" charset="-122"/>
                <a:cs typeface="微软雅黑" panose="020B0503020204020204" pitchFamily="34" charset="-122"/>
                <a:sym typeface="+mn-ea"/>
              </a:rPr>
              <a:t>丰富活动形式，</a:t>
            </a:r>
            <a:r>
              <a:rPr lang="zh-CN" altLang="en-US" sz="100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让网民喜欢听、乐于传、高兴答</a:t>
            </a:r>
            <a:r>
              <a:rPr lang="zh-CN" altLang="en-US" sz="1000">
                <a:effectLst/>
                <a:latin typeface="微软雅黑" panose="020B0503020204020204" pitchFamily="34" charset="-122"/>
                <a:cs typeface="微软雅黑" panose="020B0503020204020204" pitchFamily="34" charset="-122"/>
                <a:sym typeface="+mn-ea"/>
              </a:rPr>
              <a:t>。</a:t>
            </a:r>
            <a:endParaRPr lang="zh-CN" altLang="en-US" sz="1000">
              <a:effectLst/>
              <a:latin typeface="微软雅黑" panose="020B0503020204020204" pitchFamily="34" charset="-122"/>
              <a:cs typeface="微软雅黑" panose="020B0503020204020204" pitchFamily="34" charset="-122"/>
              <a:sym typeface="+mn-ea"/>
            </a:endParaRPr>
          </a:p>
          <a:p>
            <a:pPr marL="284480" algn="just">
              <a:lnSpc>
                <a:spcPct val="150000"/>
              </a:lnSpc>
              <a:spcAft>
                <a:spcPts val="1200"/>
              </a:spcAft>
              <a:buFont typeface="Wingdings" panose="05000000000000000000" charset="0"/>
            </a:pPr>
            <a:r>
              <a:rPr sz="1000" b="0">
                <a:effectLst/>
                <a:latin typeface="微软雅黑" panose="020B0503020204020204" pitchFamily="34" charset="-122"/>
                <a:cs typeface="微软雅黑" panose="020B0503020204020204" pitchFamily="34" charset="-122"/>
              </a:rPr>
              <a:t>一是增活力。</a:t>
            </a:r>
            <a:r>
              <a:rPr lang="zh-CN" sz="1000" b="0">
                <a:effectLst/>
                <a:latin typeface="微软雅黑" panose="020B0503020204020204" pitchFamily="34" charset="-122"/>
                <a:cs typeface="微软雅黑" panose="020B0503020204020204" pitchFamily="34" charset="-122"/>
              </a:rPr>
              <a:t>尝试</a:t>
            </a:r>
            <a:r>
              <a:rPr sz="1000" b="0">
                <a:effectLst/>
                <a:latin typeface="微软雅黑" panose="020B0503020204020204" pitchFamily="34" charset="-122"/>
                <a:cs typeface="微软雅黑" panose="020B0503020204020204" pitchFamily="34" charset="-122"/>
              </a:rPr>
              <a:t>通过自建涵盖影视、动漫、绘画、写作的宣传队伍，</a:t>
            </a:r>
            <a:r>
              <a:rPr lang="zh-CN" sz="1000" b="0">
                <a:effectLst/>
                <a:latin typeface="微软雅黑" panose="020B0503020204020204" pitchFamily="34" charset="-122"/>
                <a:cs typeface="微软雅黑" panose="020B0503020204020204" pitchFamily="34" charset="-122"/>
              </a:rPr>
              <a:t>或者</a:t>
            </a:r>
            <a:r>
              <a:rPr sz="1000">
                <a:effectLst/>
                <a:latin typeface="微软雅黑" panose="020B0503020204020204" pitchFamily="34" charset="-122"/>
                <a:cs typeface="微软雅黑" panose="020B0503020204020204" pitchFamily="34" charset="-122"/>
                <a:sym typeface="+mn-ea"/>
              </a:rPr>
              <a:t>与</a:t>
            </a:r>
            <a:r>
              <a:rPr lang="zh-CN" sz="1000">
                <a:effectLst/>
                <a:latin typeface="微软雅黑" panose="020B0503020204020204" pitchFamily="34" charset="-122"/>
                <a:cs typeface="微软雅黑" panose="020B0503020204020204" pitchFamily="34" charset="-122"/>
                <a:sym typeface="+mn-ea"/>
              </a:rPr>
              <a:t>有条件的</a:t>
            </a:r>
            <a:r>
              <a:rPr sz="1000">
                <a:effectLst/>
                <a:latin typeface="微软雅黑" panose="020B0503020204020204" pitchFamily="34" charset="-122"/>
                <a:cs typeface="微软雅黑" panose="020B0503020204020204" pitchFamily="34" charset="-122"/>
                <a:sym typeface="+mn-ea"/>
              </a:rPr>
              <a:t>支持单位深度合作，</a:t>
            </a:r>
            <a:r>
              <a:rPr sz="1000" b="0">
                <a:effectLst/>
                <a:latin typeface="微软雅黑" panose="020B0503020204020204" pitchFamily="34" charset="-122"/>
                <a:cs typeface="微软雅黑" panose="020B0503020204020204" pitchFamily="34" charset="-122"/>
              </a:rPr>
              <a:t>探索更多更为百姓喜闻乐见的宣传形式，增强调查活动的发展活力和内生动力。</a:t>
            </a:r>
            <a:endParaRPr sz="1000" b="0">
              <a:effectLst/>
              <a:latin typeface="微软雅黑" panose="020B0503020204020204" pitchFamily="34" charset="-122"/>
              <a:cs typeface="微软雅黑" panose="020B0503020204020204" pitchFamily="34" charset="-122"/>
            </a:endParaRPr>
          </a:p>
          <a:p>
            <a:pPr marL="284480" algn="just">
              <a:lnSpc>
                <a:spcPct val="150000"/>
              </a:lnSpc>
              <a:spcAft>
                <a:spcPts val="1200"/>
              </a:spcAft>
              <a:buFont typeface="Wingdings" panose="05000000000000000000" charset="0"/>
            </a:pPr>
            <a:r>
              <a:rPr sz="1000" b="0">
                <a:effectLst/>
                <a:latin typeface="微软雅黑" panose="020B0503020204020204" pitchFamily="34" charset="-122"/>
                <a:cs typeface="微软雅黑" panose="020B0503020204020204" pitchFamily="34" charset="-122"/>
              </a:rPr>
              <a:t>二是优形式。</a:t>
            </a:r>
            <a:r>
              <a:rPr sz="1000">
                <a:effectLst/>
                <a:latin typeface="微软雅黑" panose="020B0503020204020204" pitchFamily="34" charset="-122"/>
                <a:cs typeface="微软雅黑" panose="020B0503020204020204" pitchFamily="34" charset="-122"/>
                <a:sym typeface="+mn-ea"/>
              </a:rPr>
              <a:t>加大创新力度，融入社交文化，</a:t>
            </a:r>
            <a:r>
              <a:rPr sz="1000" b="0">
                <a:effectLst/>
                <a:latin typeface="微软雅黑" panose="020B0503020204020204" pitchFamily="34" charset="-122"/>
                <a:cs typeface="微软雅黑" panose="020B0503020204020204" pitchFamily="34" charset="-122"/>
              </a:rPr>
              <a:t>通过主题文创纪念品、视频、动漫、游戏等形式，以及举办征文、演讲、动漫大赛</a:t>
            </a:r>
            <a:r>
              <a:rPr lang="zh-CN" sz="1000" b="0">
                <a:effectLst/>
                <a:latin typeface="微软雅黑" panose="020B0503020204020204" pitchFamily="34" charset="-122"/>
                <a:cs typeface="微软雅黑" panose="020B0503020204020204" pitchFamily="34" charset="-122"/>
              </a:rPr>
              <a:t>、</a:t>
            </a:r>
            <a:r>
              <a:rPr sz="1000" b="0">
                <a:effectLst/>
                <a:latin typeface="微软雅黑" panose="020B0503020204020204" pitchFamily="34" charset="-122"/>
                <a:cs typeface="微软雅黑" panose="020B0503020204020204" pitchFamily="34" charset="-122"/>
              </a:rPr>
              <a:t>志愿者挑战赛，</a:t>
            </a:r>
            <a:r>
              <a:rPr sz="1000">
                <a:effectLst/>
                <a:latin typeface="微软雅黑" panose="020B0503020204020204" pitchFamily="34" charset="-122"/>
                <a:cs typeface="微软雅黑" panose="020B0503020204020204" pitchFamily="34" charset="-122"/>
                <a:sym typeface="+mn-ea"/>
              </a:rPr>
              <a:t>创新宣传方式及拓展宣传渠道</a:t>
            </a:r>
            <a:r>
              <a:rPr sz="1000" b="0">
                <a:effectLst/>
                <a:latin typeface="微软雅黑" panose="020B0503020204020204" pitchFamily="34" charset="-122"/>
                <a:cs typeface="微软雅黑" panose="020B0503020204020204" pitchFamily="34" charset="-122"/>
              </a:rPr>
              <a:t>。</a:t>
            </a:r>
            <a:endParaRPr sz="1000" b="0">
              <a:effectLst/>
              <a:latin typeface="微软雅黑" panose="020B0503020204020204" pitchFamily="34" charset="-122"/>
              <a:cs typeface="微软雅黑" panose="020B0503020204020204" pitchFamily="34" charset="-122"/>
            </a:endParaRPr>
          </a:p>
          <a:p>
            <a:pPr marL="284480" algn="just">
              <a:lnSpc>
                <a:spcPct val="150000"/>
              </a:lnSpc>
              <a:spcAft>
                <a:spcPts val="1200"/>
              </a:spcAft>
              <a:buFont typeface="Wingdings" panose="05000000000000000000" charset="0"/>
            </a:pPr>
            <a:r>
              <a:rPr sz="1000" b="0">
                <a:effectLst/>
                <a:latin typeface="微软雅黑" panose="020B0503020204020204" pitchFamily="34" charset="-122"/>
                <a:cs typeface="微软雅黑" panose="020B0503020204020204" pitchFamily="34" charset="-122"/>
              </a:rPr>
              <a:t>三是树新风。</a:t>
            </a:r>
            <a:r>
              <a:rPr lang="zh-CN" sz="1000" b="0">
                <a:effectLst/>
                <a:latin typeface="微软雅黑" panose="020B0503020204020204" pitchFamily="34" charset="-122"/>
                <a:cs typeface="微软雅黑" panose="020B0503020204020204" pitchFamily="34" charset="-122"/>
              </a:rPr>
              <a:t>积极挖掘、宣传</a:t>
            </a:r>
            <a:r>
              <a:rPr sz="1000" b="0">
                <a:effectLst/>
                <a:latin typeface="微软雅黑" panose="020B0503020204020204" pitchFamily="34" charset="-122"/>
                <a:cs typeface="微软雅黑" panose="020B0503020204020204" pitchFamily="34" charset="-122"/>
              </a:rPr>
              <a:t>网民、网络</a:t>
            </a:r>
            <a:r>
              <a:rPr lang="zh-CN" sz="1000" b="0">
                <a:effectLst/>
                <a:latin typeface="微软雅黑" panose="020B0503020204020204" pitchFamily="34" charset="-122"/>
                <a:cs typeface="微软雅黑" panose="020B0503020204020204" pitchFamily="34" charset="-122"/>
              </a:rPr>
              <a:t>从业人员参与国家网络</a:t>
            </a:r>
            <a:r>
              <a:rPr sz="1000" b="0">
                <a:effectLst/>
                <a:latin typeface="微软雅黑" panose="020B0503020204020204" pitchFamily="34" charset="-122"/>
                <a:cs typeface="微软雅黑" panose="020B0503020204020204" pitchFamily="34" charset="-122"/>
              </a:rPr>
              <a:t>安全建设</a:t>
            </a:r>
            <a:r>
              <a:rPr lang="zh-CN" sz="1000" b="0">
                <a:effectLst/>
                <a:latin typeface="微软雅黑" panose="020B0503020204020204" pitchFamily="34" charset="-122"/>
                <a:cs typeface="微软雅黑" panose="020B0503020204020204" pitchFamily="34" charset="-122"/>
              </a:rPr>
              <a:t>的好事迹、好故事，弘扬行业新风，净化网络生态，让网民收获更多安全感和满意度。</a:t>
            </a:r>
            <a:endParaRPr sz="1000" b="0">
              <a:effectLst/>
              <a:latin typeface="微软雅黑" panose="020B0503020204020204" pitchFamily="34" charset="-122"/>
              <a:cs typeface="微软雅黑" panose="020B0503020204020204" pitchFamily="34" charset="-122"/>
            </a:endParaRPr>
          </a:p>
          <a:p>
            <a:pPr indent="-284480" algn="just">
              <a:lnSpc>
                <a:spcPct val="150000"/>
              </a:lnSpc>
              <a:spcAft>
                <a:spcPts val="1200"/>
              </a:spcAft>
              <a:buFont typeface="Wingdings" panose="05000000000000000000" charset="0"/>
              <a:buChar char="l"/>
            </a:pPr>
            <a:r>
              <a:rPr lang="zh-CN" sz="1000">
                <a:solidFill>
                  <a:schemeClr val="bg2"/>
                </a:solidFill>
                <a:effectLst/>
                <a:latin typeface="微软雅黑" panose="020B0503020204020204" pitchFamily="34" charset="-122"/>
                <a:cs typeface="微软雅黑" panose="020B0503020204020204" pitchFamily="34" charset="-122"/>
                <a:sym typeface="+mn-ea"/>
              </a:rPr>
              <a:t>【组委会、各发起单位】</a:t>
            </a:r>
            <a:r>
              <a:rPr lang="en-US" altLang="zh-CN" sz="1000">
                <a:effectLst/>
                <a:latin typeface="微软雅黑" panose="020B0503020204020204" pitchFamily="34" charset="-122"/>
                <a:cs typeface="微软雅黑" panose="020B0503020204020204" pitchFamily="34" charset="-122"/>
                <a:sym typeface="+mn-ea"/>
              </a:rPr>
              <a:t> </a:t>
            </a:r>
            <a:r>
              <a:rPr lang="zh-CN" sz="1000" b="0">
                <a:effectLst/>
                <a:latin typeface="微软雅黑" panose="020B0503020204020204" pitchFamily="34" charset="-122"/>
                <a:cs typeface="微软雅黑" panose="020B0503020204020204" pitchFamily="34" charset="-122"/>
              </a:rPr>
              <a:t>从设计问卷、开展调查、</a:t>
            </a:r>
            <a:r>
              <a:rPr lang="zh-CN" sz="1000">
                <a:effectLst/>
                <a:latin typeface="微软雅黑" panose="020B0503020204020204" pitchFamily="34" charset="-122"/>
                <a:cs typeface="微软雅黑" panose="020B0503020204020204" pitchFamily="34" charset="-122"/>
                <a:sym typeface="+mn-ea"/>
              </a:rPr>
              <a:t>研究</a:t>
            </a:r>
            <a:r>
              <a:rPr lang="zh-CN" sz="1000" b="0">
                <a:effectLst/>
                <a:latin typeface="微软雅黑" panose="020B0503020204020204" pitchFamily="34" charset="-122"/>
                <a:cs typeface="微软雅黑" panose="020B0503020204020204" pitchFamily="34" charset="-122"/>
              </a:rPr>
              <a:t>数据、发布报告的各个环节，</a:t>
            </a:r>
            <a:r>
              <a:rPr 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努力体现专业性，体现高质量，符合公众期待</a:t>
            </a:r>
            <a:r>
              <a:rPr lang="zh-CN" sz="1000" b="0">
                <a:effectLst/>
                <a:latin typeface="微软雅黑" panose="020B0503020204020204" pitchFamily="34" charset="-122"/>
                <a:cs typeface="微软雅黑" panose="020B0503020204020204" pitchFamily="34" charset="-122"/>
              </a:rPr>
              <a:t>。</a:t>
            </a:r>
            <a:endParaRPr lang="zh-CN" sz="1000"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 name="TextBox 1"/>
          <p:cNvSpPr txBox="1"/>
          <p:nvPr/>
        </p:nvSpPr>
        <p:spPr>
          <a:xfrm>
            <a:off x="3283268" y="1534795"/>
            <a:ext cx="2577465" cy="1106805"/>
          </a:xfrm>
          <a:prstGeom prst="rect">
            <a:avLst/>
          </a:prstGeom>
          <a:noFill/>
          <a:effectLst>
            <a:outerShdw blurRad="50800" dist="38100" dir="5400000" algn="t" rotWithShape="0">
              <a:prstClr val="black">
                <a:alpha val="40000"/>
              </a:prstClr>
            </a:outerShdw>
            <a:reflection blurRad="6350" stA="52000" endA="300" endPos="35000" dir="5400000" sy="-100000" algn="bl" rotWithShape="0"/>
          </a:effectLst>
        </p:spPr>
        <p:txBody>
          <a:bodyPr wrap="square" rtlCol="0">
            <a:spAutoFit/>
          </a:bodyPr>
          <a:lstStyle/>
          <a:p>
            <a:pPr marL="0" lvl="1" algn="l" fontAlgn="auto"/>
            <a:r>
              <a:rPr lang="zh-CN" altLang="en-US" sz="6600" b="1" strike="noStrike" spc="300" noProof="1" dirty="0">
                <a:solidFill>
                  <a:schemeClr val="bg2"/>
                </a:solidFill>
                <a:latin typeface="微软雅黑" panose="020B0503020204020204" pitchFamily="34" charset="-122"/>
                <a:ea typeface="微软雅黑" panose="020B0503020204020204" pitchFamily="34" charset="-122"/>
              </a:rPr>
              <a:t>谢</a:t>
            </a:r>
            <a:r>
              <a:rPr lang="en-US" altLang="zh-CN" sz="6600" b="1" strike="noStrike" spc="300" noProof="1" dirty="0">
                <a:solidFill>
                  <a:schemeClr val="bg2"/>
                </a:solidFill>
                <a:latin typeface="微软雅黑" panose="020B0503020204020204" pitchFamily="34" charset="-122"/>
                <a:ea typeface="微软雅黑" panose="020B0503020204020204" pitchFamily="34" charset="-122"/>
              </a:rPr>
              <a:t>  </a:t>
            </a:r>
            <a:r>
              <a:rPr lang="zh-CN" altLang="en-US" sz="6600" b="1" strike="noStrike" spc="300" noProof="1" dirty="0">
                <a:solidFill>
                  <a:schemeClr val="bg2"/>
                </a:solidFill>
                <a:latin typeface="微软雅黑" panose="020B0503020204020204" pitchFamily="34" charset="-122"/>
                <a:ea typeface="微软雅黑" panose="020B0503020204020204" pitchFamily="34" charset="-122"/>
              </a:rPr>
              <a:t>谢！</a:t>
            </a:r>
            <a:endParaRPr lang="zh-CN" altLang="en-US" sz="6600" b="1" strike="noStrike" spc="300" noProof="1" dirty="0">
              <a:solidFill>
                <a:schemeClr val="bg2"/>
              </a:solidFill>
              <a:latin typeface="微软雅黑" panose="020B0503020204020204" pitchFamily="34" charset="-122"/>
              <a:ea typeface="微软雅黑" panose="020B0503020204020204" pitchFamily="34" charset="-122"/>
            </a:endParaRPr>
          </a:p>
        </p:txBody>
      </p:sp>
      <p:pic>
        <p:nvPicPr>
          <p:cNvPr id="24" name="图片 23" descr="满满"/>
          <p:cNvPicPr>
            <a:picLocks noChangeAspect="1"/>
          </p:cNvPicPr>
          <p:nvPr/>
        </p:nvPicPr>
        <p:blipFill>
          <a:blip r:embed="rId1" cstate="print"/>
          <a:srcRect l="24909" t="23907" r="31555" b="20876"/>
          <a:stretch>
            <a:fillRect/>
          </a:stretch>
        </p:blipFill>
        <p:spPr>
          <a:xfrm>
            <a:off x="5130800" y="3206750"/>
            <a:ext cx="455930" cy="819150"/>
          </a:xfrm>
          <a:prstGeom prst="rect">
            <a:avLst/>
          </a:prstGeom>
          <a:effectLst>
            <a:outerShdw blurRad="381000" dir="18900000" sy="23000" kx="-1200000" algn="bl" rotWithShape="0">
              <a:prstClr val="black">
                <a:alpha val="20000"/>
              </a:prstClr>
            </a:outerShdw>
          </a:effectLst>
        </p:spPr>
      </p:pic>
      <p:pic>
        <p:nvPicPr>
          <p:cNvPr id="25" name="图片 24" descr="意意"/>
          <p:cNvPicPr>
            <a:picLocks noChangeAspect="1"/>
          </p:cNvPicPr>
          <p:nvPr/>
        </p:nvPicPr>
        <p:blipFill>
          <a:blip r:embed="rId2" cstate="print"/>
          <a:srcRect l="17763" t="31978" r="24742" b="18210"/>
          <a:stretch>
            <a:fillRect/>
          </a:stretch>
        </p:blipFill>
        <p:spPr>
          <a:xfrm>
            <a:off x="6065520" y="3302000"/>
            <a:ext cx="580390" cy="713105"/>
          </a:xfrm>
          <a:prstGeom prst="rect">
            <a:avLst/>
          </a:prstGeom>
          <a:effectLst>
            <a:outerShdw blurRad="381000" dir="18900000" sy="23000" kx="-1200000" algn="bl" rotWithShape="0">
              <a:prstClr val="black">
                <a:alpha val="20000"/>
              </a:prstClr>
            </a:outerShdw>
          </a:effectLst>
        </p:spPr>
      </p:pic>
      <p:pic>
        <p:nvPicPr>
          <p:cNvPr id="26" name="图片 25" descr="安安"/>
          <p:cNvPicPr>
            <a:picLocks noChangeAspect="1"/>
          </p:cNvPicPr>
          <p:nvPr/>
        </p:nvPicPr>
        <p:blipFill>
          <a:blip r:embed="rId3" cstate="print"/>
          <a:srcRect l="20705" t="29359" r="30110" b="19420"/>
          <a:stretch>
            <a:fillRect/>
          </a:stretch>
        </p:blipFill>
        <p:spPr>
          <a:xfrm>
            <a:off x="3164840" y="3258185"/>
            <a:ext cx="542925" cy="800735"/>
          </a:xfrm>
          <a:prstGeom prst="rect">
            <a:avLst/>
          </a:prstGeom>
          <a:effectLst>
            <a:outerShdw blurRad="381000" dir="18900000" sy="23000" kx="-1200000" algn="bl" rotWithShape="0">
              <a:prstClr val="black">
                <a:alpha val="20000"/>
              </a:prstClr>
            </a:outerShdw>
          </a:effectLst>
        </p:spPr>
      </p:pic>
      <p:pic>
        <p:nvPicPr>
          <p:cNvPr id="27" name="图片 26" descr="全全"/>
          <p:cNvPicPr>
            <a:picLocks noChangeAspect="1"/>
          </p:cNvPicPr>
          <p:nvPr/>
        </p:nvPicPr>
        <p:blipFill>
          <a:blip r:embed="rId4" cstate="print"/>
          <a:srcRect l="22715" t="33482" r="31090" b="16941"/>
          <a:stretch>
            <a:fillRect/>
          </a:stretch>
        </p:blipFill>
        <p:spPr>
          <a:xfrm>
            <a:off x="4222750" y="3244850"/>
            <a:ext cx="513080" cy="781050"/>
          </a:xfrm>
          <a:prstGeom prst="rect">
            <a:avLst/>
          </a:prstGeom>
          <a:effectLst>
            <a:outerShdw blurRad="381000" dir="18900000" sy="23000" kx="-1200000" algn="bl" rotWithShape="0">
              <a:prstClr val="black">
                <a:alpha val="20000"/>
              </a:prstClr>
            </a:outerShdw>
          </a:effectLst>
        </p:spPr>
      </p:pic>
      <p:sp>
        <p:nvSpPr>
          <p:cNvPr id="2" name="矩形 4"/>
          <p:cNvSpPr/>
          <p:nvPr/>
        </p:nvSpPr>
        <p:spPr>
          <a:xfrm>
            <a:off x="5853430" y="4829175"/>
            <a:ext cx="3290570" cy="252730"/>
          </a:xfrm>
          <a:prstGeom prst="rect">
            <a:avLst/>
          </a:prstGeom>
          <a:noFill/>
          <a:ln w="9525">
            <a:noFill/>
          </a:ln>
        </p:spPr>
        <p:txBody>
          <a:bodyPr wrap="square" lIns="68580" tIns="34290" rIns="68580" bIns="34290" anchor="t">
            <a:spAutoFit/>
          </a:bodyPr>
          <a:p>
            <a:r>
              <a:rPr lang="en-US" altLang="zh-CN" sz="1200" b="1" dirty="0">
                <a:solidFill>
                  <a:schemeClr val="bg1"/>
                </a:solidFill>
                <a:latin typeface="微软雅黑" panose="020B0503020204020204" pitchFamily="34" charset="-122"/>
                <a:ea typeface="微软雅黑" panose="020B0503020204020204" pitchFamily="34" charset="-122"/>
              </a:rPr>
              <a:t>网民网络安全感满意度调查活动</a:t>
            </a:r>
            <a:r>
              <a:rPr lang="zh-CN" altLang="en-US" sz="1200" b="1" dirty="0">
                <a:solidFill>
                  <a:schemeClr val="bg1"/>
                </a:solidFill>
                <a:latin typeface="微软雅黑" panose="020B0503020204020204" pitchFamily="34" charset="-122"/>
                <a:ea typeface="微软雅黑" panose="020B0503020204020204" pitchFamily="34" charset="-122"/>
              </a:rPr>
              <a:t>组委会</a:t>
            </a:r>
            <a:r>
              <a:rPr lang="en-US" altLang="zh-CN" sz="12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秘书处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 name="TextBox 1"/>
          <p:cNvSpPr txBox="1"/>
          <p:nvPr/>
        </p:nvSpPr>
        <p:spPr>
          <a:xfrm>
            <a:off x="1882775" y="1565275"/>
            <a:ext cx="5177155" cy="922020"/>
          </a:xfrm>
          <a:prstGeom prst="rect">
            <a:avLst/>
          </a:prstGeom>
          <a:noFill/>
          <a:effectLst>
            <a:outerShdw blurRad="50800" dist="38100" dir="5400000" algn="t" rotWithShape="0">
              <a:prstClr val="black">
                <a:alpha val="40000"/>
              </a:prstClr>
            </a:outerShdw>
            <a:reflection blurRad="6350" stA="52000" endA="300" endPos="35000" dir="5400000" sy="-100000" algn="bl" rotWithShape="0"/>
          </a:effectLst>
        </p:spPr>
        <p:txBody>
          <a:bodyPr wrap="square" rtlCol="0">
            <a:spAutoFit/>
          </a:bodyPr>
          <a:lstStyle/>
          <a:p>
            <a:pPr marL="0" lvl="1" algn="l" fontAlgn="auto"/>
            <a:r>
              <a:rPr lang="zh-CN" altLang="en-US" sz="5400" b="1" strike="noStrike" spc="300" noProof="1" dirty="0">
                <a:solidFill>
                  <a:srgbClr val="FF0000"/>
                </a:solidFill>
                <a:latin typeface="微软雅黑" panose="020B0503020204020204" pitchFamily="34" charset="-122"/>
                <a:ea typeface="微软雅黑" panose="020B0503020204020204" pitchFamily="34" charset="-122"/>
              </a:rPr>
              <a:t>一、指导思想</a:t>
            </a:r>
            <a:endParaRPr lang="zh-CN" altLang="en-US" sz="5400" b="1" strike="noStrike" spc="300" noProof="1"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07070" y="60960"/>
            <a:ext cx="716915" cy="716915"/>
          </a:xfrm>
          <a:prstGeom prst="rect">
            <a:avLst/>
          </a:prstGeom>
        </p:spPr>
      </p:pic>
      <p:sp>
        <p:nvSpPr>
          <p:cNvPr id="2" name="矩形 4"/>
          <p:cNvSpPr/>
          <p:nvPr/>
        </p:nvSpPr>
        <p:spPr>
          <a:xfrm>
            <a:off x="5853430" y="4829175"/>
            <a:ext cx="3290570" cy="252730"/>
          </a:xfrm>
          <a:prstGeom prst="rect">
            <a:avLst/>
          </a:prstGeom>
          <a:noFill/>
          <a:ln w="9525">
            <a:noFill/>
          </a:ln>
        </p:spPr>
        <p:txBody>
          <a:bodyPr wrap="square" lIns="68580" tIns="34290" rIns="68580" bIns="34290" anchor="t">
            <a:spAutoFit/>
          </a:bodyPr>
          <a:p>
            <a:r>
              <a:rPr lang="en-US" altLang="zh-CN" sz="1200" b="1" dirty="0">
                <a:solidFill>
                  <a:schemeClr val="bg1"/>
                </a:solidFill>
                <a:latin typeface="微软雅黑" panose="020B0503020204020204" pitchFamily="34" charset="-122"/>
                <a:ea typeface="微软雅黑" panose="020B0503020204020204" pitchFamily="34" charset="-122"/>
              </a:rPr>
              <a:t>网民网络安全感满意度调查活动</a:t>
            </a:r>
            <a:r>
              <a:rPr lang="zh-CN" altLang="en-US" sz="1200" b="1" dirty="0">
                <a:solidFill>
                  <a:schemeClr val="bg1"/>
                </a:solidFill>
                <a:latin typeface="微软雅黑" panose="020B0503020204020204" pitchFamily="34" charset="-122"/>
                <a:ea typeface="微软雅黑" panose="020B0503020204020204" pitchFamily="34" charset="-122"/>
              </a:rPr>
              <a:t>组委会</a:t>
            </a:r>
            <a:r>
              <a:rPr lang="en-US" altLang="zh-CN" sz="12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秘书处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527685"/>
            <a:ext cx="7635875" cy="3966210"/>
          </a:xfrm>
          <a:prstGeom prst="rect">
            <a:avLst/>
          </a:prstGeom>
          <a:noFill/>
          <a:ln w="38100">
            <a:solidFill>
              <a:srgbClr val="C00000"/>
            </a:solidFill>
          </a:ln>
        </p:spPr>
        <p:txBody>
          <a:bodyPr wrap="square" lIns="288290" tIns="144145" rIns="288290" bIns="144145">
            <a:spAutoFit/>
          </a:bodyPr>
          <a:p>
            <a:pPr algn="just">
              <a:lnSpc>
                <a:spcPct val="150000"/>
              </a:lnSpc>
              <a:spcBef>
                <a:spcPts val="600"/>
              </a:spcBef>
              <a:spcAft>
                <a:spcPts val="600"/>
              </a:spcAft>
              <a:buFont typeface="Wingdings" panose="05000000000000000000" charset="0"/>
            </a:pPr>
            <a:r>
              <a:rPr lang="zh-CN" b="0">
                <a:latin typeface="微软雅黑" panose="020B0503020204020204" pitchFamily="34" charset="-122"/>
                <a:cs typeface="微软雅黑" panose="020B0503020204020204" pitchFamily="34" charset="-122"/>
              </a:rPr>
              <a:t>（一）打造网民心中不倒的“民心桥”，是调查活动一贯坚持的核心指导思想</a:t>
            </a:r>
            <a:endParaRPr lang="zh-CN" b="0">
              <a:latin typeface="微软雅黑" panose="020B0503020204020204" pitchFamily="34" charset="-122"/>
              <a:cs typeface="微软雅黑" panose="020B0503020204020204" pitchFamily="34" charset="-122"/>
            </a:endParaRPr>
          </a:p>
          <a:p>
            <a:pPr algn="just">
              <a:lnSpc>
                <a:spcPct val="150000"/>
              </a:lnSpc>
              <a:spcBef>
                <a:spcPts val="600"/>
              </a:spcBef>
              <a:spcAft>
                <a:spcPts val="600"/>
              </a:spcAft>
              <a:buFont typeface="Wingdings" panose="05000000000000000000" charset="0"/>
            </a:pPr>
            <a:r>
              <a:rPr lang="zh-CN" b="0">
                <a:latin typeface="微软雅黑" panose="020B0503020204020204" pitchFamily="34" charset="-122"/>
                <a:cs typeface="微软雅黑" panose="020B0503020204020204" pitchFamily="34" charset="-122"/>
              </a:rPr>
              <a:t>（二）是否全面、客观、真实反映网情民意，是衡量调查活动成功与否的关键标准</a:t>
            </a:r>
            <a:endParaRPr lang="zh-CN" b="0">
              <a:latin typeface="微软雅黑" panose="020B0503020204020204" pitchFamily="34" charset="-122"/>
              <a:cs typeface="微软雅黑" panose="020B0503020204020204" pitchFamily="34" charset="-122"/>
            </a:endParaRPr>
          </a:p>
          <a:p>
            <a:pPr algn="just">
              <a:lnSpc>
                <a:spcPct val="150000"/>
              </a:lnSpc>
              <a:spcBef>
                <a:spcPts val="600"/>
              </a:spcBef>
              <a:spcAft>
                <a:spcPts val="600"/>
              </a:spcAft>
              <a:buFont typeface="Wingdings" panose="05000000000000000000" charset="0"/>
            </a:pPr>
            <a:r>
              <a:rPr lang="zh-CN" b="0">
                <a:latin typeface="微软雅黑" panose="020B0503020204020204" pitchFamily="34" charset="-122"/>
                <a:cs typeface="微软雅黑" panose="020B0503020204020204" pitchFamily="34" charset="-122"/>
              </a:rPr>
              <a:t>（三）能否既兼顾广大网民的长期关切，又与时俱进，切中时弊，是衡量调查活动是否具有持久生命力的重要指标</a:t>
            </a:r>
            <a:endParaRPr lang="zh-CN" b="0">
              <a:latin typeface="微软雅黑" panose="020B0503020204020204" pitchFamily="34" charset="-122"/>
              <a:cs typeface="微软雅黑" panose="020B0503020204020204" pitchFamily="34" charset="-122"/>
            </a:endParaRPr>
          </a:p>
          <a:p>
            <a:pPr algn="just">
              <a:lnSpc>
                <a:spcPct val="150000"/>
              </a:lnSpc>
              <a:spcBef>
                <a:spcPts val="600"/>
              </a:spcBef>
              <a:spcAft>
                <a:spcPts val="600"/>
              </a:spcAft>
              <a:buFont typeface="Wingdings" panose="05000000000000000000" charset="0"/>
            </a:pPr>
            <a:r>
              <a:rPr lang="zh-CN" b="0">
                <a:latin typeface="微软雅黑" panose="020B0503020204020204" pitchFamily="34" charset="-122"/>
                <a:cs typeface="微软雅黑" panose="020B0503020204020204" pitchFamily="34" charset="-122"/>
              </a:rPr>
              <a:t>（四）网民对调查活动本身是否具有较高的安全感和满意度，是调查活动对自己所倡导的安全、满意理念的真实写照</a:t>
            </a:r>
            <a:endParaRPr lang="zh-CN" b="0">
              <a:latin typeface="微软雅黑" panose="020B0503020204020204" pitchFamily="34" charset="-122"/>
              <a:cs typeface="微软雅黑" panose="020B0503020204020204" pitchFamily="34" charset="-122"/>
            </a:endParaRPr>
          </a:p>
          <a:p>
            <a:pPr algn="just">
              <a:lnSpc>
                <a:spcPct val="150000"/>
              </a:lnSpc>
              <a:spcBef>
                <a:spcPts val="600"/>
              </a:spcBef>
              <a:spcAft>
                <a:spcPts val="600"/>
              </a:spcAft>
              <a:buFont typeface="Wingdings" panose="05000000000000000000" charset="0"/>
            </a:pPr>
            <a:r>
              <a:rPr lang="zh-CN" b="0">
                <a:latin typeface="微软雅黑" panose="020B0503020204020204" pitchFamily="34" charset="-122"/>
                <a:cs typeface="微软雅黑" panose="020B0503020204020204" pitchFamily="34" charset="-122"/>
              </a:rPr>
              <a:t>（五）主要依托行业组织的自身资源和能力开展活动，是公益性调查活动发展的必然趋势</a:t>
            </a:r>
            <a:endParaRPr lang="zh-CN" b="0">
              <a:latin typeface="微软雅黑" panose="020B0503020204020204" pitchFamily="34" charset="-122"/>
              <a:cs typeface="微软雅黑" panose="020B0503020204020204" pitchFamily="34" charset="-122"/>
            </a:endParaRPr>
          </a:p>
          <a:p>
            <a:pPr algn="just">
              <a:lnSpc>
                <a:spcPct val="150000"/>
              </a:lnSpc>
              <a:spcBef>
                <a:spcPts val="600"/>
              </a:spcBef>
              <a:spcAft>
                <a:spcPts val="600"/>
              </a:spcAft>
              <a:buFont typeface="Wingdings" panose="05000000000000000000" charset="0"/>
            </a:pPr>
            <a:r>
              <a:rPr lang="zh-CN" b="0">
                <a:latin typeface="微软雅黑" panose="020B0503020204020204" pitchFamily="34" charset="-122"/>
                <a:cs typeface="微软雅黑" panose="020B0503020204020204" pitchFamily="34" charset="-122"/>
              </a:rPr>
              <a:t>（六）能否有质量地开展好调查活动，是检验各发起单位是否有能力履行社会责任、参与社会治理的试金石</a:t>
            </a:r>
            <a:endParaRPr lang="zh-CN" altLang="en-US" b="0">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6615430" cy="119888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（一）打造网民心中不倒的“民心桥”</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调查活动一贯坚持的核心指导思想</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4" name="文本框 3"/>
          <p:cNvSpPr txBox="1"/>
          <p:nvPr/>
        </p:nvSpPr>
        <p:spPr>
          <a:xfrm>
            <a:off x="721995" y="1696085"/>
            <a:ext cx="7774940" cy="2830195"/>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sz="1600" b="0">
                <a:effectLst/>
                <a:latin typeface="微软雅黑" panose="020B0503020204020204" pitchFamily="34" charset="-122"/>
                <a:cs typeface="微软雅黑" panose="020B0503020204020204" pitchFamily="34" charset="-122"/>
              </a:rPr>
              <a:t>调查活动自</a:t>
            </a:r>
            <a:r>
              <a:rPr lang="en-US" sz="1600" b="0">
                <a:effectLst/>
                <a:latin typeface="微软雅黑" panose="020B0503020204020204" pitchFamily="34" charset="-122"/>
                <a:cs typeface="微软雅黑" panose="020B0503020204020204" pitchFamily="34" charset="-122"/>
              </a:rPr>
              <a:t>2018</a:t>
            </a:r>
            <a:r>
              <a:rPr lang="zh-CN" sz="1600" b="0">
                <a:effectLst/>
                <a:latin typeface="微软雅黑" panose="020B0503020204020204" pitchFamily="34" charset="-122"/>
                <a:cs typeface="微软雅黑" panose="020B0503020204020204" pitchFamily="34" charset="-122"/>
              </a:rPr>
              <a:t>年举办以来，一直以“听民声、集民意、解民忧、畅民心”为己任，全面了解、反映网民对我国网络安全状况的感受和看法，向国家和有关部门开展互联网治理与监管提供详实的网情民意支撑。</a:t>
            </a:r>
            <a:endParaRPr lang="zh-CN" sz="16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sz="1600" b="0">
                <a:effectLst/>
                <a:latin typeface="微软雅黑" panose="020B0503020204020204" pitchFamily="34" charset="-122"/>
                <a:cs typeface="微软雅黑" panose="020B0503020204020204" pitchFamily="34" charset="-122"/>
              </a:rPr>
              <a:t>近日，习近平总书记就研究吸收网民对党的二十大相关工作意见建议作出重要指示强调，要走好新形势下的群众路线，善于通过互联网等各种渠道问需于民、问计于民，更好倾听民声、尊重民意、顺应民心。总书记的重要指示精神，赋予调查活动更高的使命和要求。</a:t>
            </a:r>
            <a:endParaRPr lang="zh-CN" altLang="en-US" sz="1600"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6615430" cy="119888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（二）是否全面、客观、真实反映网情民意</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衡量调查活动成功与否的关键标准</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4" name="文本框 3"/>
          <p:cNvSpPr txBox="1"/>
          <p:nvPr/>
        </p:nvSpPr>
        <p:spPr>
          <a:xfrm>
            <a:off x="721995" y="1696085"/>
            <a:ext cx="7774940" cy="2984500"/>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sz="1600" b="0">
                <a:effectLst/>
                <a:latin typeface="微软雅黑" panose="020B0503020204020204" pitchFamily="34" charset="-122"/>
                <a:cs typeface="微软雅黑" panose="020B0503020204020204" pitchFamily="34" charset="-122"/>
              </a:rPr>
              <a:t>调查数据的真实准确是整个调查工作的生命线，而调查数据的全面均衡则是调查工作的水平线。</a:t>
            </a:r>
            <a:endParaRPr sz="16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sz="1600" b="0">
                <a:effectLst/>
                <a:latin typeface="微软雅黑" panose="020B0503020204020204" pitchFamily="34" charset="-122"/>
                <a:cs typeface="微软雅黑" panose="020B0503020204020204" pitchFamily="34" charset="-122"/>
              </a:rPr>
              <a:t>建议发起单位强化指引，注重质量，做好各采集单位的跟进服务工作，引导网民积极参与、认真答题，保证样本数据真实、有效，让调查活动客观反映网情民意。</a:t>
            </a:r>
            <a:endParaRPr sz="16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sz="1600" b="0">
                <a:effectLst/>
                <a:latin typeface="微软雅黑" panose="020B0503020204020204" pitchFamily="34" charset="-122"/>
                <a:cs typeface="微软雅黑" panose="020B0503020204020204" pitchFamily="34" charset="-122"/>
              </a:rPr>
              <a:t>资源条件相对较好的发起单位可以进一步优化合作架构，优化资源布局，查漏补缺，精准施策，力求在巩固前四年成果的基础上，实现调查活动面向各地区、各行业、各人群均衡发展。</a:t>
            </a:r>
            <a:endParaRPr sz="1600"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21995" y="124460"/>
            <a:ext cx="7592695" cy="1753235"/>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（三）能否既兼顾广大网民的长期关切，又与时俱进，切中时弊</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调查活动是否具有持久生命力的重要考量</a:t>
            </a:r>
            <a:endParaRPr lang="zh-CN" altLang="en-US"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8" name="文本框 7"/>
          <p:cNvSpPr txBox="1"/>
          <p:nvPr/>
        </p:nvSpPr>
        <p:spPr>
          <a:xfrm>
            <a:off x="598805" y="1954530"/>
            <a:ext cx="7946390" cy="3014980"/>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sz="1000" b="0">
                <a:effectLst/>
                <a:latin typeface="微软雅黑" panose="020B0503020204020204" pitchFamily="34" charset="-122"/>
                <a:cs typeface="微软雅黑" panose="020B0503020204020204" pitchFamily="34" charset="-122"/>
              </a:rPr>
              <a:t>调查活动</a:t>
            </a:r>
            <a:r>
              <a:rPr 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定位</a:t>
            </a:r>
            <a:r>
              <a:rPr lang="zh-CN" altLang="en-US" sz="1000" b="0">
                <a:effectLst/>
                <a:latin typeface="微软雅黑" panose="020B0503020204020204" pitchFamily="34" charset="-122"/>
                <a:cs typeface="微软雅黑" panose="020B0503020204020204" pitchFamily="34" charset="-122"/>
              </a:rPr>
              <a:t>为网民与国家相关部门之间</a:t>
            </a:r>
            <a:r>
              <a:rPr 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沟通网情民意的</a:t>
            </a:r>
            <a:r>
              <a:rPr lang="en-US" alt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a:t>
            </a:r>
            <a:r>
              <a:rPr 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桥梁</a:t>
            </a:r>
            <a:r>
              <a:rPr lang="en-US" alt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a:t>
            </a:r>
            <a:r>
              <a:rPr lang="zh-CN" altLang="en-US" sz="1000" b="0">
                <a:effectLst/>
                <a:latin typeface="微软雅黑" panose="020B0503020204020204" pitchFamily="34" charset="-122"/>
                <a:cs typeface="微软雅黑" panose="020B0503020204020204" pitchFamily="34" charset="-122"/>
              </a:rPr>
              <a:t>，必须能够</a:t>
            </a:r>
            <a:r>
              <a:rPr 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紧随时代脉搏，回应当下关切</a:t>
            </a:r>
            <a:r>
              <a:rPr lang="zh-CN" sz="1000" b="0">
                <a:solidFill>
                  <a:schemeClr val="tx1"/>
                </a:solidFill>
                <a:effectLst/>
                <a:latin typeface="微软雅黑" panose="020B0503020204020204" pitchFamily="34" charset="-122"/>
                <a:cs typeface="微软雅黑" panose="020B0503020204020204" pitchFamily="34" charset="-122"/>
              </a:rPr>
              <a:t>，以公众期望和网络空间治理工作需求为导向</a:t>
            </a:r>
            <a:endParaRPr lang="zh-CN"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en-US" altLang="zh-CN" sz="1000" b="0">
                <a:effectLst/>
                <a:latin typeface="微软雅黑" panose="020B0503020204020204" pitchFamily="34" charset="-122"/>
                <a:cs typeface="微软雅黑" panose="020B0503020204020204" pitchFamily="34" charset="-122"/>
              </a:rPr>
              <a:t>2022</a:t>
            </a:r>
            <a:r>
              <a:rPr lang="zh-CN" altLang="en-US" sz="1000" b="0">
                <a:effectLst/>
                <a:latin typeface="微软雅黑" panose="020B0503020204020204" pitchFamily="34" charset="-122"/>
                <a:cs typeface="微软雅黑" panose="020B0503020204020204" pitchFamily="34" charset="-122"/>
              </a:rPr>
              <a:t>调查活动问卷（征求意见稿）已经出炉，正在面向业内专家、学者公开征求意见，稍后将有承办单位代表专题介绍今年调查问卷的设计思路和主要特点。届时，与会代表</a:t>
            </a:r>
            <a:r>
              <a:rPr lang="zh-CN" altLang="en-US" sz="1000">
                <a:effectLst/>
                <a:latin typeface="微软雅黑" panose="020B0503020204020204" pitchFamily="34" charset="-122"/>
                <a:cs typeface="微软雅黑" panose="020B0503020204020204" pitchFamily="34" charset="-122"/>
                <a:sym typeface="+mn-ea"/>
              </a:rPr>
              <a:t>如果</a:t>
            </a:r>
            <a:r>
              <a:rPr lang="zh-CN" altLang="en-US" sz="1000" b="0">
                <a:effectLst/>
                <a:latin typeface="微软雅黑" panose="020B0503020204020204" pitchFamily="34" charset="-122"/>
                <a:cs typeface="微软雅黑" panose="020B0503020204020204" pitchFamily="34" charset="-122"/>
              </a:rPr>
              <a:t>有成熟的意见和建议，欢迎向组委会提出来，我们综合各方意见，再对问卷进行优化。</a:t>
            </a:r>
            <a:endParaRPr lang="zh-CN" altLang="en-US" sz="10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en-US" altLang="zh-CN" sz="1000" b="0">
                <a:effectLst/>
                <a:latin typeface="微软雅黑" panose="020B0503020204020204" pitchFamily="34" charset="-122"/>
                <a:cs typeface="微软雅黑" panose="020B0503020204020204" pitchFamily="34" charset="-122"/>
              </a:rPr>
              <a:t>2022</a:t>
            </a:r>
            <a:r>
              <a:rPr lang="zh-CN" altLang="en-US" sz="1000" b="0">
                <a:effectLst/>
                <a:latin typeface="微软雅黑" panose="020B0503020204020204" pitchFamily="34" charset="-122"/>
                <a:cs typeface="微软雅黑" panose="020B0503020204020204" pitchFamily="34" charset="-122"/>
              </a:rPr>
              <a:t>调查活动问卷由以下内容组成：</a:t>
            </a:r>
            <a:endParaRPr lang="zh-CN" altLang="en-US" sz="1000" b="0">
              <a:effectLst/>
              <a:latin typeface="微软雅黑" panose="020B0503020204020204" pitchFamily="34" charset="-122"/>
              <a:cs typeface="微软雅黑" panose="020B0503020204020204" pitchFamily="34" charset="-122"/>
            </a:endParaRPr>
          </a:p>
          <a:p>
            <a:pPr marL="457200" lvl="1" algn="just">
              <a:lnSpc>
                <a:spcPct val="150000"/>
              </a:lnSpc>
              <a:spcAft>
                <a:spcPts val="1200"/>
              </a:spcAft>
              <a:buFont typeface="Wingdings" panose="05000000000000000000" charset="0"/>
            </a:pPr>
            <a:r>
              <a:rPr lang="en-US" altLang="zh-CN" sz="1000" b="0">
                <a:effectLst/>
                <a:latin typeface="微软雅黑" panose="020B0503020204020204" pitchFamily="34" charset="-122"/>
                <a:cs typeface="微软雅黑" panose="020B0503020204020204" pitchFamily="34" charset="-122"/>
              </a:rPr>
              <a:t>1</a:t>
            </a:r>
            <a:r>
              <a:rPr lang="zh-CN" altLang="en-US" sz="1000" b="0">
                <a:effectLst/>
                <a:latin typeface="微软雅黑" panose="020B0503020204020204" pitchFamily="34" charset="-122"/>
                <a:cs typeface="微软雅黑" panose="020B0503020204020204" pitchFamily="34" charset="-122"/>
              </a:rPr>
              <a:t>、</a:t>
            </a:r>
            <a:r>
              <a:rPr lang="zh-CN" altLang="en-US"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公众版问卷</a:t>
            </a:r>
            <a:r>
              <a:rPr lang="zh-CN" altLang="en-US" sz="1000" b="0">
                <a:effectLst/>
                <a:latin typeface="微软雅黑" panose="020B0503020204020204" pitchFamily="34" charset="-122"/>
                <a:cs typeface="微软雅黑" panose="020B0503020204020204" pitchFamily="34" charset="-122"/>
              </a:rPr>
              <a:t>，包含</a:t>
            </a:r>
            <a:r>
              <a:rPr lang="en-US" altLang="zh-CN" sz="1000" b="0">
                <a:effectLst/>
                <a:latin typeface="微软雅黑" panose="020B0503020204020204" pitchFamily="34" charset="-122"/>
                <a:cs typeface="微软雅黑" panose="020B0503020204020204" pitchFamily="34" charset="-122"/>
              </a:rPr>
              <a:t>1</a:t>
            </a:r>
            <a:r>
              <a:rPr lang="zh-CN" altLang="en-US" sz="1000" b="0">
                <a:effectLst/>
                <a:latin typeface="微软雅黑" panose="020B0503020204020204" pitchFamily="34" charset="-122"/>
                <a:cs typeface="微软雅黑" panose="020B0503020204020204" pitchFamily="34" charset="-122"/>
              </a:rPr>
              <a:t>套主问卷，</a:t>
            </a:r>
            <a:r>
              <a:rPr lang="en-US" altLang="zh-CN" sz="1000" b="0">
                <a:effectLst/>
                <a:latin typeface="微软雅黑" panose="020B0503020204020204" pitchFamily="34" charset="-122"/>
                <a:cs typeface="微软雅黑" panose="020B0503020204020204" pitchFamily="34" charset="-122"/>
              </a:rPr>
              <a:t>8</a:t>
            </a:r>
            <a:r>
              <a:rPr lang="zh-CN" altLang="en-US" sz="1000" b="0">
                <a:effectLst/>
                <a:latin typeface="微软雅黑" panose="020B0503020204020204" pitchFamily="34" charset="-122"/>
                <a:cs typeface="微软雅黑" panose="020B0503020204020204" pitchFamily="34" charset="-122"/>
              </a:rPr>
              <a:t>套专题问卷：（专题1）网络安全法治社会建设；（专题2）遏制网络违法犯罪行为；（专题3）个人信息保护与数据安全；（专题4）网络购物权益保护；（专题5）特殊人群网络权益保护；（专题6）互联网平台监管与企业自律；（专题7）数字政府服务与治理能力提升；（专题8）网络暴力防控。</a:t>
            </a:r>
            <a:endParaRPr lang="zh-CN" altLang="en-US" sz="1000" b="0">
              <a:effectLst/>
              <a:latin typeface="微软雅黑" panose="020B0503020204020204" pitchFamily="34" charset="-122"/>
              <a:cs typeface="微软雅黑" panose="020B0503020204020204" pitchFamily="34" charset="-122"/>
            </a:endParaRPr>
          </a:p>
          <a:p>
            <a:pPr marL="457200" lvl="1" algn="just">
              <a:lnSpc>
                <a:spcPct val="150000"/>
              </a:lnSpc>
              <a:spcAft>
                <a:spcPts val="1200"/>
              </a:spcAft>
              <a:buFont typeface="Wingdings" panose="05000000000000000000" charset="0"/>
            </a:pPr>
            <a:r>
              <a:rPr lang="en-US" altLang="zh-CN" sz="1000" b="0">
                <a:effectLst/>
                <a:latin typeface="微软雅黑" panose="020B0503020204020204" pitchFamily="34" charset="-122"/>
                <a:cs typeface="微软雅黑" panose="020B0503020204020204" pitchFamily="34" charset="-122"/>
              </a:rPr>
              <a:t>2</a:t>
            </a:r>
            <a:r>
              <a:rPr lang="zh-CN" altLang="en-US" sz="1000" b="0">
                <a:effectLst/>
                <a:latin typeface="微软雅黑" panose="020B0503020204020204" pitchFamily="34" charset="-122"/>
                <a:cs typeface="微软雅黑" panose="020B0503020204020204" pitchFamily="34" charset="-122"/>
              </a:rPr>
              <a:t>、</a:t>
            </a:r>
            <a:r>
              <a:rPr lang="zh-CN" altLang="en-US" sz="1000"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从业人员版问卷</a:t>
            </a:r>
            <a:r>
              <a:rPr lang="zh-CN" altLang="en-US" sz="1000">
                <a:effectLst/>
                <a:latin typeface="微软雅黑" panose="020B0503020204020204" pitchFamily="34" charset="-122"/>
                <a:cs typeface="微软雅黑" panose="020B0503020204020204" pitchFamily="34" charset="-122"/>
                <a:sym typeface="+mn-ea"/>
              </a:rPr>
              <a:t>，包含</a:t>
            </a:r>
            <a:r>
              <a:rPr lang="en-US" altLang="zh-CN" sz="1000">
                <a:effectLst/>
                <a:latin typeface="微软雅黑" panose="020B0503020204020204" pitchFamily="34" charset="-122"/>
                <a:cs typeface="微软雅黑" panose="020B0503020204020204" pitchFamily="34" charset="-122"/>
                <a:sym typeface="+mn-ea"/>
              </a:rPr>
              <a:t>1</a:t>
            </a:r>
            <a:r>
              <a:rPr lang="zh-CN" altLang="en-US" sz="1000">
                <a:effectLst/>
                <a:latin typeface="微软雅黑" panose="020B0503020204020204" pitchFamily="34" charset="-122"/>
                <a:cs typeface="微软雅黑" panose="020B0503020204020204" pitchFamily="34" charset="-122"/>
                <a:sym typeface="+mn-ea"/>
              </a:rPr>
              <a:t>套主问卷，</a:t>
            </a:r>
            <a:r>
              <a:rPr lang="en-US" altLang="zh-CN" sz="1000">
                <a:effectLst/>
                <a:latin typeface="微软雅黑" panose="020B0503020204020204" pitchFamily="34" charset="-122"/>
                <a:cs typeface="微软雅黑" panose="020B0503020204020204" pitchFamily="34" charset="-122"/>
                <a:sym typeface="+mn-ea"/>
              </a:rPr>
              <a:t>4</a:t>
            </a:r>
            <a:r>
              <a:rPr lang="zh-CN" altLang="en-US" sz="1000">
                <a:effectLst/>
                <a:latin typeface="微软雅黑" panose="020B0503020204020204" pitchFamily="34" charset="-122"/>
                <a:cs typeface="微软雅黑" panose="020B0503020204020204" pitchFamily="34" charset="-122"/>
                <a:sym typeface="+mn-ea"/>
              </a:rPr>
              <a:t>套子问卷：</a:t>
            </a:r>
            <a:r>
              <a:rPr lang="zh-CN" altLang="en-US" sz="1000" b="0">
                <a:effectLst/>
                <a:latin typeface="微软雅黑" panose="020B0503020204020204" pitchFamily="34" charset="-122"/>
                <a:cs typeface="微软雅黑" panose="020B0503020204020204" pitchFamily="34" charset="-122"/>
                <a:sym typeface="+mn-ea"/>
              </a:rPr>
              <a:t>（专题</a:t>
            </a:r>
            <a:r>
              <a:rPr lang="en-US" altLang="zh-CN" sz="1000" b="0">
                <a:effectLst/>
                <a:latin typeface="微软雅黑" panose="020B0503020204020204" pitchFamily="34" charset="-122"/>
                <a:cs typeface="微软雅黑" panose="020B0503020204020204" pitchFamily="34" charset="-122"/>
                <a:sym typeface="+mn-ea"/>
              </a:rPr>
              <a:t>1</a:t>
            </a:r>
            <a:r>
              <a:rPr lang="zh-CN" altLang="en-US" sz="1000" b="0">
                <a:effectLst/>
                <a:latin typeface="微软雅黑" panose="020B0503020204020204" pitchFamily="34" charset="-122"/>
                <a:cs typeface="微软雅黑" panose="020B0503020204020204" pitchFamily="34" charset="-122"/>
                <a:sym typeface="+mn-ea"/>
              </a:rPr>
              <a:t>）等保实施与企业合规；（专题</a:t>
            </a:r>
            <a:r>
              <a:rPr lang="en-US" altLang="zh-CN" sz="1000" b="0">
                <a:effectLst/>
                <a:latin typeface="微软雅黑" panose="020B0503020204020204" pitchFamily="34" charset="-122"/>
                <a:cs typeface="微软雅黑" panose="020B0503020204020204" pitchFamily="34" charset="-122"/>
                <a:sym typeface="+mn-ea"/>
              </a:rPr>
              <a:t>2</a:t>
            </a:r>
            <a:r>
              <a:rPr lang="zh-CN" altLang="en-US" sz="1000" b="0">
                <a:effectLst/>
                <a:latin typeface="微软雅黑" panose="020B0503020204020204" pitchFamily="34" charset="-122"/>
                <a:cs typeface="微软雅黑" panose="020B0503020204020204" pitchFamily="34" charset="-122"/>
                <a:sym typeface="+mn-ea"/>
              </a:rPr>
              <a:t>）行业发展与生态建设；（专题</a:t>
            </a:r>
            <a:r>
              <a:rPr lang="en-US" altLang="zh-CN" sz="1000" b="0">
                <a:effectLst/>
                <a:latin typeface="微软雅黑" panose="020B0503020204020204" pitchFamily="34" charset="-122"/>
                <a:cs typeface="微软雅黑" panose="020B0503020204020204" pitchFamily="34" charset="-122"/>
                <a:sym typeface="+mn-ea"/>
              </a:rPr>
              <a:t>3</a:t>
            </a:r>
            <a:r>
              <a:rPr lang="zh-CN" altLang="en-US" sz="1000" b="0">
                <a:effectLst/>
                <a:latin typeface="微软雅黑" panose="020B0503020204020204" pitchFamily="34" charset="-122"/>
                <a:cs typeface="微软雅黑" panose="020B0503020204020204" pitchFamily="34" charset="-122"/>
                <a:sym typeface="+mn-ea"/>
              </a:rPr>
              <a:t>）新技术应用与网络安全；（专题</a:t>
            </a:r>
            <a:r>
              <a:rPr lang="en-US" altLang="zh-CN" sz="1000" b="0">
                <a:effectLst/>
                <a:latin typeface="微软雅黑" panose="020B0503020204020204" pitchFamily="34" charset="-122"/>
                <a:cs typeface="微软雅黑" panose="020B0503020204020204" pitchFamily="34" charset="-122"/>
                <a:sym typeface="+mn-ea"/>
              </a:rPr>
              <a:t>4</a:t>
            </a:r>
            <a:r>
              <a:rPr lang="zh-CN" altLang="en-US" sz="1000" b="0">
                <a:effectLst/>
                <a:latin typeface="微软雅黑" panose="020B0503020204020204" pitchFamily="34" charset="-122"/>
                <a:cs typeface="微软雅黑" panose="020B0503020204020204" pitchFamily="34" charset="-122"/>
                <a:sym typeface="+mn-ea"/>
              </a:rPr>
              <a:t>）科技创新与人才培养。</a:t>
            </a:r>
            <a:endParaRPr lang="zh-CN" altLang="en-US" sz="1000" b="0">
              <a:effectLst/>
              <a:latin typeface="微软雅黑" panose="020B0503020204020204" pitchFamily="34" charset="-122"/>
              <a:cs typeface="微软雅黑" panose="020B0503020204020204" pitchFamily="3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775970" y="124460"/>
            <a:ext cx="7592060" cy="1614805"/>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2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（四）网民对调查活动本身是否享有较高的安全感和满意度</a:t>
            </a:r>
            <a:endParaRPr lang="zh-CN" sz="22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en-US" altLang="zh-CN" sz="22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2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调查活动是否遵循自己倡导的安全、满意理念的真实写照</a:t>
            </a:r>
            <a:endParaRPr lang="zh-CN" altLang="en-US" sz="22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5" name="文本框 4"/>
          <p:cNvSpPr txBox="1"/>
          <p:nvPr/>
        </p:nvSpPr>
        <p:spPr>
          <a:xfrm>
            <a:off x="721995" y="2226945"/>
            <a:ext cx="7774940" cy="1845310"/>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b="0">
                <a:effectLst/>
                <a:latin typeface="微软雅黑" panose="020B0503020204020204" pitchFamily="34" charset="-122"/>
                <a:cs typeface="微软雅黑" panose="020B0503020204020204" pitchFamily="34" charset="-122"/>
              </a:rPr>
              <a:t>众所周知，我们的</a:t>
            </a:r>
            <a:r>
              <a:rPr lang="zh-CN"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调查活动紧紧围绕两个维度</a:t>
            </a:r>
            <a:r>
              <a:rPr lang="zh-CN" altLang="en-US">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sym typeface="+mn-ea"/>
              </a:rPr>
              <a:t>（向度）</a:t>
            </a:r>
            <a:r>
              <a:rPr lang="zh-CN"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展开</a:t>
            </a:r>
            <a:r>
              <a:rPr lang="zh-CN" b="0">
                <a:effectLst/>
                <a:latin typeface="微软雅黑" panose="020B0503020204020204" pitchFamily="34" charset="-122"/>
                <a:cs typeface="微软雅黑" panose="020B0503020204020204" pitchFamily="34" charset="-122"/>
              </a:rPr>
              <a:t>：</a:t>
            </a:r>
            <a:endParaRPr b="0">
              <a:effectLst/>
              <a:latin typeface="微软雅黑" panose="020B0503020204020204" pitchFamily="34" charset="-122"/>
              <a:cs typeface="微软雅黑" panose="020B0503020204020204" pitchFamily="34" charset="-122"/>
            </a:endParaRPr>
          </a:p>
          <a:p>
            <a:pPr lvl="1" algn="just">
              <a:lnSpc>
                <a:spcPct val="150000"/>
              </a:lnSpc>
              <a:spcAft>
                <a:spcPts val="1200"/>
              </a:spcAft>
              <a:buFont typeface="Wingdings" panose="05000000000000000000" charset="0"/>
            </a:pPr>
            <a:r>
              <a:rPr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安全感</a:t>
            </a:r>
            <a:r>
              <a:rPr b="0">
                <a:effectLst/>
                <a:latin typeface="微软雅黑" panose="020B0503020204020204" pitchFamily="34" charset="-122"/>
                <a:cs typeface="微软雅黑" panose="020B0503020204020204" pitchFamily="34" charset="-122"/>
              </a:rPr>
              <a:t>（和安全有关的感受）——</a:t>
            </a:r>
            <a:r>
              <a:rPr lang="zh-CN" b="0">
                <a:effectLst/>
                <a:latin typeface="微软雅黑" panose="020B0503020204020204" pitchFamily="34" charset="-122"/>
                <a:cs typeface="微软雅黑" panose="020B0503020204020204" pitchFamily="34" charset="-122"/>
              </a:rPr>
              <a:t>指向</a:t>
            </a:r>
            <a:r>
              <a:rPr b="0">
                <a:effectLst/>
                <a:latin typeface="微软雅黑" panose="020B0503020204020204" pitchFamily="34" charset="-122"/>
                <a:cs typeface="微软雅黑" panose="020B0503020204020204" pitchFamily="34" charset="-122"/>
              </a:rPr>
              <a:t>网络空间的治理环境、安全形势</a:t>
            </a:r>
            <a:endParaRPr b="0">
              <a:effectLst/>
              <a:latin typeface="微软雅黑" panose="020B0503020204020204" pitchFamily="34" charset="-122"/>
              <a:cs typeface="微软雅黑" panose="020B0503020204020204" pitchFamily="34" charset="-122"/>
            </a:endParaRPr>
          </a:p>
          <a:p>
            <a:pPr lvl="1" algn="just">
              <a:lnSpc>
                <a:spcPct val="150000"/>
              </a:lnSpc>
              <a:spcAft>
                <a:spcPts val="1200"/>
              </a:spcAft>
              <a:buFont typeface="Wingdings" panose="05000000000000000000" charset="0"/>
            </a:pPr>
            <a:r>
              <a:rPr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满意度</a:t>
            </a:r>
            <a:r>
              <a:rPr b="0">
                <a:effectLst/>
                <a:latin typeface="微软雅黑" panose="020B0503020204020204" pitchFamily="34" charset="-122"/>
                <a:cs typeface="微软雅黑" panose="020B0503020204020204" pitchFamily="34" charset="-122"/>
              </a:rPr>
              <a:t>（和满意有关的感受）——</a:t>
            </a:r>
            <a:r>
              <a:rPr lang="zh-CN" b="0">
                <a:effectLst/>
                <a:latin typeface="微软雅黑" panose="020B0503020204020204" pitchFamily="34" charset="-122"/>
                <a:cs typeface="微软雅黑" panose="020B0503020204020204" pitchFamily="34" charset="-122"/>
              </a:rPr>
              <a:t>指向</a:t>
            </a:r>
            <a:r>
              <a:rPr b="0">
                <a:effectLst/>
                <a:latin typeface="微软雅黑" panose="020B0503020204020204" pitchFamily="34" charset="-122"/>
                <a:cs typeface="微软雅黑" panose="020B0503020204020204" pitchFamily="34" charset="-122"/>
              </a:rPr>
              <a:t>网络空间的治理</a:t>
            </a:r>
            <a:r>
              <a:rPr lang="zh-CN" b="0">
                <a:effectLst/>
                <a:latin typeface="微软雅黑" panose="020B0503020204020204" pitchFamily="34" charset="-122"/>
                <a:cs typeface="微软雅黑" panose="020B0503020204020204" pitchFamily="34" charset="-122"/>
              </a:rPr>
              <a:t>成效</a:t>
            </a:r>
            <a:r>
              <a:rPr b="0">
                <a:effectLst/>
                <a:latin typeface="微软雅黑" panose="020B0503020204020204" pitchFamily="34" charset="-122"/>
                <a:cs typeface="微软雅黑" panose="020B0503020204020204" pitchFamily="34" charset="-122"/>
              </a:rPr>
              <a:t>、服务水平</a:t>
            </a:r>
            <a:endParaRPr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en-US" b="0">
                <a:effectLst/>
                <a:latin typeface="微软雅黑" panose="020B0503020204020204" pitchFamily="34" charset="-122"/>
                <a:cs typeface="微软雅黑" panose="020B0503020204020204" pitchFamily="34" charset="-122"/>
              </a:rPr>
              <a:t>“</a:t>
            </a:r>
            <a:r>
              <a:rPr lang="zh-CN" altLang="en-US" b="0">
                <a:effectLst/>
                <a:latin typeface="微软雅黑" panose="020B0503020204020204" pitchFamily="34" charset="-122"/>
                <a:cs typeface="微软雅黑" panose="020B0503020204020204" pitchFamily="34" charset="-122"/>
              </a:rPr>
              <a:t>安全感</a:t>
            </a:r>
            <a:r>
              <a:rPr lang="en-US" b="0">
                <a:effectLst/>
                <a:latin typeface="微软雅黑" panose="020B0503020204020204" pitchFamily="34" charset="-122"/>
                <a:cs typeface="微软雅黑" panose="020B0503020204020204" pitchFamily="34" charset="-122"/>
              </a:rPr>
              <a:t>”</a:t>
            </a:r>
            <a:r>
              <a:rPr lang="zh-CN" altLang="en-US" b="0">
                <a:effectLst/>
                <a:latin typeface="微软雅黑" panose="020B0503020204020204" pitchFamily="34" charset="-122"/>
                <a:cs typeface="微软雅黑" panose="020B0503020204020204" pitchFamily="34" charset="-122"/>
              </a:rPr>
              <a:t>和</a:t>
            </a:r>
            <a:r>
              <a:rPr lang="en-US" altLang="zh-CN" b="0">
                <a:effectLst/>
                <a:latin typeface="微软雅黑" panose="020B0503020204020204" pitchFamily="34" charset="-122"/>
                <a:cs typeface="微软雅黑" panose="020B0503020204020204" pitchFamily="34" charset="-122"/>
              </a:rPr>
              <a:t>“</a:t>
            </a:r>
            <a:r>
              <a:rPr lang="zh-CN" altLang="en-US" b="0">
                <a:effectLst/>
                <a:latin typeface="微软雅黑" panose="020B0503020204020204" pitchFamily="34" charset="-122"/>
                <a:cs typeface="微软雅黑" panose="020B0503020204020204" pitchFamily="34" charset="-122"/>
              </a:rPr>
              <a:t>满意度</a:t>
            </a:r>
            <a:r>
              <a:rPr lang="en-US" altLang="zh-CN" b="0">
                <a:effectLst/>
                <a:latin typeface="微软雅黑" panose="020B0503020204020204" pitchFamily="34" charset="-122"/>
                <a:cs typeface="微软雅黑" panose="020B0503020204020204" pitchFamily="34" charset="-122"/>
              </a:rPr>
              <a:t>”</a:t>
            </a:r>
            <a:r>
              <a:rPr lang="zh-CN" altLang="en-US" b="0">
                <a:effectLst/>
                <a:latin typeface="微软雅黑" panose="020B0503020204020204" pitchFamily="34" charset="-122"/>
                <a:cs typeface="微软雅黑" panose="020B0503020204020204" pitchFamily="34" charset="-122"/>
              </a:rPr>
              <a:t>，</a:t>
            </a:r>
            <a:r>
              <a:rPr lang="zh-CN" altLang="en-US" b="0">
                <a:solidFill>
                  <a:schemeClr val="bg2"/>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不仅是我们调查的维度，也是我们积极倡导的理念</a:t>
            </a:r>
            <a:r>
              <a:rPr lang="zh-CN" altLang="en-US" b="0">
                <a:effectLst/>
                <a:latin typeface="微软雅黑" panose="020B0503020204020204" pitchFamily="34" charset="-122"/>
                <a:cs typeface="微软雅黑" panose="020B0503020204020204" pitchFamily="34" charset="-122"/>
              </a:rPr>
              <a:t>，要身体力行</a:t>
            </a:r>
            <a:endParaRPr lang="zh-CN" altLang="en-US"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
            <a:ext cx="9144000" cy="5143499"/>
          </a:xfrm>
          <a:prstGeom prst="rect">
            <a:avLst/>
          </a:prstGeom>
        </p:spPr>
      </p:pic>
      <p:pic>
        <p:nvPicPr>
          <p:cNvPr id="3" name="图片 2"/>
          <p:cNvPicPr>
            <a:picLocks noChangeAspect="1"/>
          </p:cNvPicPr>
          <p:nvPr>
            <p:custDataLst>
              <p:tags r:id="rId3"/>
            </p:custDataLst>
          </p:nvPr>
        </p:nvPicPr>
        <p:blipFill rotWithShape="1">
          <a:blip r:embed="rId4" cstate="screen"/>
          <a:srcRect/>
          <a:stretch>
            <a:fillRect/>
          </a:stretch>
        </p:blipFill>
        <p:spPr>
          <a:xfrm flipV="1">
            <a:off x="0" y="3400425"/>
            <a:ext cx="9144000" cy="1743075"/>
          </a:xfrm>
          <a:prstGeom prst="rect">
            <a:avLst/>
          </a:prstGeom>
        </p:spPr>
      </p:pic>
      <p:pic>
        <p:nvPicPr>
          <p:cNvPr id="15" name="图片 14"/>
          <p:cNvPicPr>
            <a:picLocks noChangeAspect="1"/>
          </p:cNvPicPr>
          <p:nvPr>
            <p:custDataLst>
              <p:tags r:id="rId5"/>
            </p:custDataLst>
          </p:nvPr>
        </p:nvPicPr>
        <p:blipFill>
          <a:blip r:embed="rId6"/>
          <a:srcRect/>
          <a:stretch>
            <a:fillRect/>
          </a:stretch>
        </p:blipFill>
        <p:spPr>
          <a:xfrm rot="20081769" flipH="1">
            <a:off x="-165004" y="-49039"/>
            <a:ext cx="760677" cy="760677"/>
          </a:xfrm>
          <a:custGeom>
            <a:avLst/>
            <a:gdLst>
              <a:gd name="connsiteX0" fmla="*/ 0 w 1014236"/>
              <a:gd name="connsiteY0" fmla="*/ 0 h 1014236"/>
              <a:gd name="connsiteX1" fmla="*/ 0 w 1014236"/>
              <a:gd name="connsiteY1" fmla="*/ 1014236 h 1014236"/>
              <a:gd name="connsiteX2" fmla="*/ 1014236 w 1014236"/>
              <a:gd name="connsiteY2" fmla="*/ 1014236 h 1014236"/>
              <a:gd name="connsiteX3" fmla="*/ 1014236 w 1014236"/>
              <a:gd name="connsiteY3" fmla="*/ 908011 h 1014236"/>
              <a:gd name="connsiteX4" fmla="*/ 584947 w 1014236"/>
              <a:gd name="connsiteY4" fmla="*/ 0 h 101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36" h="1014236">
                <a:moveTo>
                  <a:pt x="0" y="0"/>
                </a:moveTo>
                <a:lnTo>
                  <a:pt x="0" y="1014236"/>
                </a:lnTo>
                <a:lnTo>
                  <a:pt x="1014236" y="1014236"/>
                </a:lnTo>
                <a:lnTo>
                  <a:pt x="1014236" y="908011"/>
                </a:lnTo>
                <a:lnTo>
                  <a:pt x="584947" y="0"/>
                </a:lnTo>
                <a:close/>
              </a:path>
            </a:pathLst>
          </a:custGeom>
        </p:spPr>
      </p:pic>
      <p:sp>
        <p:nvSpPr>
          <p:cNvPr id="100" name="文本框 99"/>
          <p:cNvSpPr txBox="1"/>
          <p:nvPr/>
        </p:nvSpPr>
        <p:spPr>
          <a:xfrm>
            <a:off x="587375" y="124460"/>
            <a:ext cx="7943850" cy="1198880"/>
          </a:xfrm>
          <a:prstGeom prst="rect">
            <a:avLst/>
          </a:prstGeom>
          <a:noFill/>
          <a:ln w="9525">
            <a:noFill/>
          </a:ln>
        </p:spPr>
        <p:txBody>
          <a:bodyPr wrap="square">
            <a:spAutoFit/>
          </a:bodyPr>
          <a:p>
            <a:pPr>
              <a:lnSpc>
                <a:spcPct val="150000"/>
              </a:lnSpc>
              <a:spcAft>
                <a:spcPts val="0"/>
              </a:spcAft>
              <a:buFont typeface="Wingdings" panose="05000000000000000000" charset="0"/>
            </a:pP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（五）主要依靠社会力量举办公益活动</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a:p>
            <a:pPr>
              <a:lnSpc>
                <a:spcPct val="150000"/>
              </a:lnSpc>
              <a:spcAft>
                <a:spcPts val="0"/>
              </a:spcAft>
              <a:buFont typeface="Wingdings" panose="05000000000000000000" charset="0"/>
            </a:pPr>
            <a:r>
              <a:rPr lang="en-US" alt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rPr>
              <a:t>公益性调查活动未来发展的必然趋势</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cs typeface="微软雅黑" panose="020B0503020204020204" pitchFamily="34" charset="-122"/>
            </a:endParaRPr>
          </a:p>
        </p:txBody>
      </p:sp>
      <p:sp>
        <p:nvSpPr>
          <p:cNvPr id="5" name="文本框 4"/>
          <p:cNvSpPr txBox="1"/>
          <p:nvPr/>
        </p:nvSpPr>
        <p:spPr>
          <a:xfrm>
            <a:off x="756285" y="2071370"/>
            <a:ext cx="7774940" cy="1722120"/>
          </a:xfrm>
          <a:prstGeom prst="rect">
            <a:avLst/>
          </a:prstGeom>
          <a:noFill/>
          <a:ln w="9525">
            <a:noFill/>
          </a:ln>
        </p:spPr>
        <p:txBody>
          <a:bodyPr wrap="square">
            <a:spAutoFit/>
          </a:bodyPr>
          <a:p>
            <a:pPr marL="284480" indent="-284480" algn="just">
              <a:lnSpc>
                <a:spcPct val="150000"/>
              </a:lnSpc>
              <a:spcAft>
                <a:spcPts val="1200"/>
              </a:spcAft>
              <a:buFont typeface="Wingdings" panose="05000000000000000000" charset="0"/>
              <a:buChar char="l"/>
            </a:pPr>
            <a:r>
              <a:rPr lang="zh-CN" sz="1600" b="0">
                <a:effectLst/>
                <a:latin typeface="微软雅黑" panose="020B0503020204020204" pitchFamily="34" charset="-122"/>
                <a:cs typeface="微软雅黑" panose="020B0503020204020204" pitchFamily="34" charset="-122"/>
              </a:rPr>
              <a:t>未来，大量公益</a:t>
            </a:r>
            <a:r>
              <a:rPr sz="1600" b="0">
                <a:effectLst/>
                <a:latin typeface="微软雅黑" panose="020B0503020204020204" pitchFamily="34" charset="-122"/>
                <a:cs typeface="微软雅黑" panose="020B0503020204020204" pitchFamily="34" charset="-122"/>
              </a:rPr>
              <a:t>活动</a:t>
            </a:r>
            <a:r>
              <a:rPr lang="zh-CN" sz="1600" b="0">
                <a:effectLst/>
                <a:latin typeface="微软雅黑" panose="020B0503020204020204" pitchFamily="34" charset="-122"/>
                <a:cs typeface="微软雅黑" panose="020B0503020204020204" pitchFamily="34" charset="-122"/>
              </a:rPr>
              <a:t>会</a:t>
            </a:r>
            <a:r>
              <a:rPr sz="1600" b="0">
                <a:effectLst/>
                <a:latin typeface="微软雅黑" panose="020B0503020204020204" pitchFamily="34" charset="-122"/>
                <a:cs typeface="微软雅黑" panose="020B0503020204020204" pitchFamily="34" charset="-122"/>
              </a:rPr>
              <a:t>转</a:t>
            </a:r>
            <a:r>
              <a:rPr lang="zh-CN" sz="1600" b="0">
                <a:effectLst/>
                <a:latin typeface="微软雅黑" panose="020B0503020204020204" pitchFamily="34" charset="-122"/>
                <a:cs typeface="微软雅黑" panose="020B0503020204020204" pitchFamily="34" charset="-122"/>
              </a:rPr>
              <a:t>由社会力量举办</a:t>
            </a:r>
            <a:r>
              <a:rPr sz="1600" b="0">
                <a:effectLst/>
                <a:latin typeface="微软雅黑" panose="020B0503020204020204" pitchFamily="34" charset="-122"/>
                <a:cs typeface="微软雅黑" panose="020B0503020204020204" pitchFamily="34" charset="-122"/>
              </a:rPr>
              <a:t>，</a:t>
            </a:r>
            <a:r>
              <a:rPr lang="zh-CN" sz="1600" b="0">
                <a:effectLst/>
                <a:latin typeface="微软雅黑" panose="020B0503020204020204" pitchFamily="34" charset="-122"/>
                <a:cs typeface="微软雅黑" panose="020B0503020204020204" pitchFamily="34" charset="-122"/>
              </a:rPr>
              <a:t>依靠民间资源和力量去开展，</a:t>
            </a:r>
            <a:r>
              <a:rPr lang="zh-CN" sz="1600">
                <a:effectLst/>
                <a:latin typeface="微软雅黑" panose="020B0503020204020204" pitchFamily="34" charset="-122"/>
                <a:cs typeface="微软雅黑" panose="020B0503020204020204" pitchFamily="34" charset="-122"/>
                <a:sym typeface="+mn-ea"/>
              </a:rPr>
              <a:t>减少</a:t>
            </a:r>
            <a:r>
              <a:rPr sz="1600">
                <a:effectLst/>
                <a:latin typeface="微软雅黑" panose="020B0503020204020204" pitchFamily="34" charset="-122"/>
                <a:cs typeface="微软雅黑" panose="020B0503020204020204" pitchFamily="34" charset="-122"/>
                <a:sym typeface="+mn-ea"/>
              </a:rPr>
              <a:t>行政</a:t>
            </a:r>
            <a:r>
              <a:rPr lang="zh-CN" sz="1600">
                <a:effectLst/>
                <a:latin typeface="微软雅黑" panose="020B0503020204020204" pitchFamily="34" charset="-122"/>
                <a:cs typeface="微软雅黑" panose="020B0503020204020204" pitchFamily="34" charset="-122"/>
                <a:sym typeface="+mn-ea"/>
              </a:rPr>
              <a:t>推动，</a:t>
            </a:r>
            <a:r>
              <a:rPr lang="zh-CN" sz="1600" b="0">
                <a:effectLst/>
                <a:latin typeface="微软雅黑" panose="020B0503020204020204" pitchFamily="34" charset="-122"/>
                <a:cs typeface="微软雅黑" panose="020B0503020204020204" pitchFamily="34" charset="-122"/>
              </a:rPr>
              <a:t>这</a:t>
            </a:r>
            <a:r>
              <a:rPr sz="1600" b="0">
                <a:effectLst/>
                <a:latin typeface="微软雅黑" panose="020B0503020204020204" pitchFamily="34" charset="-122"/>
                <a:cs typeface="微软雅黑" panose="020B0503020204020204" pitchFamily="34" charset="-122"/>
              </a:rPr>
              <a:t>是大势所趋。</a:t>
            </a:r>
            <a:endParaRPr sz="1600" b="0">
              <a:effectLst/>
              <a:latin typeface="微软雅黑" panose="020B0503020204020204" pitchFamily="34" charset="-122"/>
              <a:cs typeface="微软雅黑" panose="020B0503020204020204" pitchFamily="34" charset="-122"/>
            </a:endParaRPr>
          </a:p>
          <a:p>
            <a:pPr marL="284480" indent="-284480" algn="just">
              <a:lnSpc>
                <a:spcPct val="150000"/>
              </a:lnSpc>
              <a:spcAft>
                <a:spcPts val="1200"/>
              </a:spcAft>
              <a:buFont typeface="Wingdings" panose="05000000000000000000" charset="0"/>
              <a:buChar char="l"/>
            </a:pPr>
            <a:r>
              <a:rPr lang="zh-CN" altLang="en-US" sz="1600" b="0">
                <a:effectLst/>
                <a:latin typeface="微软雅黑" panose="020B0503020204020204" pitchFamily="34" charset="-122"/>
                <a:cs typeface="微软雅黑" panose="020B0503020204020204" pitchFamily="34" charset="-122"/>
              </a:rPr>
              <a:t>调查活动的</a:t>
            </a:r>
            <a:r>
              <a:rPr lang="en-US" altLang="zh-CN" sz="1600" b="0">
                <a:effectLst/>
                <a:latin typeface="微软雅黑" panose="020B0503020204020204" pitchFamily="34" charset="-122"/>
                <a:cs typeface="微软雅黑" panose="020B0503020204020204" pitchFamily="34" charset="-122"/>
              </a:rPr>
              <a:t>“</a:t>
            </a:r>
            <a:r>
              <a:rPr lang="zh-CN" altLang="en-US" sz="1600" b="0">
                <a:effectLst/>
                <a:latin typeface="微软雅黑" panose="020B0503020204020204" pitchFamily="34" charset="-122"/>
                <a:cs typeface="微软雅黑" panose="020B0503020204020204" pitchFamily="34" charset="-122"/>
              </a:rPr>
              <a:t>公益性</a:t>
            </a:r>
            <a:r>
              <a:rPr lang="en-US" altLang="zh-CN" sz="1600" b="0">
                <a:effectLst/>
                <a:latin typeface="微软雅黑" panose="020B0503020204020204" pitchFamily="34" charset="-122"/>
                <a:cs typeface="微软雅黑" panose="020B0503020204020204" pitchFamily="34" charset="-122"/>
              </a:rPr>
              <a:t>”</a:t>
            </a:r>
            <a:r>
              <a:rPr lang="zh-CN" altLang="en-US" sz="1600" b="0">
                <a:effectLst/>
                <a:latin typeface="微软雅黑" panose="020B0503020204020204" pitchFamily="34" charset="-122"/>
                <a:cs typeface="微软雅黑" panose="020B0503020204020204" pitchFamily="34" charset="-122"/>
              </a:rPr>
              <a:t>，意味着我们也可以探索一条取自社会、回馈社会的可持续发展之路。活动组委会和各发起单位愿意顺应趋势，积极探索。</a:t>
            </a:r>
            <a:endParaRPr lang="zh-CN" altLang="en-US" sz="1600" b="0">
              <a:effectLst/>
              <a:latin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tags/tag1.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12.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13.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16.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17.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20.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21.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24.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25.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28.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29.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32.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33.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36.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37.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4.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40.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41.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44.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45.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48.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49.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5.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52.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53.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56.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57.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60.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61.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07616_7*i*10"/>
  <p:tag name="KSO_WM_TEMPLATE_CATEGORY" val="custom"/>
  <p:tag name="KSO_WM_TEMPLATE_INDEX" val="20207616"/>
  <p:tag name="KSO_WM_UNIT_LAYERLEVEL" val="1"/>
  <p:tag name="KSO_WM_TAG_VERSION" val="1.0"/>
  <p:tag name="KSO_WM_BEAUTIFY_FLAG" val="#wm#"/>
  <p:tag name="KSO_WM_FULL_TEXT_BEAUTIFY_COPY_ID" val="3"/>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64.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65.xml><?xml version="1.0" encoding="utf-8"?>
<p:tagLst xmlns:p="http://schemas.openxmlformats.org/presentationml/2006/main">
  <p:tag name="COMMONDATA" val="eyJoZGlkIjoiOGQ2YjM4ZDViN2FmYjQ2YzUxNjUwMDk2YWVkODMzNWUifQ=="/>
  <p:tag name="KSO_WPP_MARK_KEY" val="e7de4c4b-41d0-405d-9226-b5bb47bb860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7616_7*i*4"/>
  <p:tag name="KSO_WM_TEMPLATE_CATEGORY" val="custom"/>
  <p:tag name="KSO_WM_TEMPLATE_INDEX" val="20207616"/>
  <p:tag name="KSO_WM_UNIT_LAYERLEVEL" val="1"/>
  <p:tag name="KSO_WM_TAG_VERSION" val="1.0"/>
  <p:tag name="KSO_WM_BEAUTIFY_FLAG" val="#wm#"/>
  <p:tag name="KSO_WM_FULL_TEXT_BEAUTIFY_COPY_ID" val="15"/>
</p:tagLst>
</file>

<file path=ppt/tags/tag8.xml><?xml version="1.0" encoding="utf-8"?>
<p:tagLst xmlns:p="http://schemas.openxmlformats.org/presentationml/2006/main">
  <p:tag name="KSO_WM_SLIDE_ID" val="custom20207616_7"/>
  <p:tag name="KSO_WM_TEMPLATE_SUBCATEGORY" val="0"/>
  <p:tag name="KSO_WM_TEMPLATE_MASTER_TYPE" val="0"/>
  <p:tag name="KSO_WM_TEMPLATE_COLOR_TYPE" val="1"/>
  <p:tag name="KSO_WM_SLIDE_TYPE" val="text"/>
  <p:tag name="KSO_WM_SLIDE_SUBTYPE" val="pureTxt"/>
  <p:tag name="KSO_WM_SLIDE_ITEM_CNT" val="0"/>
  <p:tag name="KSO_WM_SLIDE_INDEX" val="7"/>
  <p:tag name="KSO_WM_SLIDE_SIZE" val="977*545"/>
  <p:tag name="KSO_WM_SLIDE_POSITION" val="-17*-5"/>
  <p:tag name="KSO_WM_TAG_VERSION" val="1.0"/>
  <p:tag name="KSO_WM_BEAUTIFY_FLAG" val="#wm#"/>
  <p:tag name="KSO_WM_TEMPLATE_CATEGORY" val="custom"/>
  <p:tag name="KSO_WM_TEMPLATE_INDEX" val="20207616"/>
  <p:tag name="KSO_WM_SLIDE_LAYOUT" val="a_f"/>
  <p:tag name="KSO_WM_SLIDE_LAYOUT_CNT" val="1_1"/>
  <p:tag name="KSO_WM_FULL_TEXT_BEAUTIFY_COPY_ID" val="150995357"/>
  <p:tag name="KSO_WM_SPECIAL_SOURCE" val="bdnull"/>
  <p:tag name="KSO_WM_SLIDE_BK_DARK_LIGHT" val=""/>
  <p:tag name="KSO_WM_SLIDE_BACKGROUND_TYPE" val="general"/>
</p:tagLst>
</file>

<file path=ppt/tags/tag9.xml><?xml version="1.0" encoding="utf-8"?>
<p:tagLst xmlns:p="http://schemas.openxmlformats.org/presentationml/2006/main">
  <p:tag name="KSO_WM_UNIT_SUBTYPE" val="v"/>
  <p:tag name="KSO_WM_TEMPLATE_CATEGORY" val="chip"/>
  <p:tag name="KSO_WM_TEMPLATE_INDEX" val="20220550"/>
  <p:tag name="KSO_WM_UNIT_TYPE" val="i"/>
  <p:tag name="KSO_WM_UNIT_INDEX" val="1"/>
  <p:tag name="KSO_WM_UNIT_ID" val="chip20220550_4*i*1"/>
  <p:tag name="KSO_WM_BEAUTIFY_FLAG" val="#wm#"/>
  <p:tag name="KSO_WM_TAG_VERSION" val="1.0"/>
  <p:tag name="KSO_WM_CHIP_GROUPID" val="614db707ffb8e1d28d9db084"/>
  <p:tag name="KSO_WM_CHIP_XID" val="617a7e68004054b232b8a35f"/>
  <p:tag name="KSO_WM_UNIT_DEC_AREA_ID" val="360d4737dade4fd4933bc48e1cee0a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1976f1a252405e95f23300c6eda7e6"/>
  <p:tag name="KSO_WM_SLIDE_BACKGROUND_TYPE" val="general"/>
  <p:tag name="WM_BEAUTIFY_SHAPE_IDENTITY" val="{bd9747be-3b96-446a-a352-100aaf51eb39}"/>
</p:tagLst>
</file>

<file path=ppt/theme/theme1.xml><?xml version="1.0" encoding="utf-8"?>
<a:theme xmlns:a="http://schemas.openxmlformats.org/drawingml/2006/main" name="Office 主题">
  <a:themeElements>
    <a:clrScheme name="自定义 3366">
      <a:dk1>
        <a:srgbClr val="080808"/>
      </a:dk1>
      <a:lt1>
        <a:sysClr val="window" lastClr="FFFFFF"/>
      </a:lt1>
      <a:dk2>
        <a:srgbClr val="BD0000"/>
      </a:dk2>
      <a:lt2>
        <a:srgbClr val="9E0000"/>
      </a:lt2>
      <a:accent1>
        <a:srgbClr val="080808"/>
      </a:accent1>
      <a:accent2>
        <a:srgbClr val="080808"/>
      </a:accent2>
      <a:accent3>
        <a:srgbClr val="080808"/>
      </a:accent3>
      <a:accent4>
        <a:srgbClr val="080808"/>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bg1"/>
            </a:gs>
            <a:gs pos="100000">
              <a:srgbClr val="DDDEDD"/>
            </a:gs>
          </a:gsLst>
          <a:lin ang="6000000" scaled="0"/>
          <a:tileRect/>
        </a:gradFill>
        <a:ln w="28575">
          <a:solidFill>
            <a:schemeClr val="bg1"/>
          </a:solidFill>
        </a:ln>
        <a:effectLst>
          <a:outerShdw blurRad="279400" dist="254000" dir="8100000" algn="tr"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4806</Words>
  <Application>WPS 演示</Application>
  <PresentationFormat>全屏显示(16:9)</PresentationFormat>
  <Paragraphs>139</Paragraphs>
  <Slides>21</Slides>
  <Notes>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Arial</vt:lpstr>
      <vt:lpstr>宋体</vt:lpstr>
      <vt:lpstr>Wingdings</vt:lpstr>
      <vt:lpstr>微软雅黑</vt:lpstr>
      <vt:lpstr>Calibri</vt:lpstr>
      <vt:lpstr>Wingdings</vt:lpstr>
      <vt:lpstr>Arial Unicode MS</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严</cp:lastModifiedBy>
  <cp:revision>727</cp:revision>
  <dcterms:created xsi:type="dcterms:W3CDTF">2014-07-15T12:53:00Z</dcterms:created>
  <dcterms:modified xsi:type="dcterms:W3CDTF">2022-07-18T13:29:30Z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6F698714FB6642E9B1D9B6A9F9C1EB23</vt:lpwstr>
  </property>
</Properties>
</file>