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5" r:id="rId3"/>
    <p:sldId id="258" r:id="rId4"/>
    <p:sldId id="266" r:id="rId5"/>
    <p:sldId id="273" r:id="rId6"/>
    <p:sldId id="272" r:id="rId7"/>
    <p:sldId id="259" r:id="rId8"/>
    <p:sldId id="274" r:id="rId9"/>
    <p:sldId id="271" r:id="rId10"/>
    <p:sldId id="268" r:id="rId11"/>
    <p:sldId id="275" r:id="rId12"/>
    <p:sldId id="276" r:id="rId13"/>
    <p:sldId id="277" r:id="rId14"/>
    <p:sldId id="278" r:id="rId15"/>
    <p:sldId id="279" r:id="rId16"/>
    <p:sldId id="280" r:id="rId17"/>
    <p:sldId id="286" r:id="rId18"/>
    <p:sldId id="261" r:id="rId19"/>
  </p:sldIdLst>
  <p:sldSz cx="9144000" cy="5144135" type="screen16x9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楷体" panose="02010609060101010101" charset="-122"/>
      <p:regular r:id="rId25"/>
    </p:embeddedFont>
    <p:embeddedFont>
      <p:font typeface="黑体" panose="02010609060101010101" charset="-122"/>
      <p:regular r:id="rId26"/>
    </p:embeddedFont>
    <p:embeddedFont>
      <p:font typeface="Calibri" panose="020F0502020204030204" charset="0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4AB2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655"/>
        <p:guide pos="28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6.xml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6620" y="1297305"/>
            <a:ext cx="7349490" cy="1524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7830" y="2854917"/>
            <a:ext cx="7349400" cy="1104493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solidFill>
                  <a:schemeClr val="bg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pic>
        <p:nvPicPr>
          <p:cNvPr id="24" name="图片 23" descr="调查活动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3858" y="222885"/>
            <a:ext cx="756285" cy="756285"/>
          </a:xfrm>
          <a:prstGeom prst="rect">
            <a:avLst/>
          </a:prstGeom>
        </p:spPr>
      </p:pic>
      <p:pic>
        <p:nvPicPr>
          <p:cNvPr id="25" name="图片 24" descr="发布周"/>
          <p:cNvPicPr>
            <a:picLocks noChangeAspect="1"/>
          </p:cNvPicPr>
          <p:nvPr userDrawn="1"/>
        </p:nvPicPr>
        <p:blipFill>
          <a:blip r:embed="rId5"/>
          <a:srcRect r="24315"/>
          <a:stretch>
            <a:fillRect/>
          </a:stretch>
        </p:blipFill>
        <p:spPr>
          <a:xfrm>
            <a:off x="7947660" y="-94615"/>
            <a:ext cx="1176020" cy="1135380"/>
          </a:xfrm>
          <a:prstGeom prst="rect">
            <a:avLst/>
          </a:prstGeom>
        </p:spPr>
      </p:pic>
      <p:pic>
        <p:nvPicPr>
          <p:cNvPr id="26" name="图片 25" descr="网安联logo3"/>
          <p:cNvPicPr>
            <a:picLocks noChangeAspect="1"/>
          </p:cNvPicPr>
          <p:nvPr userDrawn="1"/>
        </p:nvPicPr>
        <p:blipFill>
          <a:blip r:embed="rId6"/>
          <a:srcRect l="24185"/>
          <a:stretch>
            <a:fillRect/>
          </a:stretch>
        </p:blipFill>
        <p:spPr>
          <a:xfrm>
            <a:off x="79375" y="-50800"/>
            <a:ext cx="1122680" cy="1047115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0" y="4453890"/>
            <a:ext cx="914336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ts val="1800"/>
              </a:lnSpc>
            </a:pP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年1</a:t>
            </a:r>
            <a:r>
              <a:rPr lang="en-US" altLang="zh-CN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lang="zh-CN" altLang="en-US" sz="1400" spc="14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spc="14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矢量智能对象"/>
          <p:cNvPicPr>
            <a:picLocks noChangeAspect="1"/>
          </p:cNvPicPr>
          <p:nvPr userDrawn="1"/>
        </p:nvPicPr>
        <p:blipFill>
          <a:blip r:embed="rId7"/>
          <a:srcRect t="29467" b="26746"/>
          <a:stretch>
            <a:fillRect/>
          </a:stretch>
        </p:blipFill>
        <p:spPr>
          <a:xfrm>
            <a:off x="2552065" y="1030605"/>
            <a:ext cx="4039870" cy="266700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378117"/>
            <a:ext cx="3972622" cy="61889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 descr="调查活动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54380" y="241935"/>
            <a:ext cx="4378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网络安全为人民</a:t>
            </a:r>
            <a:r>
              <a:rPr lang="en-US" altLang="zh-CN" sz="1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网络安全靠人民</a:t>
            </a:r>
            <a:endParaRPr lang="zh-CN" altLang="en-US" sz="1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089710" y="1378117"/>
            <a:ext cx="117088" cy="6188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972622" y="1378117"/>
            <a:ext cx="117088" cy="6188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6" name="图片 25" descr="网安联logo3"/>
          <p:cNvPicPr>
            <a:picLocks noChangeAspect="1"/>
          </p:cNvPicPr>
          <p:nvPr userDrawn="1"/>
        </p:nvPicPr>
        <p:blipFill>
          <a:blip r:embed="rId3"/>
          <a:srcRect l="24185"/>
          <a:stretch>
            <a:fillRect/>
          </a:stretch>
        </p:blipFill>
        <p:spPr>
          <a:xfrm>
            <a:off x="7620635" y="-62865"/>
            <a:ext cx="1122680" cy="1015365"/>
          </a:xfrm>
          <a:prstGeom prst="rect">
            <a:avLst/>
          </a:prstGeom>
        </p:spPr>
      </p:pic>
      <p:pic>
        <p:nvPicPr>
          <p:cNvPr id="14" name="图片 13" descr="发布周"/>
          <p:cNvPicPr>
            <a:picLocks noChangeAspect="1"/>
          </p:cNvPicPr>
          <p:nvPr userDrawn="1"/>
        </p:nvPicPr>
        <p:blipFill>
          <a:blip r:embed="rId4"/>
          <a:srcRect r="24315"/>
          <a:stretch>
            <a:fillRect/>
          </a:stretch>
        </p:blipFill>
        <p:spPr>
          <a:xfrm>
            <a:off x="7947660" y="-94615"/>
            <a:ext cx="1176020" cy="1135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6300" y="1007560"/>
            <a:ext cx="8226900" cy="529293"/>
          </a:xfr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6565" y="1765300"/>
            <a:ext cx="8227060" cy="3064510"/>
          </a:xfrm>
        </p:spPr>
        <p:txBody>
          <a:bodyPr vert="horz" lIns="90000" tIns="46800" rIns="90000" bIns="46800" rtlCol="0">
            <a:norm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6" descr="调查活动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18" name="图片 17" descr="发布周3"/>
          <p:cNvPicPr>
            <a:picLocks noChangeAspect="1"/>
          </p:cNvPicPr>
          <p:nvPr userDrawn="1"/>
        </p:nvPicPr>
        <p:blipFill>
          <a:blip r:embed="rId6"/>
          <a:srcRect l="30810" r="28271" b="17461"/>
          <a:stretch>
            <a:fillRect/>
          </a:stretch>
        </p:blipFill>
        <p:spPr>
          <a:xfrm>
            <a:off x="7737475" y="-19050"/>
            <a:ext cx="593725" cy="84645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 userDrawn="1"/>
        </p:nvPicPr>
        <p:blipFill>
          <a:blip r:embed="rId7"/>
          <a:srcRect l="28837" r="24397" b="16204"/>
          <a:stretch>
            <a:fillRect/>
          </a:stretch>
        </p:blipFill>
        <p:spPr>
          <a:xfrm>
            <a:off x="8406765" y="-31115"/>
            <a:ext cx="702310" cy="91948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754380" y="241935"/>
            <a:ext cx="43783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网络安全为人民</a:t>
            </a:r>
            <a:r>
              <a:rPr lang="en-US" altLang="zh-CN" sz="1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网络安全靠人民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80"/>
            <a:ext cx="8226900" cy="5292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456300" y="1117996"/>
            <a:ext cx="8226900" cy="35700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4590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3087000" y="473662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6582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27.xml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28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2.svg"/><Relationship Id="rId7" Type="http://schemas.openxmlformats.org/officeDocument/2006/relationships/image" Target="../media/image10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tags" Target="../tags/tag20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25.xml"/><Relationship Id="rId12" Type="http://schemas.openxmlformats.org/officeDocument/2006/relationships/image" Target="../media/image3.svg"/><Relationship Id="rId11" Type="http://schemas.openxmlformats.org/officeDocument/2006/relationships/image" Target="../media/image11.png"/><Relationship Id="rId10" Type="http://schemas.openxmlformats.org/officeDocument/2006/relationships/tags" Target="../tags/tag24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b="0" spc="-100" noProof="0" dirty="0">
                <a:ln>
                  <a:noFill/>
                </a:ln>
                <a:solidFill>
                  <a:prstClr val="white"/>
                </a:solidFill>
                <a:effectLst>
                  <a:outerShdw blurRad="190500" dist="38100" dir="2700000" algn="tl" rotWithShape="0">
                    <a:prstClr val="black">
                      <a:alpha val="10000"/>
                    </a:prstClr>
                  </a:outerShdw>
                </a:effectLst>
                <a:uLnTx/>
                <a:latin typeface="" pitchFamily="34" charset="-122"/>
                <a:ea typeface="" pitchFamily="34" charset="-122"/>
                <a:cs typeface="+mn-cs"/>
                <a:sym typeface="+mn-ea"/>
              </a:rPr>
              <a:t>汇聚治理共同体意识</a:t>
            </a:r>
            <a:br>
              <a:rPr kumimoji="0" lang="zh-CN" altLang="en-US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90500" dist="38100" dir="2700000" algn="tl" rotWithShape="0">
                    <a:prstClr val="black">
                      <a:alpha val="10000"/>
                    </a:prstClr>
                  </a:outerShdw>
                </a:effectLst>
                <a:uLnTx/>
                <a:uFillTx/>
                <a:latin typeface="" pitchFamily="34" charset="-122"/>
                <a:ea typeface="" pitchFamily="34" charset="-122"/>
                <a:cs typeface="+mn-cs"/>
              </a:rPr>
            </a:br>
            <a:r>
              <a:rPr lang="zh-CN" altLang="en-US" b="0" spc="-100" noProof="0" dirty="0">
                <a:ln>
                  <a:noFill/>
                </a:ln>
                <a:solidFill>
                  <a:prstClr val="white"/>
                </a:solidFill>
                <a:effectLst>
                  <a:outerShdw blurRad="190500" dist="38100" dir="2700000" algn="tl" rotWithShape="0">
                    <a:prstClr val="black">
                      <a:alpha val="10000"/>
                    </a:prstClr>
                  </a:outerShdw>
                </a:effectLst>
                <a:uLnTx/>
                <a:latin typeface="" pitchFamily="34" charset="-122"/>
                <a:ea typeface="" pitchFamily="34" charset="-122"/>
                <a:cs typeface="+mn-cs"/>
                <a:sym typeface="+mn-ea"/>
              </a:rPr>
              <a:t>合力建设网络安全法治社会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宁夏公安厅网络安全保卫总队</a:t>
            </a:r>
            <a:r>
              <a:rPr lang="en-US" altLang="zh-CN"/>
              <a:t>  </a:t>
            </a:r>
            <a:r>
              <a:rPr lang="zh-CN" altLang="en-US"/>
              <a:t>于月霞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公民依法用网，</a:t>
            </a:r>
            <a:r>
              <a:rPr lang="zh-CN" altLang="en-US" sz="2400"/>
              <a:t>依法维权和守法自律并行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1500"/>
              <a:t>保障好亿万网民的合法权利和利益，是网络法治社会建设的核心内容</a:t>
            </a:r>
            <a:endParaRPr lang="zh-CN" altLang="en-US" sz="1500"/>
          </a:p>
          <a:p>
            <a:r>
              <a:rPr lang="zh-CN" altLang="en-US" sz="1500"/>
              <a:t>党的二十大报告要求“加强个人信息保护”</a:t>
            </a:r>
            <a:endParaRPr lang="zh-CN" altLang="en-US" sz="1500"/>
          </a:p>
          <a:p>
            <a:endParaRPr lang="zh-CN" altLang="en-US" sz="1500"/>
          </a:p>
          <a:p>
            <a:endParaRPr lang="zh-CN" altLang="en-US" sz="1500"/>
          </a:p>
          <a:p>
            <a:endParaRPr lang="zh-CN" altLang="en-US" sz="1500"/>
          </a:p>
          <a:p>
            <a:endParaRPr lang="zh-CN" altLang="en-US" sz="1500"/>
          </a:p>
          <a:p>
            <a:r>
              <a:rPr lang="zh-CN" altLang="en-US" sz="1500"/>
              <a:t>强化了对网络、数字领域公民权利的保护</a:t>
            </a:r>
            <a:endParaRPr lang="zh-CN" altLang="en-US" sz="1500"/>
          </a:p>
        </p:txBody>
      </p:sp>
      <p:grpSp>
        <p:nvGrpSpPr>
          <p:cNvPr id="5" name="组合 4"/>
          <p:cNvGrpSpPr/>
          <p:nvPr/>
        </p:nvGrpSpPr>
        <p:grpSpPr>
          <a:xfrm>
            <a:off x="824865" y="2573496"/>
            <a:ext cx="7421880" cy="1929924"/>
            <a:chOff x="1707" y="3824"/>
            <a:chExt cx="11688" cy="3039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" y="3836"/>
              <a:ext cx="1759" cy="3027"/>
            </a:xfrm>
            <a:prstGeom prst="rect">
              <a:avLst/>
            </a:prstGeom>
          </p:spPr>
        </p:pic>
        <p:pic>
          <p:nvPicPr>
            <p:cNvPr id="101" name="图片 100"/>
            <p:cNvPicPr/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489" y="3824"/>
              <a:ext cx="1637" cy="27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5" y="3856"/>
              <a:ext cx="1778" cy="267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rcRect l="16357" r="16357"/>
            <a:stretch>
              <a:fillRect/>
            </a:stretch>
          </p:blipFill>
          <p:spPr>
            <a:xfrm>
              <a:off x="6822" y="3885"/>
              <a:ext cx="1758" cy="261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rcRect l="19651" r="19207"/>
            <a:stretch>
              <a:fillRect/>
            </a:stretch>
          </p:blipFill>
          <p:spPr>
            <a:xfrm>
              <a:off x="10199" y="3919"/>
              <a:ext cx="1658" cy="245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rcRect l="17878" r="16885"/>
            <a:stretch>
              <a:fillRect/>
            </a:stretch>
          </p:blipFill>
          <p:spPr>
            <a:xfrm>
              <a:off x="8539" y="3836"/>
              <a:ext cx="1728" cy="254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rcRect l="15782" r="16150"/>
            <a:stretch>
              <a:fillRect/>
            </a:stretch>
          </p:blipFill>
          <p:spPr>
            <a:xfrm>
              <a:off x="11766" y="3910"/>
              <a:ext cx="1629" cy="2397"/>
            </a:xfrm>
            <a:prstGeom prst="rect">
              <a:avLst/>
            </a:prstGeom>
          </p:spPr>
        </p:pic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公民依法用网，</a:t>
            </a:r>
            <a:r>
              <a:rPr lang="zh-CN" altLang="en-US" sz="2400">
                <a:sym typeface="+mn-ea"/>
              </a:rPr>
              <a:t>依法维权和守法自律并行</a:t>
            </a:r>
            <a:endParaRPr lang="zh-CN" altLang="en-US" sz="2400"/>
          </a:p>
        </p:txBody>
      </p:sp>
      <p:sp>
        <p:nvSpPr>
          <p:cNvPr id="9" name="稻壳优创意 1-1"/>
          <p:cNvSpPr/>
          <p:nvPr/>
        </p:nvSpPr>
        <p:spPr>
          <a:xfrm>
            <a:off x="751205" y="2006600"/>
            <a:ext cx="3759200" cy="1815465"/>
          </a:xfrm>
          <a:prstGeom prst="roundRect">
            <a:avLst>
              <a:gd name="adj" fmla="val 1008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了解法律赋予的法定权利</a:t>
            </a:r>
            <a:endParaRPr kumimoji="0" lang="zh-CN" altLang="en-US" sz="1500" b="0" i="0" u="none" strike="noStrike" kern="1200" cap="none" spc="150" normalizeH="0" baseline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当网上合法利益被侵犯依法主动维权</a:t>
            </a:r>
            <a:endParaRPr kumimoji="0" lang="zh-CN" altLang="en-US" sz="1500" b="0" i="0" u="none" strike="noStrike" kern="1200" cap="none" spc="150" normalizeH="0" baseline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" pitchFamily="34" charset="-122"/>
              <a:ea typeface="汉仪正圆-55W" panose="00020600040101010101" pitchFamily="18" charset="-122"/>
              <a:cs typeface="+mn-cs"/>
            </a:endParaRPr>
          </a:p>
        </p:txBody>
      </p:sp>
      <p:sp>
        <p:nvSpPr>
          <p:cNvPr id="11" name="稻壳优创意 2"/>
          <p:cNvSpPr/>
          <p:nvPr/>
        </p:nvSpPr>
        <p:spPr>
          <a:xfrm>
            <a:off x="292100" y="3918585"/>
            <a:ext cx="8635365" cy="1265555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80000">
                <a:schemeClr val="accent1">
                  <a:alpha val="0"/>
                </a:schemeClr>
              </a:gs>
              <a:gs pos="20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0800000" scaled="1"/>
            <a:tileRect/>
          </a:gradFill>
          <a:ln w="6350">
            <a:gradFill>
              <a:gsLst>
                <a:gs pos="13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汉仪正圆-55W" panose="00020600040101010101" pitchFamily="18" charset="-122"/>
              <a:cs typeface="+mn-cs"/>
            </a:endParaRPr>
          </a:p>
        </p:txBody>
      </p:sp>
      <p:sp>
        <p:nvSpPr>
          <p:cNvPr id="12" name="稻壳优创意 3"/>
          <p:cNvSpPr/>
          <p:nvPr/>
        </p:nvSpPr>
        <p:spPr>
          <a:xfrm>
            <a:off x="990600" y="3790315"/>
            <a:ext cx="6888480" cy="106299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80000">
                <a:schemeClr val="accent1">
                  <a:alpha val="0"/>
                </a:schemeClr>
              </a:gs>
              <a:gs pos="20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0800000" scaled="1"/>
            <a:tileRect/>
          </a:gradFill>
          <a:ln w="6350">
            <a:gradFill>
              <a:gsLst>
                <a:gs pos="13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共享网络宏利、规避网络风险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确保网络空间既安定有序又活力满满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稻壳优创意 4"/>
          <p:cNvSpPr/>
          <p:nvPr/>
        </p:nvSpPr>
        <p:spPr>
          <a:xfrm>
            <a:off x="1709420" y="3740150"/>
            <a:ext cx="5089525" cy="636905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80000">
                <a:schemeClr val="accent1">
                  <a:alpha val="0"/>
                </a:schemeClr>
              </a:gs>
              <a:gs pos="20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0800000" scaled="1"/>
            <a:tileRect/>
          </a:gradFill>
          <a:ln w="6350">
            <a:gradFill>
              <a:gsLst>
                <a:gs pos="13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汉仪正圆-55W" panose="00020600040101010101" pitchFamily="18" charset="-122"/>
              <a:cs typeface="+mn-cs"/>
            </a:endParaRPr>
          </a:p>
        </p:txBody>
      </p:sp>
      <p:sp>
        <p:nvSpPr>
          <p:cNvPr id="14" name="稻壳优创意 5"/>
          <p:cNvSpPr/>
          <p:nvPr/>
        </p:nvSpPr>
        <p:spPr>
          <a:xfrm>
            <a:off x="-76200" y="3007360"/>
            <a:ext cx="523240" cy="417830"/>
          </a:xfrm>
          <a:prstGeom prst="ellipse">
            <a:avLst/>
          </a:prstGeom>
          <a:gradFill>
            <a:gsLst>
              <a:gs pos="0">
                <a:srgbClr val="21A9E9">
                  <a:alpha val="35000"/>
                </a:srgbClr>
              </a:gs>
              <a:gs pos="100000">
                <a:schemeClr val="accent1">
                  <a:alpha val="10000"/>
                </a:schemeClr>
              </a:gs>
            </a:gsLst>
            <a:lin ang="2700000" scaled="1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汉仪正圆-55W" panose="00020600040101010101" pitchFamily="18" charset="-122"/>
              <a:cs typeface="+mn-cs"/>
            </a:endParaRPr>
          </a:p>
        </p:txBody>
      </p:sp>
      <p:sp>
        <p:nvSpPr>
          <p:cNvPr id="16" name="稻壳优创意 6"/>
          <p:cNvSpPr/>
          <p:nvPr/>
        </p:nvSpPr>
        <p:spPr>
          <a:xfrm>
            <a:off x="7411720" y="1663065"/>
            <a:ext cx="802640" cy="640080"/>
          </a:xfrm>
          <a:prstGeom prst="ellipse">
            <a:avLst/>
          </a:prstGeom>
          <a:gradFill>
            <a:gsLst>
              <a:gs pos="0">
                <a:srgbClr val="21A9E9">
                  <a:alpha val="35000"/>
                </a:srgbClr>
              </a:gs>
              <a:gs pos="100000">
                <a:schemeClr val="accent1">
                  <a:alpha val="10000"/>
                </a:schemeClr>
              </a:gs>
            </a:gsLst>
            <a:lin ang="2700000" scaled="1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汉仪正圆-55W" panose="00020600040101010101" pitchFamily="18" charset="-122"/>
              <a:cs typeface="+mn-cs"/>
            </a:endParaRPr>
          </a:p>
        </p:txBody>
      </p:sp>
      <p:sp>
        <p:nvSpPr>
          <p:cNvPr id="20" name="稻壳优创意 1-1"/>
          <p:cNvSpPr/>
          <p:nvPr/>
        </p:nvSpPr>
        <p:spPr>
          <a:xfrm>
            <a:off x="4610735" y="2006600"/>
            <a:ext cx="3654425" cy="1815465"/>
          </a:xfrm>
          <a:prstGeom prst="roundRect">
            <a:avLst>
              <a:gd name="adj" fmla="val 10089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切实自觉履行网上言论行为</a:t>
            </a:r>
            <a:endParaRPr kumimoji="0" lang="zh-CN" altLang="en-US" sz="1500" b="0" i="0" u="none" strike="noStrike" kern="1200" cap="none" spc="150" normalizeH="0" baseline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合法合规等基本法定义务</a:t>
            </a:r>
            <a:endParaRPr kumimoji="0" lang="zh-CN" altLang="en-US" sz="1500" b="0" i="0" u="none" strike="noStrike" kern="1200" cap="none" spc="150" normalizeH="0" baseline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稻壳优创意 9"/>
          <p:cNvSpPr/>
          <p:nvPr/>
        </p:nvSpPr>
        <p:spPr>
          <a:xfrm>
            <a:off x="1169670" y="1663700"/>
            <a:ext cx="2853055" cy="3498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  <a:effectLst>
            <a:reflection blurRad="76200" stA="32000" endPos="3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ym typeface="+mn-ea"/>
              </a:rPr>
              <a:t>依法维权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" pitchFamily="34" charset="-122"/>
              <a:cs typeface="OPPOSans B" panose="00020600040101010101" pitchFamily="18" charset="-122"/>
            </a:endParaRPr>
          </a:p>
        </p:txBody>
      </p:sp>
      <p:sp>
        <p:nvSpPr>
          <p:cNvPr id="24" name="稻壳优创意 9"/>
          <p:cNvSpPr/>
          <p:nvPr/>
        </p:nvSpPr>
        <p:spPr>
          <a:xfrm>
            <a:off x="5070475" y="1663700"/>
            <a:ext cx="2853055" cy="3498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  <a:effectLst>
            <a:reflection blurRad="76200" stA="32000" endPos="3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 anchorCtr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>
                <a:sym typeface="+mn-ea"/>
              </a:rPr>
              <a:t>守法自律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" pitchFamily="34" charset="-122"/>
              <a:cs typeface="OPPOSans B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23" grpId="0" bldLvl="0" animBg="1"/>
      <p:bldP spid="2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565" y="1007745"/>
            <a:ext cx="8525510" cy="529590"/>
          </a:xfrm>
        </p:spPr>
        <p:txBody>
          <a:bodyPr/>
          <a:p>
            <a:r>
              <a:rPr lang="zh-CN" altLang="en-US"/>
              <a:t>网络运营者依法建网</a:t>
            </a:r>
            <a:r>
              <a:rPr lang="zh-CN" altLang="en-US" sz="2400"/>
              <a:t>，重视源头治理和有效自治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505" y="1835150"/>
            <a:ext cx="8227060" cy="3064510"/>
          </a:xfrm>
        </p:spPr>
        <p:txBody>
          <a:bodyPr/>
          <a:p>
            <a:pPr marL="0" indent="0" algn="just">
              <a:buNone/>
            </a:pPr>
            <a:r>
              <a:rPr lang="en-US" altLang="zh-CN"/>
              <a:t>   </a:t>
            </a:r>
            <a:r>
              <a:rPr lang="en-US" altLang="zh-CN" sz="2500"/>
              <a:t>   </a:t>
            </a:r>
            <a:r>
              <a:rPr lang="zh-CN" altLang="en-US" sz="2200"/>
              <a:t>网络运营者在网络空间主要建设者的特殊地位，决定了其在网络空间治理中具有得天独厚的优势，其中，</a:t>
            </a:r>
            <a:r>
              <a:rPr lang="zh-CN" altLang="en-US" sz="2300" u="sng">
                <a:solidFill>
                  <a:schemeClr val="accent1"/>
                </a:solidFill>
              </a:rPr>
              <a:t>源头治理和有效自治是投入最小收益最大收效最稳的重要手段</a:t>
            </a:r>
            <a:r>
              <a:rPr lang="zh-CN" altLang="en-US" sz="2200"/>
              <a:t>。</a:t>
            </a:r>
            <a:endParaRPr lang="zh-CN" altLang="en-US" sz="220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200"/>
              <a:t>源头治理要求网络安全治理的关口要前置</a:t>
            </a:r>
            <a:endParaRPr lang="zh-CN" altLang="en-US" sz="2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1925" y="3383280"/>
            <a:ext cx="7092950" cy="77978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1800"/>
              <a:t>法定网络和数据安全保护义务及安全风险防控意识，同步实体化到网络空间建设的全流程、全过程</a:t>
            </a:r>
            <a:endParaRPr lang="zh-CN" altLang="en-US" sz="1800"/>
          </a:p>
        </p:txBody>
      </p:sp>
      <p:sp>
        <p:nvSpPr>
          <p:cNvPr id="11" name="稻壳优创意 2"/>
          <p:cNvSpPr/>
          <p:nvPr/>
        </p:nvSpPr>
        <p:spPr>
          <a:xfrm>
            <a:off x="789099" y="2327422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" pitchFamily="34" charset="-122"/>
                <a:ea typeface="" pitchFamily="34" charset="-122"/>
                <a:cs typeface="+mn-cs"/>
              </a:rPr>
              <a:t>01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6690" y="2413000"/>
            <a:ext cx="7254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信息化与网络安全同步规划、同步建设、同步使用的“三同步”原则</a:t>
            </a:r>
            <a:endParaRPr lang="zh-CN" altLang="en-US">
              <a:sym typeface="+mn-ea"/>
            </a:endParaRPr>
          </a:p>
        </p:txBody>
      </p:sp>
      <p:sp>
        <p:nvSpPr>
          <p:cNvPr id="19" name="稻壳优创意 4"/>
          <p:cNvSpPr/>
          <p:nvPr/>
        </p:nvSpPr>
        <p:spPr>
          <a:xfrm>
            <a:off x="789734" y="3484755"/>
            <a:ext cx="539344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" pitchFamily="34" charset="-122"/>
                <a:ea typeface="" pitchFamily="34" charset="-122"/>
                <a:cs typeface="+mn-cs"/>
              </a:rPr>
              <a:t>02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200"/>
              <a:t>有效自治要求网络安全治理的责任要前置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1925" y="3390265"/>
            <a:ext cx="7092950" cy="77978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zh-CN" altLang="en-US" sz="1800"/>
              <a:t>把安全自治、风险消除、义务履行等治理手段，纳入运营者信息化考评、考核等自主性、自发性、自觉性指标要件程</a:t>
            </a:r>
            <a:endParaRPr lang="zh-CN" altLang="en-US" sz="1800"/>
          </a:p>
        </p:txBody>
      </p:sp>
      <p:sp>
        <p:nvSpPr>
          <p:cNvPr id="11" name="稻壳优创意 2"/>
          <p:cNvSpPr/>
          <p:nvPr/>
        </p:nvSpPr>
        <p:spPr>
          <a:xfrm>
            <a:off x="789099" y="2334407"/>
            <a:ext cx="54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" pitchFamily="34" charset="-122"/>
                <a:ea typeface="" pitchFamily="34" charset="-122"/>
                <a:cs typeface="+mn-cs"/>
              </a:rPr>
              <a:t>01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3675" y="2419985"/>
            <a:ext cx="7254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调整、改变网络空间管理的一些旧模式</a:t>
            </a:r>
            <a:endParaRPr lang="zh-CN" altLang="en-US">
              <a:sym typeface="+mn-ea"/>
            </a:endParaRPr>
          </a:p>
        </p:txBody>
      </p:sp>
      <p:sp>
        <p:nvSpPr>
          <p:cNvPr id="19" name="稻壳优创意 4"/>
          <p:cNvSpPr/>
          <p:nvPr/>
        </p:nvSpPr>
        <p:spPr>
          <a:xfrm>
            <a:off x="789734" y="3491740"/>
            <a:ext cx="539344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" pitchFamily="34" charset="-122"/>
                <a:ea typeface="" pitchFamily="34" charset="-122"/>
                <a:cs typeface="+mn-cs"/>
              </a:rPr>
              <a:t>02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 pitchFamily="34" charset="-122"/>
              <a:ea typeface="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社会依法监督与服务</a:t>
            </a:r>
            <a:r>
              <a:rPr lang="zh-CN" altLang="en-US" sz="2400"/>
              <a:t>，发挥衔接作用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3245" y="2017395"/>
            <a:ext cx="7839710" cy="2183765"/>
          </a:xfrm>
        </p:spPr>
        <p:txBody>
          <a:bodyPr>
            <a:noAutofit/>
          </a:bodyPr>
          <a:p>
            <a:pPr>
              <a:buFont typeface="Wingdings" panose="05000000000000000000" charset="0"/>
              <a:buChar char="l"/>
            </a:pPr>
            <a:r>
              <a:rPr lang="zh-CN" altLang="en-US" sz="2000"/>
              <a:t>积极秉持中立客观的态度</a:t>
            </a:r>
            <a:endParaRPr lang="zh-CN" altLang="en-US" sz="2000"/>
          </a:p>
          <a:p>
            <a:pPr>
              <a:buFont typeface="Wingdings" panose="05000000000000000000" charset="0"/>
              <a:buChar char="l"/>
            </a:pPr>
            <a:r>
              <a:rPr lang="zh-CN" altLang="en-US" sz="2000"/>
              <a:t>预警风险和技术不当使用的苗头</a:t>
            </a:r>
            <a:endParaRPr lang="zh-CN" altLang="en-US" sz="2000"/>
          </a:p>
          <a:p>
            <a:pPr>
              <a:buFont typeface="Wingdings" panose="05000000000000000000" charset="0"/>
              <a:buChar char="l"/>
            </a:pPr>
            <a:r>
              <a:rPr lang="zh-CN" altLang="en-US" sz="2000"/>
              <a:t>链接和服务好政府、运营者以及网民的网络治理需求</a:t>
            </a:r>
            <a:endParaRPr lang="zh-CN" altLang="en-US" sz="200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 descr="7b0a2020202022776f7264617274223a20227b5c2269645c223a32353030323739382c5c227469645c223a31333436347d220a7d0a"/>
          <p:cNvSpPr>
            <a:spLocks noGrp="1"/>
          </p:cNvSpPr>
          <p:nvPr>
            <p:ph idx="1"/>
          </p:nvPr>
        </p:nvSpPr>
        <p:spPr>
          <a:xfrm>
            <a:off x="458470" y="1617980"/>
            <a:ext cx="8227060" cy="306451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r>
              <a:rPr lang="zh-CN" altLang="en-US" sz="2700" b="1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" pitchFamily="34" charset="-122"/>
                <a:ea typeface="" pitchFamily="34" charset="-122"/>
              </a:rPr>
              <a:t>发展共同推进、安全共同维护</a:t>
            </a:r>
            <a:endParaRPr lang="zh-CN" altLang="en-US" sz="2700" b="1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" pitchFamily="34" charset="-122"/>
              <a:ea typeface="" pitchFamily="34" charset="-122"/>
            </a:endParaRPr>
          </a:p>
          <a:p>
            <a:pPr marL="0" indent="0" algn="ctr">
              <a:buNone/>
            </a:pPr>
            <a:r>
              <a:rPr lang="zh-CN" altLang="en-US" sz="2700" b="1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" pitchFamily="34" charset="-122"/>
                <a:ea typeface="" pitchFamily="34" charset="-122"/>
              </a:rPr>
              <a:t>治理共同参与、利益共同分享</a:t>
            </a:r>
            <a:endParaRPr lang="zh-CN" altLang="en-US" sz="2700" b="1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" pitchFamily="34" charset="-122"/>
              <a:ea typeface="" pitchFamily="34" charset="-122"/>
            </a:endParaRPr>
          </a:p>
          <a:p>
            <a:pPr marL="0" indent="0" algn="ctr">
              <a:buNone/>
            </a:pPr>
            <a:r>
              <a:rPr lang="zh-CN" altLang="en-US" sz="2700" b="1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" pitchFamily="34" charset="-122"/>
                <a:ea typeface="" pitchFamily="34" charset="-122"/>
              </a:rPr>
              <a:t>汇聚治理共同体意识，合力建设网络安全法治社</a:t>
            </a:r>
            <a:r>
              <a:rPr lang="zh-CN" altLang="en-US" sz="270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" pitchFamily="34" charset="-122"/>
                <a:ea typeface="" pitchFamily="34" charset="-122"/>
              </a:rPr>
              <a:t>会</a:t>
            </a:r>
            <a:endParaRPr lang="zh-CN" altLang="en-US" sz="2700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" pitchFamily="34" charset="-122"/>
              <a:ea typeface="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0" y="2180590"/>
            <a:ext cx="9144000" cy="783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</a:t>
            </a:r>
            <a:r>
              <a:rPr kumimoji="0" lang="en-US" altLang="zh-CN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谢！</a:t>
            </a: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90" y="1439344"/>
            <a:ext cx="9143365" cy="1644650"/>
            <a:chOff x="-167262" y="1796419"/>
            <a:chExt cx="12191153" cy="2192866"/>
          </a:xfrm>
        </p:grpSpPr>
        <p:sp>
          <p:nvSpPr>
            <p:cNvPr id="13" name="文本框 12"/>
            <p:cNvSpPr txBox="1"/>
            <p:nvPr/>
          </p:nvSpPr>
          <p:spPr>
            <a:xfrm>
              <a:off x="-167262" y="3046945"/>
              <a:ext cx="12191153" cy="94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sym typeface="+mn-ea"/>
                </a:rPr>
                <a:t>明确建设目标，达成治理共识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74058" y="1796419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01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2290" y="1369060"/>
            <a:ext cx="8227060" cy="306451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网络空间是亿万民众共同的精神家园。网络空间天朗气清、生态良好，符合人民利益。网络空间乌烟瘴气、生态恶化，不符合人民利益。谁都不愿生活在一个充斥着虚假、诈骗、攻击、谩骂、恐怖、色情、暴力的空间。互联网不是法外之地。——习近平</a:t>
            </a:r>
            <a:endParaRPr lang="zh-CN" altLang="en-US"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8960" y="1927225"/>
            <a:ext cx="8227060" cy="108458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党的二十大报告中提出“法治社会是构筑法治国家的基础”，明确将“基本建成法治国家、法治政府、法治社会”。</a:t>
            </a:r>
            <a:endParaRPr lang="zh-CN" altLang="en-US"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>
              <a:buNone/>
            </a:pPr>
            <a:endParaRPr lang="zh-CN" altLang="en-US"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975" y="1830070"/>
            <a:ext cx="8227060" cy="1755775"/>
          </a:xfrm>
        </p:spPr>
        <p:txBody>
          <a:bodyPr/>
          <a:p>
            <a:pPr marL="0" indent="0">
              <a:buNone/>
            </a:pPr>
            <a:r>
              <a:rPr lang="en-US" alt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以良法善治为价值基础，凝聚共识，共担网络安全治理责任，依法保护好亿万民众的精神家园，建成天朗气清、生态良好的网络安全法治社会，共赢网络带给我们的莫大利益。</a:t>
            </a:r>
            <a:endParaRPr lang="zh-CN" altLang="en-US" sz="22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目标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90" y="1439344"/>
            <a:ext cx="9143365" cy="1644650"/>
            <a:chOff x="-167262" y="1796419"/>
            <a:chExt cx="12191153" cy="2192866"/>
          </a:xfrm>
        </p:grpSpPr>
        <p:sp>
          <p:nvSpPr>
            <p:cNvPr id="13" name="文本框 12"/>
            <p:cNvSpPr txBox="1"/>
            <p:nvPr/>
          </p:nvSpPr>
          <p:spPr>
            <a:xfrm>
              <a:off x="-167262" y="3046945"/>
              <a:ext cx="12191153" cy="94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sym typeface="+mn-ea"/>
                </a:rPr>
                <a:t>创新治理理念，迭代治理方式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74058" y="1796419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02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创新治理理念，迭代治理方式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565" y="1765300"/>
            <a:ext cx="8347710" cy="3064510"/>
          </a:xfrm>
        </p:spPr>
        <p:txBody>
          <a:bodyPr/>
          <a:p>
            <a:r>
              <a:rPr lang="zh-CN" altLang="en-US" sz="1800"/>
              <a:t>网络安全法治社会建设、管理思路要与技术发展同步升级迭代</a:t>
            </a:r>
            <a:endParaRPr lang="zh-CN" altLang="en-US" sz="1800"/>
          </a:p>
          <a:p>
            <a:pPr lvl="1"/>
            <a:r>
              <a:rPr lang="zh-CN" altLang="en-US" sz="1800"/>
              <a:t>重点调整脱离信息技术自身特点的粗放型管理手段</a:t>
            </a:r>
            <a:endParaRPr lang="zh-CN" altLang="en-US" sz="1800"/>
          </a:p>
          <a:p>
            <a:r>
              <a:rPr lang="zh-CN" altLang="en-US" sz="1800"/>
              <a:t>避免因为治理方式和治理能力问题，放大或次生网络安全风险</a:t>
            </a:r>
            <a:endParaRPr lang="zh-CN" altLang="en-US" sz="1800"/>
          </a:p>
          <a:p>
            <a:pPr lvl="1"/>
            <a:r>
              <a:rPr lang="zh-CN" altLang="en-US" sz="1800"/>
              <a:t>始终把人放在工作最核心最重要的位置</a:t>
            </a:r>
            <a:endParaRPr lang="zh-CN" altLang="en-US" sz="1800"/>
          </a:p>
          <a:p>
            <a:r>
              <a:rPr lang="zh-CN" altLang="en-US" sz="1800"/>
              <a:t>使网络这个最大变量转化为党和人民事业发展的最大增量</a:t>
            </a:r>
            <a:endParaRPr lang="zh-CN" altLang="en-US" sz="18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90" y="1439344"/>
            <a:ext cx="9143365" cy="1644650"/>
            <a:chOff x="-167262" y="1796419"/>
            <a:chExt cx="12191153" cy="2192866"/>
          </a:xfrm>
        </p:grpSpPr>
        <p:sp>
          <p:nvSpPr>
            <p:cNvPr id="13" name="文本框 12"/>
            <p:cNvSpPr txBox="1"/>
            <p:nvPr/>
          </p:nvSpPr>
          <p:spPr>
            <a:xfrm>
              <a:off x="-167262" y="3046945"/>
              <a:ext cx="12191153" cy="94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sym typeface="+mn-ea"/>
                </a:rPr>
                <a:t>明晰各自任务，联动发挥作用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74058" y="1796419"/>
              <a:ext cx="2363893" cy="73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03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政府依法管网，</a:t>
            </a:r>
            <a:r>
              <a:rPr lang="zh-CN" altLang="en-US" sz="2400"/>
              <a:t>核心是良法善治</a:t>
            </a:r>
            <a:endParaRPr lang="zh-CN" altLang="en-US" sz="2400"/>
          </a:p>
        </p:txBody>
      </p:sp>
      <p:grpSp>
        <p:nvGrpSpPr>
          <p:cNvPr id="38" name="稻壳优创意 2"/>
          <p:cNvGrpSpPr/>
          <p:nvPr/>
        </p:nvGrpSpPr>
        <p:grpSpPr>
          <a:xfrm>
            <a:off x="1270000" y="2146236"/>
            <a:ext cx="2013937" cy="2705318"/>
            <a:chOff x="736600" y="2190051"/>
            <a:chExt cx="2013937" cy="270531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50" y="2623339"/>
              <a:ext cx="1931687" cy="2272030"/>
              <a:chOff x="818850" y="2623339"/>
              <a:chExt cx="1931687" cy="2272030"/>
            </a:xfrm>
          </p:grpSpPr>
          <p:sp>
            <p:nvSpPr>
              <p:cNvPr id="20" name="稻壳优创意 2-1"/>
              <p:cNvSpPr/>
              <p:nvPr/>
            </p:nvSpPr>
            <p:spPr>
              <a:xfrm>
                <a:off x="818850" y="2623339"/>
                <a:ext cx="1892300" cy="2272030"/>
              </a:xfrm>
              <a:prstGeom prst="roundRect">
                <a:avLst>
                  <a:gd name="adj" fmla="val 2168"/>
                </a:avLst>
              </a:prstGeom>
              <a:solidFill>
                <a:schemeClr val="bg1"/>
              </a:solidFill>
              <a:ln w="15875">
                <a:gradFill flip="none" rotWithShape="1">
                  <a:gsLst>
                    <a:gs pos="65000">
                      <a:srgbClr val="19A2E2"/>
                    </a:gs>
                    <a:gs pos="65000">
                      <a:srgbClr val="19A2E2">
                        <a:alpha val="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reflection blurRad="76200" stA="32000" endPos="33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cs"/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2671762" y="3649327"/>
                <a:ext cx="78775" cy="516978"/>
                <a:chOff x="2671762" y="3664567"/>
                <a:chExt cx="78775" cy="516978"/>
              </a:xfrm>
            </p:grpSpPr>
            <p:sp>
              <p:nvSpPr>
                <p:cNvPr id="21" name="稻壳优创意 2-2"/>
                <p:cNvSpPr/>
                <p:nvPr/>
              </p:nvSpPr>
              <p:spPr>
                <a:xfrm>
                  <a:off x="2671762" y="3883669"/>
                  <a:ext cx="78775" cy="787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25" name="稻壳优创意 2-3"/>
                <p:cNvSpPr/>
                <p:nvPr/>
              </p:nvSpPr>
              <p:spPr>
                <a:xfrm>
                  <a:off x="2671762" y="4102770"/>
                  <a:ext cx="78775" cy="787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34" name="稻壳优创意 2-4"/>
                <p:cNvSpPr/>
                <p:nvPr/>
              </p:nvSpPr>
              <p:spPr>
                <a:xfrm>
                  <a:off x="2671762" y="3664567"/>
                  <a:ext cx="78775" cy="787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</p:grpSp>
        </p:grpSp>
        <p:sp>
          <p:nvSpPr>
            <p:cNvPr id="16" name="稻壳优创意 2-5"/>
            <p:cNvSpPr/>
            <p:nvPr/>
          </p:nvSpPr>
          <p:spPr>
            <a:xfrm>
              <a:off x="736600" y="2522220"/>
              <a:ext cx="1892300" cy="2272030"/>
            </a:xfrm>
            <a:prstGeom prst="roundRect">
              <a:avLst>
                <a:gd name="adj" fmla="val 2168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effectLst>
              <a:outerShdw blurRad="63500" dist="38100" dir="2700000" algn="tl" rotWithShape="0">
                <a:srgbClr val="0D8BC3">
                  <a:alpha val="25000"/>
                </a:srgbClr>
              </a:outerShdw>
              <a:reflection blurRad="76200" stA="32000" endPos="3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72235" y="3104998"/>
              <a:ext cx="1821030" cy="1409252"/>
              <a:chOff x="5961098" y="2195089"/>
              <a:chExt cx="1821030" cy="1459582"/>
            </a:xfrm>
          </p:grpSpPr>
          <p:sp>
            <p:nvSpPr>
              <p:cNvPr id="109" name="稻壳优创意 2-6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961098" y="2195089"/>
                <a:ext cx="1821030" cy="701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73CE"/>
                    </a:solidFill>
                    <a:effectLst/>
                    <a:uLnTx/>
                    <a:uFillTx/>
                    <a:latin typeface="" pitchFamily="34" charset="-122"/>
                    <a:ea typeface="" pitchFamily="34" charset="-122"/>
                    <a:cs typeface="OPPOSans B" panose="00020600040101010101" pitchFamily="18" charset="-122"/>
                    <a:sym typeface="+mn-lt"/>
                  </a:rPr>
                  <a:t>科学动态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273C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cs typeface="OPPOSans B" panose="00020600040101010101" pitchFamily="18" charset="-122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73CE"/>
                    </a:solidFill>
                    <a:effectLst/>
                    <a:uLnTx/>
                    <a:uFillTx/>
                    <a:latin typeface="" pitchFamily="34" charset="-122"/>
                    <a:ea typeface="" pitchFamily="34" charset="-122"/>
                    <a:cs typeface="OPPOSans B" panose="00020600040101010101" pitchFamily="18" charset="-122"/>
                    <a:sym typeface="+mn-lt"/>
                  </a:rPr>
                  <a:t>网络立法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273C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cs typeface="OPPOSans B" panose="00020600040101010101" pitchFamily="18" charset="-122"/>
                  <a:sym typeface="+mn-lt"/>
                </a:endParaRPr>
              </a:p>
            </p:txBody>
          </p:sp>
          <p:sp>
            <p:nvSpPr>
              <p:cNvPr id="110" name="稻壳优创意 2-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5961098" y="3070653"/>
                <a:ext cx="1821030" cy="584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150" normalizeH="0" baseline="0"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最大限度缩小乱</a:t>
                </a:r>
                <a:endParaRPr kumimoji="0" lang="zh-CN" altLang="en-US" sz="1400" b="0" i="0" u="none" strike="noStrike" kern="1200" cap="none" spc="150" normalizeH="0" baseline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150" normalizeH="0" baseline="0"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与治的时间差</a:t>
                </a:r>
                <a:endParaRPr kumimoji="0" lang="zh-CN" altLang="en-US" sz="1400" b="0" i="0" u="none" strike="noStrike" kern="1200" cap="none" spc="150" normalizeH="0" baseline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365589" y="2190051"/>
              <a:ext cx="582777" cy="582777"/>
              <a:chOff x="1365589" y="2190051"/>
              <a:chExt cx="582777" cy="582777"/>
            </a:xfrm>
          </p:grpSpPr>
          <p:sp>
            <p:nvSpPr>
              <p:cNvPr id="15" name="稻壳优创意 2-8"/>
              <p:cNvSpPr/>
              <p:nvPr/>
            </p:nvSpPr>
            <p:spPr>
              <a:xfrm>
                <a:off x="1365589" y="2190051"/>
                <a:ext cx="582777" cy="58277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schemeClr val="accent1">
                    <a:lumMod val="50000"/>
                    <a:alpha val="25000"/>
                  </a:schemeClr>
                </a:outerShdw>
                <a:reflection blurRad="76200" stA="32000" endPos="33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cs"/>
                </a:endParaRPr>
              </a:p>
            </p:txBody>
          </p:sp>
          <p:pic>
            <p:nvPicPr>
              <p:cNvPr id="18" name="稻壳优创意 2-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76977" y="2301439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10" name="稻壳优创意 3"/>
          <p:cNvGrpSpPr/>
          <p:nvPr/>
        </p:nvGrpSpPr>
        <p:grpSpPr>
          <a:xfrm>
            <a:off x="5622432" y="2146236"/>
            <a:ext cx="2013937" cy="2705318"/>
            <a:chOff x="5089032" y="2639631"/>
            <a:chExt cx="2013937" cy="2705318"/>
          </a:xfrm>
        </p:grpSpPr>
        <p:grpSp>
          <p:nvGrpSpPr>
            <p:cNvPr id="56" name="组合 55"/>
            <p:cNvGrpSpPr/>
            <p:nvPr/>
          </p:nvGrpSpPr>
          <p:grpSpPr>
            <a:xfrm>
              <a:off x="5171282" y="3072919"/>
              <a:ext cx="1931687" cy="2272030"/>
              <a:chOff x="818850" y="2623339"/>
              <a:chExt cx="1931687" cy="2272030"/>
            </a:xfrm>
          </p:grpSpPr>
          <p:sp>
            <p:nvSpPr>
              <p:cNvPr id="64" name="稻壳优创意 3-1"/>
              <p:cNvSpPr/>
              <p:nvPr/>
            </p:nvSpPr>
            <p:spPr>
              <a:xfrm>
                <a:off x="818850" y="2623339"/>
                <a:ext cx="1892300" cy="2272030"/>
              </a:xfrm>
              <a:prstGeom prst="roundRect">
                <a:avLst>
                  <a:gd name="adj" fmla="val 2168"/>
                </a:avLst>
              </a:prstGeom>
              <a:solidFill>
                <a:schemeClr val="bg1"/>
              </a:solidFill>
              <a:ln w="15875">
                <a:gradFill flip="none" rotWithShape="1">
                  <a:gsLst>
                    <a:gs pos="65000">
                      <a:srgbClr val="19A2E2"/>
                    </a:gs>
                    <a:gs pos="65000">
                      <a:srgbClr val="19A2E2">
                        <a:alpha val="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reflection blurRad="76200" stA="32000" endPos="33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cs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2671762" y="3649327"/>
                <a:ext cx="78775" cy="516978"/>
                <a:chOff x="2671762" y="3664567"/>
                <a:chExt cx="78775" cy="516978"/>
              </a:xfrm>
            </p:grpSpPr>
            <p:sp>
              <p:nvSpPr>
                <p:cNvPr id="66" name="稻壳优创意 3-2"/>
                <p:cNvSpPr/>
                <p:nvPr/>
              </p:nvSpPr>
              <p:spPr>
                <a:xfrm>
                  <a:off x="2671762" y="3883669"/>
                  <a:ext cx="78775" cy="787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67" name="稻壳优创意 3-3"/>
                <p:cNvSpPr/>
                <p:nvPr/>
              </p:nvSpPr>
              <p:spPr>
                <a:xfrm>
                  <a:off x="2671762" y="4102770"/>
                  <a:ext cx="78775" cy="787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68" name="稻壳优创意 3-4"/>
                <p:cNvSpPr/>
                <p:nvPr/>
              </p:nvSpPr>
              <p:spPr>
                <a:xfrm>
                  <a:off x="2671762" y="3664567"/>
                  <a:ext cx="78775" cy="787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</p:grpSp>
        </p:grpSp>
        <p:sp>
          <p:nvSpPr>
            <p:cNvPr id="57" name="稻壳优创意 3-5"/>
            <p:cNvSpPr/>
            <p:nvPr/>
          </p:nvSpPr>
          <p:spPr>
            <a:xfrm>
              <a:off x="5089032" y="2971800"/>
              <a:ext cx="1892300" cy="2272030"/>
            </a:xfrm>
            <a:prstGeom prst="roundRect">
              <a:avLst>
                <a:gd name="adj" fmla="val 2168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effectLst>
              <a:outerShdw blurRad="63500" dist="38100" dir="2700000" algn="tl" rotWithShape="0">
                <a:schemeClr val="accent1">
                  <a:lumMod val="50000"/>
                  <a:alpha val="25000"/>
                </a:schemeClr>
              </a:outerShdw>
              <a:reflection blurRad="76200" stA="32000" endPos="3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+mn-cs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5124667" y="3554578"/>
              <a:ext cx="1821030" cy="1409252"/>
              <a:chOff x="5961098" y="2195089"/>
              <a:chExt cx="1821030" cy="1459582"/>
            </a:xfrm>
          </p:grpSpPr>
          <p:sp>
            <p:nvSpPr>
              <p:cNvPr id="62" name="稻壳优创意 3-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961098" y="2195089"/>
                <a:ext cx="1821030" cy="701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73CE"/>
                    </a:solidFill>
                    <a:effectLst/>
                    <a:uLnTx/>
                    <a:uFillTx/>
                    <a:latin typeface="" pitchFamily="34" charset="-122"/>
                    <a:ea typeface="" pitchFamily="34" charset="-122"/>
                    <a:cs typeface="OPPOSans B" panose="00020600040101010101" pitchFamily="18" charset="-122"/>
                    <a:sym typeface="+mn-lt"/>
                  </a:rPr>
                  <a:t>广泛精准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273C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cs typeface="OPPOSans B" panose="00020600040101010101" pitchFamily="18" charset="-122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273CE"/>
                    </a:solidFill>
                    <a:effectLst/>
                    <a:uLnTx/>
                    <a:uFillTx/>
                    <a:latin typeface="" pitchFamily="34" charset="-122"/>
                    <a:ea typeface="" pitchFamily="34" charset="-122"/>
                    <a:cs typeface="OPPOSans B" panose="00020600040101010101" pitchFamily="18" charset="-122"/>
                    <a:sym typeface="+mn-lt"/>
                  </a:rPr>
                  <a:t>网络普法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273CE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cs typeface="OPPOSans B" panose="00020600040101010101" pitchFamily="18" charset="-122"/>
                  <a:sym typeface="+mn-lt"/>
                </a:endParaRPr>
              </a:p>
            </p:txBody>
          </p:sp>
          <p:sp>
            <p:nvSpPr>
              <p:cNvPr id="63" name="稻壳优创意 3-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961098" y="3070653"/>
                <a:ext cx="1821030" cy="584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algn="ctr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150" normalizeH="0" baseline="0"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网络安全全民普法、</a:t>
                </a:r>
                <a:endParaRPr kumimoji="0" lang="zh-CN" altLang="en-US" sz="1400" b="0" i="0" u="none" strike="noStrike" kern="1200" cap="none" spc="150" normalizeH="0" baseline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  <a:p>
                <a:pPr marL="0" marR="0" lvl="0" algn="ctr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150" normalizeH="0" baseline="0"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全民扫盲势在必行</a:t>
                </a:r>
                <a:endParaRPr kumimoji="0" lang="zh-CN" altLang="en-US" sz="1400" b="0" i="0" u="none" strike="noStrike" kern="1200" cap="none" spc="150" normalizeH="0" baseline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5718021" y="2639631"/>
              <a:ext cx="582777" cy="582777"/>
              <a:chOff x="5718021" y="2639631"/>
              <a:chExt cx="582777" cy="582777"/>
            </a:xfrm>
          </p:grpSpPr>
          <p:sp>
            <p:nvSpPr>
              <p:cNvPr id="60" name="稻壳优创意 3-8"/>
              <p:cNvSpPr/>
              <p:nvPr/>
            </p:nvSpPr>
            <p:spPr>
              <a:xfrm>
                <a:off x="5718021" y="2639631"/>
                <a:ext cx="582777" cy="58277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schemeClr val="accent1">
                    <a:lumMod val="50000"/>
                    <a:alpha val="25000"/>
                  </a:schemeClr>
                </a:outerShdw>
                <a:reflection blurRad="76200" stA="32000" endPos="33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cs"/>
                </a:endParaRPr>
              </a:p>
            </p:txBody>
          </p:sp>
          <p:pic>
            <p:nvPicPr>
              <p:cNvPr id="100" name="稻壳优创意 3-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29409" y="2751019"/>
                <a:ext cx="360000" cy="360000"/>
              </a:xfrm>
              <a:prstGeom prst="rect">
                <a:avLst/>
              </a:prstGeom>
            </p:spPr>
          </p:pic>
        </p:grpSp>
      </p:grpSp>
      <p:grpSp>
        <p:nvGrpSpPr>
          <p:cNvPr id="9" name="稻壳优创意 4"/>
          <p:cNvGrpSpPr/>
          <p:nvPr/>
        </p:nvGrpSpPr>
        <p:grpSpPr>
          <a:xfrm>
            <a:off x="3446216" y="1521396"/>
            <a:ext cx="2013937" cy="2705318"/>
            <a:chOff x="2912816" y="2014791"/>
            <a:chExt cx="2013937" cy="2705318"/>
          </a:xfrm>
        </p:grpSpPr>
        <p:grpSp>
          <p:nvGrpSpPr>
            <p:cNvPr id="40" name="组合 39"/>
            <p:cNvGrpSpPr/>
            <p:nvPr/>
          </p:nvGrpSpPr>
          <p:grpSpPr>
            <a:xfrm>
              <a:off x="2995066" y="2448079"/>
              <a:ext cx="1931687" cy="2272030"/>
              <a:chOff x="818850" y="2623339"/>
              <a:chExt cx="1931687" cy="2272030"/>
            </a:xfrm>
          </p:grpSpPr>
          <p:sp>
            <p:nvSpPr>
              <p:cNvPr id="49" name="稻壳优创意 4-1"/>
              <p:cNvSpPr/>
              <p:nvPr/>
            </p:nvSpPr>
            <p:spPr>
              <a:xfrm>
                <a:off x="818850" y="2623339"/>
                <a:ext cx="1892300" cy="2272030"/>
              </a:xfrm>
              <a:prstGeom prst="roundRect">
                <a:avLst>
                  <a:gd name="adj" fmla="val 2168"/>
                </a:avLst>
              </a:prstGeom>
              <a:solidFill>
                <a:schemeClr val="bg1"/>
              </a:solidFill>
              <a:ln w="15875">
                <a:gradFill flip="none" rotWithShape="1">
                  <a:gsLst>
                    <a:gs pos="65000">
                      <a:schemeClr val="accent2"/>
                    </a:gs>
                    <a:gs pos="65000">
                      <a:srgbClr val="19A2E2">
                        <a:alpha val="0"/>
                      </a:srgbClr>
                    </a:gs>
                  </a:gsLst>
                  <a:lin ang="18900000" scaled="1"/>
                  <a:tileRect/>
                </a:gradFill>
              </a:ln>
              <a:effectLst>
                <a:reflection blurRad="76200" stA="32000" endPos="33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cs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2671762" y="3649327"/>
                <a:ext cx="78775" cy="516978"/>
                <a:chOff x="2671762" y="3664567"/>
                <a:chExt cx="78775" cy="516978"/>
              </a:xfrm>
            </p:grpSpPr>
            <p:sp>
              <p:nvSpPr>
                <p:cNvPr id="51" name="稻壳优创意 4-2"/>
                <p:cNvSpPr/>
                <p:nvPr/>
              </p:nvSpPr>
              <p:spPr>
                <a:xfrm>
                  <a:off x="2671762" y="3883669"/>
                  <a:ext cx="78775" cy="787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52" name="稻壳优创意 4-3"/>
                <p:cNvSpPr/>
                <p:nvPr/>
              </p:nvSpPr>
              <p:spPr>
                <a:xfrm>
                  <a:off x="2671762" y="4102770"/>
                  <a:ext cx="78775" cy="787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53" name="稻壳优创意 4-4"/>
                <p:cNvSpPr/>
                <p:nvPr/>
              </p:nvSpPr>
              <p:spPr>
                <a:xfrm>
                  <a:off x="2671762" y="3664567"/>
                  <a:ext cx="78775" cy="787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" pitchFamily="34" charset="-122"/>
                    <a:ea typeface="汉仪正圆-55W" panose="00020600040101010101" pitchFamily="18" charset="-122"/>
                    <a:cs typeface="+mn-cs"/>
                  </a:endParaRPr>
                </a:p>
              </p:txBody>
            </p:sp>
          </p:grpSp>
        </p:grpSp>
        <p:sp>
          <p:nvSpPr>
            <p:cNvPr id="42" name="稻壳优创意 4-5"/>
            <p:cNvSpPr/>
            <p:nvPr/>
          </p:nvSpPr>
          <p:spPr>
            <a:xfrm>
              <a:off x="2912816" y="2346960"/>
              <a:ext cx="1892300" cy="2272030"/>
            </a:xfrm>
            <a:prstGeom prst="roundRect">
              <a:avLst>
                <a:gd name="adj" fmla="val 2168"/>
              </a:avLst>
            </a:prstGeom>
            <a:solidFill>
              <a:schemeClr val="bg1"/>
            </a:solidFill>
            <a:ln w="3175">
              <a:solidFill>
                <a:schemeClr val="accent2"/>
              </a:solidFill>
            </a:ln>
            <a:effectLst>
              <a:outerShdw blurRad="63500" dist="38100" dir="2700000" algn="tl" rotWithShape="0">
                <a:schemeClr val="accent2">
                  <a:lumMod val="50000"/>
                  <a:alpha val="25000"/>
                </a:schemeClr>
              </a:outerShdw>
              <a:reflection blurRad="76200" stA="32000" endPos="33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正圆-55W" panose="00020600040101010101" pitchFamily="18" charset="-122"/>
                <a:ea typeface="汉仪正圆-55W" panose="00020600040101010101" pitchFamily="18" charset="-122"/>
                <a:cs typeface="+mn-cs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2948451" y="2929738"/>
              <a:ext cx="1821030" cy="1127312"/>
              <a:chOff x="5961098" y="2195089"/>
              <a:chExt cx="1821030" cy="1167573"/>
            </a:xfrm>
          </p:grpSpPr>
          <p:sp>
            <p:nvSpPr>
              <p:cNvPr id="47" name="稻壳优创意 4-6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961098" y="2195089"/>
                <a:ext cx="1821030" cy="7010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B546"/>
                    </a:solidFill>
                    <a:effectLst/>
                    <a:uLnTx/>
                    <a:uFillTx/>
                    <a:latin typeface="" pitchFamily="34" charset="-122"/>
                    <a:ea typeface="" pitchFamily="34" charset="-122"/>
                    <a:cs typeface="OPPOSans B" panose="00020600040101010101" pitchFamily="18" charset="-122"/>
                    <a:sym typeface="+mn-lt"/>
                  </a:rPr>
                  <a:t>严格精准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EB546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cs typeface="OPPOSans B" panose="00020600040101010101" pitchFamily="18" charset="-122"/>
                  <a:sym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B546"/>
                    </a:solidFill>
                    <a:effectLst/>
                    <a:uLnTx/>
                    <a:uFillTx/>
                    <a:latin typeface="" pitchFamily="34" charset="-122"/>
                    <a:ea typeface="" pitchFamily="34" charset="-122"/>
                    <a:cs typeface="OPPOSans B" panose="00020600040101010101" pitchFamily="18" charset="-122"/>
                    <a:sym typeface="+mn-lt"/>
                  </a:rPr>
                  <a:t>网络执法</a:t>
                </a:r>
                <a:endPara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EB546"/>
                  </a:solidFill>
                  <a:effectLst/>
                  <a:uLnTx/>
                  <a:uFillTx/>
                  <a:latin typeface="" pitchFamily="34" charset="-122"/>
                  <a:ea typeface="" pitchFamily="34" charset="-122"/>
                  <a:cs typeface="OPPOSans B" panose="00020600040101010101" pitchFamily="18" charset="-122"/>
                  <a:sym typeface="+mn-lt"/>
                </a:endParaRPr>
              </a:p>
            </p:txBody>
          </p:sp>
          <p:sp>
            <p:nvSpPr>
              <p:cNvPr id="48" name="稻壳优创意 4-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961098" y="3070653"/>
                <a:ext cx="1821030" cy="292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150" normalizeH="0" baseline="0"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lt"/>
                  </a:rPr>
                  <a:t>法治和德治相结合</a:t>
                </a:r>
                <a:endParaRPr kumimoji="0" lang="zh-CN" altLang="en-US" sz="1400" b="0" i="0" u="none" strike="noStrike" kern="1200" cap="none" spc="150" normalizeH="0" baseline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3541805" y="2014791"/>
              <a:ext cx="582777" cy="582777"/>
              <a:chOff x="3541805" y="2014791"/>
              <a:chExt cx="582777" cy="582777"/>
            </a:xfrm>
          </p:grpSpPr>
          <p:sp>
            <p:nvSpPr>
              <p:cNvPr id="45" name="稻壳优创意 4-8"/>
              <p:cNvSpPr/>
              <p:nvPr/>
            </p:nvSpPr>
            <p:spPr>
              <a:xfrm>
                <a:off x="3541805" y="2014791"/>
                <a:ext cx="582777" cy="58277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schemeClr val="accent2">
                    <a:lumMod val="50000"/>
                    <a:alpha val="25000"/>
                  </a:schemeClr>
                </a:outerShdw>
                <a:reflection blurRad="76200" stA="32000" endPos="33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正圆-55W" panose="00020600040101010101" pitchFamily="18" charset="-122"/>
                  <a:ea typeface="汉仪正圆-55W" panose="00020600040101010101" pitchFamily="18" charset="-122"/>
                  <a:cs typeface="+mn-cs"/>
                </a:endParaRPr>
              </a:p>
            </p:txBody>
          </p:sp>
          <p:pic>
            <p:nvPicPr>
              <p:cNvPr id="101" name="稻壳优创意 4-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53193" y="2126179"/>
                <a:ext cx="360000" cy="360000"/>
              </a:xfrm>
              <a:prstGeom prst="rect">
                <a:avLst/>
              </a:prstGeom>
            </p:spPr>
          </p:pic>
        </p:grp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9.xml><?xml version="1.0" encoding="utf-8"?>
<p:tagLst xmlns:p="http://schemas.openxmlformats.org/presentationml/2006/main">
  <p:tag name="PA" val="v5.2.1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PA" val="v5.2.11"/>
</p:tagLst>
</file>

<file path=ppt/tags/tag21.xml><?xml version="1.0" encoding="utf-8"?>
<p:tagLst xmlns:p="http://schemas.openxmlformats.org/presentationml/2006/main">
  <p:tag name="PA" val="v5.2.11"/>
</p:tagLst>
</file>

<file path=ppt/tags/tag22.xml><?xml version="1.0" encoding="utf-8"?>
<p:tagLst xmlns:p="http://schemas.openxmlformats.org/presentationml/2006/main">
  <p:tag name="PA" val="v5.2.11"/>
</p:tagLst>
</file>

<file path=ppt/tags/tag23.xml><?xml version="1.0" encoding="utf-8"?>
<p:tagLst xmlns:p="http://schemas.openxmlformats.org/presentationml/2006/main">
  <p:tag name="PA" val="v5.2.11"/>
</p:tagLst>
</file>

<file path=ppt/tags/tag24.xml><?xml version="1.0" encoding="utf-8"?>
<p:tagLst xmlns:p="http://schemas.openxmlformats.org/presentationml/2006/main">
  <p:tag name="PA" val="v5.2.11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UNIT_PLACING_PICTURE_USER_VIEWPORT" val="{&quot;height&quot;:7516.952755905511,&quot;width&quot;:4687.770078740157}"/>
</p:tagLst>
</file>

<file path=ppt/tags/tag27.xml><?xml version="1.0" encoding="utf-8"?>
<p:tagLst xmlns:p="http://schemas.openxmlformats.org/presentationml/2006/main">
  <p:tag name="KSO_WM_UNIT_FLASH_PICTURE_RATE" val="2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36.xml><?xml version="1.0" encoding="utf-8"?>
<p:tagLst xmlns:p="http://schemas.openxmlformats.org/presentationml/2006/main">
  <p:tag name="KSO_WPP_MARK_KEY" val="b605f63d-1749-48a5-8c6a-5b15ddfd73e9"/>
  <p:tag name="COMMONDATA" val="eyJoZGlkIjoiZDQ3NTUyZTE1NTdjMzU2OTFmZjhkNTBhNTg5N2YyN2Y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WPS 文字</Application>
  <PresentationFormat>宽屏</PresentationFormat>
  <Paragraphs>114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方正书宋_GBK</vt:lpstr>
      <vt:lpstr>Wingdings</vt:lpstr>
      <vt:lpstr>微软雅黑</vt:lpstr>
      <vt:lpstr>Wingdings</vt:lpstr>
      <vt:lpstr>楷体</vt:lpstr>
      <vt:lpstr/>
      <vt:lpstr>黑体</vt:lpstr>
      <vt:lpstr>汉仪正圆-55W</vt:lpstr>
      <vt:lpstr>宋体</vt:lpstr>
      <vt:lpstr>汉仪书宋二KW</vt:lpstr>
      <vt:lpstr>OPPOSans B</vt:lpstr>
      <vt:lpstr>苹方-简</vt:lpstr>
      <vt:lpstr>宋体</vt:lpstr>
      <vt:lpstr>Arial Unicode MS</vt:lpstr>
      <vt:lpstr>Calibri</vt:lpstr>
      <vt:lpstr>Office 主题​​</vt:lpstr>
      <vt:lpstr>汇聚治理共同体意识 合力建设网络安全法治社会</vt:lpstr>
      <vt:lpstr>PowerPoint 演示文稿</vt:lpstr>
      <vt:lpstr>PowerPoint 演示文稿</vt:lpstr>
      <vt:lpstr>PowerPoint 演示文稿</vt:lpstr>
      <vt:lpstr>目标</vt:lpstr>
      <vt:lpstr>PowerPoint 演示文稿</vt:lpstr>
      <vt:lpstr>创新治理理念，迭代治理方式</vt:lpstr>
      <vt:lpstr>PowerPoint 演示文稿</vt:lpstr>
      <vt:lpstr>政府依法管网，核心是良法善治</vt:lpstr>
      <vt:lpstr>公民依法用网，依法维权和守法自律并行</vt:lpstr>
      <vt:lpstr>公民依法用网，依法维权和守法自律并行</vt:lpstr>
      <vt:lpstr>网络运营者依法建网，重视源头治理和有效自治</vt:lpstr>
      <vt:lpstr>源头治理要求网络安全治理的关口要前置</vt:lpstr>
      <vt:lpstr>有效自治要求网络安全治理的责任要前置</vt:lpstr>
      <vt:lpstr>社会依法监督与服务，发挥衔接作用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lc</cp:lastModifiedBy>
  <cp:revision>214</cp:revision>
  <dcterms:created xsi:type="dcterms:W3CDTF">2022-12-13T09:11:13Z</dcterms:created>
  <dcterms:modified xsi:type="dcterms:W3CDTF">2022-12-13T09:11:13Z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2052-3.9.2.6301</vt:lpwstr>
  </property>
  <property fmtid="{D5CDD505-2E9C-101B-9397-08002B2CF9AE}" pid="3" name="ICV">
    <vt:lpwstr>FF66BA5727D344D2B78E544304FA9216</vt:lpwstr>
  </property>
</Properties>
</file>