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65" r:id="rId3"/>
    <p:sldId id="266" r:id="rId4"/>
    <p:sldId id="271" r:id="rId5"/>
    <p:sldId id="272" r:id="rId6"/>
    <p:sldId id="273" r:id="rId7"/>
    <p:sldId id="258" r:id="rId8"/>
    <p:sldId id="314" r:id="rId9"/>
    <p:sldId id="274" r:id="rId11"/>
    <p:sldId id="319" r:id="rId12"/>
    <p:sldId id="320" r:id="rId13"/>
    <p:sldId id="315" r:id="rId14"/>
    <p:sldId id="259" r:id="rId15"/>
    <p:sldId id="281" r:id="rId16"/>
    <p:sldId id="331" r:id="rId17"/>
    <p:sldId id="285" r:id="rId18"/>
    <p:sldId id="346" r:id="rId19"/>
    <p:sldId id="283" r:id="rId20"/>
    <p:sldId id="333" r:id="rId21"/>
    <p:sldId id="284" r:id="rId22"/>
    <p:sldId id="340" r:id="rId23"/>
    <p:sldId id="341" r:id="rId24"/>
    <p:sldId id="342" r:id="rId25"/>
    <p:sldId id="343" r:id="rId26"/>
    <p:sldId id="344" r:id="rId27"/>
    <p:sldId id="345" r:id="rId28"/>
    <p:sldId id="328" r:id="rId29"/>
    <p:sldId id="286" r:id="rId30"/>
    <p:sldId id="325" r:id="rId31"/>
    <p:sldId id="261" r:id="rId32"/>
  </p:sldIdLst>
  <p:sldSz cx="9144000" cy="5144135" type="screen16x9"/>
  <p:notesSz cx="6858000" cy="9144000"/>
  <p:embeddedFontLst>
    <p:embeddedFont>
      <p:font typeface="微软雅黑" panose="020B0503020204020204" pitchFamily="34" charset="-122"/>
      <p:regular r:id="rId37"/>
    </p:embeddedFont>
    <p:embeddedFont>
      <p:font typeface="楷体" panose="02010609060101010101" charset="-122"/>
      <p:regular r:id="rId38"/>
    </p:embeddedFont>
    <p:embeddedFont>
      <p:font typeface="Calibri" panose="020F0502020204030204" charset="0"/>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na Schuler (Bookey Consulting)" initials="DLS" lastIdx="2" clrIdx="0"/>
  <p:cmAuthor id="1" name="幸全" initials="幸全" lastIdx="1" clrIdx="0"/>
  <p:cmAuthor id="2" name="作者" initials="A" lastIdx="0" clrIdx="1"/>
  <p:cmAuthor id="3" name="Koala" initials="K" lastIdx="1" clrIdx="2"/>
  <p:cmAuthor id="4" name="梁思雨" initials="梁" lastIdx="1" clrIdx="3"/>
  <p:cmAuthor id="6" name="HDL" initials="H"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FFFFFF"/>
    <a:srgbClr val="074AB2"/>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1752"/>
        <p:guide pos="290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144.xml"/><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78.emf"/><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139" y="1143000"/>
            <a:ext cx="5485723"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ctr">
              <a:lnSpc>
                <a:spcPct val="150000"/>
              </a:lnSpc>
              <a:spcBef>
                <a:spcPts val="0"/>
              </a:spcBef>
              <a:buSzTx/>
              <a:buFontTx/>
              <a:defRPr/>
            </a:pPr>
            <a:r>
              <a:rPr lang="zh-CN" altLang="en-US" b="1">
                <a:solidFill>
                  <a:srgbClr val="003466"/>
                </a:solidFill>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2022年，以总体国家安全观为指导，我国网络安全立法、执法、司法工作始终围绕为人民、靠人民、与人民共享，构筑多领域网络安全防线</a:t>
            </a:r>
            <a:endParaRPr lang="zh-CN" altLang="en-US" b="1">
              <a:solidFill>
                <a:srgbClr val="003466"/>
              </a:solidFill>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a:p>
            <a:pPr algn="ctr">
              <a:lnSpc>
                <a:spcPct val="150000"/>
              </a:lnSpc>
              <a:spcBef>
                <a:spcPts val="0"/>
              </a:spcBef>
              <a:buSzTx/>
              <a:buFontTx/>
              <a:defRPr/>
            </a:pPr>
            <a:r>
              <a:rPr lang="zh-CN" altLang="en-US" b="1">
                <a:solidFill>
                  <a:srgbClr val="003466"/>
                </a:solidFill>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——这既源于人民对美好网络生活的需求与期待，又落脚于人民在网络信息化建设中获得感、幸福感和安全感的满足与提升。</a:t>
            </a:r>
            <a:endParaRPr lang="zh-CN" altLang="en-US" b="1">
              <a:solidFill>
                <a:srgbClr val="003466"/>
              </a:solidFill>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b="1">
                <a:solidFill>
                  <a:srgbClr val="003466"/>
                </a:solidFill>
                <a:sym typeface="+mn-ea"/>
              </a:rPr>
              <a:t>把人民群众满意作为检验工作的第一标准</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a:t>调查显示，在公众对网络安全方面的司法工作状况满意度方面，有63.37%的公众表示对当前网络安全司法工作感到满意，其中有28.63%的公众表示非常满意，34.74%的公众对当前网络安全司法工作表示较为满意。</a:t>
            </a:r>
            <a:endParaRPr lang="zh-CN" altLang="en-US"/>
          </a:p>
          <a:p>
            <a:r>
              <a:rPr lang="zh-CN" altLang="en-US"/>
              <a:t>调查显示，在公众对网络安全领域的司法工作在维护公平正义成效的评分方面，97.22%的公众对司法工作的成效评分为5分以上，其中评分7分及以上的公众占比为85.25%，评分10分的公众占比为28.82%。</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a:t>帮助信息网络犯罪活动罪（以下简称“帮信罪”）系《刑法修正案（九）》增设的罪名</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solidFill>
                  <a:srgbClr val="003466"/>
                </a:solidFill>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rPr>
              <a:t>经调查分析可知，我国网民网络安全感有所提升，对网络安全法治社会建设满意度也较高，但仍需立足社会核心诉求，坚持依法治网和以德润网相结合，实施精准立法多措并举，打击治理网络违法犯罪生态，建设网络“社会治理共同体”，持续推动我国网络空间治理。</a:t>
            </a:r>
            <a:endParaRPr lang="zh-CN" altLang="en-US"/>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ctr">
              <a:lnSpc>
                <a:spcPct val="150000"/>
              </a:lnSpc>
            </a:pPr>
            <a:r>
              <a:rPr lang="zh-CN" altLang="en-US" b="1">
                <a:solidFill>
                  <a:srgbClr val="003466"/>
                </a:solidFill>
                <a:sym typeface="+mn-ea"/>
              </a:rPr>
              <a:t>“三个更加突出”</a:t>
            </a:r>
            <a:endParaRPr lang="zh-CN" altLang="en-US" b="1">
              <a:solidFill>
                <a:srgbClr val="003466"/>
              </a:solidFill>
            </a:endParaRPr>
          </a:p>
          <a:p>
            <a:pPr algn="ctr">
              <a:lnSpc>
                <a:spcPct val="150000"/>
              </a:lnSpc>
            </a:pPr>
            <a:r>
              <a:rPr lang="zh-CN" altLang="en-US" b="1">
                <a:solidFill>
                  <a:srgbClr val="003466"/>
                </a:solidFill>
                <a:sym typeface="+mn-ea"/>
              </a:rPr>
              <a:t>更加突出回应人民群众关切，更加突出对症下药，更加突出效果导向。</a:t>
            </a:r>
            <a:endParaRPr lang="zh-CN" altLang="en-US" b="1">
              <a:solidFill>
                <a:srgbClr val="003466"/>
              </a:solidFill>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ctr">
              <a:lnSpc>
                <a:spcPct val="150000"/>
              </a:lnSpc>
            </a:pPr>
            <a:r>
              <a:rPr lang="zh-CN" altLang="en-US" b="1">
                <a:solidFill>
                  <a:srgbClr val="003466"/>
                </a:solidFill>
                <a:sym typeface="+mn-ea"/>
              </a:rPr>
              <a:t>聚焦严重侵害社会公共利益的侵犯公民个人信息、电信网络诈骗等违法犯罪行为</a:t>
            </a:r>
            <a:endParaRPr lang="zh-CN" altLang="en-US" b="1">
              <a:solidFill>
                <a:srgbClr val="003466"/>
              </a:solidFill>
            </a:endParaRPr>
          </a:p>
          <a:p>
            <a:pPr algn="ctr">
              <a:lnSpc>
                <a:spcPct val="150000"/>
              </a:lnSpc>
            </a:pPr>
            <a:r>
              <a:rPr lang="zh-CN" altLang="en-US" b="1">
                <a:solidFill>
                  <a:srgbClr val="003466"/>
                </a:solidFill>
                <a:sym typeface="+mn-ea"/>
              </a:rPr>
              <a:t>发挥公益诉讼制度在溯源治理方面的优势</a:t>
            </a:r>
            <a:endParaRPr lang="zh-CN" altLang="en-US" b="1">
              <a:solidFill>
                <a:srgbClr val="003466"/>
              </a:solidFill>
            </a:endParaRPr>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a:solidFill>
                  <a:srgbClr val="003466"/>
                </a:solidFill>
                <a:sym typeface="+mn-ea"/>
              </a:rPr>
              <a:t>2022年，我国网络安全立法、执法、司法工作始终坚持为人民、靠人民、与人民共享，构筑多领域网络安全防线，公众对网络安全法治社会建设与依法治理状况总体满意，网络安全感较去年有明显提升，但网络安全状况仍有持续改善的空间。</a:t>
            </a:r>
            <a:endParaRPr lang="zh-CN" altLang="en-US" b="1">
              <a:solidFill>
                <a:srgbClr val="003466"/>
              </a:solidFill>
            </a:endParaRP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6620" y="1297305"/>
            <a:ext cx="7349490" cy="1524000"/>
          </a:xfrm>
        </p:spPr>
        <p:txBody>
          <a:bodyPr lIns="90000" tIns="46800" rIns="90000" bIns="46800" anchor="ctr" anchorCtr="0">
            <a:normAutofit/>
          </a:bodyPr>
          <a:lstStyle>
            <a:lvl1pPr algn="ctr">
              <a:defRPr sz="4500">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7830" y="2854917"/>
            <a:ext cx="7349400" cy="1104493"/>
          </a:xfrm>
        </p:spPr>
        <p:txBody>
          <a:bodyPr lIns="90000" tIns="46800" rIns="90000" bIns="46800" anchor="ctr" anchorCtr="0">
            <a:normAutofit/>
          </a:bodyPr>
          <a:lstStyle>
            <a:lvl1pPr marL="0" indent="0" algn="ctr">
              <a:lnSpc>
                <a:spcPct val="110000"/>
              </a:lnSpc>
              <a:buNone/>
              <a:defRPr sz="1800" spc="200">
                <a:solidFill>
                  <a:schemeClr val="bg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单击此处编辑副标题</a:t>
            </a:r>
            <a:endParaRPr lang="zh-CN" altLang="en-US" dirty="0"/>
          </a:p>
        </p:txBody>
      </p:sp>
      <p:pic>
        <p:nvPicPr>
          <p:cNvPr id="24" name="图片 23" descr="调查活动logo"/>
          <p:cNvPicPr>
            <a:picLocks noChangeAspect="1"/>
          </p:cNvPicPr>
          <p:nvPr userDrawn="1"/>
        </p:nvPicPr>
        <p:blipFill>
          <a:blip r:embed="rId4"/>
          <a:stretch>
            <a:fillRect/>
          </a:stretch>
        </p:blipFill>
        <p:spPr>
          <a:xfrm>
            <a:off x="4193858" y="222885"/>
            <a:ext cx="756285" cy="756285"/>
          </a:xfrm>
          <a:prstGeom prst="rect">
            <a:avLst/>
          </a:prstGeom>
        </p:spPr>
      </p:pic>
      <p:pic>
        <p:nvPicPr>
          <p:cNvPr id="25" name="图片 24" descr="发布周"/>
          <p:cNvPicPr>
            <a:picLocks noChangeAspect="1"/>
          </p:cNvPicPr>
          <p:nvPr userDrawn="1"/>
        </p:nvPicPr>
        <p:blipFill>
          <a:blip r:embed="rId5"/>
          <a:srcRect r="24315"/>
          <a:stretch>
            <a:fillRect/>
          </a:stretch>
        </p:blipFill>
        <p:spPr>
          <a:xfrm>
            <a:off x="7947660" y="-94615"/>
            <a:ext cx="1176020" cy="1135380"/>
          </a:xfrm>
          <a:prstGeom prst="rect">
            <a:avLst/>
          </a:prstGeom>
        </p:spPr>
      </p:pic>
      <p:pic>
        <p:nvPicPr>
          <p:cNvPr id="26" name="图片 25" descr="网安联logo3"/>
          <p:cNvPicPr>
            <a:picLocks noChangeAspect="1"/>
          </p:cNvPicPr>
          <p:nvPr userDrawn="1"/>
        </p:nvPicPr>
        <p:blipFill>
          <a:blip r:embed="rId6"/>
          <a:srcRect l="24185"/>
          <a:stretch>
            <a:fillRect/>
          </a:stretch>
        </p:blipFill>
        <p:spPr>
          <a:xfrm>
            <a:off x="79375" y="-50800"/>
            <a:ext cx="1122680" cy="1047115"/>
          </a:xfrm>
          <a:prstGeom prst="rect">
            <a:avLst/>
          </a:prstGeom>
        </p:spPr>
      </p:pic>
      <p:sp>
        <p:nvSpPr>
          <p:cNvPr id="30" name="文本框 29"/>
          <p:cNvSpPr txBox="1"/>
          <p:nvPr userDrawn="1"/>
        </p:nvSpPr>
        <p:spPr>
          <a:xfrm>
            <a:off x="0" y="4453890"/>
            <a:ext cx="9143365" cy="321945"/>
          </a:xfrm>
          <a:prstGeom prst="rect">
            <a:avLst/>
          </a:prstGeom>
          <a:noFill/>
        </p:spPr>
        <p:txBody>
          <a:bodyPr wrap="square" rtlCol="0">
            <a:spAutoFit/>
          </a:bodyPr>
          <a:p>
            <a:pPr algn="ctr">
              <a:lnSpc>
                <a:spcPts val="1800"/>
              </a:lnSpc>
            </a:pPr>
            <a:r>
              <a:rPr lang="zh-CN" altLang="en-US"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202</a:t>
            </a:r>
            <a:r>
              <a:rPr lang="en-US" altLang="zh-CN"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年1</a:t>
            </a:r>
            <a:r>
              <a:rPr lang="en-US" altLang="zh-CN"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月</a:t>
            </a:r>
            <a:r>
              <a:rPr lang="en-US"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13</a:t>
            </a:r>
            <a:r>
              <a:rPr lang="zh-CN" altLang="en-US"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日</a:t>
            </a:r>
            <a:endParaRPr lang="zh-CN" altLang="en-US" sz="1400" spc="14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矢量智能对象"/>
          <p:cNvPicPr>
            <a:picLocks noChangeAspect="1"/>
          </p:cNvPicPr>
          <p:nvPr userDrawn="1"/>
        </p:nvPicPr>
        <p:blipFill>
          <a:blip r:embed="rId7"/>
          <a:srcRect t="29467" b="26746"/>
          <a:stretch>
            <a:fillRect/>
          </a:stretch>
        </p:blipFill>
        <p:spPr>
          <a:xfrm>
            <a:off x="2552065" y="1030605"/>
            <a:ext cx="4039870" cy="266700"/>
          </a:xfrm>
          <a:prstGeom prst="rect">
            <a:avLst/>
          </a:prstGeom>
          <a:effectLst>
            <a:outerShdw blurRad="50800" dist="38100" dir="2700000" algn="tl" rotWithShape="0">
              <a:schemeClr val="accent1">
                <a:lumMod val="50000"/>
                <a:alpha val="40000"/>
              </a:scheme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userDrawn="1"/>
        </p:nvSpPr>
        <p:spPr>
          <a:xfrm>
            <a:off x="0" y="1378117"/>
            <a:ext cx="3972622" cy="618893"/>
          </a:xfrm>
          <a:prstGeom prst="rect">
            <a:avLst/>
          </a:prstGeom>
          <a:solidFill>
            <a:schemeClr val="bg1">
              <a:lumMod val="95000"/>
              <a:alpha val="5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8" name="图片 7" descr="调查活动logo"/>
          <p:cNvPicPr>
            <a:picLocks noChangeAspect="1"/>
          </p:cNvPicPr>
          <p:nvPr userDrawn="1"/>
        </p:nvPicPr>
        <p:blipFill>
          <a:blip r:embed="rId2"/>
          <a:stretch>
            <a:fillRect/>
          </a:stretch>
        </p:blipFill>
        <p:spPr>
          <a:xfrm>
            <a:off x="187325" y="162560"/>
            <a:ext cx="465455" cy="465455"/>
          </a:xfrm>
          <a:prstGeom prst="rect">
            <a:avLst/>
          </a:prstGeom>
        </p:spPr>
      </p:pic>
      <p:sp>
        <p:nvSpPr>
          <p:cNvPr id="9" name="文本框 8"/>
          <p:cNvSpPr txBox="1"/>
          <p:nvPr userDrawn="1"/>
        </p:nvSpPr>
        <p:spPr>
          <a:xfrm>
            <a:off x="754380" y="241935"/>
            <a:ext cx="4378325" cy="306705"/>
          </a:xfrm>
          <a:prstGeom prst="rect">
            <a:avLst/>
          </a:prstGeom>
          <a:noFill/>
        </p:spPr>
        <p:txBody>
          <a:bodyPr wrap="square" rtlCol="0">
            <a:spAutoFit/>
          </a:bodyPr>
          <a:p>
            <a:r>
              <a:rPr lang="zh-CN" altLang="en-US" sz="1400" b="1">
                <a:solidFill>
                  <a:schemeClr val="bg1"/>
                </a:solidFill>
                <a:latin typeface="楷体" panose="02010609060101010101" charset="-122"/>
                <a:ea typeface="楷体" panose="02010609060101010101" charset="-122"/>
                <a:cs typeface="楷体" panose="02010609060101010101" charset="-122"/>
              </a:rPr>
              <a:t>网络安全为人民</a:t>
            </a:r>
            <a:r>
              <a:rPr lang="en-US" altLang="zh-CN" sz="1400" b="1">
                <a:solidFill>
                  <a:schemeClr val="bg1"/>
                </a:solidFill>
                <a:latin typeface="楷体" panose="02010609060101010101" charset="-122"/>
                <a:ea typeface="楷体" panose="02010609060101010101" charset="-122"/>
                <a:cs typeface="楷体" panose="02010609060101010101" charset="-122"/>
              </a:rPr>
              <a:t> </a:t>
            </a:r>
            <a:r>
              <a:rPr lang="zh-CN" altLang="en-US" sz="1400" b="1">
                <a:solidFill>
                  <a:schemeClr val="bg1"/>
                </a:solidFill>
                <a:latin typeface="楷体" panose="02010609060101010101" charset="-122"/>
                <a:ea typeface="楷体" panose="02010609060101010101" charset="-122"/>
                <a:cs typeface="楷体" panose="02010609060101010101" charset="-122"/>
              </a:rPr>
              <a:t>网络安全靠人民</a:t>
            </a:r>
            <a:endParaRPr lang="zh-CN" altLang="en-US" sz="1400" b="1">
              <a:solidFill>
                <a:schemeClr val="bg1"/>
              </a:solidFill>
              <a:latin typeface="楷体" panose="02010609060101010101" charset="-122"/>
              <a:ea typeface="楷体" panose="02010609060101010101" charset="-122"/>
              <a:cs typeface="楷体" panose="02010609060101010101" charset="-122"/>
            </a:endParaRPr>
          </a:p>
        </p:txBody>
      </p:sp>
      <p:sp>
        <p:nvSpPr>
          <p:cNvPr id="10" name="矩形 9"/>
          <p:cNvSpPr/>
          <p:nvPr userDrawn="1"/>
        </p:nvSpPr>
        <p:spPr>
          <a:xfrm>
            <a:off x="4089710" y="1378117"/>
            <a:ext cx="117088" cy="6188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矩形 10"/>
          <p:cNvSpPr/>
          <p:nvPr userDrawn="1"/>
        </p:nvSpPr>
        <p:spPr>
          <a:xfrm>
            <a:off x="3972622" y="1378117"/>
            <a:ext cx="117088" cy="61889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26" name="图片 25" descr="网安联logo3"/>
          <p:cNvPicPr>
            <a:picLocks noChangeAspect="1"/>
          </p:cNvPicPr>
          <p:nvPr userDrawn="1"/>
        </p:nvPicPr>
        <p:blipFill>
          <a:blip r:embed="rId3"/>
          <a:srcRect l="24185"/>
          <a:stretch>
            <a:fillRect/>
          </a:stretch>
        </p:blipFill>
        <p:spPr>
          <a:xfrm>
            <a:off x="7620635" y="-62865"/>
            <a:ext cx="1122680" cy="1015365"/>
          </a:xfrm>
          <a:prstGeom prst="rect">
            <a:avLst/>
          </a:prstGeom>
        </p:spPr>
      </p:pic>
      <p:pic>
        <p:nvPicPr>
          <p:cNvPr id="14" name="图片 13" descr="发布周"/>
          <p:cNvPicPr>
            <a:picLocks noChangeAspect="1"/>
          </p:cNvPicPr>
          <p:nvPr userDrawn="1"/>
        </p:nvPicPr>
        <p:blipFill>
          <a:blip r:embed="rId4"/>
          <a:srcRect r="24315"/>
          <a:stretch>
            <a:fillRect/>
          </a:stretch>
        </p:blipFill>
        <p:spPr>
          <a:xfrm>
            <a:off x="7947660" y="-94615"/>
            <a:ext cx="1176020" cy="11353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456300" y="1007560"/>
            <a:ext cx="8226900" cy="529293"/>
          </a:xfrm>
        </p:spPr>
        <p:txBody>
          <a:bodyPr vert="horz" lIns="90000" tIns="46800" rIns="90000" bIns="46800" rtlCol="0" anchor="ctr" anchorCtr="0">
            <a:noAutofit/>
          </a:bodyPr>
          <a:lstStyle>
            <a:lvl1pPr>
              <a:defRPr sz="2800">
                <a:solidFill>
                  <a:schemeClr val="tx1"/>
                </a:solidFill>
                <a:latin typeface="微软雅黑" panose="020B0503020204020204" pitchFamily="34" charset="-122"/>
                <a:ea typeface="微软雅黑" panose="020B0503020204020204" pitchFamily="34" charset="-122"/>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4"/>
            </p:custDataLst>
          </p:nvPr>
        </p:nvSpPr>
        <p:spPr>
          <a:xfrm>
            <a:off x="456565" y="1765300"/>
            <a:ext cx="8227060" cy="3064510"/>
          </a:xfrm>
        </p:spPr>
        <p:txBody>
          <a:bodyPr vert="horz" lIns="90000" tIns="46800" rIns="90000" bIns="46800" rtlCol="0">
            <a:normAutofit/>
          </a:bodyP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pic>
        <p:nvPicPr>
          <p:cNvPr id="7" name="图片 6" descr="调查活动logo"/>
          <p:cNvPicPr>
            <a:picLocks noChangeAspect="1"/>
          </p:cNvPicPr>
          <p:nvPr userDrawn="1"/>
        </p:nvPicPr>
        <p:blipFill>
          <a:blip r:embed="rId5"/>
          <a:stretch>
            <a:fillRect/>
          </a:stretch>
        </p:blipFill>
        <p:spPr>
          <a:xfrm>
            <a:off x="187325" y="162560"/>
            <a:ext cx="465455" cy="465455"/>
          </a:xfrm>
          <a:prstGeom prst="rect">
            <a:avLst/>
          </a:prstGeom>
        </p:spPr>
      </p:pic>
      <p:pic>
        <p:nvPicPr>
          <p:cNvPr id="18" name="图片 17" descr="发布周3"/>
          <p:cNvPicPr>
            <a:picLocks noChangeAspect="1"/>
          </p:cNvPicPr>
          <p:nvPr userDrawn="1"/>
        </p:nvPicPr>
        <p:blipFill>
          <a:blip r:embed="rId6"/>
          <a:srcRect l="30810" r="28271" b="17461"/>
          <a:stretch>
            <a:fillRect/>
          </a:stretch>
        </p:blipFill>
        <p:spPr>
          <a:xfrm>
            <a:off x="7737475" y="-19050"/>
            <a:ext cx="593725" cy="846455"/>
          </a:xfrm>
          <a:prstGeom prst="rect">
            <a:avLst/>
          </a:prstGeom>
        </p:spPr>
      </p:pic>
      <p:pic>
        <p:nvPicPr>
          <p:cNvPr id="19" name="图片 18" descr="发布周1"/>
          <p:cNvPicPr>
            <a:picLocks noChangeAspect="1"/>
          </p:cNvPicPr>
          <p:nvPr userDrawn="1"/>
        </p:nvPicPr>
        <p:blipFill>
          <a:blip r:embed="rId7"/>
          <a:srcRect l="28837" r="24397" b="16204"/>
          <a:stretch>
            <a:fillRect/>
          </a:stretch>
        </p:blipFill>
        <p:spPr>
          <a:xfrm>
            <a:off x="8406765" y="-31115"/>
            <a:ext cx="702310" cy="919480"/>
          </a:xfrm>
          <a:prstGeom prst="rect">
            <a:avLst/>
          </a:prstGeom>
        </p:spPr>
      </p:pic>
      <p:sp>
        <p:nvSpPr>
          <p:cNvPr id="9" name="文本框 8"/>
          <p:cNvSpPr txBox="1"/>
          <p:nvPr userDrawn="1"/>
        </p:nvSpPr>
        <p:spPr>
          <a:xfrm>
            <a:off x="754380" y="241935"/>
            <a:ext cx="4378325" cy="306705"/>
          </a:xfrm>
          <a:prstGeom prst="rect">
            <a:avLst/>
          </a:prstGeom>
          <a:noFill/>
        </p:spPr>
        <p:txBody>
          <a:bodyPr wrap="square" rtlCol="0">
            <a:spAutoFit/>
          </a:bodyPr>
          <a:p>
            <a:r>
              <a:rPr lang="zh-CN" altLang="en-US" sz="1400" b="1">
                <a:latin typeface="楷体" panose="02010609060101010101" charset="-122"/>
                <a:ea typeface="楷体" panose="02010609060101010101" charset="-122"/>
                <a:cs typeface="楷体" panose="02010609060101010101" charset="-122"/>
              </a:rPr>
              <a:t>网络安全为人民</a:t>
            </a:r>
            <a:r>
              <a:rPr lang="en-US" altLang="zh-CN" sz="1400" b="1">
                <a:latin typeface="楷体" panose="02010609060101010101" charset="-122"/>
                <a:ea typeface="楷体" panose="02010609060101010101" charset="-122"/>
                <a:cs typeface="楷体" panose="02010609060101010101" charset="-122"/>
              </a:rPr>
              <a:t> </a:t>
            </a:r>
            <a:r>
              <a:rPr lang="zh-CN" altLang="en-US" sz="1400" b="1">
                <a:latin typeface="楷体" panose="02010609060101010101" charset="-122"/>
                <a:ea typeface="楷体" panose="02010609060101010101" charset="-122"/>
                <a:cs typeface="楷体" panose="02010609060101010101" charset="-122"/>
              </a:rPr>
              <a:t>网络安全靠人民</a:t>
            </a:r>
            <a:endParaRPr lang="zh-CN" altLang="en-US" sz="1400" b="1">
              <a:latin typeface="楷体" panose="02010609060101010101" charset="-122"/>
              <a:ea typeface="楷体" panose="02010609060101010101" charset="-122"/>
              <a:cs typeface="楷体" panose="02010609060101010101"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8.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6"/>
            </p:custDataLst>
          </p:nvPr>
        </p:nvSpPr>
        <p:spPr>
          <a:xfrm>
            <a:off x="456300" y="456380"/>
            <a:ext cx="8226900" cy="529293"/>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7"/>
            </p:custDataLst>
          </p:nvPr>
        </p:nvSpPr>
        <p:spPr>
          <a:xfrm>
            <a:off x="456300" y="1117996"/>
            <a:ext cx="8226900" cy="3570024"/>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8"/>
            </p:custDataLst>
          </p:nvPr>
        </p:nvSpPr>
        <p:spPr>
          <a:xfrm>
            <a:off x="459000" y="4736628"/>
            <a:ext cx="2025000" cy="237642"/>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9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9"/>
            </p:custDataLst>
          </p:nvPr>
        </p:nvSpPr>
        <p:spPr>
          <a:xfrm>
            <a:off x="3087000" y="4736628"/>
            <a:ext cx="2970000" cy="237642"/>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9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0"/>
            </p:custDataLst>
          </p:nvPr>
        </p:nvSpPr>
        <p:spPr>
          <a:xfrm>
            <a:off x="6658200" y="4736628"/>
            <a:ext cx="2025000" cy="237642"/>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9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9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90204" pitchFamily="34" charset="0"/>
        <a:buChar char="●"/>
        <a:defRPr sz="135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90204" pitchFamily="34" charset="0"/>
        <a:buChar char="●"/>
        <a:tabLst>
          <a:tab pos="1207770" algn="l"/>
          <a:tab pos="1207770" algn="l"/>
          <a:tab pos="1207770" algn="l"/>
          <a:tab pos="1207770" algn="l"/>
        </a:tabLst>
        <a:defRPr sz="12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90204" pitchFamily="34" charset="0"/>
        <a:buChar char="●"/>
        <a:defRPr sz="12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90204" pitchFamily="34" charset="0"/>
        <a:buChar char="•"/>
        <a:defRPr sz="105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notesSlide" Target="../notesSlides/notesSlide4.xml"/><Relationship Id="rId13" Type="http://schemas.openxmlformats.org/officeDocument/2006/relationships/slideLayout" Target="../slideLayouts/slideLayout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xml"/><Relationship Id="rId6" Type="http://schemas.openxmlformats.org/officeDocument/2006/relationships/tags" Target="../tags/tag103.xml"/><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xml"/><Relationship Id="rId6" Type="http://schemas.openxmlformats.org/officeDocument/2006/relationships/tags" Target="../tags/tag106.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tags" Target="../tags/tag105.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vmlDrawing" Target="../drawings/vmlDrawing1.vml"/><Relationship Id="rId5" Type="http://schemas.openxmlformats.org/officeDocument/2006/relationships/slideLayout" Target="../slideLayouts/slideLayout3.xml"/><Relationship Id="rId4" Type="http://schemas.openxmlformats.org/officeDocument/2006/relationships/tags" Target="../tags/tag108.xml"/><Relationship Id="rId3" Type="http://schemas.openxmlformats.org/officeDocument/2006/relationships/image" Target="../media/image58.emf"/><Relationship Id="rId2" Type="http://schemas.openxmlformats.org/officeDocument/2006/relationships/oleObject" Target="../embeddings/oleObject1.bin"/><Relationship Id="rId1" Type="http://schemas.openxmlformats.org/officeDocument/2006/relationships/tags" Target="../tags/tag107.xml"/></Relationships>
</file>

<file path=ppt/slides/_rels/slide15.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3.xml"/><Relationship Id="rId7" Type="http://schemas.openxmlformats.org/officeDocument/2006/relationships/tags" Target="../tags/tag1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emf"/><Relationship Id="rId2" Type="http://schemas.openxmlformats.org/officeDocument/2006/relationships/oleObject" Target="../embeddings/oleObject2.bin"/><Relationship Id="rId10" Type="http://schemas.openxmlformats.org/officeDocument/2006/relationships/notesSlide" Target="../notesSlides/notesSlide9.xml"/><Relationship Id="rId1" Type="http://schemas.openxmlformats.org/officeDocument/2006/relationships/tags" Target="../tags/tag109.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vmlDrawing" Target="../drawings/vmlDrawing3.vml"/><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image" Target="../media/image64.emf"/><Relationship Id="rId4" Type="http://schemas.openxmlformats.org/officeDocument/2006/relationships/oleObject" Target="../embeddings/oleObject4.bin"/><Relationship Id="rId3" Type="http://schemas.openxmlformats.org/officeDocument/2006/relationships/image" Target="../media/image63.emf"/><Relationship Id="rId2" Type="http://schemas.openxmlformats.org/officeDocument/2006/relationships/oleObject" Target="../embeddings/oleObject3.bin"/><Relationship Id="rId1" Type="http://schemas.openxmlformats.org/officeDocument/2006/relationships/tags" Target="../tags/tag111.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vmlDrawing" Target="../drawings/vmlDrawing4.vml"/><Relationship Id="rId6" Type="http://schemas.openxmlformats.org/officeDocument/2006/relationships/slideLayout" Target="../slideLayouts/slideLayout3.xml"/><Relationship Id="rId5" Type="http://schemas.openxmlformats.org/officeDocument/2006/relationships/tags" Target="../tags/tag114.xml"/><Relationship Id="rId4" Type="http://schemas.openxmlformats.org/officeDocument/2006/relationships/image" Target="../media/image66.png"/><Relationship Id="rId3" Type="http://schemas.openxmlformats.org/officeDocument/2006/relationships/image" Target="../media/image65.emf"/><Relationship Id="rId2" Type="http://schemas.openxmlformats.org/officeDocument/2006/relationships/oleObject" Target="../embeddings/oleObject5.bin"/><Relationship Id="rId1" Type="http://schemas.openxmlformats.org/officeDocument/2006/relationships/tags" Target="../tags/tag11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vmlDrawing" Target="../drawings/vmlDrawing5.vml"/><Relationship Id="rId6" Type="http://schemas.openxmlformats.org/officeDocument/2006/relationships/slideLayout" Target="../slideLayouts/slideLayout3.xml"/><Relationship Id="rId5" Type="http://schemas.openxmlformats.org/officeDocument/2006/relationships/tags" Target="../tags/tag116.xml"/><Relationship Id="rId4" Type="http://schemas.openxmlformats.org/officeDocument/2006/relationships/image" Target="../media/image68.png"/><Relationship Id="rId3" Type="http://schemas.openxmlformats.org/officeDocument/2006/relationships/image" Target="../media/image67.emf"/><Relationship Id="rId2" Type="http://schemas.openxmlformats.org/officeDocument/2006/relationships/oleObject" Target="../embeddings/oleObject6.bin"/><Relationship Id="rId1" Type="http://schemas.openxmlformats.org/officeDocument/2006/relationships/tags" Target="../tags/tag115.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vmlDrawing" Target="../drawings/vmlDrawing6.vml"/><Relationship Id="rId7" Type="http://schemas.openxmlformats.org/officeDocument/2006/relationships/slideLayout" Target="../slideLayouts/slideLayout3.xml"/><Relationship Id="rId6" Type="http://schemas.openxmlformats.org/officeDocument/2006/relationships/tags" Target="../tags/tag118.xml"/><Relationship Id="rId5" Type="http://schemas.openxmlformats.org/officeDocument/2006/relationships/image" Target="../media/image70.emf"/><Relationship Id="rId4" Type="http://schemas.openxmlformats.org/officeDocument/2006/relationships/oleObject" Target="../embeddings/oleObject8.bin"/><Relationship Id="rId3" Type="http://schemas.openxmlformats.org/officeDocument/2006/relationships/image" Target="../media/image69.emf"/><Relationship Id="rId2" Type="http://schemas.openxmlformats.org/officeDocument/2006/relationships/oleObject" Target="../embeddings/oleObject7.bin"/><Relationship Id="rId1" Type="http://schemas.openxmlformats.org/officeDocument/2006/relationships/tags" Target="../tags/tag11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ags" Target="../tags/tag12.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vmlDrawing" Target="../drawings/vmlDrawing7.vml"/><Relationship Id="rId7" Type="http://schemas.openxmlformats.org/officeDocument/2006/relationships/slideLayout" Target="../slideLayouts/slideLayout3.xml"/><Relationship Id="rId6" Type="http://schemas.openxmlformats.org/officeDocument/2006/relationships/tags" Target="../tags/tag120.xml"/><Relationship Id="rId5" Type="http://schemas.openxmlformats.org/officeDocument/2006/relationships/image" Target="../media/image72.emf"/><Relationship Id="rId4" Type="http://schemas.openxmlformats.org/officeDocument/2006/relationships/oleObject" Target="../embeddings/oleObject10.bin"/><Relationship Id="rId3" Type="http://schemas.openxmlformats.org/officeDocument/2006/relationships/image" Target="../media/image71.emf"/><Relationship Id="rId2" Type="http://schemas.openxmlformats.org/officeDocument/2006/relationships/oleObject" Target="../embeddings/oleObject9.bin"/><Relationship Id="rId1" Type="http://schemas.openxmlformats.org/officeDocument/2006/relationships/tags" Target="../tags/tag119.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vmlDrawing" Target="../drawings/vmlDrawing8.vml"/><Relationship Id="rId7" Type="http://schemas.openxmlformats.org/officeDocument/2006/relationships/slideLayout" Target="../slideLayouts/slideLayout3.xml"/><Relationship Id="rId6" Type="http://schemas.openxmlformats.org/officeDocument/2006/relationships/tags" Target="../tags/tag122.xml"/><Relationship Id="rId5" Type="http://schemas.openxmlformats.org/officeDocument/2006/relationships/image" Target="../media/image74.emf"/><Relationship Id="rId4" Type="http://schemas.openxmlformats.org/officeDocument/2006/relationships/oleObject" Target="../embeddings/oleObject12.bin"/><Relationship Id="rId3" Type="http://schemas.openxmlformats.org/officeDocument/2006/relationships/image" Target="../media/image73.emf"/><Relationship Id="rId2" Type="http://schemas.openxmlformats.org/officeDocument/2006/relationships/oleObject" Target="../embeddings/oleObject11.bin"/><Relationship Id="rId1" Type="http://schemas.openxmlformats.org/officeDocument/2006/relationships/tags" Target="../tags/tag121.xml"/></Relationships>
</file>

<file path=ppt/slides/_rels/slide22.xml.rels><?xml version="1.0" encoding="UTF-8" standalone="yes"?>
<Relationships xmlns="http://schemas.openxmlformats.org/package/2006/relationships"><Relationship Id="rId9" Type="http://schemas.openxmlformats.org/officeDocument/2006/relationships/image" Target="../media/image78.emf"/><Relationship Id="rId8" Type="http://schemas.openxmlformats.org/officeDocument/2006/relationships/oleObject" Target="../embeddings/oleObject16.bin"/><Relationship Id="rId7" Type="http://schemas.openxmlformats.org/officeDocument/2006/relationships/image" Target="../media/image77.emf"/><Relationship Id="rId6" Type="http://schemas.openxmlformats.org/officeDocument/2006/relationships/oleObject" Target="../embeddings/oleObject15.bin"/><Relationship Id="rId5" Type="http://schemas.openxmlformats.org/officeDocument/2006/relationships/image" Target="../media/image76.emf"/><Relationship Id="rId4" Type="http://schemas.openxmlformats.org/officeDocument/2006/relationships/oleObject" Target="../embeddings/oleObject14.bin"/><Relationship Id="rId3" Type="http://schemas.openxmlformats.org/officeDocument/2006/relationships/image" Target="../media/image75.emf"/><Relationship Id="rId2" Type="http://schemas.openxmlformats.org/officeDocument/2006/relationships/oleObject" Target="../embeddings/oleObject13.bin"/><Relationship Id="rId13" Type="http://schemas.openxmlformats.org/officeDocument/2006/relationships/notesSlide" Target="../notesSlides/notesSlide16.xml"/><Relationship Id="rId12" Type="http://schemas.openxmlformats.org/officeDocument/2006/relationships/vmlDrawing" Target="../drawings/vmlDrawing9.vml"/><Relationship Id="rId11" Type="http://schemas.openxmlformats.org/officeDocument/2006/relationships/slideLayout" Target="../slideLayouts/slideLayout3.xml"/><Relationship Id="rId10" Type="http://schemas.openxmlformats.org/officeDocument/2006/relationships/tags" Target="../tags/tag124.xml"/><Relationship Id="rId1" Type="http://schemas.openxmlformats.org/officeDocument/2006/relationships/tags" Target="../tags/tag123.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vmlDrawing" Target="../drawings/vmlDrawing10.vml"/><Relationship Id="rId7" Type="http://schemas.openxmlformats.org/officeDocument/2006/relationships/slideLayout" Target="../slideLayouts/slideLayout3.xml"/><Relationship Id="rId6" Type="http://schemas.openxmlformats.org/officeDocument/2006/relationships/tags" Target="../tags/tag126.xml"/><Relationship Id="rId5" Type="http://schemas.openxmlformats.org/officeDocument/2006/relationships/image" Target="../media/image80.emf"/><Relationship Id="rId4" Type="http://schemas.openxmlformats.org/officeDocument/2006/relationships/oleObject" Target="../embeddings/oleObject18.bin"/><Relationship Id="rId3" Type="http://schemas.openxmlformats.org/officeDocument/2006/relationships/image" Target="../media/image79.emf"/><Relationship Id="rId2" Type="http://schemas.openxmlformats.org/officeDocument/2006/relationships/oleObject" Target="../embeddings/oleObject17.bin"/><Relationship Id="rId1" Type="http://schemas.openxmlformats.org/officeDocument/2006/relationships/tags" Target="../tags/tag125.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28.xml"/><Relationship Id="rId7" Type="http://schemas.openxmlformats.org/officeDocument/2006/relationships/image" Target="../media/image83.emf"/><Relationship Id="rId6" Type="http://schemas.openxmlformats.org/officeDocument/2006/relationships/oleObject" Target="../embeddings/oleObject21.bin"/><Relationship Id="rId5" Type="http://schemas.openxmlformats.org/officeDocument/2006/relationships/image" Target="../media/image82.emf"/><Relationship Id="rId4" Type="http://schemas.openxmlformats.org/officeDocument/2006/relationships/oleObject" Target="../embeddings/oleObject20.bin"/><Relationship Id="rId3" Type="http://schemas.openxmlformats.org/officeDocument/2006/relationships/image" Target="../media/image81.emf"/><Relationship Id="rId2" Type="http://schemas.openxmlformats.org/officeDocument/2006/relationships/oleObject" Target="../embeddings/oleObject19.bin"/><Relationship Id="rId11" Type="http://schemas.openxmlformats.org/officeDocument/2006/relationships/notesSlide" Target="../notesSlides/notesSlide18.xml"/><Relationship Id="rId10" Type="http://schemas.openxmlformats.org/officeDocument/2006/relationships/vmlDrawing" Target="../drawings/vmlDrawing11.vml"/><Relationship Id="rId1" Type="http://schemas.openxmlformats.org/officeDocument/2006/relationships/tags" Target="../tags/tag127.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vmlDrawing" Target="../drawings/vmlDrawing12.vml"/><Relationship Id="rId7" Type="http://schemas.openxmlformats.org/officeDocument/2006/relationships/slideLayout" Target="../slideLayouts/slideLayout3.xml"/><Relationship Id="rId6" Type="http://schemas.openxmlformats.org/officeDocument/2006/relationships/tags" Target="../tags/tag130.xml"/><Relationship Id="rId5" Type="http://schemas.openxmlformats.org/officeDocument/2006/relationships/image" Target="../media/image85.emf"/><Relationship Id="rId4" Type="http://schemas.openxmlformats.org/officeDocument/2006/relationships/oleObject" Target="../embeddings/oleObject23.bin"/><Relationship Id="rId3" Type="http://schemas.openxmlformats.org/officeDocument/2006/relationships/image" Target="../media/image84.emf"/><Relationship Id="rId2" Type="http://schemas.openxmlformats.org/officeDocument/2006/relationships/oleObject" Target="../embeddings/oleObject22.bin"/><Relationship Id="rId1" Type="http://schemas.openxmlformats.org/officeDocument/2006/relationships/tags" Target="../tags/tag129.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tags" Target="../tags/tag132.xml"/><Relationship Id="rId2" Type="http://schemas.openxmlformats.org/officeDocument/2006/relationships/image" Target="../media/image86.png"/><Relationship Id="rId1" Type="http://schemas.openxmlformats.org/officeDocument/2006/relationships/tags" Target="../tags/tag1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28.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0" Type="http://schemas.openxmlformats.org/officeDocument/2006/relationships/slideLayout" Target="../slideLayouts/slideLayout3.xml"/><Relationship Id="rId1" Type="http://schemas.openxmlformats.org/officeDocument/2006/relationships/tags" Target="../tags/tag13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6" Type="http://schemas.openxmlformats.org/officeDocument/2006/relationships/slideLayout" Target="../slideLayouts/slideLayout3.xml"/><Relationship Id="rId15" Type="http://schemas.openxmlformats.org/officeDocument/2006/relationships/tags" Target="../tags/tag15.xml"/><Relationship Id="rId14" Type="http://schemas.openxmlformats.org/officeDocument/2006/relationships/image" Target="../media/image23.jpeg"/><Relationship Id="rId13" Type="http://schemas.openxmlformats.org/officeDocument/2006/relationships/image" Target="../media/image22.png"/><Relationship Id="rId12" Type="http://schemas.openxmlformats.org/officeDocument/2006/relationships/image" Target="../media/image21.png"/><Relationship Id="rId11" Type="http://schemas.openxmlformats.org/officeDocument/2006/relationships/image" Target="../media/image20.png"/><Relationship Id="rId10" Type="http://schemas.openxmlformats.org/officeDocument/2006/relationships/image" Target="../media/image19.jpe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tags" Target="../tags/tag16.xml"/><Relationship Id="rId10" Type="http://schemas.openxmlformats.org/officeDocument/2006/relationships/slideLayout" Target="../slideLayouts/slideLayout3.xml"/><Relationship Id="rId1" Type="http://schemas.openxmlformats.org/officeDocument/2006/relationships/image" Target="../media/image24.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8.xml"/><Relationship Id="rId2" Type="http://schemas.openxmlformats.org/officeDocument/2006/relationships/image" Target="../media/image32.png"/><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tags" Target="../tags/tag22.xml"/><Relationship Id="rId3" Type="http://schemas.openxmlformats.org/officeDocument/2006/relationships/image" Target="../media/image33.jpeg"/><Relationship Id="rId2" Type="http://schemas.openxmlformats.org/officeDocument/2006/relationships/tags" Target="../tags/tag21.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36.png"/><Relationship Id="rId7" Type="http://schemas.openxmlformats.org/officeDocument/2006/relationships/tags" Target="../tags/tag25.xml"/><Relationship Id="rId6" Type="http://schemas.openxmlformats.org/officeDocument/2006/relationships/image" Target="../media/image2.svg"/><Relationship Id="rId55" Type="http://schemas.openxmlformats.org/officeDocument/2006/relationships/notesSlide" Target="../notesSlides/notesSlide2.xml"/><Relationship Id="rId54" Type="http://schemas.openxmlformats.org/officeDocument/2006/relationships/slideLayout" Target="../slideLayouts/slideLayout3.xml"/><Relationship Id="rId53" Type="http://schemas.openxmlformats.org/officeDocument/2006/relationships/tags" Target="../tags/tag57.xml"/><Relationship Id="rId52" Type="http://schemas.openxmlformats.org/officeDocument/2006/relationships/tags" Target="../tags/tag56.xml"/><Relationship Id="rId51" Type="http://schemas.openxmlformats.org/officeDocument/2006/relationships/tags" Target="../tags/tag55.xml"/><Relationship Id="rId50" Type="http://schemas.openxmlformats.org/officeDocument/2006/relationships/tags" Target="../tags/tag54.xml"/><Relationship Id="rId5" Type="http://schemas.openxmlformats.org/officeDocument/2006/relationships/image" Target="../media/image35.png"/><Relationship Id="rId49" Type="http://schemas.openxmlformats.org/officeDocument/2006/relationships/image" Target="../media/image9.svg"/><Relationship Id="rId48" Type="http://schemas.openxmlformats.org/officeDocument/2006/relationships/image" Target="../media/image42.png"/><Relationship Id="rId47" Type="http://schemas.openxmlformats.org/officeDocument/2006/relationships/tags" Target="../tags/tag53.xml"/><Relationship Id="rId46" Type="http://schemas.openxmlformats.org/officeDocument/2006/relationships/tags" Target="../tags/tag52.xml"/><Relationship Id="rId45" Type="http://schemas.openxmlformats.org/officeDocument/2006/relationships/tags" Target="../tags/tag51.xml"/><Relationship Id="rId44" Type="http://schemas.openxmlformats.org/officeDocument/2006/relationships/tags" Target="../tags/tag50.xml"/><Relationship Id="rId43" Type="http://schemas.openxmlformats.org/officeDocument/2006/relationships/tags" Target="../tags/tag49.xml"/><Relationship Id="rId42" Type="http://schemas.openxmlformats.org/officeDocument/2006/relationships/tags" Target="../tags/tag48.xml"/><Relationship Id="rId41" Type="http://schemas.openxmlformats.org/officeDocument/2006/relationships/tags" Target="../tags/tag47.xml"/><Relationship Id="rId40" Type="http://schemas.openxmlformats.org/officeDocument/2006/relationships/tags" Target="../tags/tag46.xml"/><Relationship Id="rId4" Type="http://schemas.openxmlformats.org/officeDocument/2006/relationships/tags" Target="../tags/tag24.xml"/><Relationship Id="rId39" Type="http://schemas.openxmlformats.org/officeDocument/2006/relationships/tags" Target="../tags/tag45.xml"/><Relationship Id="rId38" Type="http://schemas.openxmlformats.org/officeDocument/2006/relationships/tags" Target="../tags/tag44.xml"/><Relationship Id="rId37" Type="http://schemas.openxmlformats.org/officeDocument/2006/relationships/tags" Target="../tags/tag43.xml"/><Relationship Id="rId36" Type="http://schemas.openxmlformats.org/officeDocument/2006/relationships/tags" Target="../tags/tag42.xml"/><Relationship Id="rId35" Type="http://schemas.openxmlformats.org/officeDocument/2006/relationships/tags" Target="../tags/tag41.xml"/><Relationship Id="rId34" Type="http://schemas.openxmlformats.org/officeDocument/2006/relationships/tags" Target="../tags/tag40.xml"/><Relationship Id="rId33" Type="http://schemas.openxmlformats.org/officeDocument/2006/relationships/tags" Target="../tags/tag39.xml"/><Relationship Id="rId32" Type="http://schemas.openxmlformats.org/officeDocument/2006/relationships/tags" Target="../tags/tag38.xml"/><Relationship Id="rId31" Type="http://schemas.openxmlformats.org/officeDocument/2006/relationships/tags" Target="../tags/tag37.xml"/><Relationship Id="rId30" Type="http://schemas.openxmlformats.org/officeDocument/2006/relationships/tags" Target="../tags/tag36.xml"/><Relationship Id="rId3" Type="http://schemas.openxmlformats.org/officeDocument/2006/relationships/image" Target="../media/image1.svg"/><Relationship Id="rId29" Type="http://schemas.openxmlformats.org/officeDocument/2006/relationships/tags" Target="../tags/tag35.xml"/><Relationship Id="rId28" Type="http://schemas.openxmlformats.org/officeDocument/2006/relationships/image" Target="../media/image8.svg"/><Relationship Id="rId27" Type="http://schemas.openxmlformats.org/officeDocument/2006/relationships/image" Target="../media/image41.png"/><Relationship Id="rId26" Type="http://schemas.openxmlformats.org/officeDocument/2006/relationships/tags" Target="../tags/tag34.xml"/><Relationship Id="rId25" Type="http://schemas.openxmlformats.org/officeDocument/2006/relationships/image" Target="../media/image7.svg"/><Relationship Id="rId24" Type="http://schemas.openxmlformats.org/officeDocument/2006/relationships/image" Target="../media/image40.png"/><Relationship Id="rId23" Type="http://schemas.openxmlformats.org/officeDocument/2006/relationships/tags" Target="../tags/tag33.xml"/><Relationship Id="rId22" Type="http://schemas.openxmlformats.org/officeDocument/2006/relationships/image" Target="../media/image6.svg"/><Relationship Id="rId21" Type="http://schemas.openxmlformats.org/officeDocument/2006/relationships/image" Target="../media/image39.png"/><Relationship Id="rId20" Type="http://schemas.openxmlformats.org/officeDocument/2006/relationships/tags" Target="../tags/tag32.xml"/><Relationship Id="rId2" Type="http://schemas.openxmlformats.org/officeDocument/2006/relationships/image" Target="../media/image34.png"/><Relationship Id="rId19" Type="http://schemas.openxmlformats.org/officeDocument/2006/relationships/image" Target="../media/image5.svg"/><Relationship Id="rId18" Type="http://schemas.openxmlformats.org/officeDocument/2006/relationships/image" Target="../media/image38.png"/><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image" Target="../media/image4.svg"/><Relationship Id="rId11" Type="http://schemas.openxmlformats.org/officeDocument/2006/relationships/image" Target="../media/image37.png"/><Relationship Id="rId10" Type="http://schemas.openxmlformats.org/officeDocument/2006/relationships/tags" Target="../tags/tag26.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7" Type="http://schemas.openxmlformats.org/officeDocument/2006/relationships/notesSlide" Target="../notesSlides/notesSlide3.xml"/><Relationship Id="rId46" Type="http://schemas.openxmlformats.org/officeDocument/2006/relationships/slideLayout" Target="../slideLayouts/slideLayout3.xml"/><Relationship Id="rId45" Type="http://schemas.openxmlformats.org/officeDocument/2006/relationships/tags" Target="../tags/tag90.xml"/><Relationship Id="rId44" Type="http://schemas.openxmlformats.org/officeDocument/2006/relationships/tags" Target="../tags/tag89.xml"/><Relationship Id="rId43" Type="http://schemas.openxmlformats.org/officeDocument/2006/relationships/tags" Target="../tags/tag88.xml"/><Relationship Id="rId42" Type="http://schemas.openxmlformats.org/officeDocument/2006/relationships/tags" Target="../tags/tag87.xml"/><Relationship Id="rId41" Type="http://schemas.openxmlformats.org/officeDocument/2006/relationships/tags" Target="../tags/tag86.xml"/><Relationship Id="rId40" Type="http://schemas.openxmlformats.org/officeDocument/2006/relationships/image" Target="../media/image15.svg"/><Relationship Id="rId4" Type="http://schemas.openxmlformats.org/officeDocument/2006/relationships/image" Target="../media/image10.svg"/><Relationship Id="rId39" Type="http://schemas.openxmlformats.org/officeDocument/2006/relationships/image" Target="../media/image48.png"/><Relationship Id="rId38" Type="http://schemas.openxmlformats.org/officeDocument/2006/relationships/tags" Target="../tags/tag85.xml"/><Relationship Id="rId37" Type="http://schemas.openxmlformats.org/officeDocument/2006/relationships/tags" Target="../tags/tag84.xml"/><Relationship Id="rId36" Type="http://schemas.openxmlformats.org/officeDocument/2006/relationships/image" Target="../media/image14.svg"/><Relationship Id="rId35" Type="http://schemas.openxmlformats.org/officeDocument/2006/relationships/image" Target="../media/image47.png"/><Relationship Id="rId34" Type="http://schemas.openxmlformats.org/officeDocument/2006/relationships/tags" Target="../tags/tag83.xml"/><Relationship Id="rId33" Type="http://schemas.openxmlformats.org/officeDocument/2006/relationships/image" Target="../media/image13.svg"/><Relationship Id="rId32" Type="http://schemas.openxmlformats.org/officeDocument/2006/relationships/image" Target="../media/image46.png"/><Relationship Id="rId31" Type="http://schemas.openxmlformats.org/officeDocument/2006/relationships/tags" Target="../tags/tag82.xml"/><Relationship Id="rId30" Type="http://schemas.openxmlformats.org/officeDocument/2006/relationships/tags" Target="../tags/tag81.xml"/><Relationship Id="rId3" Type="http://schemas.openxmlformats.org/officeDocument/2006/relationships/image" Target="../media/image43.png"/><Relationship Id="rId29" Type="http://schemas.openxmlformats.org/officeDocument/2006/relationships/tags" Target="../tags/tag80.xml"/><Relationship Id="rId28" Type="http://schemas.openxmlformats.org/officeDocument/2006/relationships/tags" Target="../tags/tag79.xml"/><Relationship Id="rId27" Type="http://schemas.openxmlformats.org/officeDocument/2006/relationships/image" Target="../media/image12.svg"/><Relationship Id="rId26" Type="http://schemas.openxmlformats.org/officeDocument/2006/relationships/image" Target="../media/image45.png"/><Relationship Id="rId25" Type="http://schemas.openxmlformats.org/officeDocument/2006/relationships/tags" Target="../tags/tag78.xml"/><Relationship Id="rId24" Type="http://schemas.openxmlformats.org/officeDocument/2006/relationships/tags" Target="../tags/tag77.xml"/><Relationship Id="rId23" Type="http://schemas.openxmlformats.org/officeDocument/2006/relationships/image" Target="../media/image11.svg"/><Relationship Id="rId22" Type="http://schemas.openxmlformats.org/officeDocument/2006/relationships/image" Target="../media/image44.png"/><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tags" Target="../tags/tag59.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normAutofit fontScale="90000"/>
          </a:bodyPr>
          <a:p>
            <a:br>
              <a:rPr lang="zh-CN" altLang="en-US" sz="2800">
                <a:sym typeface="+mn-ea"/>
              </a:rPr>
            </a:br>
            <a:br>
              <a:rPr lang="zh-CN" altLang="en-US" sz="2800">
                <a:sym typeface="+mn-ea"/>
              </a:rPr>
            </a:br>
            <a:br>
              <a:rPr lang="zh-CN" altLang="en-US" sz="2800">
                <a:sym typeface="+mn-ea"/>
              </a:rPr>
            </a:br>
            <a:br>
              <a:rPr lang="zh-CN" altLang="en-US" sz="2800">
                <a:sym typeface="+mn-ea"/>
              </a:rPr>
            </a:br>
            <a:r>
              <a:rPr lang="zh-CN" altLang="en-US" sz="2800">
                <a:sym typeface="+mn-ea"/>
              </a:rPr>
              <a:t>202</a:t>
            </a:r>
            <a:r>
              <a:rPr lang="en-US" altLang="zh-CN" sz="2800">
                <a:sym typeface="+mn-ea"/>
              </a:rPr>
              <a:t>2</a:t>
            </a:r>
            <a:r>
              <a:rPr lang="zh-CN" altLang="en-US" sz="2800">
                <a:sym typeface="+mn-ea"/>
              </a:rPr>
              <a:t>年全国网民网络安全感满意度调查——</a:t>
            </a:r>
            <a:br>
              <a:rPr lang="zh-CN" altLang="en-US" sz="2800">
                <a:sym typeface="+mn-ea"/>
              </a:rPr>
            </a:br>
            <a:br>
              <a:rPr lang="zh-CN" altLang="en-US" sz="2800">
                <a:sym typeface="+mn-ea"/>
              </a:rPr>
            </a:br>
            <a:r>
              <a:rPr lang="zh-CN" altLang="en-US" sz="2800">
                <a:sym typeface="+mn-ea"/>
              </a:rPr>
              <a:t>“网络安全法治社会建设”专题报告</a:t>
            </a:r>
            <a:br>
              <a:rPr lang="zh-CN" altLang="en-US" sz="2800"/>
            </a:br>
            <a:br>
              <a:rPr lang="zh-CN" altLang="en-US"/>
            </a:br>
            <a:endParaRPr lang="zh-CN" altLang="en-US"/>
          </a:p>
        </p:txBody>
      </p:sp>
      <p:sp>
        <p:nvSpPr>
          <p:cNvPr id="5" name="副标题 4"/>
          <p:cNvSpPr>
            <a:spLocks noGrp="1"/>
          </p:cNvSpPr>
          <p:nvPr>
            <p:ph type="subTitle" idx="1"/>
          </p:nvPr>
        </p:nvSpPr>
        <p:spPr>
          <a:xfrm>
            <a:off x="897890" y="3277870"/>
            <a:ext cx="7349490" cy="1041400"/>
          </a:xfrm>
        </p:spPr>
        <p:txBody>
          <a:bodyPr>
            <a:normAutofit/>
          </a:bodyPr>
          <a:p>
            <a:r>
              <a:rPr lang="zh-CN" altLang="en-US" b="1">
                <a:sym typeface="+mn-ea"/>
              </a:rPr>
              <a:t>黄道丽</a:t>
            </a:r>
            <a:endParaRPr lang="zh-CN" altLang="en-US" b="1"/>
          </a:p>
          <a:p>
            <a:r>
              <a:rPr lang="zh-CN" altLang="en-US" b="1">
                <a:sym typeface="+mn-ea"/>
              </a:rPr>
              <a:t>公安部第三研究所网络安全法律研究中心 主任 /研究员</a:t>
            </a:r>
            <a:endParaRPr lang="zh-CN" altLang="en-US" b="1"/>
          </a:p>
          <a:p>
            <a:endParaRPr lang="zh-CN" alt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Freeform 12"/>
          <p:cNvSpPr/>
          <p:nvPr>
            <p:custDataLst>
              <p:tags r:id="rId1"/>
            </p:custDataLst>
          </p:nvPr>
        </p:nvSpPr>
        <p:spPr bwMode="auto">
          <a:xfrm rot="10800000">
            <a:off x="5029445" y="2001319"/>
            <a:ext cx="3469079" cy="2176373"/>
          </a:xfrm>
          <a:custGeom>
            <a:avLst/>
            <a:gdLst>
              <a:gd name="T0" fmla="*/ 1316 w 1492"/>
              <a:gd name="T1" fmla="*/ 328 h 937"/>
              <a:gd name="T2" fmla="*/ 1404 w 1492"/>
              <a:gd name="T3" fmla="*/ 281 h 937"/>
              <a:gd name="T4" fmla="*/ 1492 w 1492"/>
              <a:gd name="T5" fmla="*/ 235 h 937"/>
              <a:gd name="T6" fmla="*/ 1404 w 1492"/>
              <a:gd name="T7" fmla="*/ 188 h 937"/>
              <a:gd name="T8" fmla="*/ 562 w 1492"/>
              <a:gd name="T9" fmla="*/ 188 h 937"/>
              <a:gd name="T10" fmla="*/ 562 w 1492"/>
              <a:gd name="T11" fmla="*/ 0 h 937"/>
              <a:gd name="T12" fmla="*/ 0 w 1492"/>
              <a:gd name="T13" fmla="*/ 469 h 937"/>
              <a:gd name="T14" fmla="*/ 0 w 1492"/>
              <a:gd name="T15" fmla="*/ 469 h 937"/>
              <a:gd name="T16" fmla="*/ 562 w 1492"/>
              <a:gd name="T17" fmla="*/ 937 h 937"/>
              <a:gd name="T18" fmla="*/ 562 w 1492"/>
              <a:gd name="T19" fmla="*/ 750 h 937"/>
              <a:gd name="T20" fmla="*/ 1316 w 1492"/>
              <a:gd name="T21" fmla="*/ 750 h 937"/>
              <a:gd name="T22" fmla="*/ 1316 w 1492"/>
              <a:gd name="T23" fmla="*/ 32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2" h="937">
                <a:moveTo>
                  <a:pt x="1316" y="328"/>
                </a:moveTo>
                <a:cubicBezTo>
                  <a:pt x="1316" y="302"/>
                  <a:pt x="1356" y="281"/>
                  <a:pt x="1404" y="281"/>
                </a:cubicBezTo>
                <a:cubicBezTo>
                  <a:pt x="1452" y="281"/>
                  <a:pt x="1492" y="260"/>
                  <a:pt x="1492" y="235"/>
                </a:cubicBezTo>
                <a:cubicBezTo>
                  <a:pt x="1492" y="209"/>
                  <a:pt x="1452" y="188"/>
                  <a:pt x="1404" y="188"/>
                </a:cubicBezTo>
                <a:cubicBezTo>
                  <a:pt x="562" y="188"/>
                  <a:pt x="562" y="188"/>
                  <a:pt x="562" y="188"/>
                </a:cubicBezTo>
                <a:cubicBezTo>
                  <a:pt x="562" y="0"/>
                  <a:pt x="562" y="0"/>
                  <a:pt x="562" y="0"/>
                </a:cubicBezTo>
                <a:cubicBezTo>
                  <a:pt x="0" y="469"/>
                  <a:pt x="0" y="469"/>
                  <a:pt x="0" y="469"/>
                </a:cubicBezTo>
                <a:cubicBezTo>
                  <a:pt x="0" y="469"/>
                  <a:pt x="0" y="469"/>
                  <a:pt x="0" y="469"/>
                </a:cubicBezTo>
                <a:cubicBezTo>
                  <a:pt x="562" y="937"/>
                  <a:pt x="562" y="937"/>
                  <a:pt x="562" y="937"/>
                </a:cubicBezTo>
                <a:cubicBezTo>
                  <a:pt x="562" y="750"/>
                  <a:pt x="562" y="750"/>
                  <a:pt x="562" y="750"/>
                </a:cubicBezTo>
                <a:cubicBezTo>
                  <a:pt x="1316" y="750"/>
                  <a:pt x="1316" y="750"/>
                  <a:pt x="1316" y="750"/>
                </a:cubicBezTo>
                <a:lnTo>
                  <a:pt x="1316" y="328"/>
                </a:lnTo>
                <a:close/>
              </a:path>
            </a:pathLst>
          </a:custGeom>
          <a:solidFill>
            <a:srgbClr val="3498DB">
              <a:alpha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algn="ctr">
              <a:lnSpc>
                <a:spcPct val="120000"/>
              </a:lnSpc>
            </a:pPr>
            <a:endParaRPr kumimoji="1" lang="en-US" sz="13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30" name="Freeform 12"/>
          <p:cNvSpPr/>
          <p:nvPr>
            <p:custDataLst>
              <p:tags r:id="rId2"/>
            </p:custDataLst>
          </p:nvPr>
        </p:nvSpPr>
        <p:spPr bwMode="auto">
          <a:xfrm>
            <a:off x="652655" y="2080475"/>
            <a:ext cx="3469079" cy="2176373"/>
          </a:xfrm>
          <a:custGeom>
            <a:avLst/>
            <a:gdLst>
              <a:gd name="T0" fmla="*/ 1316 w 1492"/>
              <a:gd name="T1" fmla="*/ 328 h 937"/>
              <a:gd name="T2" fmla="*/ 1404 w 1492"/>
              <a:gd name="T3" fmla="*/ 281 h 937"/>
              <a:gd name="T4" fmla="*/ 1492 w 1492"/>
              <a:gd name="T5" fmla="*/ 235 h 937"/>
              <a:gd name="T6" fmla="*/ 1404 w 1492"/>
              <a:gd name="T7" fmla="*/ 188 h 937"/>
              <a:gd name="T8" fmla="*/ 562 w 1492"/>
              <a:gd name="T9" fmla="*/ 188 h 937"/>
              <a:gd name="T10" fmla="*/ 562 w 1492"/>
              <a:gd name="T11" fmla="*/ 0 h 937"/>
              <a:gd name="T12" fmla="*/ 0 w 1492"/>
              <a:gd name="T13" fmla="*/ 469 h 937"/>
              <a:gd name="T14" fmla="*/ 0 w 1492"/>
              <a:gd name="T15" fmla="*/ 469 h 937"/>
              <a:gd name="T16" fmla="*/ 562 w 1492"/>
              <a:gd name="T17" fmla="*/ 937 h 937"/>
              <a:gd name="T18" fmla="*/ 562 w 1492"/>
              <a:gd name="T19" fmla="*/ 750 h 937"/>
              <a:gd name="T20" fmla="*/ 1316 w 1492"/>
              <a:gd name="T21" fmla="*/ 750 h 937"/>
              <a:gd name="T22" fmla="*/ 1316 w 1492"/>
              <a:gd name="T23" fmla="*/ 32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2" h="937">
                <a:moveTo>
                  <a:pt x="1316" y="328"/>
                </a:moveTo>
                <a:cubicBezTo>
                  <a:pt x="1316" y="302"/>
                  <a:pt x="1356" y="281"/>
                  <a:pt x="1404" y="281"/>
                </a:cubicBezTo>
                <a:cubicBezTo>
                  <a:pt x="1452" y="281"/>
                  <a:pt x="1492" y="260"/>
                  <a:pt x="1492" y="235"/>
                </a:cubicBezTo>
                <a:cubicBezTo>
                  <a:pt x="1492" y="209"/>
                  <a:pt x="1452" y="188"/>
                  <a:pt x="1404" y="188"/>
                </a:cubicBezTo>
                <a:cubicBezTo>
                  <a:pt x="562" y="188"/>
                  <a:pt x="562" y="188"/>
                  <a:pt x="562" y="188"/>
                </a:cubicBezTo>
                <a:cubicBezTo>
                  <a:pt x="562" y="0"/>
                  <a:pt x="562" y="0"/>
                  <a:pt x="562" y="0"/>
                </a:cubicBezTo>
                <a:cubicBezTo>
                  <a:pt x="0" y="469"/>
                  <a:pt x="0" y="469"/>
                  <a:pt x="0" y="469"/>
                </a:cubicBezTo>
                <a:cubicBezTo>
                  <a:pt x="0" y="469"/>
                  <a:pt x="0" y="469"/>
                  <a:pt x="0" y="469"/>
                </a:cubicBezTo>
                <a:cubicBezTo>
                  <a:pt x="562" y="937"/>
                  <a:pt x="562" y="937"/>
                  <a:pt x="562" y="937"/>
                </a:cubicBezTo>
                <a:cubicBezTo>
                  <a:pt x="562" y="750"/>
                  <a:pt x="562" y="750"/>
                  <a:pt x="562" y="750"/>
                </a:cubicBezTo>
                <a:cubicBezTo>
                  <a:pt x="1316" y="750"/>
                  <a:pt x="1316" y="750"/>
                  <a:pt x="1316" y="750"/>
                </a:cubicBezTo>
                <a:lnTo>
                  <a:pt x="1316" y="328"/>
                </a:lnTo>
                <a:close/>
              </a:path>
            </a:pathLst>
          </a:custGeom>
          <a:solidFill>
            <a:srgbClr val="1F74AD">
              <a:alpha val="5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algn="ctr">
              <a:lnSpc>
                <a:spcPct val="120000"/>
              </a:lnSpc>
            </a:pPr>
            <a:endParaRPr kumimoji="1" lang="en-US" sz="13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4" name="Freeform 10"/>
          <p:cNvSpPr/>
          <p:nvPr>
            <p:custDataLst>
              <p:tags r:id="rId3"/>
            </p:custDataLst>
          </p:nvPr>
        </p:nvSpPr>
        <p:spPr bwMode="auto">
          <a:xfrm>
            <a:off x="4319963" y="2165260"/>
            <a:ext cx="505350" cy="417271"/>
          </a:xfrm>
          <a:custGeom>
            <a:avLst/>
            <a:gdLst>
              <a:gd name="T0" fmla="*/ 176 w 176"/>
              <a:gd name="T1" fmla="*/ 0 h 140"/>
              <a:gd name="T2" fmla="*/ 88 w 176"/>
              <a:gd name="T3" fmla="*/ 46 h 140"/>
              <a:gd name="T4" fmla="*/ 0 w 176"/>
              <a:gd name="T5" fmla="*/ 93 h 140"/>
              <a:gd name="T6" fmla="*/ 88 w 176"/>
              <a:gd name="T7" fmla="*/ 140 h 140"/>
              <a:gd name="T8" fmla="*/ 176 w 176"/>
              <a:gd name="T9" fmla="*/ 140 h 140"/>
              <a:gd name="T10" fmla="*/ 176 w 176"/>
              <a:gd name="T11" fmla="*/ 0 h 140"/>
            </a:gdLst>
            <a:ahLst/>
            <a:cxnLst>
              <a:cxn ang="0">
                <a:pos x="T0" y="T1"/>
              </a:cxn>
              <a:cxn ang="0">
                <a:pos x="T2" y="T3"/>
              </a:cxn>
              <a:cxn ang="0">
                <a:pos x="T4" y="T5"/>
              </a:cxn>
              <a:cxn ang="0">
                <a:pos x="T6" y="T7"/>
              </a:cxn>
              <a:cxn ang="0">
                <a:pos x="T8" y="T9"/>
              </a:cxn>
              <a:cxn ang="0">
                <a:pos x="T10" y="T11"/>
              </a:cxn>
            </a:cxnLst>
            <a:rect l="0" t="0" r="r" b="b"/>
            <a:pathLst>
              <a:path w="176" h="140">
                <a:moveTo>
                  <a:pt x="176" y="0"/>
                </a:moveTo>
                <a:cubicBezTo>
                  <a:pt x="176" y="25"/>
                  <a:pt x="136" y="46"/>
                  <a:pt x="88" y="46"/>
                </a:cubicBezTo>
                <a:cubicBezTo>
                  <a:pt x="40" y="46"/>
                  <a:pt x="0" y="67"/>
                  <a:pt x="0" y="93"/>
                </a:cubicBezTo>
                <a:cubicBezTo>
                  <a:pt x="0" y="119"/>
                  <a:pt x="40" y="140"/>
                  <a:pt x="88" y="140"/>
                </a:cubicBezTo>
                <a:cubicBezTo>
                  <a:pt x="176" y="140"/>
                  <a:pt x="176" y="140"/>
                  <a:pt x="176" y="140"/>
                </a:cubicBezTo>
                <a:cubicBezTo>
                  <a:pt x="176" y="0"/>
                  <a:pt x="176" y="0"/>
                  <a:pt x="176" y="0"/>
                </a:cubicBezTo>
                <a:close/>
              </a:path>
            </a:pathLst>
          </a:custGeom>
          <a:solidFill>
            <a:srgbClr val="1F74AD">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nSpc>
                <a:spcPct val="120000"/>
              </a:lnSpc>
            </a:pPr>
            <a:endParaRPr lang="en-US" sz="1200">
              <a:latin typeface="Arial" panose="020B0604020202090204" pitchFamily="34" charset="0"/>
              <a:ea typeface="微软雅黑" panose="020B0503020204020204" pitchFamily="34" charset="-122"/>
              <a:cs typeface="Roboto Light" charset="0"/>
              <a:sym typeface="Arial" panose="020B0604020202090204" pitchFamily="34" charset="0"/>
            </a:endParaRPr>
          </a:p>
        </p:txBody>
      </p:sp>
      <p:sp>
        <p:nvSpPr>
          <p:cNvPr id="6" name="Freeform 12"/>
          <p:cNvSpPr/>
          <p:nvPr>
            <p:custDataLst>
              <p:tags r:id="rId4"/>
            </p:custDataLst>
          </p:nvPr>
        </p:nvSpPr>
        <p:spPr bwMode="auto">
          <a:xfrm>
            <a:off x="539391" y="1500674"/>
            <a:ext cx="4285921" cy="2688829"/>
          </a:xfrm>
          <a:custGeom>
            <a:avLst/>
            <a:gdLst>
              <a:gd name="T0" fmla="*/ 1316 w 1492"/>
              <a:gd name="T1" fmla="*/ 328 h 937"/>
              <a:gd name="T2" fmla="*/ 1404 w 1492"/>
              <a:gd name="T3" fmla="*/ 281 h 937"/>
              <a:gd name="T4" fmla="*/ 1492 w 1492"/>
              <a:gd name="T5" fmla="*/ 235 h 937"/>
              <a:gd name="T6" fmla="*/ 1404 w 1492"/>
              <a:gd name="T7" fmla="*/ 188 h 937"/>
              <a:gd name="T8" fmla="*/ 562 w 1492"/>
              <a:gd name="T9" fmla="*/ 188 h 937"/>
              <a:gd name="T10" fmla="*/ 562 w 1492"/>
              <a:gd name="T11" fmla="*/ 0 h 937"/>
              <a:gd name="T12" fmla="*/ 0 w 1492"/>
              <a:gd name="T13" fmla="*/ 469 h 937"/>
              <a:gd name="T14" fmla="*/ 0 w 1492"/>
              <a:gd name="T15" fmla="*/ 469 h 937"/>
              <a:gd name="T16" fmla="*/ 562 w 1492"/>
              <a:gd name="T17" fmla="*/ 937 h 937"/>
              <a:gd name="T18" fmla="*/ 562 w 1492"/>
              <a:gd name="T19" fmla="*/ 750 h 937"/>
              <a:gd name="T20" fmla="*/ 1316 w 1492"/>
              <a:gd name="T21" fmla="*/ 750 h 937"/>
              <a:gd name="T22" fmla="*/ 1316 w 1492"/>
              <a:gd name="T23" fmla="*/ 32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2" h="937">
                <a:moveTo>
                  <a:pt x="1316" y="328"/>
                </a:moveTo>
                <a:cubicBezTo>
                  <a:pt x="1316" y="302"/>
                  <a:pt x="1356" y="281"/>
                  <a:pt x="1404" y="281"/>
                </a:cubicBezTo>
                <a:cubicBezTo>
                  <a:pt x="1452" y="281"/>
                  <a:pt x="1492" y="260"/>
                  <a:pt x="1492" y="235"/>
                </a:cubicBezTo>
                <a:cubicBezTo>
                  <a:pt x="1492" y="209"/>
                  <a:pt x="1452" y="188"/>
                  <a:pt x="1404" y="188"/>
                </a:cubicBezTo>
                <a:cubicBezTo>
                  <a:pt x="562" y="188"/>
                  <a:pt x="562" y="188"/>
                  <a:pt x="562" y="188"/>
                </a:cubicBezTo>
                <a:cubicBezTo>
                  <a:pt x="562" y="0"/>
                  <a:pt x="562" y="0"/>
                  <a:pt x="562" y="0"/>
                </a:cubicBezTo>
                <a:cubicBezTo>
                  <a:pt x="0" y="469"/>
                  <a:pt x="0" y="469"/>
                  <a:pt x="0" y="469"/>
                </a:cubicBezTo>
                <a:cubicBezTo>
                  <a:pt x="0" y="469"/>
                  <a:pt x="0" y="469"/>
                  <a:pt x="0" y="469"/>
                </a:cubicBezTo>
                <a:cubicBezTo>
                  <a:pt x="562" y="937"/>
                  <a:pt x="562" y="937"/>
                  <a:pt x="562" y="937"/>
                </a:cubicBezTo>
                <a:cubicBezTo>
                  <a:pt x="562" y="750"/>
                  <a:pt x="562" y="750"/>
                  <a:pt x="562" y="750"/>
                </a:cubicBezTo>
                <a:cubicBezTo>
                  <a:pt x="1316" y="750"/>
                  <a:pt x="1316" y="750"/>
                  <a:pt x="1316" y="750"/>
                </a:cubicBezTo>
                <a:lnTo>
                  <a:pt x="1316" y="328"/>
                </a:lnTo>
                <a:close/>
              </a:path>
            </a:pathLst>
          </a:custGeom>
          <a:solidFill>
            <a:srgbClr val="1F74AD"/>
          </a:solidFill>
          <a:ln>
            <a:noFill/>
          </a:ln>
        </p:spPr>
        <p:txBody>
          <a:bodyPr vert="horz" wrap="square" lIns="68580" tIns="34290" rIns="68580" bIns="34290" numCol="1" anchor="t" anchorCtr="0" compatLnSpc="1"/>
          <a:p>
            <a:pPr>
              <a:lnSpc>
                <a:spcPct val="120000"/>
              </a:lnSpc>
            </a:pPr>
            <a:endParaRPr lang="en-US" sz="1200">
              <a:latin typeface="Arial" panose="020B0604020202090204" pitchFamily="34" charset="0"/>
              <a:ea typeface="微软雅黑" panose="020B0503020204020204" pitchFamily="34" charset="-122"/>
              <a:cs typeface="Roboto Light" charset="0"/>
              <a:sym typeface="Arial" panose="020B0604020202090204" pitchFamily="34" charset="0"/>
            </a:endParaRPr>
          </a:p>
        </p:txBody>
      </p:sp>
      <p:sp>
        <p:nvSpPr>
          <p:cNvPr id="11" name="Freeform 11"/>
          <p:cNvSpPr/>
          <p:nvPr>
            <p:custDataLst>
              <p:tags r:id="rId5"/>
            </p:custDataLst>
          </p:nvPr>
        </p:nvSpPr>
        <p:spPr bwMode="auto">
          <a:xfrm>
            <a:off x="4319963" y="2040472"/>
            <a:ext cx="4284647" cy="2686289"/>
          </a:xfrm>
          <a:custGeom>
            <a:avLst/>
            <a:gdLst>
              <a:gd name="T0" fmla="*/ 0 w 1492"/>
              <a:gd name="T1" fmla="*/ 140 h 936"/>
              <a:gd name="T2" fmla="*/ 88 w 1492"/>
              <a:gd name="T3" fmla="*/ 187 h 936"/>
              <a:gd name="T4" fmla="*/ 930 w 1492"/>
              <a:gd name="T5" fmla="*/ 187 h 936"/>
              <a:gd name="T6" fmla="*/ 930 w 1492"/>
              <a:gd name="T7" fmla="*/ 0 h 936"/>
              <a:gd name="T8" fmla="*/ 1492 w 1492"/>
              <a:gd name="T9" fmla="*/ 468 h 936"/>
              <a:gd name="T10" fmla="*/ 930 w 1492"/>
              <a:gd name="T11" fmla="*/ 936 h 936"/>
              <a:gd name="T12" fmla="*/ 930 w 1492"/>
              <a:gd name="T13" fmla="*/ 749 h 936"/>
              <a:gd name="T14" fmla="*/ 88 w 1492"/>
              <a:gd name="T15" fmla="*/ 749 h 936"/>
              <a:gd name="T16" fmla="*/ 0 w 1492"/>
              <a:gd name="T17" fmla="*/ 702 h 936"/>
              <a:gd name="T18" fmla="*/ 0 w 1492"/>
              <a:gd name="T19" fmla="*/ 14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2" h="936">
                <a:moveTo>
                  <a:pt x="0" y="140"/>
                </a:moveTo>
                <a:cubicBezTo>
                  <a:pt x="0" y="166"/>
                  <a:pt x="40" y="187"/>
                  <a:pt x="88" y="187"/>
                </a:cubicBezTo>
                <a:cubicBezTo>
                  <a:pt x="930" y="187"/>
                  <a:pt x="930" y="187"/>
                  <a:pt x="930" y="187"/>
                </a:cubicBezTo>
                <a:cubicBezTo>
                  <a:pt x="930" y="0"/>
                  <a:pt x="930" y="0"/>
                  <a:pt x="930" y="0"/>
                </a:cubicBezTo>
                <a:cubicBezTo>
                  <a:pt x="1492" y="468"/>
                  <a:pt x="1492" y="468"/>
                  <a:pt x="1492" y="468"/>
                </a:cubicBezTo>
                <a:cubicBezTo>
                  <a:pt x="930" y="936"/>
                  <a:pt x="930" y="936"/>
                  <a:pt x="930" y="936"/>
                </a:cubicBezTo>
                <a:cubicBezTo>
                  <a:pt x="930" y="749"/>
                  <a:pt x="930" y="749"/>
                  <a:pt x="930" y="749"/>
                </a:cubicBezTo>
                <a:cubicBezTo>
                  <a:pt x="88" y="749"/>
                  <a:pt x="88" y="749"/>
                  <a:pt x="88" y="749"/>
                </a:cubicBezTo>
                <a:cubicBezTo>
                  <a:pt x="40" y="749"/>
                  <a:pt x="0" y="728"/>
                  <a:pt x="0" y="702"/>
                </a:cubicBezTo>
                <a:lnTo>
                  <a:pt x="0" y="140"/>
                </a:lnTo>
                <a:close/>
              </a:path>
            </a:pathLst>
          </a:custGeom>
          <a:solidFill>
            <a:srgbClr val="3498DB"/>
          </a:solidFill>
          <a:ln>
            <a:noFill/>
          </a:ln>
        </p:spPr>
        <p:txBody>
          <a:bodyPr vert="horz" wrap="square" lIns="68580" tIns="34290" rIns="68580" bIns="34290" numCol="1" anchor="t" anchorCtr="0" compatLnSpc="1"/>
          <a:p>
            <a:pPr>
              <a:lnSpc>
                <a:spcPct val="120000"/>
              </a:lnSpc>
            </a:pPr>
            <a:endParaRPr lang="en-US" sz="2100">
              <a:latin typeface="Arial" panose="020B0604020202090204" pitchFamily="34" charset="0"/>
              <a:ea typeface="微软雅黑" panose="020B0503020204020204" pitchFamily="34" charset="-122"/>
              <a:cs typeface="Roboto Light" charset="0"/>
              <a:sym typeface="Arial" panose="020B0604020202090204" pitchFamily="34" charset="0"/>
            </a:endParaRPr>
          </a:p>
        </p:txBody>
      </p:sp>
      <p:sp>
        <p:nvSpPr>
          <p:cNvPr id="14" name="矩形 13"/>
          <p:cNvSpPr/>
          <p:nvPr>
            <p:custDataLst>
              <p:tags r:id="rId6"/>
            </p:custDataLst>
          </p:nvPr>
        </p:nvSpPr>
        <p:spPr>
          <a:xfrm>
            <a:off x="1818005" y="2080260"/>
            <a:ext cx="2450465" cy="276860"/>
          </a:xfrm>
          <a:prstGeom prst="rect">
            <a:avLst/>
          </a:prstGeom>
        </p:spPr>
        <p:txBody>
          <a:bodyPr wrap="square" lIns="67500" tIns="35100" rIns="67500" bIns="0" anchor="b" anchorCtr="0">
            <a:normAutofit fontScale="90000"/>
          </a:bodyPr>
          <a:p>
            <a:pPr>
              <a:lnSpc>
                <a:spcPct val="120000"/>
              </a:lnSpc>
            </a:pPr>
            <a:r>
              <a:rPr lang="zh-CN" altLang="en-US" sz="1350" b="1" spc="30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加大网络犯罪司法打击力度</a:t>
            </a:r>
            <a:endParaRPr lang="zh-CN" altLang="en-US" sz="1350" b="1" spc="30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23" name="文本框 22"/>
          <p:cNvSpPr txBox="1"/>
          <p:nvPr>
            <p:custDataLst>
              <p:tags r:id="rId7"/>
            </p:custDataLst>
          </p:nvPr>
        </p:nvSpPr>
        <p:spPr>
          <a:xfrm>
            <a:off x="1871980" y="2402205"/>
            <a:ext cx="2341880" cy="1252855"/>
          </a:xfrm>
          <a:prstGeom prst="rect">
            <a:avLst/>
          </a:prstGeom>
          <a:noFill/>
        </p:spPr>
        <p:txBody>
          <a:bodyPr wrap="square" tIns="0" rtlCol="0">
            <a:normAutofit lnSpcReduction="10000"/>
          </a:bodyPr>
          <a:p>
            <a:pPr lvl="0">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以侵犯公民个人信息罪批捕</a:t>
            </a:r>
            <a:r>
              <a:rPr lang="en-US" altLang="zh-CN" sz="1200" b="1"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6223</a:t>
            </a: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人</a:t>
            </a: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nSpc>
                <a:spcPct val="120000"/>
              </a:lnSpc>
              <a:defRPr/>
            </a:pP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最高检发布</a:t>
            </a:r>
            <a:r>
              <a:rPr lang="zh-CN" altLang="en-US" sz="900" b="1"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5个</a:t>
            </a: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依法惩治侵犯公民个人信息犯罪典型案例</a:t>
            </a: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nSpc>
                <a:spcPct val="120000"/>
              </a:lnSpc>
              <a:defRPr/>
            </a:pP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最高法发布依法惩治电信网络诈骗犯罪工作情况与</a:t>
            </a:r>
            <a:r>
              <a:rPr lang="zh-CN" altLang="en-US" sz="1000" b="1"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10</a:t>
            </a: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起典型案例</a:t>
            </a:r>
            <a:r>
              <a:rPr lang="en-US" altLang="zh-CN"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a:t>
            </a: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nSpc>
                <a:spcPct val="120000"/>
              </a:lnSpc>
              <a:defRPr/>
            </a:pP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24" name="图形 37"/>
          <p:cNvSpPr/>
          <p:nvPr>
            <p:custDataLst>
              <p:tags r:id="rId8"/>
            </p:custDataLst>
          </p:nvPr>
        </p:nvSpPr>
        <p:spPr>
          <a:xfrm>
            <a:off x="1414688" y="2616488"/>
            <a:ext cx="457200" cy="457200"/>
          </a:xfrm>
          <a:custGeom>
            <a:avLst/>
            <a:gdLst>
              <a:gd name="connsiteX0" fmla="*/ 20347 w 609600"/>
              <a:gd name="connsiteY0" fmla="*/ 332029 h 609600"/>
              <a:gd name="connsiteX1" fmla="*/ 277568 w 609600"/>
              <a:gd name="connsiteY1" fmla="*/ 589209 h 609600"/>
              <a:gd name="connsiteX2" fmla="*/ 312795 w 609600"/>
              <a:gd name="connsiteY2" fmla="*/ 608461 h 609600"/>
              <a:gd name="connsiteX3" fmla="*/ 332041 w 609600"/>
              <a:gd name="connsiteY3" fmla="*/ 589228 h 609600"/>
              <a:gd name="connsiteX4" fmla="*/ 589230 w 609600"/>
              <a:gd name="connsiteY4" fmla="*/ 332040 h 609600"/>
              <a:gd name="connsiteX5" fmla="*/ 608454 w 609600"/>
              <a:gd name="connsiteY5" fmla="*/ 296798 h 609600"/>
              <a:gd name="connsiteX6" fmla="*/ 589199 w 609600"/>
              <a:gd name="connsiteY6" fmla="*/ 277565 h 609600"/>
              <a:gd name="connsiteX7" fmla="*/ 332035 w 609600"/>
              <a:gd name="connsiteY7" fmla="*/ 20368 h 609600"/>
              <a:gd name="connsiteX8" fmla="*/ 296781 w 609600"/>
              <a:gd name="connsiteY8" fmla="*/ 1166 h 609600"/>
              <a:gd name="connsiteX9" fmla="*/ 277564 w 609600"/>
              <a:gd name="connsiteY9" fmla="*/ 20417 h 609600"/>
              <a:gd name="connsiteX10" fmla="*/ 20386 w 609600"/>
              <a:gd name="connsiteY10" fmla="*/ 277574 h 609600"/>
              <a:gd name="connsiteX11" fmla="*/ 1160 w 609600"/>
              <a:gd name="connsiteY11" fmla="*/ 312813 h 609600"/>
              <a:gd name="connsiteX12" fmla="*/ 20347 w 609600"/>
              <a:gd name="connsiteY12" fmla="*/ 332028 h 609600"/>
              <a:gd name="connsiteX13" fmla="*/ 20347 w 609600"/>
              <a:gd name="connsiteY13" fmla="*/ 332029 h 609600"/>
              <a:gd name="connsiteX14" fmla="*/ 139789 w 609600"/>
              <a:gd name="connsiteY14" fmla="*/ 193633 h 609600"/>
              <a:gd name="connsiteX15" fmla="*/ 153295 w 609600"/>
              <a:gd name="connsiteY15" fmla="*/ 207844 h 609600"/>
              <a:gd name="connsiteX16" fmla="*/ 145234 w 609600"/>
              <a:gd name="connsiteY16" fmla="*/ 267615 h 609600"/>
              <a:gd name="connsiteX17" fmla="*/ 116581 w 609600"/>
              <a:gd name="connsiteY17" fmla="*/ 295283 h 609600"/>
              <a:gd name="connsiteX18" fmla="*/ 55401 w 609600"/>
              <a:gd name="connsiteY18" fmla="*/ 295283 h 609600"/>
              <a:gd name="connsiteX19" fmla="*/ 42415 w 609600"/>
              <a:gd name="connsiteY19" fmla="*/ 279960 h 609600"/>
              <a:gd name="connsiteX20" fmla="*/ 139789 w 609600"/>
              <a:gd name="connsiteY20" fmla="*/ 193633 h 609600"/>
              <a:gd name="connsiteX21" fmla="*/ 279940 w 609600"/>
              <a:gd name="connsiteY21" fmla="*/ 42379 h 609600"/>
              <a:gd name="connsiteX22" fmla="*/ 295282 w 609600"/>
              <a:gd name="connsiteY22" fmla="*/ 55402 h 609600"/>
              <a:gd name="connsiteX23" fmla="*/ 295282 w 609600"/>
              <a:gd name="connsiteY23" fmla="*/ 106135 h 609600"/>
              <a:gd name="connsiteX24" fmla="*/ 266707 w 609600"/>
              <a:gd name="connsiteY24" fmla="*/ 142883 h 609600"/>
              <a:gd name="connsiteX25" fmla="*/ 266945 w 609600"/>
              <a:gd name="connsiteY25" fmla="*/ 145232 h 609600"/>
              <a:gd name="connsiteX26" fmla="*/ 204473 w 609600"/>
              <a:gd name="connsiteY26" fmla="*/ 153943 h 609600"/>
              <a:gd name="connsiteX27" fmla="*/ 192391 w 609600"/>
              <a:gd name="connsiteY27" fmla="*/ 142783 h 609600"/>
              <a:gd name="connsiteX28" fmla="*/ 279940 w 609600"/>
              <a:gd name="connsiteY28" fmla="*/ 42379 h 609600"/>
              <a:gd name="connsiteX29" fmla="*/ 279940 w 609600"/>
              <a:gd name="connsiteY29" fmla="*/ 42379 h 609600"/>
              <a:gd name="connsiteX30" fmla="*/ 329673 w 609600"/>
              <a:gd name="connsiteY30" fmla="*/ 42382 h 609600"/>
              <a:gd name="connsiteX31" fmla="*/ 417734 w 609600"/>
              <a:gd name="connsiteY31" fmla="*/ 144165 h 609600"/>
              <a:gd name="connsiteX32" fmla="*/ 407116 w 609600"/>
              <a:gd name="connsiteY32" fmla="*/ 154273 h 609600"/>
              <a:gd name="connsiteX33" fmla="*/ 342670 w 609600"/>
              <a:gd name="connsiteY33" fmla="*/ 145220 h 609600"/>
              <a:gd name="connsiteX34" fmla="*/ 342907 w 609600"/>
              <a:gd name="connsiteY34" fmla="*/ 142883 h 609600"/>
              <a:gd name="connsiteX35" fmla="*/ 314332 w 609600"/>
              <a:gd name="connsiteY35" fmla="*/ 106135 h 609600"/>
              <a:gd name="connsiteX36" fmla="*/ 314332 w 609600"/>
              <a:gd name="connsiteY36" fmla="*/ 55402 h 609600"/>
              <a:gd name="connsiteX37" fmla="*/ 329673 w 609600"/>
              <a:gd name="connsiteY37" fmla="*/ 42382 h 609600"/>
              <a:gd name="connsiteX38" fmla="*/ 567304 w 609600"/>
              <a:gd name="connsiteY38" fmla="*/ 279903 h 609600"/>
              <a:gd name="connsiteX39" fmla="*/ 554212 w 609600"/>
              <a:gd name="connsiteY39" fmla="*/ 295283 h 609600"/>
              <a:gd name="connsiteX40" fmla="*/ 493033 w 609600"/>
              <a:gd name="connsiteY40" fmla="*/ 295283 h 609600"/>
              <a:gd name="connsiteX41" fmla="*/ 464382 w 609600"/>
              <a:gd name="connsiteY41" fmla="*/ 267616 h 609600"/>
              <a:gd name="connsiteX42" fmla="*/ 456609 w 609600"/>
              <a:gd name="connsiteY42" fmla="*/ 209346 h 609600"/>
              <a:gd name="connsiteX43" fmla="*/ 471481 w 609600"/>
              <a:gd name="connsiteY43" fmla="*/ 194307 h 609600"/>
              <a:gd name="connsiteX44" fmla="*/ 567304 w 609600"/>
              <a:gd name="connsiteY44" fmla="*/ 279903 h 609600"/>
              <a:gd name="connsiteX45" fmla="*/ 455775 w 609600"/>
              <a:gd name="connsiteY45" fmla="*/ 404578 h 609600"/>
              <a:gd name="connsiteX46" fmla="*/ 464381 w 609600"/>
              <a:gd name="connsiteY46" fmla="*/ 342000 h 609600"/>
              <a:gd name="connsiteX47" fmla="*/ 493033 w 609600"/>
              <a:gd name="connsiteY47" fmla="*/ 314333 h 609600"/>
              <a:gd name="connsiteX48" fmla="*/ 554212 w 609600"/>
              <a:gd name="connsiteY48" fmla="*/ 314333 h 609600"/>
              <a:gd name="connsiteX49" fmla="*/ 567267 w 609600"/>
              <a:gd name="connsiteY49" fmla="*/ 329692 h 609600"/>
              <a:gd name="connsiteX50" fmla="*/ 469194 w 609600"/>
              <a:gd name="connsiteY50" fmla="*/ 416207 h 609600"/>
              <a:gd name="connsiteX51" fmla="*/ 455775 w 609600"/>
              <a:gd name="connsiteY51" fmla="*/ 404578 h 609600"/>
              <a:gd name="connsiteX52" fmla="*/ 455775 w 609600"/>
              <a:gd name="connsiteY52" fmla="*/ 404578 h 609600"/>
              <a:gd name="connsiteX53" fmla="*/ 329675 w 609600"/>
              <a:gd name="connsiteY53" fmla="*/ 567237 h 609600"/>
              <a:gd name="connsiteX54" fmla="*/ 314332 w 609600"/>
              <a:gd name="connsiteY54" fmla="*/ 554213 h 609600"/>
              <a:gd name="connsiteX55" fmla="*/ 314332 w 609600"/>
              <a:gd name="connsiteY55" fmla="*/ 503480 h 609600"/>
              <a:gd name="connsiteX56" fmla="*/ 342907 w 609600"/>
              <a:gd name="connsiteY56" fmla="*/ 466733 h 609600"/>
              <a:gd name="connsiteX57" fmla="*/ 342659 w 609600"/>
              <a:gd name="connsiteY57" fmla="*/ 464285 h 609600"/>
              <a:gd name="connsiteX58" fmla="*/ 404560 w 609600"/>
              <a:gd name="connsiteY58" fmla="*/ 455742 h 609600"/>
              <a:gd name="connsiteX59" fmla="*/ 416228 w 609600"/>
              <a:gd name="connsiteY59" fmla="*/ 469214 h 609600"/>
              <a:gd name="connsiteX60" fmla="*/ 329675 w 609600"/>
              <a:gd name="connsiteY60" fmla="*/ 567236 h 609600"/>
              <a:gd name="connsiteX61" fmla="*/ 329675 w 609600"/>
              <a:gd name="connsiteY61" fmla="*/ 567237 h 609600"/>
              <a:gd name="connsiteX62" fmla="*/ 279942 w 609600"/>
              <a:gd name="connsiteY62" fmla="*/ 567233 h 609600"/>
              <a:gd name="connsiteX63" fmla="*/ 193490 w 609600"/>
              <a:gd name="connsiteY63" fmla="*/ 469406 h 609600"/>
              <a:gd name="connsiteX64" fmla="*/ 206117 w 609600"/>
              <a:gd name="connsiteY64" fmla="*/ 455916 h 609600"/>
              <a:gd name="connsiteX65" fmla="*/ 266956 w 609600"/>
              <a:gd name="connsiteY65" fmla="*/ 464273 h 609600"/>
              <a:gd name="connsiteX66" fmla="*/ 266707 w 609600"/>
              <a:gd name="connsiteY66" fmla="*/ 466733 h 609600"/>
              <a:gd name="connsiteX67" fmla="*/ 295282 w 609600"/>
              <a:gd name="connsiteY67" fmla="*/ 503480 h 609600"/>
              <a:gd name="connsiteX68" fmla="*/ 295282 w 609600"/>
              <a:gd name="connsiteY68" fmla="*/ 554212 h 609600"/>
              <a:gd name="connsiteX69" fmla="*/ 279942 w 609600"/>
              <a:gd name="connsiteY69" fmla="*/ 567232 h 609600"/>
              <a:gd name="connsiteX70" fmla="*/ 279942 w 609600"/>
              <a:gd name="connsiteY70" fmla="*/ 567233 h 609600"/>
              <a:gd name="connsiteX71" fmla="*/ 141244 w 609600"/>
              <a:gd name="connsiteY71" fmla="*/ 416477 h 609600"/>
              <a:gd name="connsiteX72" fmla="*/ 42444 w 609600"/>
              <a:gd name="connsiteY72" fmla="*/ 329639 h 609600"/>
              <a:gd name="connsiteX73" fmla="*/ 55402 w 609600"/>
              <a:gd name="connsiteY73" fmla="*/ 314333 h 609600"/>
              <a:gd name="connsiteX74" fmla="*/ 116581 w 609600"/>
              <a:gd name="connsiteY74" fmla="*/ 314333 h 609600"/>
              <a:gd name="connsiteX75" fmla="*/ 145238 w 609600"/>
              <a:gd name="connsiteY75" fmla="*/ 342001 h 609600"/>
              <a:gd name="connsiteX76" fmla="*/ 153890 w 609600"/>
              <a:gd name="connsiteY76" fmla="*/ 404620 h 609600"/>
              <a:gd name="connsiteX77" fmla="*/ 141244 w 609600"/>
              <a:gd name="connsiteY77" fmla="*/ 416477 h 609600"/>
              <a:gd name="connsiteX78" fmla="*/ 173048 w 609600"/>
              <a:gd name="connsiteY78" fmla="*/ 213525 h 609600"/>
              <a:gd name="connsiteX79" fmla="*/ 211148 w 609600"/>
              <a:gd name="connsiteY79" fmla="*/ 175425 h 609600"/>
              <a:gd name="connsiteX80" fmla="*/ 210810 w 609600"/>
              <a:gd name="connsiteY80" fmla="*/ 172092 h 609600"/>
              <a:gd name="connsiteX81" fmla="*/ 273059 w 609600"/>
              <a:gd name="connsiteY81" fmla="*/ 163872 h 609600"/>
              <a:gd name="connsiteX82" fmla="*/ 295282 w 609600"/>
              <a:gd name="connsiteY82" fmla="*/ 179630 h 609600"/>
              <a:gd name="connsiteX83" fmla="*/ 295282 w 609600"/>
              <a:gd name="connsiteY83" fmla="*/ 248518 h 609600"/>
              <a:gd name="connsiteX84" fmla="*/ 248517 w 609600"/>
              <a:gd name="connsiteY84" fmla="*/ 295283 h 609600"/>
              <a:gd name="connsiteX85" fmla="*/ 190075 w 609600"/>
              <a:gd name="connsiteY85" fmla="*/ 295283 h 609600"/>
              <a:gd name="connsiteX86" fmla="*/ 164270 w 609600"/>
              <a:gd name="connsiteY86" fmla="*/ 268501 h 609600"/>
              <a:gd name="connsiteX87" fmla="*/ 171625 w 609600"/>
              <a:gd name="connsiteY87" fmla="*/ 213381 h 609600"/>
              <a:gd name="connsiteX88" fmla="*/ 173048 w 609600"/>
              <a:gd name="connsiteY88" fmla="*/ 213525 h 609600"/>
              <a:gd name="connsiteX89" fmla="*/ 304807 w 609600"/>
              <a:gd name="connsiteY89" fmla="*/ 123833 h 609600"/>
              <a:gd name="connsiteX90" fmla="*/ 323857 w 609600"/>
              <a:gd name="connsiteY90" fmla="*/ 142883 h 609600"/>
              <a:gd name="connsiteX91" fmla="*/ 304807 w 609600"/>
              <a:gd name="connsiteY91" fmla="*/ 161933 h 609600"/>
              <a:gd name="connsiteX92" fmla="*/ 285757 w 609600"/>
              <a:gd name="connsiteY92" fmla="*/ 142883 h 609600"/>
              <a:gd name="connsiteX93" fmla="*/ 304807 w 609600"/>
              <a:gd name="connsiteY93" fmla="*/ 123833 h 609600"/>
              <a:gd name="connsiteX94" fmla="*/ 336553 w 609600"/>
              <a:gd name="connsiteY94" fmla="*/ 163875 h 609600"/>
              <a:gd name="connsiteX95" fmla="*/ 400446 w 609600"/>
              <a:gd name="connsiteY95" fmla="*/ 172373 h 609600"/>
              <a:gd name="connsiteX96" fmla="*/ 400057 w 609600"/>
              <a:gd name="connsiteY96" fmla="*/ 176220 h 609600"/>
              <a:gd name="connsiteX97" fmla="*/ 438157 w 609600"/>
              <a:gd name="connsiteY97" fmla="*/ 214320 h 609600"/>
              <a:gd name="connsiteX98" fmla="*/ 438173 w 609600"/>
              <a:gd name="connsiteY98" fmla="*/ 214318 h 609600"/>
              <a:gd name="connsiteX99" fmla="*/ 445352 w 609600"/>
              <a:gd name="connsiteY99" fmla="*/ 268499 h 609600"/>
              <a:gd name="connsiteX100" fmla="*/ 419539 w 609600"/>
              <a:gd name="connsiteY100" fmla="*/ 295283 h 609600"/>
              <a:gd name="connsiteX101" fmla="*/ 361096 w 609600"/>
              <a:gd name="connsiteY101" fmla="*/ 295283 h 609600"/>
              <a:gd name="connsiteX102" fmla="*/ 314332 w 609600"/>
              <a:gd name="connsiteY102" fmla="*/ 248518 h 609600"/>
              <a:gd name="connsiteX103" fmla="*/ 314332 w 609600"/>
              <a:gd name="connsiteY103" fmla="*/ 179630 h 609600"/>
              <a:gd name="connsiteX104" fmla="*/ 336553 w 609600"/>
              <a:gd name="connsiteY104" fmla="*/ 163875 h 609600"/>
              <a:gd name="connsiteX105" fmla="*/ 437231 w 609600"/>
              <a:gd name="connsiteY105" fmla="*/ 400151 h 609600"/>
              <a:gd name="connsiteX106" fmla="*/ 400154 w 609600"/>
              <a:gd name="connsiteY106" fmla="*/ 437191 h 609600"/>
              <a:gd name="connsiteX107" fmla="*/ 336480 w 609600"/>
              <a:gd name="connsiteY107" fmla="*/ 445608 h 609600"/>
              <a:gd name="connsiteX108" fmla="*/ 314332 w 609600"/>
              <a:gd name="connsiteY108" fmla="*/ 429985 h 609600"/>
              <a:gd name="connsiteX109" fmla="*/ 314332 w 609600"/>
              <a:gd name="connsiteY109" fmla="*/ 361097 h 609600"/>
              <a:gd name="connsiteX110" fmla="*/ 361096 w 609600"/>
              <a:gd name="connsiteY110" fmla="*/ 314333 h 609600"/>
              <a:gd name="connsiteX111" fmla="*/ 419539 w 609600"/>
              <a:gd name="connsiteY111" fmla="*/ 314333 h 609600"/>
              <a:gd name="connsiteX112" fmla="*/ 445352 w 609600"/>
              <a:gd name="connsiteY112" fmla="*/ 341117 h 609600"/>
              <a:gd name="connsiteX113" fmla="*/ 437231 w 609600"/>
              <a:gd name="connsiteY113" fmla="*/ 400151 h 609600"/>
              <a:gd name="connsiteX114" fmla="*/ 304807 w 609600"/>
              <a:gd name="connsiteY114" fmla="*/ 485783 h 609600"/>
              <a:gd name="connsiteX115" fmla="*/ 285757 w 609600"/>
              <a:gd name="connsiteY115" fmla="*/ 466733 h 609600"/>
              <a:gd name="connsiteX116" fmla="*/ 304807 w 609600"/>
              <a:gd name="connsiteY116" fmla="*/ 447683 h 609600"/>
              <a:gd name="connsiteX117" fmla="*/ 323857 w 609600"/>
              <a:gd name="connsiteY117" fmla="*/ 466733 h 609600"/>
              <a:gd name="connsiteX118" fmla="*/ 304807 w 609600"/>
              <a:gd name="connsiteY118" fmla="*/ 485783 h 609600"/>
              <a:gd name="connsiteX119" fmla="*/ 273119 w 609600"/>
              <a:gd name="connsiteY119" fmla="*/ 445635 h 609600"/>
              <a:gd name="connsiteX120" fmla="*/ 211135 w 609600"/>
              <a:gd name="connsiteY120" fmla="*/ 437488 h 609600"/>
              <a:gd name="connsiteX121" fmla="*/ 211147 w 609600"/>
              <a:gd name="connsiteY121" fmla="*/ 437362 h 609600"/>
              <a:gd name="connsiteX122" fmla="*/ 173047 w 609600"/>
              <a:gd name="connsiteY122" fmla="*/ 399262 h 609600"/>
              <a:gd name="connsiteX123" fmla="*/ 172253 w 609600"/>
              <a:gd name="connsiteY123" fmla="*/ 399342 h 609600"/>
              <a:gd name="connsiteX124" fmla="*/ 164264 w 609600"/>
              <a:gd name="connsiteY124" fmla="*/ 341116 h 609600"/>
              <a:gd name="connsiteX125" fmla="*/ 190075 w 609600"/>
              <a:gd name="connsiteY125" fmla="*/ 314333 h 609600"/>
              <a:gd name="connsiteX126" fmla="*/ 248517 w 609600"/>
              <a:gd name="connsiteY126" fmla="*/ 314333 h 609600"/>
              <a:gd name="connsiteX127" fmla="*/ 295282 w 609600"/>
              <a:gd name="connsiteY127" fmla="*/ 361097 h 609600"/>
              <a:gd name="connsiteX128" fmla="*/ 295282 w 609600"/>
              <a:gd name="connsiteY128" fmla="*/ 429985 h 609600"/>
              <a:gd name="connsiteX129" fmla="*/ 273119 w 609600"/>
              <a:gd name="connsiteY129" fmla="*/ 445635 h 609600"/>
              <a:gd name="connsiteX130" fmla="*/ 304807 w 609600"/>
              <a:gd name="connsiteY130" fmla="*/ 266708 h 609600"/>
              <a:gd name="connsiteX131" fmla="*/ 342907 w 609600"/>
              <a:gd name="connsiteY131" fmla="*/ 304808 h 609600"/>
              <a:gd name="connsiteX132" fmla="*/ 304807 w 609600"/>
              <a:gd name="connsiteY132" fmla="*/ 342908 h 609600"/>
              <a:gd name="connsiteX133" fmla="*/ 266707 w 609600"/>
              <a:gd name="connsiteY133" fmla="*/ 304808 h 609600"/>
              <a:gd name="connsiteX134" fmla="*/ 304807 w 609600"/>
              <a:gd name="connsiteY134" fmla="*/ 266708 h 609600"/>
              <a:gd name="connsiteX135" fmla="*/ 456286 w 609600"/>
              <a:gd name="connsiteY135" fmla="*/ 323858 h 609600"/>
              <a:gd name="connsiteX136" fmla="*/ 437236 w 609600"/>
              <a:gd name="connsiteY136" fmla="*/ 304808 h 609600"/>
              <a:gd name="connsiteX137" fmla="*/ 456286 w 609600"/>
              <a:gd name="connsiteY137" fmla="*/ 285758 h 609600"/>
              <a:gd name="connsiteX138" fmla="*/ 475336 w 609600"/>
              <a:gd name="connsiteY138" fmla="*/ 304808 h 609600"/>
              <a:gd name="connsiteX139" fmla="*/ 456286 w 609600"/>
              <a:gd name="connsiteY139" fmla="*/ 323858 h 609600"/>
              <a:gd name="connsiteX140" fmla="*/ 153328 w 609600"/>
              <a:gd name="connsiteY140" fmla="*/ 285758 h 609600"/>
              <a:gd name="connsiteX141" fmla="*/ 172378 w 609600"/>
              <a:gd name="connsiteY141" fmla="*/ 304808 h 609600"/>
              <a:gd name="connsiteX142" fmla="*/ 153328 w 609600"/>
              <a:gd name="connsiteY142" fmla="*/ 323858 h 609600"/>
              <a:gd name="connsiteX143" fmla="*/ 134278 w 609600"/>
              <a:gd name="connsiteY143" fmla="*/ 304808 h 609600"/>
              <a:gd name="connsiteX144" fmla="*/ 153328 w 609600"/>
              <a:gd name="connsiteY144" fmla="*/ 285758 h 609600"/>
              <a:gd name="connsiteX145" fmla="*/ 173048 w 609600"/>
              <a:gd name="connsiteY145" fmla="*/ 418312 h 609600"/>
              <a:gd name="connsiteX146" fmla="*/ 192098 w 609600"/>
              <a:gd name="connsiteY146" fmla="*/ 437362 h 609600"/>
              <a:gd name="connsiteX147" fmla="*/ 173048 w 609600"/>
              <a:gd name="connsiteY147" fmla="*/ 456412 h 609600"/>
              <a:gd name="connsiteX148" fmla="*/ 153998 w 609600"/>
              <a:gd name="connsiteY148" fmla="*/ 437362 h 609600"/>
              <a:gd name="connsiteX149" fmla="*/ 173048 w 609600"/>
              <a:gd name="connsiteY149" fmla="*/ 418312 h 609600"/>
              <a:gd name="connsiteX150" fmla="*/ 438157 w 609600"/>
              <a:gd name="connsiteY150" fmla="*/ 457208 h 609600"/>
              <a:gd name="connsiteX151" fmla="*/ 419107 w 609600"/>
              <a:gd name="connsiteY151" fmla="*/ 438158 h 609600"/>
              <a:gd name="connsiteX152" fmla="*/ 438157 w 609600"/>
              <a:gd name="connsiteY152" fmla="*/ 419108 h 609600"/>
              <a:gd name="connsiteX153" fmla="*/ 457207 w 609600"/>
              <a:gd name="connsiteY153" fmla="*/ 438158 h 609600"/>
              <a:gd name="connsiteX154" fmla="*/ 438157 w 609600"/>
              <a:gd name="connsiteY154" fmla="*/ 457208 h 609600"/>
              <a:gd name="connsiteX155" fmla="*/ 438157 w 609600"/>
              <a:gd name="connsiteY155" fmla="*/ 195270 h 609600"/>
              <a:gd name="connsiteX156" fmla="*/ 419107 w 609600"/>
              <a:gd name="connsiteY156" fmla="*/ 176220 h 609600"/>
              <a:gd name="connsiteX157" fmla="*/ 438157 w 609600"/>
              <a:gd name="connsiteY157" fmla="*/ 157170 h 609600"/>
              <a:gd name="connsiteX158" fmla="*/ 457207 w 609600"/>
              <a:gd name="connsiteY158" fmla="*/ 176220 h 609600"/>
              <a:gd name="connsiteX159" fmla="*/ 438157 w 609600"/>
              <a:gd name="connsiteY159" fmla="*/ 195270 h 609600"/>
              <a:gd name="connsiteX160" fmla="*/ 173048 w 609600"/>
              <a:gd name="connsiteY160" fmla="*/ 156375 h 609600"/>
              <a:gd name="connsiteX161" fmla="*/ 192098 w 609600"/>
              <a:gd name="connsiteY161" fmla="*/ 175425 h 609600"/>
              <a:gd name="connsiteX162" fmla="*/ 173048 w 609600"/>
              <a:gd name="connsiteY162" fmla="*/ 194475 h 609600"/>
              <a:gd name="connsiteX163" fmla="*/ 153998 w 609600"/>
              <a:gd name="connsiteY163" fmla="*/ 175425 h 609600"/>
              <a:gd name="connsiteX164" fmla="*/ 173048 w 609600"/>
              <a:gd name="connsiteY164" fmla="*/ 156375 h 609600"/>
              <a:gd name="connsiteX165" fmla="*/ 47502 w 609600"/>
              <a:gd name="connsiteY165" fmla="*/ 375133 h 609600"/>
              <a:gd name="connsiteX166" fmla="*/ 135229 w 609600"/>
              <a:gd name="connsiteY166" fmla="*/ 434576 h 609600"/>
              <a:gd name="connsiteX167" fmla="*/ 134947 w 609600"/>
              <a:gd name="connsiteY167" fmla="*/ 437363 h 609600"/>
              <a:gd name="connsiteX168" fmla="*/ 173047 w 609600"/>
              <a:gd name="connsiteY168" fmla="*/ 475463 h 609600"/>
              <a:gd name="connsiteX169" fmla="*/ 175314 w 609600"/>
              <a:gd name="connsiteY169" fmla="*/ 475234 h 609600"/>
              <a:gd name="connsiteX170" fmla="*/ 234347 w 609600"/>
              <a:gd name="connsiteY170" fmla="*/ 562079 h 609600"/>
              <a:gd name="connsiteX171" fmla="*/ 47502 w 609600"/>
              <a:gd name="connsiteY171" fmla="*/ 375133 h 609600"/>
              <a:gd name="connsiteX172" fmla="*/ 304807 w 609600"/>
              <a:gd name="connsiteY172" fmla="*/ 590558 h 609600"/>
              <a:gd name="connsiteX173" fmla="*/ 295282 w 609600"/>
              <a:gd name="connsiteY173" fmla="*/ 581033 h 609600"/>
              <a:gd name="connsiteX174" fmla="*/ 304807 w 609600"/>
              <a:gd name="connsiteY174" fmla="*/ 571508 h 609600"/>
              <a:gd name="connsiteX175" fmla="*/ 314332 w 609600"/>
              <a:gd name="connsiteY175" fmla="*/ 581033 h 609600"/>
              <a:gd name="connsiteX176" fmla="*/ 304807 w 609600"/>
              <a:gd name="connsiteY176" fmla="*/ 590558 h 609600"/>
              <a:gd name="connsiteX177" fmla="*/ 375315 w 609600"/>
              <a:gd name="connsiteY177" fmla="*/ 562056 h 609600"/>
              <a:gd name="connsiteX178" fmla="*/ 434071 w 609600"/>
              <a:gd name="connsiteY178" fmla="*/ 475844 h 609600"/>
              <a:gd name="connsiteX179" fmla="*/ 438157 w 609600"/>
              <a:gd name="connsiteY179" fmla="*/ 476258 h 609600"/>
              <a:gd name="connsiteX180" fmla="*/ 476257 w 609600"/>
              <a:gd name="connsiteY180" fmla="*/ 438158 h 609600"/>
              <a:gd name="connsiteX181" fmla="*/ 475841 w 609600"/>
              <a:gd name="connsiteY181" fmla="*/ 434043 h 609600"/>
              <a:gd name="connsiteX182" fmla="*/ 562045 w 609600"/>
              <a:gd name="connsiteY182" fmla="*/ 375359 h 609600"/>
              <a:gd name="connsiteX183" fmla="*/ 375315 w 609600"/>
              <a:gd name="connsiteY183" fmla="*/ 562056 h 609600"/>
              <a:gd name="connsiteX184" fmla="*/ 581032 w 609600"/>
              <a:gd name="connsiteY184" fmla="*/ 314333 h 609600"/>
              <a:gd name="connsiteX185" fmla="*/ 571507 w 609600"/>
              <a:gd name="connsiteY185" fmla="*/ 304808 h 609600"/>
              <a:gd name="connsiteX186" fmla="*/ 581032 w 609600"/>
              <a:gd name="connsiteY186" fmla="*/ 295283 h 609600"/>
              <a:gd name="connsiteX187" fmla="*/ 590557 w 609600"/>
              <a:gd name="connsiteY187" fmla="*/ 304808 h 609600"/>
              <a:gd name="connsiteX188" fmla="*/ 581032 w 609600"/>
              <a:gd name="connsiteY188" fmla="*/ 314333 h 609600"/>
              <a:gd name="connsiteX189" fmla="*/ 561949 w 609600"/>
              <a:gd name="connsiteY189" fmla="*/ 233975 h 609600"/>
              <a:gd name="connsiteX190" fmla="*/ 476192 w 609600"/>
              <a:gd name="connsiteY190" fmla="*/ 175579 h 609600"/>
              <a:gd name="connsiteX191" fmla="*/ 438157 w 609600"/>
              <a:gd name="connsiteY191" fmla="*/ 138120 h 609600"/>
              <a:gd name="connsiteX192" fmla="*/ 435909 w 609600"/>
              <a:gd name="connsiteY192" fmla="*/ 138347 h 609600"/>
              <a:gd name="connsiteX193" fmla="*/ 375431 w 609600"/>
              <a:gd name="connsiteY193" fmla="*/ 47643 h 609600"/>
              <a:gd name="connsiteX194" fmla="*/ 561949 w 609600"/>
              <a:gd name="connsiteY194" fmla="*/ 233975 h 609600"/>
              <a:gd name="connsiteX195" fmla="*/ 304807 w 609600"/>
              <a:gd name="connsiteY195" fmla="*/ 19058 h 609600"/>
              <a:gd name="connsiteX196" fmla="*/ 314332 w 609600"/>
              <a:gd name="connsiteY196" fmla="*/ 28583 h 609600"/>
              <a:gd name="connsiteX197" fmla="*/ 304807 w 609600"/>
              <a:gd name="connsiteY197" fmla="*/ 38108 h 609600"/>
              <a:gd name="connsiteX198" fmla="*/ 295282 w 609600"/>
              <a:gd name="connsiteY198" fmla="*/ 28583 h 609600"/>
              <a:gd name="connsiteX199" fmla="*/ 304807 w 609600"/>
              <a:gd name="connsiteY199" fmla="*/ 19058 h 609600"/>
              <a:gd name="connsiteX200" fmla="*/ 234259 w 609600"/>
              <a:gd name="connsiteY200" fmla="*/ 47524 h 609600"/>
              <a:gd name="connsiteX201" fmla="*/ 174048 w 609600"/>
              <a:gd name="connsiteY201" fmla="*/ 137426 h 609600"/>
              <a:gd name="connsiteX202" fmla="*/ 173048 w 609600"/>
              <a:gd name="connsiteY202" fmla="*/ 137325 h 609600"/>
              <a:gd name="connsiteX203" fmla="*/ 134987 w 609600"/>
              <a:gd name="connsiteY203" fmla="*/ 175034 h 609600"/>
              <a:gd name="connsiteX204" fmla="*/ 47476 w 609600"/>
              <a:gd name="connsiteY204" fmla="*/ 234425 h 609600"/>
              <a:gd name="connsiteX205" fmla="*/ 234259 w 609600"/>
              <a:gd name="connsiteY205" fmla="*/ 47524 h 609600"/>
              <a:gd name="connsiteX206" fmla="*/ 28582 w 609600"/>
              <a:gd name="connsiteY206" fmla="*/ 295283 h 609600"/>
              <a:gd name="connsiteX207" fmla="*/ 38107 w 609600"/>
              <a:gd name="connsiteY207" fmla="*/ 304808 h 609600"/>
              <a:gd name="connsiteX208" fmla="*/ 28582 w 609600"/>
              <a:gd name="connsiteY208" fmla="*/ 314333 h 609600"/>
              <a:gd name="connsiteX209" fmla="*/ 19057 w 609600"/>
              <a:gd name="connsiteY209" fmla="*/ 304808 h 609600"/>
              <a:gd name="connsiteX210" fmla="*/ 28582 w 609600"/>
              <a:gd name="connsiteY210" fmla="*/ 29528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609600" h="609600">
                <a:moveTo>
                  <a:pt x="20347" y="332029"/>
                </a:moveTo>
                <a:cubicBezTo>
                  <a:pt x="33183" y="468411"/>
                  <a:pt x="141184" y="576394"/>
                  <a:pt x="277568" y="589209"/>
                </a:cubicBezTo>
                <a:cubicBezTo>
                  <a:pt x="281980" y="604253"/>
                  <a:pt x="297751" y="612872"/>
                  <a:pt x="312795" y="608461"/>
                </a:cubicBezTo>
                <a:cubicBezTo>
                  <a:pt x="322065" y="605742"/>
                  <a:pt x="329316" y="598496"/>
                  <a:pt x="332041" y="589228"/>
                </a:cubicBezTo>
                <a:cubicBezTo>
                  <a:pt x="468412" y="576392"/>
                  <a:pt x="576393" y="468411"/>
                  <a:pt x="589230" y="332040"/>
                </a:cubicBezTo>
                <a:cubicBezTo>
                  <a:pt x="604270" y="327617"/>
                  <a:pt x="612877" y="311838"/>
                  <a:pt x="608454" y="296798"/>
                </a:cubicBezTo>
                <a:cubicBezTo>
                  <a:pt x="605727" y="287528"/>
                  <a:pt x="598472" y="280281"/>
                  <a:pt x="589199" y="277565"/>
                </a:cubicBezTo>
                <a:cubicBezTo>
                  <a:pt x="576039" y="141354"/>
                  <a:pt x="468244" y="33546"/>
                  <a:pt x="332035" y="20368"/>
                </a:cubicBezTo>
                <a:cubicBezTo>
                  <a:pt x="327602" y="5330"/>
                  <a:pt x="311819" y="-3267"/>
                  <a:pt x="296781" y="1166"/>
                </a:cubicBezTo>
                <a:cubicBezTo>
                  <a:pt x="287518" y="3896"/>
                  <a:pt x="280278" y="11149"/>
                  <a:pt x="277564" y="20417"/>
                </a:cubicBezTo>
                <a:cubicBezTo>
                  <a:pt x="141169" y="33173"/>
                  <a:pt x="33153" y="141180"/>
                  <a:pt x="20386" y="277574"/>
                </a:cubicBezTo>
                <a:cubicBezTo>
                  <a:pt x="5346" y="281996"/>
                  <a:pt x="-3262" y="297773"/>
                  <a:pt x="1160" y="312813"/>
                </a:cubicBezTo>
                <a:cubicBezTo>
                  <a:pt x="3879" y="322060"/>
                  <a:pt x="11104" y="329296"/>
                  <a:pt x="20347" y="332028"/>
                </a:cubicBezTo>
                <a:lnTo>
                  <a:pt x="20347" y="332029"/>
                </a:lnTo>
                <a:close/>
                <a:moveTo>
                  <a:pt x="139789" y="193633"/>
                </a:moveTo>
                <a:cubicBezTo>
                  <a:pt x="142975" y="199467"/>
                  <a:pt x="147631" y="204366"/>
                  <a:pt x="153295" y="207844"/>
                </a:cubicBezTo>
                <a:cubicBezTo>
                  <a:pt x="149357" y="227579"/>
                  <a:pt x="146665" y="247542"/>
                  <a:pt x="145234" y="267615"/>
                </a:cubicBezTo>
                <a:cubicBezTo>
                  <a:pt x="131239" y="270713"/>
                  <a:pt x="120167" y="281404"/>
                  <a:pt x="116581" y="295283"/>
                </a:cubicBezTo>
                <a:lnTo>
                  <a:pt x="55401" y="295283"/>
                </a:lnTo>
                <a:cubicBezTo>
                  <a:pt x="53073" y="288770"/>
                  <a:pt x="48458" y="283324"/>
                  <a:pt x="42415" y="279960"/>
                </a:cubicBezTo>
                <a:cubicBezTo>
                  <a:pt x="53856" y="246129"/>
                  <a:pt x="88418" y="215388"/>
                  <a:pt x="139789" y="193633"/>
                </a:cubicBezTo>
                <a:close/>
                <a:moveTo>
                  <a:pt x="279940" y="42379"/>
                </a:moveTo>
                <a:cubicBezTo>
                  <a:pt x="283302" y="48439"/>
                  <a:pt x="288756" y="53068"/>
                  <a:pt x="295282" y="55402"/>
                </a:cubicBezTo>
                <a:lnTo>
                  <a:pt x="295282" y="106135"/>
                </a:lnTo>
                <a:cubicBezTo>
                  <a:pt x="278504" y="110453"/>
                  <a:pt x="266758" y="125557"/>
                  <a:pt x="266707" y="142883"/>
                </a:cubicBezTo>
                <a:cubicBezTo>
                  <a:pt x="266707" y="143687"/>
                  <a:pt x="266895" y="144440"/>
                  <a:pt x="266945" y="145232"/>
                </a:cubicBezTo>
                <a:cubicBezTo>
                  <a:pt x="245952" y="146757"/>
                  <a:pt x="225082" y="149667"/>
                  <a:pt x="204473" y="153943"/>
                </a:cubicBezTo>
                <a:cubicBezTo>
                  <a:pt x="201302" y="149391"/>
                  <a:pt x="197180" y="145583"/>
                  <a:pt x="192391" y="142783"/>
                </a:cubicBezTo>
                <a:cubicBezTo>
                  <a:pt x="214190" y="89685"/>
                  <a:pt x="245353" y="54075"/>
                  <a:pt x="279940" y="42379"/>
                </a:cubicBezTo>
                <a:lnTo>
                  <a:pt x="279940" y="42379"/>
                </a:lnTo>
                <a:close/>
                <a:moveTo>
                  <a:pt x="329673" y="42382"/>
                </a:moveTo>
                <a:cubicBezTo>
                  <a:pt x="364480" y="54179"/>
                  <a:pt x="395904" y="90374"/>
                  <a:pt x="417734" y="144165"/>
                </a:cubicBezTo>
                <a:cubicBezTo>
                  <a:pt x="413577" y="146819"/>
                  <a:pt x="409971" y="150251"/>
                  <a:pt x="407116" y="154273"/>
                </a:cubicBezTo>
                <a:cubicBezTo>
                  <a:pt x="385866" y="149790"/>
                  <a:pt x="364333" y="146766"/>
                  <a:pt x="342670" y="145220"/>
                </a:cubicBezTo>
                <a:cubicBezTo>
                  <a:pt x="342719" y="144432"/>
                  <a:pt x="342907" y="143683"/>
                  <a:pt x="342907" y="142883"/>
                </a:cubicBezTo>
                <a:cubicBezTo>
                  <a:pt x="342855" y="125557"/>
                  <a:pt x="331110" y="110453"/>
                  <a:pt x="314332" y="106135"/>
                </a:cubicBezTo>
                <a:lnTo>
                  <a:pt x="314332" y="55402"/>
                </a:lnTo>
                <a:cubicBezTo>
                  <a:pt x="320857" y="53069"/>
                  <a:pt x="326310" y="48441"/>
                  <a:pt x="329673" y="42382"/>
                </a:cubicBezTo>
                <a:close/>
                <a:moveTo>
                  <a:pt x="567304" y="279903"/>
                </a:moveTo>
                <a:cubicBezTo>
                  <a:pt x="561211" y="283262"/>
                  <a:pt x="556555" y="288731"/>
                  <a:pt x="554212" y="295283"/>
                </a:cubicBezTo>
                <a:lnTo>
                  <a:pt x="493033" y="295283"/>
                </a:lnTo>
                <a:cubicBezTo>
                  <a:pt x="489447" y="281405"/>
                  <a:pt x="478376" y="270714"/>
                  <a:pt x="464382" y="267616"/>
                </a:cubicBezTo>
                <a:cubicBezTo>
                  <a:pt x="462984" y="248052"/>
                  <a:pt x="460388" y="228592"/>
                  <a:pt x="456609" y="209346"/>
                </a:cubicBezTo>
                <a:cubicBezTo>
                  <a:pt x="462887" y="205837"/>
                  <a:pt x="468043" y="200624"/>
                  <a:pt x="471481" y="194307"/>
                </a:cubicBezTo>
                <a:cubicBezTo>
                  <a:pt x="522030" y="216001"/>
                  <a:pt x="555961" y="246326"/>
                  <a:pt x="567304" y="279903"/>
                </a:cubicBezTo>
                <a:close/>
                <a:moveTo>
                  <a:pt x="455775" y="404578"/>
                </a:moveTo>
                <a:cubicBezTo>
                  <a:pt x="460023" y="383932"/>
                  <a:pt x="462898" y="363027"/>
                  <a:pt x="464381" y="342000"/>
                </a:cubicBezTo>
                <a:cubicBezTo>
                  <a:pt x="478376" y="338901"/>
                  <a:pt x="489447" y="328210"/>
                  <a:pt x="493033" y="314333"/>
                </a:cubicBezTo>
                <a:lnTo>
                  <a:pt x="554212" y="314333"/>
                </a:lnTo>
                <a:cubicBezTo>
                  <a:pt x="556550" y="320870"/>
                  <a:pt x="561191" y="326331"/>
                  <a:pt x="567267" y="329692"/>
                </a:cubicBezTo>
                <a:cubicBezTo>
                  <a:pt x="555713" y="363689"/>
                  <a:pt x="520950" y="394470"/>
                  <a:pt x="469194" y="416207"/>
                </a:cubicBezTo>
                <a:cubicBezTo>
                  <a:pt x="465697" y="411330"/>
                  <a:pt x="461099" y="407346"/>
                  <a:pt x="455775" y="404578"/>
                </a:cubicBezTo>
                <a:lnTo>
                  <a:pt x="455775" y="404578"/>
                </a:lnTo>
                <a:close/>
                <a:moveTo>
                  <a:pt x="329675" y="567237"/>
                </a:moveTo>
                <a:cubicBezTo>
                  <a:pt x="326312" y="561176"/>
                  <a:pt x="320858" y="556546"/>
                  <a:pt x="314332" y="554213"/>
                </a:cubicBezTo>
                <a:lnTo>
                  <a:pt x="314332" y="503480"/>
                </a:lnTo>
                <a:cubicBezTo>
                  <a:pt x="331110" y="499162"/>
                  <a:pt x="342855" y="484058"/>
                  <a:pt x="342907" y="466733"/>
                </a:cubicBezTo>
                <a:cubicBezTo>
                  <a:pt x="342907" y="465894"/>
                  <a:pt x="342713" y="465109"/>
                  <a:pt x="342659" y="464285"/>
                </a:cubicBezTo>
                <a:cubicBezTo>
                  <a:pt x="363457" y="462788"/>
                  <a:pt x="384134" y="459934"/>
                  <a:pt x="404560" y="455742"/>
                </a:cubicBezTo>
                <a:cubicBezTo>
                  <a:pt x="407332" y="461090"/>
                  <a:pt x="411331" y="465706"/>
                  <a:pt x="416228" y="469214"/>
                </a:cubicBezTo>
                <a:cubicBezTo>
                  <a:pt x="394468" y="520931"/>
                  <a:pt x="363660" y="555707"/>
                  <a:pt x="329675" y="567236"/>
                </a:cubicBezTo>
                <a:lnTo>
                  <a:pt x="329675" y="567237"/>
                </a:lnTo>
                <a:close/>
                <a:moveTo>
                  <a:pt x="279942" y="567233"/>
                </a:moveTo>
                <a:cubicBezTo>
                  <a:pt x="246039" y="555725"/>
                  <a:pt x="215242" y="520996"/>
                  <a:pt x="193490" y="469406"/>
                </a:cubicBezTo>
                <a:cubicBezTo>
                  <a:pt x="198741" y="466012"/>
                  <a:pt x="203077" y="461379"/>
                  <a:pt x="206117" y="455916"/>
                </a:cubicBezTo>
                <a:cubicBezTo>
                  <a:pt x="226197" y="460000"/>
                  <a:pt x="246518" y="462791"/>
                  <a:pt x="266956" y="464273"/>
                </a:cubicBezTo>
                <a:cubicBezTo>
                  <a:pt x="266902" y="465102"/>
                  <a:pt x="266707" y="465891"/>
                  <a:pt x="266707" y="466733"/>
                </a:cubicBezTo>
                <a:cubicBezTo>
                  <a:pt x="266758" y="484057"/>
                  <a:pt x="278504" y="499162"/>
                  <a:pt x="295282" y="503480"/>
                </a:cubicBezTo>
                <a:lnTo>
                  <a:pt x="295282" y="554212"/>
                </a:lnTo>
                <a:cubicBezTo>
                  <a:pt x="288757" y="556545"/>
                  <a:pt x="283304" y="561173"/>
                  <a:pt x="279942" y="567232"/>
                </a:cubicBezTo>
                <a:lnTo>
                  <a:pt x="279942" y="567233"/>
                </a:lnTo>
                <a:close/>
                <a:moveTo>
                  <a:pt x="141244" y="416477"/>
                </a:moveTo>
                <a:cubicBezTo>
                  <a:pt x="89119" y="394719"/>
                  <a:pt x="54041" y="363786"/>
                  <a:pt x="42444" y="329639"/>
                </a:cubicBezTo>
                <a:cubicBezTo>
                  <a:pt x="48473" y="326273"/>
                  <a:pt x="53077" y="320835"/>
                  <a:pt x="55402" y="314333"/>
                </a:cubicBezTo>
                <a:lnTo>
                  <a:pt x="116581" y="314333"/>
                </a:lnTo>
                <a:cubicBezTo>
                  <a:pt x="120167" y="328212"/>
                  <a:pt x="131241" y="338904"/>
                  <a:pt x="145238" y="342001"/>
                </a:cubicBezTo>
                <a:cubicBezTo>
                  <a:pt x="146737" y="363042"/>
                  <a:pt x="149627" y="383960"/>
                  <a:pt x="153890" y="404620"/>
                </a:cubicBezTo>
                <a:cubicBezTo>
                  <a:pt x="148822" y="407551"/>
                  <a:pt x="144495" y="411608"/>
                  <a:pt x="141244" y="416477"/>
                </a:cubicBezTo>
                <a:close/>
                <a:moveTo>
                  <a:pt x="173048" y="213525"/>
                </a:moveTo>
                <a:cubicBezTo>
                  <a:pt x="194080" y="213502"/>
                  <a:pt x="211125" y="196457"/>
                  <a:pt x="211148" y="175425"/>
                </a:cubicBezTo>
                <a:cubicBezTo>
                  <a:pt x="211148" y="174283"/>
                  <a:pt x="210909" y="173208"/>
                  <a:pt x="210810" y="172092"/>
                </a:cubicBezTo>
                <a:cubicBezTo>
                  <a:pt x="231350" y="167943"/>
                  <a:pt x="252147" y="165197"/>
                  <a:pt x="273059" y="163872"/>
                </a:cubicBezTo>
                <a:cubicBezTo>
                  <a:pt x="278273" y="171682"/>
                  <a:pt x="286186" y="177293"/>
                  <a:pt x="295282" y="179630"/>
                </a:cubicBezTo>
                <a:lnTo>
                  <a:pt x="295282" y="248518"/>
                </a:lnTo>
                <a:cubicBezTo>
                  <a:pt x="271349" y="252602"/>
                  <a:pt x="252601" y="271349"/>
                  <a:pt x="248517" y="295283"/>
                </a:cubicBezTo>
                <a:lnTo>
                  <a:pt x="190075" y="295283"/>
                </a:lnTo>
                <a:cubicBezTo>
                  <a:pt x="186726" y="282470"/>
                  <a:pt x="176950" y="272324"/>
                  <a:pt x="164270" y="268501"/>
                </a:cubicBezTo>
                <a:cubicBezTo>
                  <a:pt x="165607" y="249996"/>
                  <a:pt x="168063" y="231589"/>
                  <a:pt x="171625" y="213381"/>
                </a:cubicBezTo>
                <a:cubicBezTo>
                  <a:pt x="172108" y="213399"/>
                  <a:pt x="172560" y="213525"/>
                  <a:pt x="173048" y="213525"/>
                </a:cubicBezTo>
                <a:close/>
                <a:moveTo>
                  <a:pt x="304807" y="123833"/>
                </a:moveTo>
                <a:cubicBezTo>
                  <a:pt x="315328" y="123833"/>
                  <a:pt x="323857" y="132361"/>
                  <a:pt x="323857" y="142883"/>
                </a:cubicBezTo>
                <a:cubicBezTo>
                  <a:pt x="323857" y="153404"/>
                  <a:pt x="315328" y="161933"/>
                  <a:pt x="304807" y="161933"/>
                </a:cubicBezTo>
                <a:cubicBezTo>
                  <a:pt x="294286" y="161933"/>
                  <a:pt x="285757" y="153404"/>
                  <a:pt x="285757" y="142883"/>
                </a:cubicBezTo>
                <a:cubicBezTo>
                  <a:pt x="285769" y="132367"/>
                  <a:pt x="294291" y="123845"/>
                  <a:pt x="304807" y="123833"/>
                </a:cubicBezTo>
                <a:close/>
                <a:moveTo>
                  <a:pt x="336553" y="163875"/>
                </a:moveTo>
                <a:cubicBezTo>
                  <a:pt x="358023" y="165213"/>
                  <a:pt x="379373" y="168053"/>
                  <a:pt x="400446" y="172373"/>
                </a:cubicBezTo>
                <a:cubicBezTo>
                  <a:pt x="400250" y="173647"/>
                  <a:pt x="400120" y="174932"/>
                  <a:pt x="400057" y="176220"/>
                </a:cubicBezTo>
                <a:cubicBezTo>
                  <a:pt x="400079" y="197253"/>
                  <a:pt x="417124" y="214298"/>
                  <a:pt x="438157" y="214320"/>
                </a:cubicBezTo>
                <a:lnTo>
                  <a:pt x="438173" y="214318"/>
                </a:lnTo>
                <a:cubicBezTo>
                  <a:pt x="441636" y="232221"/>
                  <a:pt x="444033" y="250312"/>
                  <a:pt x="445352" y="268499"/>
                </a:cubicBezTo>
                <a:cubicBezTo>
                  <a:pt x="432668" y="272320"/>
                  <a:pt x="422889" y="282467"/>
                  <a:pt x="419539" y="295283"/>
                </a:cubicBezTo>
                <a:lnTo>
                  <a:pt x="361096" y="295283"/>
                </a:lnTo>
                <a:cubicBezTo>
                  <a:pt x="357012" y="271350"/>
                  <a:pt x="338265" y="252602"/>
                  <a:pt x="314332" y="248518"/>
                </a:cubicBezTo>
                <a:lnTo>
                  <a:pt x="314332" y="179630"/>
                </a:lnTo>
                <a:cubicBezTo>
                  <a:pt x="323426" y="177294"/>
                  <a:pt x="331339" y="171684"/>
                  <a:pt x="336553" y="163875"/>
                </a:cubicBezTo>
                <a:close/>
                <a:moveTo>
                  <a:pt x="437231" y="400151"/>
                </a:moveTo>
                <a:cubicBezTo>
                  <a:pt x="416981" y="400656"/>
                  <a:pt x="400679" y="416942"/>
                  <a:pt x="400154" y="437191"/>
                </a:cubicBezTo>
                <a:cubicBezTo>
                  <a:pt x="379151" y="441473"/>
                  <a:pt x="357875" y="444285"/>
                  <a:pt x="336480" y="445608"/>
                </a:cubicBezTo>
                <a:cubicBezTo>
                  <a:pt x="331260" y="437864"/>
                  <a:pt x="323379" y="432305"/>
                  <a:pt x="314332" y="429985"/>
                </a:cubicBezTo>
                <a:lnTo>
                  <a:pt x="314332" y="361097"/>
                </a:lnTo>
                <a:cubicBezTo>
                  <a:pt x="338265" y="357013"/>
                  <a:pt x="357012" y="338266"/>
                  <a:pt x="361096" y="314333"/>
                </a:cubicBezTo>
                <a:lnTo>
                  <a:pt x="419539" y="314333"/>
                </a:lnTo>
                <a:cubicBezTo>
                  <a:pt x="422889" y="327148"/>
                  <a:pt x="432669" y="337296"/>
                  <a:pt x="445352" y="341117"/>
                </a:cubicBezTo>
                <a:cubicBezTo>
                  <a:pt x="443929" y="360950"/>
                  <a:pt x="441216" y="380670"/>
                  <a:pt x="437231" y="400151"/>
                </a:cubicBezTo>
                <a:close/>
                <a:moveTo>
                  <a:pt x="304807" y="485783"/>
                </a:moveTo>
                <a:cubicBezTo>
                  <a:pt x="294286" y="485783"/>
                  <a:pt x="285757" y="477254"/>
                  <a:pt x="285757" y="466733"/>
                </a:cubicBezTo>
                <a:cubicBezTo>
                  <a:pt x="285757" y="456212"/>
                  <a:pt x="294286" y="447683"/>
                  <a:pt x="304807" y="447683"/>
                </a:cubicBezTo>
                <a:cubicBezTo>
                  <a:pt x="315328" y="447683"/>
                  <a:pt x="323857" y="456212"/>
                  <a:pt x="323857" y="466733"/>
                </a:cubicBezTo>
                <a:cubicBezTo>
                  <a:pt x="323845" y="477249"/>
                  <a:pt x="315323" y="485771"/>
                  <a:pt x="304807" y="485783"/>
                </a:cubicBezTo>
                <a:close/>
                <a:moveTo>
                  <a:pt x="273119" y="445635"/>
                </a:moveTo>
                <a:cubicBezTo>
                  <a:pt x="252297" y="444323"/>
                  <a:pt x="231588" y="441601"/>
                  <a:pt x="211135" y="437488"/>
                </a:cubicBezTo>
                <a:lnTo>
                  <a:pt x="211147" y="437362"/>
                </a:lnTo>
                <a:cubicBezTo>
                  <a:pt x="211125" y="416329"/>
                  <a:pt x="194080" y="399284"/>
                  <a:pt x="173047" y="399262"/>
                </a:cubicBezTo>
                <a:cubicBezTo>
                  <a:pt x="172775" y="399262"/>
                  <a:pt x="172524" y="399336"/>
                  <a:pt x="172253" y="399342"/>
                </a:cubicBezTo>
                <a:cubicBezTo>
                  <a:pt x="168352" y="380123"/>
                  <a:pt x="165684" y="360675"/>
                  <a:pt x="164264" y="341116"/>
                </a:cubicBezTo>
                <a:cubicBezTo>
                  <a:pt x="176946" y="337294"/>
                  <a:pt x="186725" y="327147"/>
                  <a:pt x="190075" y="314333"/>
                </a:cubicBezTo>
                <a:lnTo>
                  <a:pt x="248517" y="314333"/>
                </a:lnTo>
                <a:cubicBezTo>
                  <a:pt x="252601" y="338266"/>
                  <a:pt x="271349" y="357013"/>
                  <a:pt x="295282" y="361097"/>
                </a:cubicBezTo>
                <a:lnTo>
                  <a:pt x="295282" y="429985"/>
                </a:lnTo>
                <a:cubicBezTo>
                  <a:pt x="286225" y="432308"/>
                  <a:pt x="278338" y="437878"/>
                  <a:pt x="273119" y="445635"/>
                </a:cubicBezTo>
                <a:close/>
                <a:moveTo>
                  <a:pt x="304807" y="266708"/>
                </a:moveTo>
                <a:cubicBezTo>
                  <a:pt x="325849" y="266708"/>
                  <a:pt x="342907" y="283765"/>
                  <a:pt x="342907" y="304808"/>
                </a:cubicBezTo>
                <a:cubicBezTo>
                  <a:pt x="342907" y="325850"/>
                  <a:pt x="325849" y="342908"/>
                  <a:pt x="304807" y="342908"/>
                </a:cubicBezTo>
                <a:cubicBezTo>
                  <a:pt x="283765" y="342908"/>
                  <a:pt x="266707" y="325850"/>
                  <a:pt x="266707" y="304808"/>
                </a:cubicBezTo>
                <a:cubicBezTo>
                  <a:pt x="266729" y="283775"/>
                  <a:pt x="283774" y="266730"/>
                  <a:pt x="304807" y="266708"/>
                </a:cubicBezTo>
                <a:close/>
                <a:moveTo>
                  <a:pt x="456286" y="323858"/>
                </a:moveTo>
                <a:cubicBezTo>
                  <a:pt x="445765" y="323858"/>
                  <a:pt x="437236" y="315329"/>
                  <a:pt x="437236" y="304808"/>
                </a:cubicBezTo>
                <a:cubicBezTo>
                  <a:pt x="437236" y="294286"/>
                  <a:pt x="445765" y="285758"/>
                  <a:pt x="456286" y="285758"/>
                </a:cubicBezTo>
                <a:cubicBezTo>
                  <a:pt x="466807" y="285758"/>
                  <a:pt x="475336" y="294286"/>
                  <a:pt x="475336" y="304808"/>
                </a:cubicBezTo>
                <a:cubicBezTo>
                  <a:pt x="475324" y="315324"/>
                  <a:pt x="466802" y="323846"/>
                  <a:pt x="456286" y="323858"/>
                </a:cubicBezTo>
                <a:close/>
                <a:moveTo>
                  <a:pt x="153328" y="285758"/>
                </a:moveTo>
                <a:cubicBezTo>
                  <a:pt x="163849" y="285758"/>
                  <a:pt x="172378" y="294286"/>
                  <a:pt x="172378" y="304808"/>
                </a:cubicBezTo>
                <a:cubicBezTo>
                  <a:pt x="172378" y="315329"/>
                  <a:pt x="163849" y="323858"/>
                  <a:pt x="153328" y="323858"/>
                </a:cubicBezTo>
                <a:cubicBezTo>
                  <a:pt x="142807" y="323858"/>
                  <a:pt x="134278" y="315329"/>
                  <a:pt x="134278" y="304808"/>
                </a:cubicBezTo>
                <a:cubicBezTo>
                  <a:pt x="134290" y="294292"/>
                  <a:pt x="142812" y="285770"/>
                  <a:pt x="153328" y="285758"/>
                </a:cubicBezTo>
                <a:close/>
                <a:moveTo>
                  <a:pt x="173048" y="418312"/>
                </a:moveTo>
                <a:cubicBezTo>
                  <a:pt x="183569" y="418312"/>
                  <a:pt x="192098" y="426841"/>
                  <a:pt x="192098" y="437362"/>
                </a:cubicBezTo>
                <a:cubicBezTo>
                  <a:pt x="192098" y="447883"/>
                  <a:pt x="183569" y="456412"/>
                  <a:pt x="173048" y="456412"/>
                </a:cubicBezTo>
                <a:cubicBezTo>
                  <a:pt x="162526" y="456412"/>
                  <a:pt x="153998" y="447883"/>
                  <a:pt x="153998" y="437362"/>
                </a:cubicBezTo>
                <a:cubicBezTo>
                  <a:pt x="154010" y="426846"/>
                  <a:pt x="162531" y="418324"/>
                  <a:pt x="173048" y="418312"/>
                </a:cubicBezTo>
                <a:close/>
                <a:moveTo>
                  <a:pt x="438157" y="457208"/>
                </a:moveTo>
                <a:cubicBezTo>
                  <a:pt x="427636" y="457208"/>
                  <a:pt x="419107" y="448679"/>
                  <a:pt x="419107" y="438158"/>
                </a:cubicBezTo>
                <a:cubicBezTo>
                  <a:pt x="419107" y="427637"/>
                  <a:pt x="427636" y="419108"/>
                  <a:pt x="438157" y="419108"/>
                </a:cubicBezTo>
                <a:cubicBezTo>
                  <a:pt x="448678" y="419108"/>
                  <a:pt x="457207" y="427637"/>
                  <a:pt x="457207" y="438158"/>
                </a:cubicBezTo>
                <a:cubicBezTo>
                  <a:pt x="457195" y="448674"/>
                  <a:pt x="448673" y="457196"/>
                  <a:pt x="438157" y="457208"/>
                </a:cubicBezTo>
                <a:close/>
                <a:moveTo>
                  <a:pt x="438157" y="195270"/>
                </a:moveTo>
                <a:cubicBezTo>
                  <a:pt x="427636" y="195270"/>
                  <a:pt x="419107" y="186741"/>
                  <a:pt x="419107" y="176220"/>
                </a:cubicBezTo>
                <a:cubicBezTo>
                  <a:pt x="419107" y="165699"/>
                  <a:pt x="427636" y="157170"/>
                  <a:pt x="438157" y="157170"/>
                </a:cubicBezTo>
                <a:cubicBezTo>
                  <a:pt x="448678" y="157170"/>
                  <a:pt x="457207" y="165699"/>
                  <a:pt x="457207" y="176220"/>
                </a:cubicBezTo>
                <a:cubicBezTo>
                  <a:pt x="457195" y="186736"/>
                  <a:pt x="448673" y="195258"/>
                  <a:pt x="438157" y="195270"/>
                </a:cubicBezTo>
                <a:close/>
                <a:moveTo>
                  <a:pt x="173048" y="156375"/>
                </a:moveTo>
                <a:cubicBezTo>
                  <a:pt x="183569" y="156375"/>
                  <a:pt x="192098" y="164904"/>
                  <a:pt x="192098" y="175425"/>
                </a:cubicBezTo>
                <a:cubicBezTo>
                  <a:pt x="192098" y="185946"/>
                  <a:pt x="183569" y="194475"/>
                  <a:pt x="173048" y="194475"/>
                </a:cubicBezTo>
                <a:cubicBezTo>
                  <a:pt x="162526" y="194475"/>
                  <a:pt x="153998" y="185946"/>
                  <a:pt x="153998" y="175425"/>
                </a:cubicBezTo>
                <a:cubicBezTo>
                  <a:pt x="154010" y="164909"/>
                  <a:pt x="162531" y="156387"/>
                  <a:pt x="173048" y="156375"/>
                </a:cubicBezTo>
                <a:close/>
                <a:moveTo>
                  <a:pt x="47502" y="375133"/>
                </a:moveTo>
                <a:cubicBezTo>
                  <a:pt x="71714" y="401511"/>
                  <a:pt x="101755" y="421867"/>
                  <a:pt x="135229" y="434576"/>
                </a:cubicBezTo>
                <a:cubicBezTo>
                  <a:pt x="135160" y="435513"/>
                  <a:pt x="134947" y="436409"/>
                  <a:pt x="134947" y="437363"/>
                </a:cubicBezTo>
                <a:cubicBezTo>
                  <a:pt x="134970" y="458395"/>
                  <a:pt x="152015" y="475440"/>
                  <a:pt x="173047" y="475463"/>
                </a:cubicBezTo>
                <a:cubicBezTo>
                  <a:pt x="173824" y="475463"/>
                  <a:pt x="174549" y="475279"/>
                  <a:pt x="175314" y="475234"/>
                </a:cubicBezTo>
                <a:cubicBezTo>
                  <a:pt x="188008" y="508360"/>
                  <a:pt x="208215" y="538088"/>
                  <a:pt x="234347" y="562079"/>
                </a:cubicBezTo>
                <a:cubicBezTo>
                  <a:pt x="143345" y="537264"/>
                  <a:pt x="72268" y="466148"/>
                  <a:pt x="47502" y="375133"/>
                </a:cubicBezTo>
                <a:close/>
                <a:moveTo>
                  <a:pt x="304807" y="590558"/>
                </a:moveTo>
                <a:cubicBezTo>
                  <a:pt x="299546" y="590558"/>
                  <a:pt x="295282" y="586293"/>
                  <a:pt x="295282" y="581033"/>
                </a:cubicBezTo>
                <a:cubicBezTo>
                  <a:pt x="295282" y="575772"/>
                  <a:pt x="299546" y="571508"/>
                  <a:pt x="304807" y="571508"/>
                </a:cubicBezTo>
                <a:cubicBezTo>
                  <a:pt x="310067" y="571508"/>
                  <a:pt x="314332" y="575772"/>
                  <a:pt x="314332" y="581033"/>
                </a:cubicBezTo>
                <a:cubicBezTo>
                  <a:pt x="314327" y="586291"/>
                  <a:pt x="310065" y="590552"/>
                  <a:pt x="304807" y="590558"/>
                </a:cubicBezTo>
                <a:close/>
                <a:moveTo>
                  <a:pt x="375315" y="562056"/>
                </a:moveTo>
                <a:cubicBezTo>
                  <a:pt x="401278" y="538227"/>
                  <a:pt x="421386" y="508722"/>
                  <a:pt x="434071" y="475844"/>
                </a:cubicBezTo>
                <a:cubicBezTo>
                  <a:pt x="435424" y="476057"/>
                  <a:pt x="436788" y="476195"/>
                  <a:pt x="438157" y="476258"/>
                </a:cubicBezTo>
                <a:cubicBezTo>
                  <a:pt x="459190" y="476235"/>
                  <a:pt x="476234" y="459190"/>
                  <a:pt x="476257" y="438158"/>
                </a:cubicBezTo>
                <a:cubicBezTo>
                  <a:pt x="476194" y="436779"/>
                  <a:pt x="476055" y="435406"/>
                  <a:pt x="475841" y="434043"/>
                </a:cubicBezTo>
                <a:cubicBezTo>
                  <a:pt x="508710" y="421378"/>
                  <a:pt x="538211" y="401296"/>
                  <a:pt x="562045" y="375359"/>
                </a:cubicBezTo>
                <a:cubicBezTo>
                  <a:pt x="537216" y="466245"/>
                  <a:pt x="466205" y="537243"/>
                  <a:pt x="375315" y="562056"/>
                </a:cubicBezTo>
                <a:close/>
                <a:moveTo>
                  <a:pt x="581032" y="314333"/>
                </a:moveTo>
                <a:cubicBezTo>
                  <a:pt x="575771" y="314333"/>
                  <a:pt x="571507" y="310068"/>
                  <a:pt x="571507" y="304808"/>
                </a:cubicBezTo>
                <a:cubicBezTo>
                  <a:pt x="571507" y="299547"/>
                  <a:pt x="575771" y="295283"/>
                  <a:pt x="581032" y="295283"/>
                </a:cubicBezTo>
                <a:cubicBezTo>
                  <a:pt x="586292" y="295283"/>
                  <a:pt x="590557" y="299547"/>
                  <a:pt x="590557" y="304808"/>
                </a:cubicBezTo>
                <a:cubicBezTo>
                  <a:pt x="590552" y="310066"/>
                  <a:pt x="586290" y="314327"/>
                  <a:pt x="581032" y="314333"/>
                </a:cubicBezTo>
                <a:close/>
                <a:moveTo>
                  <a:pt x="561949" y="233975"/>
                </a:moveTo>
                <a:cubicBezTo>
                  <a:pt x="538219" y="208192"/>
                  <a:pt x="508877" y="188212"/>
                  <a:pt x="476192" y="175579"/>
                </a:cubicBezTo>
                <a:cubicBezTo>
                  <a:pt x="475840" y="154814"/>
                  <a:pt x="458925" y="138155"/>
                  <a:pt x="438157" y="138120"/>
                </a:cubicBezTo>
                <a:cubicBezTo>
                  <a:pt x="437387" y="138120"/>
                  <a:pt x="436668" y="138302"/>
                  <a:pt x="435909" y="138347"/>
                </a:cubicBezTo>
                <a:cubicBezTo>
                  <a:pt x="423219" y="103749"/>
                  <a:pt x="402490" y="72661"/>
                  <a:pt x="375431" y="47643"/>
                </a:cubicBezTo>
                <a:cubicBezTo>
                  <a:pt x="466021" y="72674"/>
                  <a:pt x="536828" y="143410"/>
                  <a:pt x="561949" y="233975"/>
                </a:cubicBezTo>
                <a:close/>
                <a:moveTo>
                  <a:pt x="304807" y="19058"/>
                </a:moveTo>
                <a:cubicBezTo>
                  <a:pt x="310067" y="19058"/>
                  <a:pt x="314332" y="23322"/>
                  <a:pt x="314332" y="28583"/>
                </a:cubicBezTo>
                <a:cubicBezTo>
                  <a:pt x="314332" y="33843"/>
                  <a:pt x="310067" y="38108"/>
                  <a:pt x="304807" y="38108"/>
                </a:cubicBezTo>
                <a:cubicBezTo>
                  <a:pt x="299546" y="38108"/>
                  <a:pt x="295282" y="33843"/>
                  <a:pt x="295282" y="28583"/>
                </a:cubicBezTo>
                <a:cubicBezTo>
                  <a:pt x="295287" y="23324"/>
                  <a:pt x="299548" y="19063"/>
                  <a:pt x="304807" y="19058"/>
                </a:cubicBezTo>
                <a:close/>
                <a:moveTo>
                  <a:pt x="234259" y="47524"/>
                </a:moveTo>
                <a:cubicBezTo>
                  <a:pt x="207370" y="72316"/>
                  <a:pt x="186736" y="103124"/>
                  <a:pt x="174048" y="137426"/>
                </a:cubicBezTo>
                <a:cubicBezTo>
                  <a:pt x="173707" y="137416"/>
                  <a:pt x="173390" y="137325"/>
                  <a:pt x="173048" y="137325"/>
                </a:cubicBezTo>
                <a:cubicBezTo>
                  <a:pt x="152177" y="137355"/>
                  <a:pt x="135211" y="154164"/>
                  <a:pt x="134987" y="175034"/>
                </a:cubicBezTo>
                <a:cubicBezTo>
                  <a:pt x="101592" y="187751"/>
                  <a:pt x="71627" y="208088"/>
                  <a:pt x="47476" y="234425"/>
                </a:cubicBezTo>
                <a:cubicBezTo>
                  <a:pt x="72210" y="143422"/>
                  <a:pt x="143273" y="72316"/>
                  <a:pt x="234259" y="47524"/>
                </a:cubicBezTo>
                <a:close/>
                <a:moveTo>
                  <a:pt x="28582" y="295283"/>
                </a:moveTo>
                <a:cubicBezTo>
                  <a:pt x="33842" y="295283"/>
                  <a:pt x="38107" y="299547"/>
                  <a:pt x="38107" y="304808"/>
                </a:cubicBezTo>
                <a:cubicBezTo>
                  <a:pt x="38107" y="310068"/>
                  <a:pt x="33842" y="314333"/>
                  <a:pt x="28582" y="314333"/>
                </a:cubicBezTo>
                <a:cubicBezTo>
                  <a:pt x="23321" y="314333"/>
                  <a:pt x="19057" y="310068"/>
                  <a:pt x="19057" y="304808"/>
                </a:cubicBezTo>
                <a:cubicBezTo>
                  <a:pt x="19062" y="299549"/>
                  <a:pt x="23323" y="295288"/>
                  <a:pt x="28582" y="295283"/>
                </a:cubicBezTo>
                <a:close/>
              </a:path>
            </a:pathLst>
          </a:custGeom>
          <a:solidFill>
            <a:sysClr val="window" lastClr="FFFFFF"/>
          </a:solidFill>
          <a:ln w="9525" cap="flat">
            <a:noFill/>
            <a:prstDash val="solid"/>
            <a:miter/>
          </a:ln>
        </p:spPr>
        <p:txBody>
          <a:bodyPr rtlCol="0" anchor="ctr"/>
          <a:p>
            <a:pPr>
              <a:lnSpc>
                <a:spcPct val="120000"/>
              </a:lnSpc>
            </a:pPr>
            <a:endParaRPr lang="zh-CN" altLang="en-US" sz="13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25" name="矩形 24"/>
          <p:cNvSpPr/>
          <p:nvPr>
            <p:custDataLst>
              <p:tags r:id="rId9"/>
            </p:custDataLst>
          </p:nvPr>
        </p:nvSpPr>
        <p:spPr>
          <a:xfrm>
            <a:off x="4876800" y="2444750"/>
            <a:ext cx="2711450" cy="393700"/>
          </a:xfrm>
          <a:prstGeom prst="rect">
            <a:avLst/>
          </a:prstGeom>
        </p:spPr>
        <p:txBody>
          <a:bodyPr wrap="square" lIns="67500" tIns="35100" rIns="67500" bIns="0" anchor="b" anchorCtr="0">
            <a:noAutofit/>
          </a:bodyPr>
          <a:p>
            <a:pPr algn="r">
              <a:lnSpc>
                <a:spcPct val="120000"/>
              </a:lnSpc>
            </a:pPr>
            <a:r>
              <a:rPr lang="zh-CN" altLang="en-US" sz="1300" b="1" spc="30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推进个人信息保护公益诉讼</a:t>
            </a:r>
            <a:endParaRPr lang="zh-CN" altLang="en-US" sz="1300" b="1" spc="30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26" name="文本框 25"/>
          <p:cNvSpPr txBox="1"/>
          <p:nvPr>
            <p:custDataLst>
              <p:tags r:id="rId10"/>
            </p:custDataLst>
          </p:nvPr>
        </p:nvSpPr>
        <p:spPr>
          <a:xfrm>
            <a:off x="4428490" y="2938145"/>
            <a:ext cx="4070350" cy="1137920"/>
          </a:xfrm>
          <a:prstGeom prst="rect">
            <a:avLst/>
          </a:prstGeom>
          <a:noFill/>
        </p:spPr>
        <p:txBody>
          <a:bodyPr wrap="square" tIns="0" rtlCol="0">
            <a:normAutofit lnSpcReduction="20000"/>
          </a:bodyPr>
          <a:p>
            <a:pPr lvl="0" algn="l">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《个人信息保护法》将个人信息保护纳入公益诉讼检察法定领域</a:t>
            </a: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gn="l">
              <a:lnSpc>
                <a:spcPct val="120000"/>
              </a:lnSpc>
              <a:defRPr/>
            </a:pP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gn="l">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党的二十大报告提出“完善公益诉讼制度”</a:t>
            </a: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gn="l">
              <a:lnSpc>
                <a:spcPct val="120000"/>
              </a:lnSpc>
              <a:defRPr/>
            </a:pP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gn="l">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多地发起</a:t>
            </a:r>
            <a:r>
              <a:rPr lang="zh-CN" altLang="en-US" sz="900" b="1"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首例</a:t>
            </a: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侵犯公民个人信息刑事附带民事公益诉讼案</a:t>
            </a: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gn="l">
              <a:lnSpc>
                <a:spcPct val="120000"/>
              </a:lnSpc>
              <a:defRPr/>
            </a:pPr>
            <a:endPar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a:p>
            <a:pPr lvl="0" algn="l">
              <a:lnSpc>
                <a:spcPct val="120000"/>
              </a:lnSpc>
              <a:defRPr/>
            </a:pP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全国检察办理个人信息保护公益诉讼案件</a:t>
            </a:r>
            <a:r>
              <a:rPr lang="zh-CN" altLang="en-US" sz="1200" b="1"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5188</a:t>
            </a:r>
            <a:r>
              <a:rPr lang="zh-CN" altLang="en-US"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件</a:t>
            </a:r>
            <a:r>
              <a:rPr lang="en-US" altLang="zh-CN"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rPr>
              <a:t>......</a:t>
            </a:r>
            <a:endParaRPr lang="en-US" altLang="zh-CN" sz="900" kern="0" spc="150">
              <a:solidFill>
                <a:sysClr val="window" lastClr="FFFFFF"/>
              </a:solidFill>
              <a:latin typeface="Arial" panose="020B0604020202090204" pitchFamily="34" charset="0"/>
              <a:ea typeface="微软雅黑" panose="020B0503020204020204" pitchFamily="34" charset="-122"/>
              <a:sym typeface="Arial" panose="020B0604020202090204" pitchFamily="34" charset="0"/>
            </a:endParaRPr>
          </a:p>
        </p:txBody>
      </p:sp>
      <p:sp>
        <p:nvSpPr>
          <p:cNvPr id="27" name="任意形状 26"/>
          <p:cNvSpPr/>
          <p:nvPr>
            <p:custDataLst>
              <p:tags r:id="rId11"/>
            </p:custDataLst>
          </p:nvPr>
        </p:nvSpPr>
        <p:spPr>
          <a:xfrm>
            <a:off x="7909271" y="3155533"/>
            <a:ext cx="457437" cy="457437"/>
          </a:xfrm>
          <a:custGeom>
            <a:avLst/>
            <a:gdLst>
              <a:gd name="connsiteX0" fmla="*/ 260281 w 609916"/>
              <a:gd name="connsiteY0" fmla="*/ 555556 h 609916"/>
              <a:gd name="connsiteX1" fmla="*/ 273714 w 609916"/>
              <a:gd name="connsiteY1" fmla="*/ 555556 h 609916"/>
              <a:gd name="connsiteX2" fmla="*/ 276476 w 609916"/>
              <a:gd name="connsiteY2" fmla="*/ 562226 h 609916"/>
              <a:gd name="connsiteX3" fmla="*/ 273714 w 609916"/>
              <a:gd name="connsiteY3" fmla="*/ 568988 h 609916"/>
              <a:gd name="connsiteX4" fmla="*/ 266802 w 609916"/>
              <a:gd name="connsiteY4" fmla="*/ 571844 h 609916"/>
              <a:gd name="connsiteX5" fmla="*/ 257426 w 609916"/>
              <a:gd name="connsiteY5" fmla="*/ 562226 h 609916"/>
              <a:gd name="connsiteX6" fmla="*/ 260281 w 609916"/>
              <a:gd name="connsiteY6" fmla="*/ 555556 h 609916"/>
              <a:gd name="connsiteX7" fmla="*/ 571817 w 609916"/>
              <a:gd name="connsiteY7" fmla="*/ 552766 h 609916"/>
              <a:gd name="connsiteX8" fmla="*/ 552767 w 609916"/>
              <a:gd name="connsiteY8" fmla="*/ 571816 h 609916"/>
              <a:gd name="connsiteX9" fmla="*/ 571817 w 609916"/>
              <a:gd name="connsiteY9" fmla="*/ 590866 h 609916"/>
              <a:gd name="connsiteX10" fmla="*/ 590867 w 609916"/>
              <a:gd name="connsiteY10" fmla="*/ 571816 h 609916"/>
              <a:gd name="connsiteX11" fmla="*/ 571817 w 609916"/>
              <a:gd name="connsiteY11" fmla="*/ 552766 h 609916"/>
              <a:gd name="connsiteX12" fmla="*/ 38100 w 609916"/>
              <a:gd name="connsiteY12" fmla="*/ 552766 h 609916"/>
              <a:gd name="connsiteX13" fmla="*/ 19050 w 609916"/>
              <a:gd name="connsiteY13" fmla="*/ 571816 h 609916"/>
              <a:gd name="connsiteX14" fmla="*/ 38100 w 609916"/>
              <a:gd name="connsiteY14" fmla="*/ 590866 h 609916"/>
              <a:gd name="connsiteX15" fmla="*/ 57150 w 609916"/>
              <a:gd name="connsiteY15" fmla="*/ 571816 h 609916"/>
              <a:gd name="connsiteX16" fmla="*/ 38100 w 609916"/>
              <a:gd name="connsiteY16" fmla="*/ 552766 h 609916"/>
              <a:gd name="connsiteX17" fmla="*/ 571816 w 609916"/>
              <a:gd name="connsiteY17" fmla="*/ 533716 h 609916"/>
              <a:gd name="connsiteX18" fmla="*/ 571817 w 609916"/>
              <a:gd name="connsiteY18" fmla="*/ 533716 h 609916"/>
              <a:gd name="connsiteX19" fmla="*/ 571816 w 609916"/>
              <a:gd name="connsiteY19" fmla="*/ 533716 h 609916"/>
              <a:gd name="connsiteX20" fmla="*/ 487840 w 609916"/>
              <a:gd name="connsiteY20" fmla="*/ 476529 h 609916"/>
              <a:gd name="connsiteX21" fmla="*/ 494668 w 609916"/>
              <a:gd name="connsiteY21" fmla="*/ 479412 h 609916"/>
              <a:gd name="connsiteX22" fmla="*/ 552665 w 609916"/>
              <a:gd name="connsiteY22" fmla="*/ 539069 h 609916"/>
              <a:gd name="connsiteX23" fmla="*/ 571816 w 609916"/>
              <a:gd name="connsiteY23" fmla="*/ 533716 h 609916"/>
              <a:gd name="connsiteX24" fmla="*/ 598757 w 609916"/>
              <a:gd name="connsiteY24" fmla="*/ 544875 h 609916"/>
              <a:gd name="connsiteX25" fmla="*/ 609916 w 609916"/>
              <a:gd name="connsiteY25" fmla="*/ 571816 h 609916"/>
              <a:gd name="connsiteX26" fmla="*/ 571816 w 609916"/>
              <a:gd name="connsiteY26" fmla="*/ 609916 h 609916"/>
              <a:gd name="connsiteX27" fmla="*/ 533716 w 609916"/>
              <a:gd name="connsiteY27" fmla="*/ 571816 h 609916"/>
              <a:gd name="connsiteX28" fmla="*/ 539156 w 609916"/>
              <a:gd name="connsiteY28" fmla="*/ 552505 h 609916"/>
              <a:gd name="connsiteX29" fmla="*/ 487654 w 609916"/>
              <a:gd name="connsiteY29" fmla="*/ 499532 h 609916"/>
              <a:gd name="connsiteX30" fmla="*/ 305098 w 609916"/>
              <a:gd name="connsiteY30" fmla="*/ 571798 h 609916"/>
              <a:gd name="connsiteX31" fmla="*/ 295573 w 609916"/>
              <a:gd name="connsiteY31" fmla="*/ 571798 h 609916"/>
              <a:gd name="connsiteX32" fmla="*/ 295573 w 609916"/>
              <a:gd name="connsiteY32" fmla="*/ 552748 h 609916"/>
              <a:gd name="connsiteX33" fmla="*/ 305098 w 609916"/>
              <a:gd name="connsiteY33" fmla="*/ 552748 h 609916"/>
              <a:gd name="connsiteX34" fmla="*/ 481069 w 609916"/>
              <a:gd name="connsiteY34" fmla="*/ 479347 h 609916"/>
              <a:gd name="connsiteX35" fmla="*/ 487840 w 609916"/>
              <a:gd name="connsiteY35" fmla="*/ 476529 h 609916"/>
              <a:gd name="connsiteX36" fmla="*/ 206825 w 609916"/>
              <a:gd name="connsiteY36" fmla="*/ 419397 h 609916"/>
              <a:gd name="connsiteX37" fmla="*/ 295573 w 609916"/>
              <a:gd name="connsiteY37" fmla="*/ 513898 h 609916"/>
              <a:gd name="connsiteX38" fmla="*/ 295573 w 609916"/>
              <a:gd name="connsiteY38" fmla="*/ 419398 h 609916"/>
              <a:gd name="connsiteX39" fmla="*/ 564133 w 609916"/>
              <a:gd name="connsiteY39" fmla="*/ 333821 h 609916"/>
              <a:gd name="connsiteX40" fmla="*/ 565938 w 609916"/>
              <a:gd name="connsiteY40" fmla="*/ 334389 h 609916"/>
              <a:gd name="connsiteX41" fmla="*/ 567556 w 609916"/>
              <a:gd name="connsiteY41" fmla="*/ 335244 h 609916"/>
              <a:gd name="connsiteX42" fmla="*/ 568988 w 609916"/>
              <a:gd name="connsiteY42" fmla="*/ 336481 h 609916"/>
              <a:gd name="connsiteX43" fmla="*/ 571081 w 609916"/>
              <a:gd name="connsiteY43" fmla="*/ 339532 h 609916"/>
              <a:gd name="connsiteX44" fmla="*/ 571751 w 609916"/>
              <a:gd name="connsiteY44" fmla="*/ 343150 h 609916"/>
              <a:gd name="connsiteX45" fmla="*/ 568989 w 609916"/>
              <a:gd name="connsiteY45" fmla="*/ 349913 h 609916"/>
              <a:gd name="connsiteX46" fmla="*/ 555557 w 609916"/>
              <a:gd name="connsiteY46" fmla="*/ 349913 h 609916"/>
              <a:gd name="connsiteX47" fmla="*/ 553464 w 609916"/>
              <a:gd name="connsiteY47" fmla="*/ 339532 h 609916"/>
              <a:gd name="connsiteX48" fmla="*/ 555557 w 609916"/>
              <a:gd name="connsiteY48" fmla="*/ 336481 h 609916"/>
              <a:gd name="connsiteX49" fmla="*/ 564133 w 609916"/>
              <a:gd name="connsiteY49" fmla="*/ 333821 h 609916"/>
              <a:gd name="connsiteX50" fmla="*/ 38397 w 609916"/>
              <a:gd name="connsiteY50" fmla="*/ 295293 h 609916"/>
              <a:gd name="connsiteX51" fmla="*/ 57447 w 609916"/>
              <a:gd name="connsiteY51" fmla="*/ 295293 h 609916"/>
              <a:gd name="connsiteX52" fmla="*/ 57447 w 609916"/>
              <a:gd name="connsiteY52" fmla="*/ 304818 h 609916"/>
              <a:gd name="connsiteX53" fmla="*/ 130819 w 609916"/>
              <a:gd name="connsiteY53" fmla="*/ 480779 h 609916"/>
              <a:gd name="connsiteX54" fmla="*/ 130942 w 609916"/>
              <a:gd name="connsiteY54" fmla="*/ 480903 h 609916"/>
              <a:gd name="connsiteX55" fmla="*/ 130754 w 609916"/>
              <a:gd name="connsiteY55" fmla="*/ 494369 h 609916"/>
              <a:gd name="connsiteX56" fmla="*/ 70851 w 609916"/>
              <a:gd name="connsiteY56" fmla="*/ 552673 h 609916"/>
              <a:gd name="connsiteX57" fmla="*/ 76200 w 609916"/>
              <a:gd name="connsiteY57" fmla="*/ 571816 h 609916"/>
              <a:gd name="connsiteX58" fmla="*/ 38100 w 609916"/>
              <a:gd name="connsiteY58" fmla="*/ 609916 h 609916"/>
              <a:gd name="connsiteX59" fmla="*/ 38100 w 609916"/>
              <a:gd name="connsiteY59" fmla="*/ 609915 h 609916"/>
              <a:gd name="connsiteX60" fmla="*/ 0 w 609916"/>
              <a:gd name="connsiteY60" fmla="*/ 571815 h 609916"/>
              <a:gd name="connsiteX61" fmla="*/ 38100 w 609916"/>
              <a:gd name="connsiteY61" fmla="*/ 533715 h 609916"/>
              <a:gd name="connsiteX62" fmla="*/ 57422 w 609916"/>
              <a:gd name="connsiteY62" fmla="*/ 539162 h 609916"/>
              <a:gd name="connsiteX63" fmla="*/ 110644 w 609916"/>
              <a:gd name="connsiteY63" fmla="*/ 487365 h 609916"/>
              <a:gd name="connsiteX64" fmla="*/ 38397 w 609916"/>
              <a:gd name="connsiteY64" fmla="*/ 304818 h 609916"/>
              <a:gd name="connsiteX65" fmla="*/ 46062 w 609916"/>
              <a:gd name="connsiteY65" fmla="*/ 257621 h 609916"/>
              <a:gd name="connsiteX66" fmla="*/ 54638 w 609916"/>
              <a:gd name="connsiteY66" fmla="*/ 260281 h 609916"/>
              <a:gd name="connsiteX67" fmla="*/ 56731 w 609916"/>
              <a:gd name="connsiteY67" fmla="*/ 270662 h 609916"/>
              <a:gd name="connsiteX68" fmla="*/ 54638 w 609916"/>
              <a:gd name="connsiteY68" fmla="*/ 273713 h 609916"/>
              <a:gd name="connsiteX69" fmla="*/ 54392 w 609916"/>
              <a:gd name="connsiteY69" fmla="*/ 273960 h 609916"/>
              <a:gd name="connsiteX70" fmla="*/ 41207 w 609916"/>
              <a:gd name="connsiteY70" fmla="*/ 273713 h 609916"/>
              <a:gd name="connsiteX71" fmla="*/ 39114 w 609916"/>
              <a:gd name="connsiteY71" fmla="*/ 270662 h 609916"/>
              <a:gd name="connsiteX72" fmla="*/ 38351 w 609916"/>
              <a:gd name="connsiteY72" fmla="*/ 267044 h 609916"/>
              <a:gd name="connsiteX73" fmla="*/ 39114 w 609916"/>
              <a:gd name="connsiteY73" fmla="*/ 263332 h 609916"/>
              <a:gd name="connsiteX74" fmla="*/ 41207 w 609916"/>
              <a:gd name="connsiteY74" fmla="*/ 260281 h 609916"/>
              <a:gd name="connsiteX75" fmla="*/ 42639 w 609916"/>
              <a:gd name="connsiteY75" fmla="*/ 259044 h 609916"/>
              <a:gd name="connsiteX76" fmla="*/ 44258 w 609916"/>
              <a:gd name="connsiteY76" fmla="*/ 258188 h 609916"/>
              <a:gd name="connsiteX77" fmla="*/ 46062 w 609916"/>
              <a:gd name="connsiteY77" fmla="*/ 257621 h 609916"/>
              <a:gd name="connsiteX78" fmla="*/ 314623 w 609916"/>
              <a:gd name="connsiteY78" fmla="*/ 209717 h 609916"/>
              <a:gd name="connsiteX79" fmla="*/ 314623 w 609916"/>
              <a:gd name="connsiteY79" fmla="*/ 400347 h 609916"/>
              <a:gd name="connsiteX80" fmla="*/ 343198 w 609916"/>
              <a:gd name="connsiteY80" fmla="*/ 400347 h 609916"/>
              <a:gd name="connsiteX81" fmla="*/ 343198 w 609916"/>
              <a:gd name="connsiteY81" fmla="*/ 419397 h 609916"/>
              <a:gd name="connsiteX82" fmla="*/ 314623 w 609916"/>
              <a:gd name="connsiteY82" fmla="*/ 419397 h 609916"/>
              <a:gd name="connsiteX83" fmla="*/ 314623 w 609916"/>
              <a:gd name="connsiteY83" fmla="*/ 513899 h 609916"/>
              <a:gd name="connsiteX84" fmla="*/ 422440 w 609916"/>
              <a:gd name="connsiteY84" fmla="*/ 305097 h 609916"/>
              <a:gd name="connsiteX85" fmla="*/ 409526 w 609916"/>
              <a:gd name="connsiteY85" fmla="*/ 209717 h 609916"/>
              <a:gd name="connsiteX86" fmla="*/ 372892 w 609916"/>
              <a:gd name="connsiteY86" fmla="*/ 106865 h 609916"/>
              <a:gd name="connsiteX87" fmla="*/ 423095 w 609916"/>
              <a:gd name="connsiteY87" fmla="*/ 190667 h 609916"/>
              <a:gd name="connsiteX88" fmla="*/ 476521 w 609916"/>
              <a:gd name="connsiteY88" fmla="*/ 190667 h 609916"/>
              <a:gd name="connsiteX89" fmla="*/ 476521 w 609916"/>
              <a:gd name="connsiteY89" fmla="*/ 209717 h 609916"/>
              <a:gd name="connsiteX90" fmla="*/ 429003 w 609916"/>
              <a:gd name="connsiteY90" fmla="*/ 209717 h 609916"/>
              <a:gd name="connsiteX91" fmla="*/ 441490 w 609916"/>
              <a:gd name="connsiteY91" fmla="*/ 305097 h 609916"/>
              <a:gd name="connsiteX92" fmla="*/ 372892 w 609916"/>
              <a:gd name="connsiteY92" fmla="*/ 503330 h 609916"/>
              <a:gd name="connsiteX93" fmla="*/ 480596 w 609916"/>
              <a:gd name="connsiteY93" fmla="*/ 419398 h 609916"/>
              <a:gd name="connsiteX94" fmla="*/ 438448 w 609916"/>
              <a:gd name="connsiteY94" fmla="*/ 419398 h 609916"/>
              <a:gd name="connsiteX95" fmla="*/ 438448 w 609916"/>
              <a:gd name="connsiteY95" fmla="*/ 400348 h 609916"/>
              <a:gd name="connsiteX96" fmla="*/ 491654 w 609916"/>
              <a:gd name="connsiteY96" fmla="*/ 400348 h 609916"/>
              <a:gd name="connsiteX97" fmla="*/ 514648 w 609916"/>
              <a:gd name="connsiteY97" fmla="*/ 305098 h 609916"/>
              <a:gd name="connsiteX98" fmla="*/ 514648 w 609916"/>
              <a:gd name="connsiteY98" fmla="*/ 305097 h 609916"/>
              <a:gd name="connsiteX99" fmla="*/ 372892 w 609916"/>
              <a:gd name="connsiteY99" fmla="*/ 106865 h 609916"/>
              <a:gd name="connsiteX100" fmla="*/ 237304 w 609916"/>
              <a:gd name="connsiteY100" fmla="*/ 106865 h 609916"/>
              <a:gd name="connsiteX101" fmla="*/ 129684 w 609916"/>
              <a:gd name="connsiteY101" fmla="*/ 190667 h 609916"/>
              <a:gd name="connsiteX102" fmla="*/ 171720 w 609916"/>
              <a:gd name="connsiteY102" fmla="*/ 190667 h 609916"/>
              <a:gd name="connsiteX103" fmla="*/ 171720 w 609916"/>
              <a:gd name="connsiteY103" fmla="*/ 209717 h 609916"/>
              <a:gd name="connsiteX104" fmla="*/ 118609 w 609916"/>
              <a:gd name="connsiteY104" fmla="*/ 209717 h 609916"/>
              <a:gd name="connsiteX105" fmla="*/ 101379 w 609916"/>
              <a:gd name="connsiteY105" fmla="*/ 256030 h 609916"/>
              <a:gd name="connsiteX106" fmla="*/ 95548 w 609916"/>
              <a:gd name="connsiteY106" fmla="*/ 305098 h 609916"/>
              <a:gd name="connsiteX107" fmla="*/ 105836 w 609916"/>
              <a:gd name="connsiteY107" fmla="*/ 369764 h 609916"/>
              <a:gd name="connsiteX108" fmla="*/ 237304 w 609916"/>
              <a:gd name="connsiteY108" fmla="*/ 503330 h 609916"/>
              <a:gd name="connsiteX109" fmla="*/ 187057 w 609916"/>
              <a:gd name="connsiteY109" fmla="*/ 419398 h 609916"/>
              <a:gd name="connsiteX110" fmla="*/ 133648 w 609916"/>
              <a:gd name="connsiteY110" fmla="*/ 419398 h 609916"/>
              <a:gd name="connsiteX111" fmla="*/ 133648 w 609916"/>
              <a:gd name="connsiteY111" fmla="*/ 400348 h 609916"/>
              <a:gd name="connsiteX112" fmla="*/ 181159 w 609916"/>
              <a:gd name="connsiteY112" fmla="*/ 400348 h 609916"/>
              <a:gd name="connsiteX113" fmla="*/ 168706 w 609916"/>
              <a:gd name="connsiteY113" fmla="*/ 305098 h 609916"/>
              <a:gd name="connsiteX114" fmla="*/ 237304 w 609916"/>
              <a:gd name="connsiteY114" fmla="*/ 106865 h 609916"/>
              <a:gd name="connsiteX115" fmla="*/ 314623 w 609916"/>
              <a:gd name="connsiteY115" fmla="*/ 96296 h 609916"/>
              <a:gd name="connsiteX116" fmla="*/ 314623 w 609916"/>
              <a:gd name="connsiteY116" fmla="*/ 190667 h 609916"/>
              <a:gd name="connsiteX117" fmla="*/ 403325 w 609916"/>
              <a:gd name="connsiteY117" fmla="*/ 190667 h 609916"/>
              <a:gd name="connsiteX118" fmla="*/ 314623 w 609916"/>
              <a:gd name="connsiteY118" fmla="*/ 96296 h 609916"/>
              <a:gd name="connsiteX119" fmla="*/ 295573 w 609916"/>
              <a:gd name="connsiteY119" fmla="*/ 96296 h 609916"/>
              <a:gd name="connsiteX120" fmla="*/ 187756 w 609916"/>
              <a:gd name="connsiteY120" fmla="*/ 305097 h 609916"/>
              <a:gd name="connsiteX121" fmla="*/ 200632 w 609916"/>
              <a:gd name="connsiteY121" fmla="*/ 400347 h 609916"/>
              <a:gd name="connsiteX122" fmla="*/ 295573 w 609916"/>
              <a:gd name="connsiteY122" fmla="*/ 400347 h 609916"/>
              <a:gd name="connsiteX123" fmla="*/ 295573 w 609916"/>
              <a:gd name="connsiteY123" fmla="*/ 209717 h 609916"/>
              <a:gd name="connsiteX124" fmla="*/ 266970 w 609916"/>
              <a:gd name="connsiteY124" fmla="*/ 209717 h 609916"/>
              <a:gd name="connsiteX125" fmla="*/ 266970 w 609916"/>
              <a:gd name="connsiteY125" fmla="*/ 190667 h 609916"/>
              <a:gd name="connsiteX126" fmla="*/ 295573 w 609916"/>
              <a:gd name="connsiteY126" fmla="*/ 190667 h 609916"/>
              <a:gd name="connsiteX127" fmla="*/ 295573 w 609916"/>
              <a:gd name="connsiteY127" fmla="*/ 76497 h 609916"/>
              <a:gd name="connsiteX128" fmla="*/ 314623 w 609916"/>
              <a:gd name="connsiteY128" fmla="*/ 76497 h 609916"/>
              <a:gd name="connsiteX129" fmla="*/ 314623 w 609916"/>
              <a:gd name="connsiteY129" fmla="*/ 76739 h 609916"/>
              <a:gd name="connsiteX130" fmla="*/ 415910 w 609916"/>
              <a:gd name="connsiteY130" fmla="*/ 105132 h 609916"/>
              <a:gd name="connsiteX131" fmla="*/ 505114 w 609916"/>
              <a:gd name="connsiteY131" fmla="*/ 415626 h 609916"/>
              <a:gd name="connsiteX132" fmla="*/ 505114 w 609916"/>
              <a:gd name="connsiteY132" fmla="*/ 419397 h 609916"/>
              <a:gd name="connsiteX133" fmla="*/ 502942 w 609916"/>
              <a:gd name="connsiteY133" fmla="*/ 419397 h 609916"/>
              <a:gd name="connsiteX134" fmla="*/ 314623 w 609916"/>
              <a:gd name="connsiteY134" fmla="*/ 533456 h 609916"/>
              <a:gd name="connsiteX135" fmla="*/ 314623 w 609916"/>
              <a:gd name="connsiteY135" fmla="*/ 533697 h 609916"/>
              <a:gd name="connsiteX136" fmla="*/ 295574 w 609916"/>
              <a:gd name="connsiteY136" fmla="*/ 533698 h 609916"/>
              <a:gd name="connsiteX137" fmla="*/ 295574 w 609916"/>
              <a:gd name="connsiteY137" fmla="*/ 533456 h 609916"/>
              <a:gd name="connsiteX138" fmla="*/ 194339 w 609916"/>
              <a:gd name="connsiteY138" fmla="*/ 505091 h 609916"/>
              <a:gd name="connsiteX139" fmla="*/ 105054 w 609916"/>
              <a:gd name="connsiteY139" fmla="*/ 194618 h 609916"/>
              <a:gd name="connsiteX140" fmla="*/ 105054 w 609916"/>
              <a:gd name="connsiteY140" fmla="*/ 190667 h 609916"/>
              <a:gd name="connsiteX141" fmla="*/ 107329 w 609916"/>
              <a:gd name="connsiteY141" fmla="*/ 190667 h 609916"/>
              <a:gd name="connsiteX142" fmla="*/ 295573 w 609916"/>
              <a:gd name="connsiteY142" fmla="*/ 76739 h 609916"/>
              <a:gd name="connsiteX143" fmla="*/ 339398 w 609916"/>
              <a:gd name="connsiteY143" fmla="*/ 39248 h 609916"/>
              <a:gd name="connsiteX144" fmla="*/ 352006 w 609916"/>
              <a:gd name="connsiteY144" fmla="*/ 44257 h 609916"/>
              <a:gd name="connsiteX145" fmla="*/ 349913 w 609916"/>
              <a:gd name="connsiteY145" fmla="*/ 54638 h 609916"/>
              <a:gd name="connsiteX146" fmla="*/ 343150 w 609916"/>
              <a:gd name="connsiteY146" fmla="*/ 57494 h 609916"/>
              <a:gd name="connsiteX147" fmla="*/ 339532 w 609916"/>
              <a:gd name="connsiteY147" fmla="*/ 56731 h 609916"/>
              <a:gd name="connsiteX148" fmla="*/ 336481 w 609916"/>
              <a:gd name="connsiteY148" fmla="*/ 54638 h 609916"/>
              <a:gd name="connsiteX149" fmla="*/ 333719 w 609916"/>
              <a:gd name="connsiteY149" fmla="*/ 47969 h 609916"/>
              <a:gd name="connsiteX150" fmla="*/ 334389 w 609916"/>
              <a:gd name="connsiteY150" fmla="*/ 44257 h 609916"/>
              <a:gd name="connsiteX151" fmla="*/ 336481 w 609916"/>
              <a:gd name="connsiteY151" fmla="*/ 41206 h 609916"/>
              <a:gd name="connsiteX152" fmla="*/ 339398 w 609916"/>
              <a:gd name="connsiteY152" fmla="*/ 39248 h 609916"/>
              <a:gd name="connsiteX153" fmla="*/ 571816 w 609916"/>
              <a:gd name="connsiteY153" fmla="*/ 19050 h 609916"/>
              <a:gd name="connsiteX154" fmla="*/ 552766 w 609916"/>
              <a:gd name="connsiteY154" fmla="*/ 38100 h 609916"/>
              <a:gd name="connsiteX155" fmla="*/ 571816 w 609916"/>
              <a:gd name="connsiteY155" fmla="*/ 57150 h 609916"/>
              <a:gd name="connsiteX156" fmla="*/ 590866 w 609916"/>
              <a:gd name="connsiteY156" fmla="*/ 38100 h 609916"/>
              <a:gd name="connsiteX157" fmla="*/ 571816 w 609916"/>
              <a:gd name="connsiteY157" fmla="*/ 19050 h 609916"/>
              <a:gd name="connsiteX158" fmla="*/ 38100 w 609916"/>
              <a:gd name="connsiteY158" fmla="*/ 19050 h 609916"/>
              <a:gd name="connsiteX159" fmla="*/ 19050 w 609916"/>
              <a:gd name="connsiteY159" fmla="*/ 38100 h 609916"/>
              <a:gd name="connsiteX160" fmla="*/ 38100 w 609916"/>
              <a:gd name="connsiteY160" fmla="*/ 57150 h 609916"/>
              <a:gd name="connsiteX161" fmla="*/ 57150 w 609916"/>
              <a:gd name="connsiteY161" fmla="*/ 38100 h 609916"/>
              <a:gd name="connsiteX162" fmla="*/ 38100 w 609916"/>
              <a:gd name="connsiteY162" fmla="*/ 19050 h 609916"/>
              <a:gd name="connsiteX163" fmla="*/ 571816 w 609916"/>
              <a:gd name="connsiteY163" fmla="*/ 0 h 609916"/>
              <a:gd name="connsiteX164" fmla="*/ 609916 w 609916"/>
              <a:gd name="connsiteY164" fmla="*/ 38100 h 609916"/>
              <a:gd name="connsiteX165" fmla="*/ 571816 w 609916"/>
              <a:gd name="connsiteY165" fmla="*/ 76200 h 609916"/>
              <a:gd name="connsiteX166" fmla="*/ 552505 w 609916"/>
              <a:gd name="connsiteY166" fmla="*/ 70761 h 609916"/>
              <a:gd name="connsiteX167" fmla="*/ 499532 w 609916"/>
              <a:gd name="connsiteY167" fmla="*/ 122262 h 609916"/>
              <a:gd name="connsiteX168" fmla="*/ 571798 w 609916"/>
              <a:gd name="connsiteY168" fmla="*/ 304818 h 609916"/>
              <a:gd name="connsiteX169" fmla="*/ 571798 w 609916"/>
              <a:gd name="connsiteY169" fmla="*/ 314343 h 609916"/>
              <a:gd name="connsiteX170" fmla="*/ 552748 w 609916"/>
              <a:gd name="connsiteY170" fmla="*/ 314343 h 609916"/>
              <a:gd name="connsiteX171" fmla="*/ 552748 w 609916"/>
              <a:gd name="connsiteY171" fmla="*/ 304818 h 609916"/>
              <a:gd name="connsiteX172" fmla="*/ 479347 w 609916"/>
              <a:gd name="connsiteY172" fmla="*/ 128848 h 609916"/>
              <a:gd name="connsiteX173" fmla="*/ 479231 w 609916"/>
              <a:gd name="connsiteY173" fmla="*/ 128731 h 609916"/>
              <a:gd name="connsiteX174" fmla="*/ 479413 w 609916"/>
              <a:gd name="connsiteY174" fmla="*/ 115249 h 609916"/>
              <a:gd name="connsiteX175" fmla="*/ 539069 w 609916"/>
              <a:gd name="connsiteY175" fmla="*/ 57252 h 609916"/>
              <a:gd name="connsiteX176" fmla="*/ 533716 w 609916"/>
              <a:gd name="connsiteY176" fmla="*/ 38100 h 609916"/>
              <a:gd name="connsiteX177" fmla="*/ 571816 w 609916"/>
              <a:gd name="connsiteY177" fmla="*/ 0 h 609916"/>
              <a:gd name="connsiteX178" fmla="*/ 38100 w 609916"/>
              <a:gd name="connsiteY178" fmla="*/ 0 h 609916"/>
              <a:gd name="connsiteX179" fmla="*/ 76200 w 609916"/>
              <a:gd name="connsiteY179" fmla="*/ 38100 h 609916"/>
              <a:gd name="connsiteX180" fmla="*/ 70754 w 609916"/>
              <a:gd name="connsiteY180" fmla="*/ 57422 h 609916"/>
              <a:gd name="connsiteX181" fmla="*/ 122551 w 609916"/>
              <a:gd name="connsiteY181" fmla="*/ 110644 h 609916"/>
              <a:gd name="connsiteX182" fmla="*/ 305098 w 609916"/>
              <a:gd name="connsiteY182" fmla="*/ 38397 h 609916"/>
              <a:gd name="connsiteX183" fmla="*/ 314623 w 609916"/>
              <a:gd name="connsiteY183" fmla="*/ 38397 h 609916"/>
              <a:gd name="connsiteX184" fmla="*/ 314623 w 609916"/>
              <a:gd name="connsiteY184" fmla="*/ 57447 h 609916"/>
              <a:gd name="connsiteX185" fmla="*/ 305098 w 609916"/>
              <a:gd name="connsiteY185" fmla="*/ 57447 h 609916"/>
              <a:gd name="connsiteX186" fmla="*/ 129137 w 609916"/>
              <a:gd name="connsiteY186" fmla="*/ 130819 h 609916"/>
              <a:gd name="connsiteX187" fmla="*/ 122374 w 609916"/>
              <a:gd name="connsiteY187" fmla="*/ 133638 h 609916"/>
              <a:gd name="connsiteX188" fmla="*/ 122327 w 609916"/>
              <a:gd name="connsiteY188" fmla="*/ 133638 h 609916"/>
              <a:gd name="connsiteX189" fmla="*/ 115546 w 609916"/>
              <a:gd name="connsiteY189" fmla="*/ 130755 h 609916"/>
              <a:gd name="connsiteX190" fmla="*/ 57243 w 609916"/>
              <a:gd name="connsiteY190" fmla="*/ 70852 h 609916"/>
              <a:gd name="connsiteX191" fmla="*/ 38100 w 609916"/>
              <a:gd name="connsiteY191" fmla="*/ 76200 h 609916"/>
              <a:gd name="connsiteX192" fmla="*/ 0 w 609916"/>
              <a:gd name="connsiteY192" fmla="*/ 38100 h 609916"/>
              <a:gd name="connsiteX193" fmla="*/ 38100 w 609916"/>
              <a:gd name="connsiteY193" fmla="*/ 0 h 6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09916" h="609916">
                <a:moveTo>
                  <a:pt x="260281" y="555556"/>
                </a:moveTo>
                <a:cubicBezTo>
                  <a:pt x="264065" y="552031"/>
                  <a:pt x="269930" y="552031"/>
                  <a:pt x="273714" y="555556"/>
                </a:cubicBezTo>
                <a:cubicBezTo>
                  <a:pt x="275503" y="557311"/>
                  <a:pt x="276501" y="559719"/>
                  <a:pt x="276476" y="562226"/>
                </a:cubicBezTo>
                <a:cubicBezTo>
                  <a:pt x="276505" y="564760"/>
                  <a:pt x="275509" y="567199"/>
                  <a:pt x="273714" y="568988"/>
                </a:cubicBezTo>
                <a:cubicBezTo>
                  <a:pt x="271897" y="570845"/>
                  <a:pt x="269399" y="571878"/>
                  <a:pt x="266802" y="571844"/>
                </a:cubicBezTo>
                <a:cubicBezTo>
                  <a:pt x="261557" y="571777"/>
                  <a:pt x="257359" y="567471"/>
                  <a:pt x="257426" y="562226"/>
                </a:cubicBezTo>
                <a:cubicBezTo>
                  <a:pt x="257440" y="559709"/>
                  <a:pt x="258470" y="557304"/>
                  <a:pt x="260281" y="555556"/>
                </a:cubicBezTo>
                <a:close/>
                <a:moveTo>
                  <a:pt x="571817" y="552766"/>
                </a:moveTo>
                <a:cubicBezTo>
                  <a:pt x="561296" y="552766"/>
                  <a:pt x="552767" y="561295"/>
                  <a:pt x="552767" y="571816"/>
                </a:cubicBezTo>
                <a:cubicBezTo>
                  <a:pt x="552767" y="582337"/>
                  <a:pt x="561296" y="590866"/>
                  <a:pt x="571817" y="590866"/>
                </a:cubicBezTo>
                <a:cubicBezTo>
                  <a:pt x="582332" y="590853"/>
                  <a:pt x="590853" y="582332"/>
                  <a:pt x="590867" y="571816"/>
                </a:cubicBezTo>
                <a:cubicBezTo>
                  <a:pt x="590867" y="561295"/>
                  <a:pt x="582338" y="552766"/>
                  <a:pt x="571817" y="552766"/>
                </a:cubicBezTo>
                <a:close/>
                <a:moveTo>
                  <a:pt x="38100" y="552766"/>
                </a:moveTo>
                <a:cubicBezTo>
                  <a:pt x="27584" y="552779"/>
                  <a:pt x="19063" y="561300"/>
                  <a:pt x="19050" y="571816"/>
                </a:cubicBezTo>
                <a:cubicBezTo>
                  <a:pt x="19050" y="582337"/>
                  <a:pt x="27578" y="590866"/>
                  <a:pt x="38100" y="590866"/>
                </a:cubicBezTo>
                <a:cubicBezTo>
                  <a:pt x="48621" y="590866"/>
                  <a:pt x="57150" y="582337"/>
                  <a:pt x="57150" y="571816"/>
                </a:cubicBezTo>
                <a:cubicBezTo>
                  <a:pt x="57150" y="561295"/>
                  <a:pt x="48621" y="552766"/>
                  <a:pt x="38100" y="552766"/>
                </a:cubicBezTo>
                <a:close/>
                <a:moveTo>
                  <a:pt x="571816" y="533716"/>
                </a:moveTo>
                <a:lnTo>
                  <a:pt x="571817" y="533716"/>
                </a:lnTo>
                <a:lnTo>
                  <a:pt x="571816" y="533716"/>
                </a:lnTo>
                <a:close/>
                <a:moveTo>
                  <a:pt x="487840" y="476529"/>
                </a:moveTo>
                <a:cubicBezTo>
                  <a:pt x="490388" y="476640"/>
                  <a:pt x="492812" y="477663"/>
                  <a:pt x="494668" y="479412"/>
                </a:cubicBezTo>
                <a:lnTo>
                  <a:pt x="552665" y="539069"/>
                </a:lnTo>
                <a:lnTo>
                  <a:pt x="571816" y="533716"/>
                </a:lnTo>
                <a:lnTo>
                  <a:pt x="598757" y="544875"/>
                </a:lnTo>
                <a:cubicBezTo>
                  <a:pt x="605652" y="551770"/>
                  <a:pt x="609916" y="561295"/>
                  <a:pt x="609916" y="571816"/>
                </a:cubicBezTo>
                <a:cubicBezTo>
                  <a:pt x="609916" y="592858"/>
                  <a:pt x="592858" y="609916"/>
                  <a:pt x="571816" y="609916"/>
                </a:cubicBezTo>
                <a:cubicBezTo>
                  <a:pt x="550774" y="609916"/>
                  <a:pt x="533716" y="592858"/>
                  <a:pt x="533716" y="571816"/>
                </a:cubicBezTo>
                <a:cubicBezTo>
                  <a:pt x="533751" y="565006"/>
                  <a:pt x="535631" y="558332"/>
                  <a:pt x="539156" y="552505"/>
                </a:cubicBezTo>
                <a:lnTo>
                  <a:pt x="487654" y="499532"/>
                </a:lnTo>
                <a:cubicBezTo>
                  <a:pt x="438316" y="546133"/>
                  <a:pt x="372964" y="572003"/>
                  <a:pt x="305098" y="571798"/>
                </a:cubicBezTo>
                <a:lnTo>
                  <a:pt x="295573" y="571798"/>
                </a:lnTo>
                <a:lnTo>
                  <a:pt x="295573" y="552748"/>
                </a:lnTo>
                <a:lnTo>
                  <a:pt x="305098" y="552748"/>
                </a:lnTo>
                <a:cubicBezTo>
                  <a:pt x="371239" y="552940"/>
                  <a:pt x="434669" y="526482"/>
                  <a:pt x="481069" y="479347"/>
                </a:cubicBezTo>
                <a:cubicBezTo>
                  <a:pt x="482861" y="477544"/>
                  <a:pt x="485298" y="476530"/>
                  <a:pt x="487840" y="476529"/>
                </a:cubicBezTo>
                <a:close/>
                <a:moveTo>
                  <a:pt x="206825" y="419397"/>
                </a:moveTo>
                <a:cubicBezTo>
                  <a:pt x="226153" y="472212"/>
                  <a:pt x="258442" y="508540"/>
                  <a:pt x="295573" y="513898"/>
                </a:cubicBezTo>
                <a:lnTo>
                  <a:pt x="295573" y="419398"/>
                </a:lnTo>
                <a:close/>
                <a:moveTo>
                  <a:pt x="564133" y="333821"/>
                </a:moveTo>
                <a:cubicBezTo>
                  <a:pt x="564748" y="333963"/>
                  <a:pt x="565352" y="334153"/>
                  <a:pt x="565938" y="334389"/>
                </a:cubicBezTo>
                <a:cubicBezTo>
                  <a:pt x="566514" y="334677"/>
                  <a:pt x="567082" y="334956"/>
                  <a:pt x="567556" y="335244"/>
                </a:cubicBezTo>
                <a:cubicBezTo>
                  <a:pt x="568077" y="335603"/>
                  <a:pt x="568557" y="336018"/>
                  <a:pt x="568988" y="336481"/>
                </a:cubicBezTo>
                <a:cubicBezTo>
                  <a:pt x="569876" y="337353"/>
                  <a:pt x="570587" y="338390"/>
                  <a:pt x="571081" y="339532"/>
                </a:cubicBezTo>
                <a:cubicBezTo>
                  <a:pt x="571544" y="340681"/>
                  <a:pt x="571772" y="341912"/>
                  <a:pt x="571751" y="343150"/>
                </a:cubicBezTo>
                <a:cubicBezTo>
                  <a:pt x="571780" y="345685"/>
                  <a:pt x="570784" y="348124"/>
                  <a:pt x="568989" y="349913"/>
                </a:cubicBezTo>
                <a:cubicBezTo>
                  <a:pt x="565269" y="353597"/>
                  <a:pt x="559277" y="353597"/>
                  <a:pt x="555557" y="349913"/>
                </a:cubicBezTo>
                <a:cubicBezTo>
                  <a:pt x="552889" y="347160"/>
                  <a:pt x="552071" y="343104"/>
                  <a:pt x="553464" y="339532"/>
                </a:cubicBezTo>
                <a:cubicBezTo>
                  <a:pt x="553924" y="338372"/>
                  <a:pt x="554640" y="337329"/>
                  <a:pt x="555557" y="336481"/>
                </a:cubicBezTo>
                <a:cubicBezTo>
                  <a:pt x="557763" y="334171"/>
                  <a:pt x="561007" y="333165"/>
                  <a:pt x="564133" y="333821"/>
                </a:cubicBezTo>
                <a:close/>
                <a:moveTo>
                  <a:pt x="38397" y="295293"/>
                </a:moveTo>
                <a:lnTo>
                  <a:pt x="57447" y="295293"/>
                </a:lnTo>
                <a:lnTo>
                  <a:pt x="57447" y="304818"/>
                </a:lnTo>
                <a:cubicBezTo>
                  <a:pt x="57255" y="370950"/>
                  <a:pt x="83701" y="434374"/>
                  <a:pt x="130819" y="480779"/>
                </a:cubicBezTo>
                <a:cubicBezTo>
                  <a:pt x="130861" y="480820"/>
                  <a:pt x="130902" y="480861"/>
                  <a:pt x="130942" y="480903"/>
                </a:cubicBezTo>
                <a:cubicBezTo>
                  <a:pt x="134609" y="484673"/>
                  <a:pt x="134525" y="490702"/>
                  <a:pt x="130754" y="494369"/>
                </a:cubicBezTo>
                <a:lnTo>
                  <a:pt x="70851" y="552673"/>
                </a:lnTo>
                <a:cubicBezTo>
                  <a:pt x="74316" y="558460"/>
                  <a:pt x="76163" y="565071"/>
                  <a:pt x="76200" y="571816"/>
                </a:cubicBezTo>
                <a:cubicBezTo>
                  <a:pt x="76179" y="592849"/>
                  <a:pt x="59133" y="609895"/>
                  <a:pt x="38100" y="609916"/>
                </a:cubicBezTo>
                <a:lnTo>
                  <a:pt x="38100" y="609915"/>
                </a:lnTo>
                <a:cubicBezTo>
                  <a:pt x="17058" y="609915"/>
                  <a:pt x="0" y="592857"/>
                  <a:pt x="0" y="571815"/>
                </a:cubicBezTo>
                <a:cubicBezTo>
                  <a:pt x="0" y="550773"/>
                  <a:pt x="17058" y="533715"/>
                  <a:pt x="38100" y="533715"/>
                </a:cubicBezTo>
                <a:cubicBezTo>
                  <a:pt x="44915" y="533750"/>
                  <a:pt x="51593" y="535632"/>
                  <a:pt x="57422" y="539162"/>
                </a:cubicBezTo>
                <a:lnTo>
                  <a:pt x="110644" y="487365"/>
                </a:lnTo>
                <a:cubicBezTo>
                  <a:pt x="64053" y="438026"/>
                  <a:pt x="38190" y="372678"/>
                  <a:pt x="38397" y="304818"/>
                </a:cubicBezTo>
                <a:close/>
                <a:moveTo>
                  <a:pt x="46062" y="257621"/>
                </a:moveTo>
                <a:cubicBezTo>
                  <a:pt x="49183" y="257073"/>
                  <a:pt x="52376" y="258064"/>
                  <a:pt x="54638" y="260281"/>
                </a:cubicBezTo>
                <a:cubicBezTo>
                  <a:pt x="57307" y="263034"/>
                  <a:pt x="58125" y="267090"/>
                  <a:pt x="56731" y="270662"/>
                </a:cubicBezTo>
                <a:cubicBezTo>
                  <a:pt x="56237" y="271805"/>
                  <a:pt x="55526" y="272841"/>
                  <a:pt x="54638" y="273713"/>
                </a:cubicBezTo>
                <a:cubicBezTo>
                  <a:pt x="54558" y="273797"/>
                  <a:pt x="54476" y="273879"/>
                  <a:pt x="54392" y="273960"/>
                </a:cubicBezTo>
                <a:cubicBezTo>
                  <a:pt x="50683" y="277532"/>
                  <a:pt x="44780" y="277422"/>
                  <a:pt x="41207" y="273713"/>
                </a:cubicBezTo>
                <a:cubicBezTo>
                  <a:pt x="40289" y="272866"/>
                  <a:pt x="39574" y="271823"/>
                  <a:pt x="39114" y="270662"/>
                </a:cubicBezTo>
                <a:cubicBezTo>
                  <a:pt x="38625" y="269518"/>
                  <a:pt x="38365" y="268288"/>
                  <a:pt x="38351" y="267044"/>
                </a:cubicBezTo>
                <a:cubicBezTo>
                  <a:pt x="38357" y="265768"/>
                  <a:pt x="38616" y="264507"/>
                  <a:pt x="39114" y="263332"/>
                </a:cubicBezTo>
                <a:cubicBezTo>
                  <a:pt x="39574" y="262171"/>
                  <a:pt x="40289" y="261129"/>
                  <a:pt x="41207" y="260281"/>
                </a:cubicBezTo>
                <a:cubicBezTo>
                  <a:pt x="41616" y="259796"/>
                  <a:pt x="42100" y="259379"/>
                  <a:pt x="42639" y="259044"/>
                </a:cubicBezTo>
                <a:cubicBezTo>
                  <a:pt x="43114" y="258756"/>
                  <a:pt x="43681" y="258477"/>
                  <a:pt x="44258" y="258188"/>
                </a:cubicBezTo>
                <a:cubicBezTo>
                  <a:pt x="44825" y="257993"/>
                  <a:pt x="45495" y="257807"/>
                  <a:pt x="46062" y="257621"/>
                </a:cubicBezTo>
                <a:close/>
                <a:moveTo>
                  <a:pt x="314623" y="209717"/>
                </a:moveTo>
                <a:lnTo>
                  <a:pt x="314623" y="400347"/>
                </a:lnTo>
                <a:lnTo>
                  <a:pt x="343198" y="400347"/>
                </a:lnTo>
                <a:lnTo>
                  <a:pt x="343198" y="419397"/>
                </a:lnTo>
                <a:lnTo>
                  <a:pt x="314623" y="419397"/>
                </a:lnTo>
                <a:lnTo>
                  <a:pt x="314623" y="513899"/>
                </a:lnTo>
                <a:cubicBezTo>
                  <a:pt x="374884" y="505204"/>
                  <a:pt x="422440" y="414912"/>
                  <a:pt x="422440" y="305097"/>
                </a:cubicBezTo>
                <a:cubicBezTo>
                  <a:pt x="422584" y="272859"/>
                  <a:pt x="418238" y="240757"/>
                  <a:pt x="409526" y="209717"/>
                </a:cubicBezTo>
                <a:close/>
                <a:moveTo>
                  <a:pt x="372892" y="106865"/>
                </a:moveTo>
                <a:cubicBezTo>
                  <a:pt x="395887" y="130537"/>
                  <a:pt x="413073" y="159224"/>
                  <a:pt x="423095" y="190667"/>
                </a:cubicBezTo>
                <a:lnTo>
                  <a:pt x="476521" y="190667"/>
                </a:lnTo>
                <a:lnTo>
                  <a:pt x="476521" y="209717"/>
                </a:lnTo>
                <a:lnTo>
                  <a:pt x="429003" y="209717"/>
                </a:lnTo>
                <a:cubicBezTo>
                  <a:pt x="437400" y="240811"/>
                  <a:pt x="441600" y="272889"/>
                  <a:pt x="441490" y="305097"/>
                </a:cubicBezTo>
                <a:cubicBezTo>
                  <a:pt x="441490" y="389799"/>
                  <a:pt x="413839" y="463835"/>
                  <a:pt x="372892" y="503330"/>
                </a:cubicBezTo>
                <a:cubicBezTo>
                  <a:pt x="417121" y="488096"/>
                  <a:pt x="455017" y="458564"/>
                  <a:pt x="480596" y="419398"/>
                </a:cubicBezTo>
                <a:lnTo>
                  <a:pt x="438448" y="419398"/>
                </a:lnTo>
                <a:lnTo>
                  <a:pt x="438448" y="400348"/>
                </a:lnTo>
                <a:lnTo>
                  <a:pt x="491654" y="400348"/>
                </a:lnTo>
                <a:cubicBezTo>
                  <a:pt x="506788" y="370879"/>
                  <a:pt x="514671" y="338225"/>
                  <a:pt x="514648" y="305098"/>
                </a:cubicBezTo>
                <a:lnTo>
                  <a:pt x="514648" y="305097"/>
                </a:lnTo>
                <a:cubicBezTo>
                  <a:pt x="514529" y="215544"/>
                  <a:pt x="457598" y="135931"/>
                  <a:pt x="372892" y="106865"/>
                </a:cubicBezTo>
                <a:close/>
                <a:moveTo>
                  <a:pt x="237304" y="106865"/>
                </a:moveTo>
                <a:cubicBezTo>
                  <a:pt x="193125" y="122082"/>
                  <a:pt x="155263" y="151564"/>
                  <a:pt x="129684" y="190667"/>
                </a:cubicBezTo>
                <a:lnTo>
                  <a:pt x="171720" y="190667"/>
                </a:lnTo>
                <a:lnTo>
                  <a:pt x="171720" y="209717"/>
                </a:lnTo>
                <a:lnTo>
                  <a:pt x="118609" y="209717"/>
                </a:lnTo>
                <a:cubicBezTo>
                  <a:pt x="111021" y="224468"/>
                  <a:pt x="105250" y="240019"/>
                  <a:pt x="101379" y="256030"/>
                </a:cubicBezTo>
                <a:lnTo>
                  <a:pt x="95548" y="305098"/>
                </a:lnTo>
                <a:lnTo>
                  <a:pt x="105836" y="369764"/>
                </a:lnTo>
                <a:cubicBezTo>
                  <a:pt x="125868" y="431298"/>
                  <a:pt x="173775" y="481531"/>
                  <a:pt x="237304" y="503330"/>
                </a:cubicBezTo>
                <a:cubicBezTo>
                  <a:pt x="214279" y="479623"/>
                  <a:pt x="197077" y="450890"/>
                  <a:pt x="187057" y="419398"/>
                </a:cubicBezTo>
                <a:lnTo>
                  <a:pt x="133648" y="419398"/>
                </a:lnTo>
                <a:lnTo>
                  <a:pt x="133648" y="400348"/>
                </a:lnTo>
                <a:lnTo>
                  <a:pt x="181159" y="400348"/>
                </a:lnTo>
                <a:cubicBezTo>
                  <a:pt x="172785" y="369294"/>
                  <a:pt x="168597" y="337260"/>
                  <a:pt x="168706" y="305098"/>
                </a:cubicBezTo>
                <a:cubicBezTo>
                  <a:pt x="168706" y="220396"/>
                  <a:pt x="196358" y="146360"/>
                  <a:pt x="237304" y="106865"/>
                </a:cubicBezTo>
                <a:close/>
                <a:moveTo>
                  <a:pt x="314623" y="96296"/>
                </a:moveTo>
                <a:lnTo>
                  <a:pt x="314623" y="190667"/>
                </a:lnTo>
                <a:lnTo>
                  <a:pt x="403325" y="190667"/>
                </a:lnTo>
                <a:cubicBezTo>
                  <a:pt x="383992" y="137922"/>
                  <a:pt x="351724" y="101649"/>
                  <a:pt x="314623" y="96296"/>
                </a:cubicBezTo>
                <a:close/>
                <a:moveTo>
                  <a:pt x="295573" y="96296"/>
                </a:moveTo>
                <a:cubicBezTo>
                  <a:pt x="235312" y="104991"/>
                  <a:pt x="187756" y="195283"/>
                  <a:pt x="187756" y="305097"/>
                </a:cubicBezTo>
                <a:cubicBezTo>
                  <a:pt x="187613" y="337291"/>
                  <a:pt x="191946" y="369348"/>
                  <a:pt x="200632" y="400347"/>
                </a:cubicBezTo>
                <a:lnTo>
                  <a:pt x="295573" y="400347"/>
                </a:lnTo>
                <a:lnTo>
                  <a:pt x="295573" y="209717"/>
                </a:lnTo>
                <a:lnTo>
                  <a:pt x="266970" y="209717"/>
                </a:lnTo>
                <a:lnTo>
                  <a:pt x="266970" y="190667"/>
                </a:lnTo>
                <a:lnTo>
                  <a:pt x="295573" y="190667"/>
                </a:lnTo>
                <a:close/>
                <a:moveTo>
                  <a:pt x="295573" y="76497"/>
                </a:moveTo>
                <a:lnTo>
                  <a:pt x="314623" y="76497"/>
                </a:lnTo>
                <a:lnTo>
                  <a:pt x="314623" y="76739"/>
                </a:lnTo>
                <a:cubicBezTo>
                  <a:pt x="350134" y="78195"/>
                  <a:pt x="384816" y="87917"/>
                  <a:pt x="415910" y="105132"/>
                </a:cubicBezTo>
                <a:cubicBezTo>
                  <a:pt x="526283" y="166239"/>
                  <a:pt x="566221" y="305252"/>
                  <a:pt x="505114" y="415626"/>
                </a:cubicBezTo>
                <a:lnTo>
                  <a:pt x="505114" y="419397"/>
                </a:lnTo>
                <a:lnTo>
                  <a:pt x="502942" y="419397"/>
                </a:lnTo>
                <a:cubicBezTo>
                  <a:pt x="463799" y="487113"/>
                  <a:pt x="392768" y="530134"/>
                  <a:pt x="314623" y="533456"/>
                </a:cubicBezTo>
                <a:lnTo>
                  <a:pt x="314623" y="533697"/>
                </a:lnTo>
                <a:lnTo>
                  <a:pt x="295574" y="533698"/>
                </a:lnTo>
                <a:lnTo>
                  <a:pt x="295574" y="533456"/>
                </a:lnTo>
                <a:cubicBezTo>
                  <a:pt x="260082" y="532000"/>
                  <a:pt x="225419" y="522288"/>
                  <a:pt x="194339" y="505091"/>
                </a:cubicBezTo>
                <a:cubicBezTo>
                  <a:pt x="83949" y="444012"/>
                  <a:pt x="43975" y="305008"/>
                  <a:pt x="105054" y="194618"/>
                </a:cubicBezTo>
                <a:lnTo>
                  <a:pt x="105054" y="190667"/>
                </a:lnTo>
                <a:lnTo>
                  <a:pt x="107329" y="190667"/>
                </a:lnTo>
                <a:cubicBezTo>
                  <a:pt x="146490" y="123023"/>
                  <a:pt x="217481" y="80058"/>
                  <a:pt x="295573" y="76739"/>
                </a:cubicBezTo>
                <a:close/>
                <a:moveTo>
                  <a:pt x="339398" y="39248"/>
                </a:moveTo>
                <a:cubicBezTo>
                  <a:pt x="344263" y="37150"/>
                  <a:pt x="349908" y="39392"/>
                  <a:pt x="352006" y="44257"/>
                </a:cubicBezTo>
                <a:cubicBezTo>
                  <a:pt x="353401" y="47829"/>
                  <a:pt x="352583" y="51886"/>
                  <a:pt x="349913" y="54638"/>
                </a:cubicBezTo>
                <a:cubicBezTo>
                  <a:pt x="348134" y="56459"/>
                  <a:pt x="345697" y="57488"/>
                  <a:pt x="343150" y="57494"/>
                </a:cubicBezTo>
                <a:cubicBezTo>
                  <a:pt x="341906" y="57483"/>
                  <a:pt x="340675" y="57223"/>
                  <a:pt x="339532" y="56731"/>
                </a:cubicBezTo>
                <a:cubicBezTo>
                  <a:pt x="338371" y="56271"/>
                  <a:pt x="337328" y="55555"/>
                  <a:pt x="336481" y="54638"/>
                </a:cubicBezTo>
                <a:cubicBezTo>
                  <a:pt x="334707" y="52873"/>
                  <a:pt x="333712" y="50471"/>
                  <a:pt x="333719" y="47969"/>
                </a:cubicBezTo>
                <a:cubicBezTo>
                  <a:pt x="333694" y="46699"/>
                  <a:pt x="333921" y="45438"/>
                  <a:pt x="334389" y="44257"/>
                </a:cubicBezTo>
                <a:cubicBezTo>
                  <a:pt x="334849" y="43096"/>
                  <a:pt x="335564" y="42053"/>
                  <a:pt x="336481" y="41206"/>
                </a:cubicBezTo>
                <a:cubicBezTo>
                  <a:pt x="337325" y="40380"/>
                  <a:pt x="338314" y="39716"/>
                  <a:pt x="339398" y="39248"/>
                </a:cubicBezTo>
                <a:close/>
                <a:moveTo>
                  <a:pt x="571816" y="19050"/>
                </a:moveTo>
                <a:cubicBezTo>
                  <a:pt x="561301" y="19064"/>
                  <a:pt x="552780" y="27585"/>
                  <a:pt x="552766" y="38100"/>
                </a:cubicBezTo>
                <a:cubicBezTo>
                  <a:pt x="552766" y="48621"/>
                  <a:pt x="561295" y="57150"/>
                  <a:pt x="571816" y="57150"/>
                </a:cubicBezTo>
                <a:cubicBezTo>
                  <a:pt x="582337" y="57150"/>
                  <a:pt x="590866" y="48621"/>
                  <a:pt x="590866" y="38100"/>
                </a:cubicBezTo>
                <a:cubicBezTo>
                  <a:pt x="590866" y="27579"/>
                  <a:pt x="582337" y="19050"/>
                  <a:pt x="571816" y="19050"/>
                </a:cubicBezTo>
                <a:close/>
                <a:moveTo>
                  <a:pt x="38100" y="19050"/>
                </a:moveTo>
                <a:cubicBezTo>
                  <a:pt x="27579" y="19050"/>
                  <a:pt x="19050" y="27579"/>
                  <a:pt x="19050" y="38100"/>
                </a:cubicBezTo>
                <a:cubicBezTo>
                  <a:pt x="19064" y="48615"/>
                  <a:pt x="27585" y="57136"/>
                  <a:pt x="38100" y="57150"/>
                </a:cubicBezTo>
                <a:cubicBezTo>
                  <a:pt x="48621" y="57150"/>
                  <a:pt x="57150" y="48621"/>
                  <a:pt x="57150" y="38100"/>
                </a:cubicBezTo>
                <a:cubicBezTo>
                  <a:pt x="57150" y="27579"/>
                  <a:pt x="48621" y="19050"/>
                  <a:pt x="38100" y="19050"/>
                </a:cubicBezTo>
                <a:close/>
                <a:moveTo>
                  <a:pt x="571816" y="0"/>
                </a:moveTo>
                <a:cubicBezTo>
                  <a:pt x="592858" y="0"/>
                  <a:pt x="609916" y="17058"/>
                  <a:pt x="609916" y="38100"/>
                </a:cubicBezTo>
                <a:cubicBezTo>
                  <a:pt x="609916" y="59142"/>
                  <a:pt x="592858" y="76200"/>
                  <a:pt x="571816" y="76200"/>
                </a:cubicBezTo>
                <a:cubicBezTo>
                  <a:pt x="565006" y="76165"/>
                  <a:pt x="558332" y="74285"/>
                  <a:pt x="552505" y="70761"/>
                </a:cubicBezTo>
                <a:lnTo>
                  <a:pt x="499532" y="122262"/>
                </a:lnTo>
                <a:cubicBezTo>
                  <a:pt x="546133" y="171600"/>
                  <a:pt x="572003" y="236952"/>
                  <a:pt x="571798" y="304818"/>
                </a:cubicBezTo>
                <a:lnTo>
                  <a:pt x="571798" y="314343"/>
                </a:lnTo>
                <a:lnTo>
                  <a:pt x="552748" y="314343"/>
                </a:lnTo>
                <a:lnTo>
                  <a:pt x="552748" y="304818"/>
                </a:lnTo>
                <a:cubicBezTo>
                  <a:pt x="552940" y="238678"/>
                  <a:pt x="526482" y="175248"/>
                  <a:pt x="479347" y="128848"/>
                </a:cubicBezTo>
                <a:cubicBezTo>
                  <a:pt x="479308" y="128809"/>
                  <a:pt x="479270" y="128770"/>
                  <a:pt x="479231" y="128731"/>
                </a:cubicBezTo>
                <a:cubicBezTo>
                  <a:pt x="475559" y="124958"/>
                  <a:pt x="475640" y="118922"/>
                  <a:pt x="479413" y="115249"/>
                </a:cubicBezTo>
                <a:lnTo>
                  <a:pt x="539069" y="57252"/>
                </a:lnTo>
                <a:cubicBezTo>
                  <a:pt x="535602" y="51463"/>
                  <a:pt x="533753" y="44848"/>
                  <a:pt x="533716" y="38100"/>
                </a:cubicBezTo>
                <a:cubicBezTo>
                  <a:pt x="533716" y="17058"/>
                  <a:pt x="550774" y="0"/>
                  <a:pt x="571816" y="0"/>
                </a:cubicBezTo>
                <a:close/>
                <a:moveTo>
                  <a:pt x="38100" y="0"/>
                </a:moveTo>
                <a:cubicBezTo>
                  <a:pt x="59142" y="0"/>
                  <a:pt x="76200" y="17058"/>
                  <a:pt x="76200" y="38100"/>
                </a:cubicBezTo>
                <a:cubicBezTo>
                  <a:pt x="76165" y="44915"/>
                  <a:pt x="74283" y="51592"/>
                  <a:pt x="70754" y="57422"/>
                </a:cubicBezTo>
                <a:lnTo>
                  <a:pt x="122551" y="110644"/>
                </a:lnTo>
                <a:cubicBezTo>
                  <a:pt x="171890" y="64053"/>
                  <a:pt x="237238" y="38190"/>
                  <a:pt x="305098" y="38397"/>
                </a:cubicBezTo>
                <a:lnTo>
                  <a:pt x="314623" y="38397"/>
                </a:lnTo>
                <a:lnTo>
                  <a:pt x="314623" y="57447"/>
                </a:lnTo>
                <a:lnTo>
                  <a:pt x="305098" y="57447"/>
                </a:lnTo>
                <a:cubicBezTo>
                  <a:pt x="238965" y="57255"/>
                  <a:pt x="175541" y="83701"/>
                  <a:pt x="129137" y="130819"/>
                </a:cubicBezTo>
                <a:cubicBezTo>
                  <a:pt x="127349" y="132624"/>
                  <a:pt x="124914" y="133639"/>
                  <a:pt x="122374" y="133638"/>
                </a:cubicBezTo>
                <a:lnTo>
                  <a:pt x="122327" y="133638"/>
                </a:lnTo>
                <a:cubicBezTo>
                  <a:pt x="119772" y="133625"/>
                  <a:pt x="117329" y="132586"/>
                  <a:pt x="115546" y="130755"/>
                </a:cubicBezTo>
                <a:lnTo>
                  <a:pt x="57243" y="70852"/>
                </a:lnTo>
                <a:cubicBezTo>
                  <a:pt x="51456" y="74316"/>
                  <a:pt x="44845" y="76163"/>
                  <a:pt x="38100" y="76200"/>
                </a:cubicBezTo>
                <a:cubicBezTo>
                  <a:pt x="17058" y="76200"/>
                  <a:pt x="0" y="59142"/>
                  <a:pt x="0" y="38100"/>
                </a:cubicBezTo>
                <a:cubicBezTo>
                  <a:pt x="0" y="17058"/>
                  <a:pt x="17058" y="0"/>
                  <a:pt x="38100" y="0"/>
                </a:cubicBezTo>
                <a:close/>
              </a:path>
            </a:pathLst>
          </a:custGeom>
          <a:solidFill>
            <a:sysClr val="window" lastClr="FFFFFF"/>
          </a:solidFill>
          <a:ln w="9525" cap="flat">
            <a:noFill/>
            <a:prstDash val="solid"/>
            <a:miter/>
          </a:ln>
        </p:spPr>
        <p:txBody>
          <a:bodyPr rtlCol="0" anchor="ctr"/>
          <a:p>
            <a:pPr>
              <a:lnSpc>
                <a:spcPct val="120000"/>
              </a:lnSpc>
            </a:pPr>
            <a:endParaRPr lang="zh-CN" altLang="en-US" sz="1350">
              <a:latin typeface="Arial" panose="020B0604020202090204" pitchFamily="34" charset="0"/>
              <a:ea typeface="微软雅黑" panose="020B0503020204020204" pitchFamily="34" charset="-122"/>
              <a:sym typeface="Arial" panose="020B0604020202090204" pitchFamily="34" charset="0"/>
            </a:endParaRPr>
          </a:p>
        </p:txBody>
      </p:sp>
      <p:sp>
        <p:nvSpPr>
          <p:cNvPr id="7" name="标题 6"/>
          <p:cNvSpPr>
            <a:spLocks noGrp="1"/>
          </p:cNvSpPr>
          <p:nvPr/>
        </p:nvSpPr>
        <p:spPr>
          <a:xfrm>
            <a:off x="-223520" y="721360"/>
            <a:ext cx="9144000" cy="529590"/>
          </a:xfrm>
          <a:prstGeom prst="rect">
            <a:avLst/>
          </a:prstGeom>
        </p:spPr>
        <p:txBody>
          <a:bodyPr vert="horz" lIns="90000" tIns="46800" rIns="90000" bIns="46800" rtlCol="0" anchor="ctr" anchorCtr="0">
            <a:normAutofit/>
          </a:bodyPr>
          <a:lstStyle>
            <a:lvl1pPr algn="l" defTabSz="685800" rtl="0" eaLnBrk="1" fontAlgn="auto" latinLnBrk="0" hangingPunct="1">
              <a:lnSpc>
                <a:spcPct val="100000"/>
              </a:lnSpc>
              <a:spcBef>
                <a:spcPct val="0"/>
              </a:spcBef>
              <a:buNone/>
              <a:defRPr sz="2800" b="1" u="none" strike="noStrike" kern="1200" cap="none" spc="300" normalizeH="0" baseline="0">
                <a:solidFill>
                  <a:schemeClr val="tx1"/>
                </a:solidFill>
                <a:uFillTx/>
                <a:latin typeface="微软雅黑" panose="020B0503020204020204" pitchFamily="34" charset="-122"/>
                <a:ea typeface="微软雅黑" panose="020B0503020204020204" pitchFamily="34" charset="-122"/>
                <a:cs typeface="+mj-cs"/>
              </a:defRPr>
            </a:lvl1pPr>
          </a:lstStyle>
          <a:p>
            <a:pPr algn="ctr"/>
            <a:r>
              <a:rPr lang="zh-CN" altLang="en-US" sz="2200">
                <a:solidFill>
                  <a:srgbClr val="002060"/>
                </a:solidFill>
              </a:rPr>
              <a:t>三、司法层面：网络安全司法相关工作稳步推进</a:t>
            </a:r>
            <a:endParaRPr lang="zh-CN" altLang="en-US" sz="2200">
              <a:solidFill>
                <a:srgbClr val="002060"/>
              </a:solidFill>
            </a:endParaRPr>
          </a:p>
        </p:txBody>
      </p:sp>
    </p:spTree>
    <p:custDataLst>
      <p:tags r:id="rId1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a:xfrm>
            <a:off x="0" y="507365"/>
            <a:ext cx="9144000" cy="529590"/>
          </a:xfrm>
        </p:spPr>
        <p:txBody>
          <a:bodyPr>
            <a:normAutofit/>
          </a:bodyPr>
          <a:p>
            <a:pPr algn="ctr"/>
            <a:r>
              <a:rPr lang="zh-CN" altLang="en-US" sz="2200">
                <a:solidFill>
                  <a:srgbClr val="002060"/>
                </a:solidFill>
              </a:rPr>
              <a:t>四、普法层面：网络安全普法宣传提升质效</a:t>
            </a:r>
            <a:endParaRPr lang="zh-CN" altLang="en-US" sz="2200">
              <a:solidFill>
                <a:srgbClr val="002060"/>
              </a:solidFill>
            </a:endParaRPr>
          </a:p>
        </p:txBody>
      </p:sp>
      <p:sp>
        <p:nvSpPr>
          <p:cNvPr id="11" name="文本框 10"/>
          <p:cNvSpPr txBox="1"/>
          <p:nvPr/>
        </p:nvSpPr>
        <p:spPr>
          <a:xfrm>
            <a:off x="296785" y="973762"/>
            <a:ext cx="8550022" cy="610235"/>
          </a:xfrm>
          <a:prstGeom prst="rect">
            <a:avLst/>
          </a:prstGeom>
          <a:noFill/>
        </p:spPr>
        <p:txBody>
          <a:bodyPr wrap="square">
            <a:spAutoFit/>
          </a:bodyPr>
          <a:p>
            <a:pPr indent="0" algn="ctr">
              <a:lnSpc>
                <a:spcPct val="130000"/>
              </a:lnSpc>
              <a:buFont typeface="Arial" panose="020B0604020202090204" pitchFamily="34" charset="0"/>
              <a:buNone/>
            </a:pPr>
            <a:r>
              <a:rPr lang="en-US" altLang="zh-CN" sz="1400" spc="300" dirty="0">
                <a:solidFill>
                  <a:srgbClr val="002060"/>
                </a:solidFill>
                <a:latin typeface="微软雅黑" panose="020B0503020204020204" pitchFamily="34" charset="-122"/>
                <a:ea typeface="微软雅黑" panose="020B0503020204020204" pitchFamily="34" charset="-122"/>
                <a:cs typeface="+mn-ea"/>
                <a:sym typeface="+mn-lt"/>
              </a:rPr>
              <a:t> </a:t>
            </a:r>
            <a:r>
              <a:rPr lang="zh-CN" altLang="en-US" sz="1200" spc="300" dirty="0">
                <a:solidFill>
                  <a:srgbClr val="002060"/>
                </a:solidFill>
                <a:latin typeface="微软雅黑" panose="020B0503020204020204" pitchFamily="34" charset="-122"/>
                <a:ea typeface="微软雅黑" panose="020B0503020204020204" pitchFamily="34" charset="-122"/>
                <a:cs typeface="+mn-ea"/>
                <a:sym typeface="+mn-lt"/>
              </a:rPr>
              <a:t>多平台、多渠道、多形式、多举措开展网络安全法治宣传与安全教育</a:t>
            </a:r>
            <a:endParaRPr lang="zh-CN" altLang="en-US" sz="1200" spc="300" dirty="0">
              <a:solidFill>
                <a:srgbClr val="002060"/>
              </a:solidFill>
              <a:latin typeface="微软雅黑" panose="020B0503020204020204" pitchFamily="34" charset="-122"/>
              <a:ea typeface="微软雅黑" panose="020B0503020204020204" pitchFamily="34" charset="-122"/>
              <a:cs typeface="+mn-ea"/>
              <a:sym typeface="+mn-lt"/>
            </a:endParaRPr>
          </a:p>
          <a:p>
            <a:pPr indent="0" algn="ctr">
              <a:lnSpc>
                <a:spcPct val="130000"/>
              </a:lnSpc>
              <a:buFont typeface="Arial" panose="020B0604020202090204" pitchFamily="34" charset="0"/>
              <a:buNone/>
            </a:pPr>
            <a:r>
              <a:rPr lang="zh-CN" altLang="en-US" sz="1200" spc="300" dirty="0">
                <a:solidFill>
                  <a:srgbClr val="002060"/>
                </a:solidFill>
                <a:latin typeface="微软雅黑" panose="020B0503020204020204" pitchFamily="34" charset="-122"/>
                <a:ea typeface="微软雅黑" panose="020B0503020204020204" pitchFamily="34" charset="-122"/>
                <a:cs typeface="+mn-ea"/>
                <a:sym typeface="+mn-lt"/>
              </a:rPr>
              <a:t>精准普法激发学法兴趣，实现普法内容与群众热点难点“同频同步</a:t>
            </a:r>
            <a:r>
              <a:rPr lang="en-US" altLang="zh-CN" sz="1200" spc="300" dirty="0">
                <a:solidFill>
                  <a:srgbClr val="002060"/>
                </a:solidFill>
                <a:latin typeface="微软雅黑" panose="020B0503020204020204" pitchFamily="34" charset="-122"/>
                <a:ea typeface="微软雅黑" panose="020B0503020204020204" pitchFamily="34" charset="-122"/>
                <a:cs typeface="+mn-ea"/>
                <a:sym typeface="+mn-lt"/>
              </a:rPr>
              <a:t>“</a:t>
            </a:r>
            <a:endParaRPr lang="en-US" altLang="zh-CN" sz="1200" spc="300" dirty="0">
              <a:solidFill>
                <a:srgbClr val="002060"/>
              </a:solidFill>
              <a:latin typeface="微软雅黑" panose="020B0503020204020204" pitchFamily="34" charset="-122"/>
              <a:ea typeface="微软雅黑" panose="020B0503020204020204" pitchFamily="34" charset="-122"/>
              <a:cs typeface="+mn-ea"/>
              <a:sym typeface="+mn-lt"/>
            </a:endParaRPr>
          </a:p>
        </p:txBody>
      </p:sp>
      <p:pic>
        <p:nvPicPr>
          <p:cNvPr id="2" name="图片 1"/>
          <p:cNvPicPr>
            <a:picLocks noChangeAspect="1"/>
          </p:cNvPicPr>
          <p:nvPr/>
        </p:nvPicPr>
        <p:blipFill>
          <a:blip r:embed="rId1"/>
          <a:stretch>
            <a:fillRect/>
          </a:stretch>
        </p:blipFill>
        <p:spPr>
          <a:xfrm>
            <a:off x="428625" y="1829435"/>
            <a:ext cx="2319020" cy="2451735"/>
          </a:xfrm>
          <a:prstGeom prst="rect">
            <a:avLst/>
          </a:prstGeom>
        </p:spPr>
      </p:pic>
      <p:pic>
        <p:nvPicPr>
          <p:cNvPr id="8" name="图片 7"/>
          <p:cNvPicPr>
            <a:picLocks noChangeAspect="1"/>
          </p:cNvPicPr>
          <p:nvPr/>
        </p:nvPicPr>
        <p:blipFill>
          <a:blip r:embed="rId2"/>
          <a:stretch>
            <a:fillRect/>
          </a:stretch>
        </p:blipFill>
        <p:spPr>
          <a:xfrm>
            <a:off x="1736725" y="1970405"/>
            <a:ext cx="1793240" cy="2310765"/>
          </a:xfrm>
          <a:prstGeom prst="rect">
            <a:avLst/>
          </a:prstGeom>
        </p:spPr>
      </p:pic>
      <p:pic>
        <p:nvPicPr>
          <p:cNvPr id="13" name="图片 12" descr="C:\Users\王明一\Desktop\微信图片_20221212174931.png微信图片_20221212174931"/>
          <p:cNvPicPr/>
          <p:nvPr/>
        </p:nvPicPr>
        <p:blipFill>
          <a:blip r:embed="rId3"/>
          <a:srcRect/>
          <a:stretch>
            <a:fillRect/>
          </a:stretch>
        </p:blipFill>
        <p:spPr>
          <a:xfrm>
            <a:off x="3536315" y="3495040"/>
            <a:ext cx="2806700" cy="1183640"/>
          </a:xfrm>
          <a:prstGeom prst="rect">
            <a:avLst/>
          </a:prstGeom>
          <a:noFill/>
          <a:ln w="9525">
            <a:noFill/>
          </a:ln>
        </p:spPr>
      </p:pic>
      <p:pic>
        <p:nvPicPr>
          <p:cNvPr id="9" name="图片 8"/>
          <p:cNvPicPr>
            <a:picLocks noChangeAspect="1"/>
          </p:cNvPicPr>
          <p:nvPr/>
        </p:nvPicPr>
        <p:blipFill>
          <a:blip r:embed="rId4"/>
          <a:stretch>
            <a:fillRect/>
          </a:stretch>
        </p:blipFill>
        <p:spPr>
          <a:xfrm>
            <a:off x="6343015" y="2054860"/>
            <a:ext cx="2211070" cy="2292350"/>
          </a:xfrm>
          <a:prstGeom prst="rect">
            <a:avLst/>
          </a:prstGeom>
        </p:spPr>
      </p:pic>
      <p:pic>
        <p:nvPicPr>
          <p:cNvPr id="6" name="图片 5"/>
          <p:cNvPicPr>
            <a:picLocks noChangeAspect="1"/>
          </p:cNvPicPr>
          <p:nvPr/>
        </p:nvPicPr>
        <p:blipFill>
          <a:blip r:embed="rId5"/>
          <a:stretch>
            <a:fillRect/>
          </a:stretch>
        </p:blipFill>
        <p:spPr>
          <a:xfrm>
            <a:off x="3529330" y="1646555"/>
            <a:ext cx="3010535" cy="1848485"/>
          </a:xfrm>
          <a:prstGeom prst="rect">
            <a:avLst/>
          </a:prstGeom>
        </p:spPr>
      </p:pic>
      <p:sp>
        <p:nvSpPr>
          <p:cNvPr id="100" name="文本框 99"/>
          <p:cNvSpPr txBox="1"/>
          <p:nvPr/>
        </p:nvSpPr>
        <p:spPr>
          <a:xfrm>
            <a:off x="2380615" y="4604385"/>
            <a:ext cx="4382770" cy="437515"/>
          </a:xfrm>
          <a:prstGeom prst="rect">
            <a:avLst/>
          </a:prstGeom>
          <a:noFill/>
          <a:ln w="9525">
            <a:noFill/>
          </a:ln>
        </p:spPr>
        <p:txBody>
          <a:bodyPr wrap="square">
            <a:spAutoFit/>
          </a:bodyPr>
          <a:p>
            <a:pPr>
              <a:lnSpc>
                <a:spcPct val="150000"/>
              </a:lnSpc>
              <a:buClrTx/>
              <a:buSzTx/>
              <a:buFontTx/>
            </a:pPr>
            <a:r>
              <a:rPr lang="zh-CN" altLang="en-US" sz="1500" b="1">
                <a:solidFill>
                  <a:srgbClr val="003466"/>
                </a:solidFill>
              </a:rPr>
              <a:t>铭刻在人们心中的法治，是真正牢不可破的法治</a:t>
            </a:r>
            <a:endParaRPr lang="zh-CN" altLang="en-US" sz="1500" b="1">
              <a:solidFill>
                <a:srgbClr val="003466"/>
              </a:solidFill>
            </a:endParaRPr>
          </a:p>
        </p:txBody>
      </p:sp>
    </p:spTree>
    <p:custDataLst>
      <p:tags r:id="rId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0" y="1439344"/>
            <a:ext cx="9143365" cy="1691640"/>
            <a:chOff x="-167262" y="1796419"/>
            <a:chExt cx="12191153" cy="2255519"/>
          </a:xfrm>
        </p:grpSpPr>
        <p:sp>
          <p:nvSpPr>
            <p:cNvPr id="13" name="文本框 12"/>
            <p:cNvSpPr txBox="1"/>
            <p:nvPr/>
          </p:nvSpPr>
          <p:spPr>
            <a:xfrm>
              <a:off x="-167262" y="3273852"/>
              <a:ext cx="12191153" cy="778086"/>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“网络安全法治社会建设”调查分析</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文本框 13"/>
            <p:cNvSpPr txBox="1"/>
            <p:nvPr/>
          </p:nvSpPr>
          <p:spPr>
            <a:xfrm>
              <a:off x="2774058" y="1796419"/>
              <a:ext cx="2363893" cy="737447"/>
            </a:xfrm>
            <a:prstGeom prst="rect">
              <a:avLst/>
            </a:prstGeom>
            <a:noFill/>
          </p:spPr>
          <p:txBody>
            <a:bodyPr wrap="non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1" i="1"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ea"/>
                  <a:sym typeface="+mn-lt"/>
                </a:rPr>
                <a:t>PART 02</a:t>
              </a:r>
              <a:endParaRPr kumimoji="0" lang="en-US" altLang="zh-CN" sz="3000" b="1" i="1"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gr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altLang="zh-CN" sz="2000">
                <a:solidFill>
                  <a:srgbClr val="002060"/>
                </a:solidFill>
                <a:latin typeface="+mj-ea"/>
                <a:ea typeface="+mj-ea"/>
                <a:sym typeface="+mn-ea"/>
              </a:rPr>
              <a:t>1.</a:t>
            </a:r>
            <a:r>
              <a:rPr lang="zh-CN" altLang="en-US" sz="2000">
                <a:solidFill>
                  <a:srgbClr val="002060"/>
                </a:solidFill>
                <a:latin typeface="+mj-ea"/>
                <a:ea typeface="+mj-ea"/>
                <a:sym typeface="+mn-ea"/>
              </a:rPr>
              <a:t>网络安全法治社会建设满意度高，公众的网络安全感有所提升</a:t>
            </a:r>
            <a:endParaRPr lang="zh-CN" altLang="en-US" sz="2000">
              <a:solidFill>
                <a:srgbClr val="002060"/>
              </a:solidFill>
              <a:latin typeface="+mj-ea"/>
              <a:ea typeface="+mj-ea"/>
              <a:sym typeface="+mn-ea"/>
            </a:endParaRPr>
          </a:p>
        </p:txBody>
      </p:sp>
      <p:grpSp>
        <p:nvGrpSpPr>
          <p:cNvPr id="28" name="组合 27"/>
          <p:cNvGrpSpPr/>
          <p:nvPr/>
        </p:nvGrpSpPr>
        <p:grpSpPr>
          <a:xfrm>
            <a:off x="202565" y="3791268"/>
            <a:ext cx="8739505" cy="1352550"/>
            <a:chOff x="319" y="5970"/>
            <a:chExt cx="13763" cy="2130"/>
          </a:xfrm>
        </p:grpSpPr>
        <p:sp>
          <p:nvSpPr>
            <p:cNvPr id="20" name="文本框 19"/>
            <p:cNvSpPr txBox="1"/>
            <p:nvPr/>
          </p:nvSpPr>
          <p:spPr>
            <a:xfrm>
              <a:off x="319" y="6430"/>
              <a:ext cx="13763" cy="1670"/>
            </a:xfrm>
            <a:prstGeom prst="rect">
              <a:avLst/>
            </a:prstGeom>
            <a:noFill/>
          </p:spPr>
          <p:txBody>
            <a:bodyPr wrap="square" rtlCol="0">
              <a:spAutoFit/>
            </a:bodyPr>
            <a:lstStyle/>
            <a:p>
              <a:pPr>
                <a:lnSpc>
                  <a:spcPct val="150000"/>
                </a:lnSpc>
              </a:pPr>
              <a:r>
                <a:rPr lang="zh-CN" altLang="en-US" sz="1400" b="1">
                  <a:solidFill>
                    <a:srgbClr val="002060"/>
                  </a:solidFill>
                </a:rPr>
                <a:t>2022年，公众对网络安全的法治社会建设及依法治理状况总体满意，其中有</a:t>
              </a:r>
              <a:r>
                <a:rPr lang="zh-CN" altLang="en-US" sz="1400" b="1">
                  <a:solidFill>
                    <a:srgbClr val="C00000"/>
                  </a:solidFill>
                </a:rPr>
                <a:t>56.91%</a:t>
              </a:r>
              <a:r>
                <a:rPr lang="zh-CN" altLang="en-US" sz="1400" b="1">
                  <a:solidFill>
                    <a:srgbClr val="002060"/>
                  </a:solidFill>
                </a:rPr>
                <a:t>的公众表示非常满意/满意,相较于2021年的54.97%，略有上升。</a:t>
              </a:r>
              <a:endParaRPr lang="zh-CN" altLang="en-US" sz="1400" b="1">
                <a:solidFill>
                  <a:srgbClr val="002060"/>
                </a:solidFill>
              </a:endParaRPr>
            </a:p>
            <a:p>
              <a:pPr>
                <a:lnSpc>
                  <a:spcPct val="150000"/>
                </a:lnSpc>
              </a:pPr>
              <a:r>
                <a:rPr lang="zh-CN" altLang="en-US" sz="1400" b="1">
                  <a:solidFill>
                    <a:srgbClr val="002060"/>
                  </a:solidFill>
                </a:rPr>
                <a:t>2022年，有</a:t>
              </a:r>
              <a:r>
                <a:rPr lang="zh-CN" altLang="en-US" sz="1400" b="1">
                  <a:solidFill>
                    <a:srgbClr val="C00000"/>
                  </a:solidFill>
                </a:rPr>
                <a:t>54.</a:t>
              </a:r>
              <a:r>
                <a:rPr lang="en-US" altLang="zh-CN" sz="1400" b="1">
                  <a:solidFill>
                    <a:srgbClr val="C00000"/>
                  </a:solidFill>
                </a:rPr>
                <a:t>24</a:t>
              </a:r>
              <a:r>
                <a:rPr lang="zh-CN" altLang="en-US" sz="1400" b="1">
                  <a:solidFill>
                    <a:srgbClr val="C00000"/>
                  </a:solidFill>
                </a:rPr>
                <a:t>%</a:t>
              </a:r>
              <a:r>
                <a:rPr lang="zh-CN" altLang="en-US" sz="1400" b="1">
                  <a:solidFill>
                    <a:srgbClr val="002060"/>
                  </a:solidFill>
                </a:rPr>
                <a:t>的公众表示在使用网络时的安全感较去年明显提升</a:t>
              </a:r>
              <a:r>
                <a:rPr lang="en-US" altLang="zh-CN" sz="1400" b="1">
                  <a:solidFill>
                    <a:srgbClr val="002060"/>
                  </a:solidFill>
                </a:rPr>
                <a:t>/</a:t>
              </a:r>
              <a:r>
                <a:rPr lang="zh-CN" altLang="en-US" sz="1400" b="1">
                  <a:solidFill>
                    <a:srgbClr val="002060"/>
                  </a:solidFill>
                </a:rPr>
                <a:t>有提升。</a:t>
              </a:r>
              <a:endParaRPr lang="zh-CN" altLang="en-US" sz="1400" b="1">
                <a:solidFill>
                  <a:srgbClr val="002060"/>
                </a:solidFill>
              </a:endParaRPr>
            </a:p>
          </p:txBody>
        </p:sp>
        <p:sp>
          <p:nvSpPr>
            <p:cNvPr id="22" name="矩形 21"/>
            <p:cNvSpPr/>
            <p:nvPr>
              <p:custDataLst>
                <p:tags r:id="rId1"/>
              </p:custDataLst>
            </p:nvPr>
          </p:nvSpPr>
          <p:spPr>
            <a:xfrm>
              <a:off x="409" y="5970"/>
              <a:ext cx="1958"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pic>
        <p:nvPicPr>
          <p:cNvPr id="2" name="图片 15" descr="D:\Download File\网络安全的法治社会建设和依法治理状况 (2).png网络安全的法治社会建设和依法治理状况 (2)"/>
          <p:cNvPicPr/>
          <p:nvPr/>
        </p:nvPicPr>
        <p:blipFill>
          <a:blip r:embed="rId2"/>
          <a:stretch>
            <a:fillRect/>
          </a:stretch>
        </p:blipFill>
        <p:spPr>
          <a:xfrm>
            <a:off x="297815" y="1512570"/>
            <a:ext cx="1980000" cy="1620000"/>
          </a:xfrm>
          <a:prstGeom prst="rect">
            <a:avLst/>
          </a:prstGeom>
          <a:noFill/>
          <a:ln w="9525">
            <a:noFill/>
          </a:ln>
        </p:spPr>
      </p:pic>
      <p:pic>
        <p:nvPicPr>
          <p:cNvPr id="3" name="图片 2"/>
          <p:cNvPicPr/>
          <p:nvPr/>
        </p:nvPicPr>
        <p:blipFill>
          <a:blip r:embed="rId3"/>
          <a:stretch>
            <a:fillRect/>
          </a:stretch>
        </p:blipFill>
        <p:spPr>
          <a:xfrm>
            <a:off x="2392750" y="1512570"/>
            <a:ext cx="1979930" cy="1620000"/>
          </a:xfrm>
          <a:prstGeom prst="rect">
            <a:avLst/>
          </a:prstGeom>
        </p:spPr>
      </p:pic>
      <p:sp>
        <p:nvSpPr>
          <p:cNvPr id="4" name="文本框 3"/>
          <p:cNvSpPr txBox="1"/>
          <p:nvPr/>
        </p:nvSpPr>
        <p:spPr>
          <a:xfrm>
            <a:off x="297815" y="3362325"/>
            <a:ext cx="4572000" cy="229870"/>
          </a:xfrm>
          <a:prstGeom prst="rect">
            <a:avLst/>
          </a:prstGeom>
          <a:noFill/>
        </p:spPr>
        <p:txBody>
          <a:bodyPr wrap="square" rtlCol="0" anchor="t">
            <a:spAutoFit/>
          </a:bodyPr>
          <a:p>
            <a:pPr algn="ctr"/>
            <a:r>
              <a:rPr lang="zh-CN" altLang="en-US" sz="900">
                <a:solidFill>
                  <a:srgbClr val="002060"/>
                </a:solidFill>
                <a:sym typeface="+mn-ea"/>
              </a:rPr>
              <a:t>网络安全法治社会建设满意度</a:t>
            </a:r>
            <a:endParaRPr lang="zh-CN" altLang="en-US" sz="900">
              <a:solidFill>
                <a:srgbClr val="002060"/>
              </a:solidFill>
              <a:sym typeface="+mn-ea"/>
            </a:endParaRPr>
          </a:p>
        </p:txBody>
      </p:sp>
      <p:sp>
        <p:nvSpPr>
          <p:cNvPr id="5" name="文本框 4"/>
          <p:cNvSpPr txBox="1"/>
          <p:nvPr/>
        </p:nvSpPr>
        <p:spPr>
          <a:xfrm>
            <a:off x="-84455" y="3132455"/>
            <a:ext cx="4572000" cy="229870"/>
          </a:xfrm>
          <a:prstGeom prst="rect">
            <a:avLst/>
          </a:prstGeom>
          <a:noFill/>
        </p:spPr>
        <p:txBody>
          <a:bodyPr wrap="square" rtlCol="0" anchor="t">
            <a:spAutoFit/>
          </a:bodyPr>
          <a:p>
            <a:r>
              <a:rPr lang="en-US" altLang="zh-CN" sz="900">
                <a:solidFill>
                  <a:srgbClr val="002060"/>
                </a:solidFill>
                <a:sym typeface="+mn-ea"/>
              </a:rPr>
              <a:t>                               2022</a:t>
            </a:r>
            <a:r>
              <a:rPr lang="zh-CN" altLang="en-US" sz="900">
                <a:solidFill>
                  <a:srgbClr val="002060"/>
                </a:solidFill>
                <a:sym typeface="+mn-ea"/>
              </a:rPr>
              <a:t>年</a:t>
            </a:r>
            <a:r>
              <a:rPr lang="en-US" altLang="zh-CN" sz="900">
                <a:solidFill>
                  <a:srgbClr val="002060"/>
                </a:solidFill>
                <a:sym typeface="+mn-ea"/>
              </a:rPr>
              <a:t>                                                                  2021</a:t>
            </a:r>
            <a:r>
              <a:rPr lang="zh-CN" altLang="en-US" sz="900">
                <a:solidFill>
                  <a:srgbClr val="002060"/>
                </a:solidFill>
                <a:sym typeface="+mn-ea"/>
              </a:rPr>
              <a:t>年</a:t>
            </a:r>
            <a:endParaRPr lang="zh-CN" altLang="en-US" sz="900">
              <a:solidFill>
                <a:srgbClr val="002060"/>
              </a:solidFill>
              <a:sym typeface="+mn-ea"/>
            </a:endParaRPr>
          </a:p>
        </p:txBody>
      </p:sp>
      <p:pic>
        <p:nvPicPr>
          <p:cNvPr id="6" name="图片 -2147482623" descr="D:\Download File\与去年相比，您使用网络时的安全感是否有变化？.png与去年相比，您使用网络时的安全感是否有变化？"/>
          <p:cNvPicPr/>
          <p:nvPr/>
        </p:nvPicPr>
        <p:blipFill>
          <a:blip r:embed="rId4"/>
          <a:stretch>
            <a:fillRect/>
          </a:stretch>
        </p:blipFill>
        <p:spPr>
          <a:xfrm>
            <a:off x="4703515" y="1512570"/>
            <a:ext cx="1979930" cy="1620000"/>
          </a:xfrm>
          <a:prstGeom prst="rect">
            <a:avLst/>
          </a:prstGeom>
          <a:noFill/>
          <a:ln w="9525">
            <a:noFill/>
          </a:ln>
        </p:spPr>
      </p:pic>
      <p:pic>
        <p:nvPicPr>
          <p:cNvPr id="7" name="图片 6"/>
          <p:cNvPicPr/>
          <p:nvPr/>
        </p:nvPicPr>
        <p:blipFill>
          <a:blip r:embed="rId5"/>
          <a:stretch>
            <a:fillRect/>
          </a:stretch>
        </p:blipFill>
        <p:spPr>
          <a:xfrm>
            <a:off x="6798380" y="1512570"/>
            <a:ext cx="1979930" cy="1620000"/>
          </a:xfrm>
          <a:prstGeom prst="rect">
            <a:avLst/>
          </a:prstGeom>
        </p:spPr>
      </p:pic>
      <p:sp>
        <p:nvSpPr>
          <p:cNvPr id="9" name="文本框 8"/>
          <p:cNvSpPr txBox="1"/>
          <p:nvPr/>
        </p:nvSpPr>
        <p:spPr>
          <a:xfrm>
            <a:off x="5827395" y="3362325"/>
            <a:ext cx="1994535" cy="229870"/>
          </a:xfrm>
          <a:prstGeom prst="rect">
            <a:avLst/>
          </a:prstGeom>
          <a:noFill/>
        </p:spPr>
        <p:txBody>
          <a:bodyPr wrap="square" rtlCol="0" anchor="t">
            <a:spAutoFit/>
          </a:bodyPr>
          <a:p>
            <a:r>
              <a:rPr lang="zh-CN" altLang="en-US" sz="900">
                <a:solidFill>
                  <a:srgbClr val="002060"/>
                </a:solidFill>
                <a:sym typeface="+mn-ea"/>
              </a:rPr>
              <a:t>公众认为</a:t>
            </a:r>
            <a:r>
              <a:rPr lang="en-US" altLang="zh-CN" sz="900">
                <a:solidFill>
                  <a:srgbClr val="002060"/>
                </a:solidFill>
                <a:sym typeface="+mn-ea"/>
              </a:rPr>
              <a:t>网络安全感较去年的变化</a:t>
            </a:r>
            <a:endParaRPr lang="en-US" altLang="zh-CN" sz="900">
              <a:solidFill>
                <a:srgbClr val="002060"/>
              </a:solidFill>
              <a:sym typeface="+mn-ea"/>
            </a:endParaRPr>
          </a:p>
        </p:txBody>
      </p:sp>
      <p:sp>
        <p:nvSpPr>
          <p:cNvPr id="10" name="文本框 9"/>
          <p:cNvSpPr txBox="1"/>
          <p:nvPr/>
        </p:nvSpPr>
        <p:spPr>
          <a:xfrm>
            <a:off x="7395210" y="3132455"/>
            <a:ext cx="786130" cy="229870"/>
          </a:xfrm>
          <a:prstGeom prst="rect">
            <a:avLst/>
          </a:prstGeom>
          <a:noFill/>
        </p:spPr>
        <p:txBody>
          <a:bodyPr wrap="square" rtlCol="0" anchor="t">
            <a:spAutoFit/>
          </a:bodyPr>
          <a:p>
            <a:r>
              <a:rPr lang="en-US" altLang="zh-CN" sz="900">
                <a:solidFill>
                  <a:srgbClr val="002060"/>
                </a:solidFill>
                <a:sym typeface="+mn-ea"/>
              </a:rPr>
              <a:t>    2021</a:t>
            </a:r>
            <a:r>
              <a:rPr lang="zh-CN" altLang="en-US" sz="900">
                <a:solidFill>
                  <a:srgbClr val="002060"/>
                </a:solidFill>
                <a:sym typeface="+mn-ea"/>
              </a:rPr>
              <a:t>年</a:t>
            </a:r>
            <a:r>
              <a:rPr lang="en-US" altLang="zh-CN" sz="900">
                <a:solidFill>
                  <a:srgbClr val="002060"/>
                </a:solidFill>
                <a:sym typeface="+mn-ea"/>
              </a:rPr>
              <a:t>   </a:t>
            </a:r>
            <a:endParaRPr lang="en-US" altLang="zh-CN" sz="900">
              <a:solidFill>
                <a:srgbClr val="002060"/>
              </a:solidFill>
              <a:sym typeface="+mn-ea"/>
            </a:endParaRPr>
          </a:p>
        </p:txBody>
      </p:sp>
      <p:sp>
        <p:nvSpPr>
          <p:cNvPr id="11" name="文本框 10"/>
          <p:cNvSpPr txBox="1"/>
          <p:nvPr/>
        </p:nvSpPr>
        <p:spPr>
          <a:xfrm>
            <a:off x="4721860" y="3132455"/>
            <a:ext cx="1962150" cy="229870"/>
          </a:xfrm>
          <a:prstGeom prst="rect">
            <a:avLst/>
          </a:prstGeom>
          <a:noFill/>
        </p:spPr>
        <p:txBody>
          <a:bodyPr wrap="square" rtlCol="0" anchor="t">
            <a:spAutoFit/>
          </a:bodyPr>
          <a:p>
            <a:pPr algn="ctr"/>
            <a:r>
              <a:rPr lang="en-US" altLang="zh-CN" sz="900">
                <a:solidFill>
                  <a:srgbClr val="002060"/>
                </a:solidFill>
                <a:sym typeface="+mn-ea"/>
              </a:rPr>
              <a:t>2022</a:t>
            </a:r>
            <a:r>
              <a:rPr lang="zh-CN" altLang="en-US" sz="900">
                <a:solidFill>
                  <a:srgbClr val="002060"/>
                </a:solidFill>
                <a:sym typeface="+mn-ea"/>
              </a:rPr>
              <a:t>年</a:t>
            </a:r>
            <a:endParaRPr lang="zh-CN" altLang="en-US" sz="900">
              <a:solidFill>
                <a:srgbClr val="002060"/>
              </a:solidFill>
              <a:sym typeface="+mn-ea"/>
            </a:endParaRPr>
          </a:p>
        </p:txBody>
      </p:sp>
      <p:sp>
        <p:nvSpPr>
          <p:cNvPr id="12" name="矩形 11"/>
          <p:cNvSpPr/>
          <p:nvPr/>
        </p:nvSpPr>
        <p:spPr>
          <a:xfrm>
            <a:off x="259715" y="1410970"/>
            <a:ext cx="4227195" cy="2211705"/>
          </a:xfrm>
          <a:prstGeom prst="rect">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4605020" y="1410970"/>
            <a:ext cx="4227195" cy="2211705"/>
          </a:xfrm>
          <a:prstGeom prst="rect">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zh-CN" altLang="en-US" sz="2000">
                <a:solidFill>
                  <a:srgbClr val="002060"/>
                </a:solidFill>
                <a:latin typeface="+mj-ea"/>
                <a:ea typeface="+mj-ea"/>
                <a:sym typeface="+mn-ea"/>
              </a:rPr>
              <a:t>2.公众网络治理主体意识深化加强，参与积极性仍待进一步提高</a:t>
            </a:r>
            <a:endParaRPr lang="zh-CN" altLang="en-US" sz="2000">
              <a:solidFill>
                <a:srgbClr val="002060"/>
              </a:solidFill>
              <a:latin typeface="+mj-ea"/>
              <a:ea typeface="+mj-ea"/>
              <a:sym typeface="+mn-ea"/>
            </a:endParaRPr>
          </a:p>
        </p:txBody>
      </p:sp>
      <p:grpSp>
        <p:nvGrpSpPr>
          <p:cNvPr id="28" name="组合 27"/>
          <p:cNvGrpSpPr/>
          <p:nvPr/>
        </p:nvGrpSpPr>
        <p:grpSpPr>
          <a:xfrm>
            <a:off x="234315" y="3859848"/>
            <a:ext cx="8739505" cy="789305"/>
            <a:chOff x="478" y="5970"/>
            <a:chExt cx="13763" cy="1243"/>
          </a:xfrm>
        </p:grpSpPr>
        <p:sp>
          <p:nvSpPr>
            <p:cNvPr id="20" name="文本框 19"/>
            <p:cNvSpPr txBox="1"/>
            <p:nvPr/>
          </p:nvSpPr>
          <p:spPr>
            <a:xfrm>
              <a:off x="478" y="6524"/>
              <a:ext cx="13763" cy="689"/>
            </a:xfrm>
            <a:prstGeom prst="rect">
              <a:avLst/>
            </a:prstGeom>
            <a:noFill/>
          </p:spPr>
          <p:txBody>
            <a:bodyPr wrap="square" rtlCol="0">
              <a:spAutoFit/>
            </a:bodyPr>
            <a:lstStyle/>
            <a:p>
              <a:pPr>
                <a:lnSpc>
                  <a:spcPct val="150000"/>
                </a:lnSpc>
              </a:pPr>
              <a:endParaRPr lang="zh-CN" altLang="en-US" sz="1500" b="1">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sp>
        <p:nvSpPr>
          <p:cNvPr id="7" name="文本框 6"/>
          <p:cNvSpPr txBox="1"/>
          <p:nvPr/>
        </p:nvSpPr>
        <p:spPr>
          <a:xfrm>
            <a:off x="2851150" y="3829050"/>
            <a:ext cx="3239770" cy="366395"/>
          </a:xfrm>
          <a:prstGeom prst="rect">
            <a:avLst/>
          </a:prstGeom>
          <a:noFill/>
        </p:spPr>
        <p:txBody>
          <a:bodyPr wrap="square" rtlCol="0">
            <a:noAutofit/>
          </a:bodyPr>
          <a:p>
            <a:pPr algn="ctr"/>
            <a:r>
              <a:rPr lang="en-US" altLang="zh-CN" sz="900">
                <a:solidFill>
                  <a:srgbClr val="002060"/>
                </a:solidFill>
              </a:rPr>
              <a:t>2022</a:t>
            </a:r>
            <a:r>
              <a:rPr lang="zh-CN" altLang="en-US" sz="900">
                <a:solidFill>
                  <a:srgbClr val="002060"/>
                </a:solidFill>
              </a:rPr>
              <a:t>年</a:t>
            </a:r>
            <a:r>
              <a:rPr lang="en-US" altLang="zh-CN" sz="900">
                <a:solidFill>
                  <a:srgbClr val="002060"/>
                </a:solidFill>
              </a:rPr>
              <a:t> </a:t>
            </a:r>
            <a:r>
              <a:rPr lang="zh-CN" altLang="en-US" sz="900">
                <a:solidFill>
                  <a:srgbClr val="002060"/>
                </a:solidFill>
              </a:rPr>
              <a:t>公众参与网络安全领域治理活动的频率</a:t>
            </a:r>
            <a:endParaRPr lang="zh-CN" altLang="en-US" sz="900">
              <a:solidFill>
                <a:srgbClr val="002060"/>
              </a:solidFill>
            </a:endParaRPr>
          </a:p>
        </p:txBody>
      </p:sp>
      <p:graphicFrame>
        <p:nvGraphicFramePr>
          <p:cNvPr id="4" name="对象 3"/>
          <p:cNvGraphicFramePr/>
          <p:nvPr/>
        </p:nvGraphicFramePr>
        <p:xfrm>
          <a:off x="2913380" y="1315085"/>
          <a:ext cx="3115310" cy="2513965"/>
        </p:xfrm>
        <a:graphic>
          <a:graphicData uri="http://schemas.openxmlformats.org/presentationml/2006/ole">
            <mc:AlternateContent xmlns:mc="http://schemas.openxmlformats.org/markup-compatibility/2006">
              <mc:Choice xmlns:v="urn:schemas-microsoft-com:vml" Requires="v">
                <p:oleObj spid="_x0000_s2052" name="" r:id="rId2" imgW="2644140" imgH="2345690" progId="Word.Document.8">
                  <p:embed/>
                </p:oleObj>
              </mc:Choice>
              <mc:Fallback>
                <p:oleObj name="" r:id="rId2" imgW="2644140" imgH="2345690" progId="Word.Document.8">
                  <p:embed/>
                  <p:pic>
                    <p:nvPicPr>
                      <p:cNvPr id="0" name="图片 2"/>
                      <p:cNvPicPr/>
                      <p:nvPr/>
                    </p:nvPicPr>
                    <p:blipFill>
                      <a:blip r:embed="rId3"/>
                      <a:stretch>
                        <a:fillRect/>
                      </a:stretch>
                    </p:blipFill>
                    <p:spPr>
                      <a:xfrm>
                        <a:off x="2913380" y="1315085"/>
                        <a:ext cx="3115310" cy="2513965"/>
                      </a:xfrm>
                      <a:prstGeom prst="rect">
                        <a:avLst/>
                      </a:prstGeom>
                    </p:spPr>
                  </p:pic>
                </p:oleObj>
              </mc:Fallback>
            </mc:AlternateContent>
          </a:graphicData>
        </a:graphic>
      </p:graphicFrame>
      <p:sp>
        <p:nvSpPr>
          <p:cNvPr id="2" name="文本框 1"/>
          <p:cNvSpPr txBox="1"/>
          <p:nvPr/>
        </p:nvSpPr>
        <p:spPr>
          <a:xfrm>
            <a:off x="202565" y="4211638"/>
            <a:ext cx="8739505" cy="783590"/>
          </a:xfrm>
          <a:prstGeom prst="rect">
            <a:avLst/>
          </a:prstGeom>
          <a:noFill/>
        </p:spPr>
        <p:txBody>
          <a:bodyPr wrap="square" rtlCol="0">
            <a:spAutoFit/>
          </a:bodyPr>
          <a:p>
            <a:pPr>
              <a:lnSpc>
                <a:spcPct val="150000"/>
              </a:lnSpc>
            </a:pPr>
            <a:r>
              <a:rPr sz="1500" b="1">
                <a:solidFill>
                  <a:srgbClr val="003466"/>
                </a:solidFill>
              </a:rPr>
              <a:t>在公众参与网络安全领域治理活动的频率方面，仅有</a:t>
            </a:r>
            <a:r>
              <a:rPr sz="1500" b="1">
                <a:solidFill>
                  <a:srgbClr val="C00000"/>
                </a:solidFill>
              </a:rPr>
              <a:t>24.93%</a:t>
            </a:r>
            <a:r>
              <a:rPr sz="1500" b="1">
                <a:solidFill>
                  <a:srgbClr val="003466"/>
                </a:solidFill>
              </a:rPr>
              <a:t>的公众表示经常关注或者参与相关治理活动，</a:t>
            </a:r>
            <a:r>
              <a:rPr sz="1500" b="1">
                <a:solidFill>
                  <a:srgbClr val="C00000"/>
                </a:solidFill>
              </a:rPr>
              <a:t>17.11%</a:t>
            </a:r>
            <a:r>
              <a:rPr sz="1500" b="1">
                <a:solidFill>
                  <a:srgbClr val="003466"/>
                </a:solidFill>
              </a:rPr>
              <a:t>表示较多参与此类活动。</a:t>
            </a:r>
            <a:r>
              <a:rPr sz="1500" b="1">
                <a:solidFill>
                  <a:srgbClr val="C00000"/>
                </a:solidFill>
              </a:rPr>
              <a:t>36.53%</a:t>
            </a:r>
            <a:r>
              <a:rPr sz="1500" b="1">
                <a:solidFill>
                  <a:srgbClr val="003466"/>
                </a:solidFill>
              </a:rPr>
              <a:t>表示参与频率为一般，</a:t>
            </a:r>
            <a:r>
              <a:rPr sz="1500" b="1">
                <a:solidFill>
                  <a:srgbClr val="C00000"/>
                </a:solidFill>
              </a:rPr>
              <a:t>21.43%</a:t>
            </a:r>
            <a:r>
              <a:rPr sz="1500" b="1">
                <a:solidFill>
                  <a:srgbClr val="003466"/>
                </a:solidFill>
              </a:rPr>
              <a:t>表示较少/从未参与。</a:t>
            </a:r>
            <a:endParaRPr sz="1500" b="1">
              <a:solidFill>
                <a:srgbClr val="003466"/>
              </a:solidFill>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altLang="zh-CN" sz="2000">
                <a:solidFill>
                  <a:srgbClr val="002060"/>
                </a:solidFill>
                <a:latin typeface="+mj-ea"/>
                <a:ea typeface="+mj-ea"/>
                <a:sym typeface="+mn-ea"/>
              </a:rPr>
              <a:t>3.1</a:t>
            </a:r>
            <a:r>
              <a:rPr lang="zh-CN" altLang="en-US" sz="2000">
                <a:solidFill>
                  <a:srgbClr val="002060"/>
                </a:solidFill>
                <a:latin typeface="+mj-ea"/>
                <a:ea typeface="+mj-ea"/>
                <a:sym typeface="+mn-ea"/>
              </a:rPr>
              <a:t>网络安全普法宣传渠道平台多样，网民网络安全法治素养需加强</a:t>
            </a:r>
            <a:endParaRPr lang="zh-CN" altLang="en-US" sz="2000">
              <a:solidFill>
                <a:srgbClr val="002060"/>
              </a:solidFill>
              <a:latin typeface="+mj-ea"/>
              <a:ea typeface="+mj-ea"/>
              <a:sym typeface="+mn-ea"/>
            </a:endParaRPr>
          </a:p>
        </p:txBody>
      </p:sp>
      <p:grpSp>
        <p:nvGrpSpPr>
          <p:cNvPr id="28" name="组合 27"/>
          <p:cNvGrpSpPr/>
          <p:nvPr/>
        </p:nvGrpSpPr>
        <p:grpSpPr>
          <a:xfrm>
            <a:off x="158115" y="3767773"/>
            <a:ext cx="8739505" cy="1395730"/>
            <a:chOff x="408" y="5898"/>
            <a:chExt cx="13763" cy="2198"/>
          </a:xfrm>
        </p:grpSpPr>
        <p:sp>
          <p:nvSpPr>
            <p:cNvPr id="20" name="文本框 19"/>
            <p:cNvSpPr txBox="1"/>
            <p:nvPr/>
          </p:nvSpPr>
          <p:spPr>
            <a:xfrm>
              <a:off x="408" y="6208"/>
              <a:ext cx="13763" cy="1888"/>
            </a:xfrm>
            <a:prstGeom prst="rect">
              <a:avLst/>
            </a:prstGeom>
            <a:noFill/>
          </p:spPr>
          <p:txBody>
            <a:bodyPr wrap="square" rtlCol="0">
              <a:spAutoFit/>
            </a:bodyPr>
            <a:lstStyle/>
            <a:p>
              <a:pPr fontAlgn="auto">
                <a:lnSpc>
                  <a:spcPct val="150000"/>
                </a:lnSpc>
              </a:pPr>
              <a:r>
                <a:rPr sz="1200" b="1">
                  <a:solidFill>
                    <a:srgbClr val="002060"/>
                  </a:solidFill>
                </a:rPr>
                <a:t>2022年，网络安全相关法律法规的普法渠道呈现出多种多样的态势，大众媒体排在首位，</a:t>
              </a:r>
              <a:r>
                <a:rPr sz="1200" b="1">
                  <a:solidFill>
                    <a:srgbClr val="C00000"/>
                  </a:solidFill>
                </a:rPr>
                <a:t>76.88%</a:t>
              </a:r>
              <a:r>
                <a:rPr sz="1200" b="1">
                  <a:solidFill>
                    <a:srgbClr val="002060"/>
                  </a:solidFill>
                </a:rPr>
                <a:t>公众通过大众媒体渠道了解网络安全相关立法，与2021年的77.17%基本持平；政府排在第二位，较2021年排名上升。</a:t>
              </a:r>
              <a:endParaRPr sz="1200" b="1">
                <a:solidFill>
                  <a:srgbClr val="002060"/>
                </a:solidFill>
              </a:endParaRPr>
            </a:p>
            <a:p>
              <a:pPr fontAlgn="auto">
                <a:lnSpc>
                  <a:spcPct val="150000"/>
                </a:lnSpc>
              </a:pPr>
              <a:r>
                <a:rPr sz="1200" b="1">
                  <a:solidFill>
                    <a:srgbClr val="002060"/>
                  </a:solidFill>
                </a:rPr>
                <a:t>在公众对认为需要加强网络安全普法教育的主体方面，政府排在首位，</a:t>
              </a:r>
              <a:r>
                <a:rPr sz="1200" b="1">
                  <a:solidFill>
                    <a:srgbClr val="C00000"/>
                  </a:solidFill>
                </a:rPr>
                <a:t>67.61%</a:t>
              </a:r>
              <a:r>
                <a:rPr sz="1200" b="1">
                  <a:solidFill>
                    <a:srgbClr val="002060"/>
                  </a:solidFill>
                </a:rPr>
                <a:t>公众认为政府应加强网络安全普法教育工作规划，相较于2021年政府排在第二位，有略微提升。</a:t>
              </a:r>
              <a:endParaRPr sz="1200" b="1">
                <a:solidFill>
                  <a:srgbClr val="002060"/>
                </a:solidFill>
              </a:endParaRPr>
            </a:p>
          </p:txBody>
        </p:sp>
        <p:sp>
          <p:nvSpPr>
            <p:cNvPr id="22" name="矩形 21"/>
            <p:cNvSpPr/>
            <p:nvPr>
              <p:custDataLst>
                <p:tags r:id="rId1"/>
              </p:custDataLst>
            </p:nvPr>
          </p:nvSpPr>
          <p:spPr>
            <a:xfrm>
              <a:off x="566" y="5898"/>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aphicFrame>
        <p:nvGraphicFramePr>
          <p:cNvPr id="18" name="对象 17"/>
          <p:cNvGraphicFramePr/>
          <p:nvPr/>
        </p:nvGraphicFramePr>
        <p:xfrm>
          <a:off x="5019675" y="1704340"/>
          <a:ext cx="1800000" cy="1440000"/>
        </p:xfrm>
        <a:graphic>
          <a:graphicData uri="http://schemas.openxmlformats.org/presentationml/2006/ole">
            <mc:AlternateContent xmlns:mc="http://schemas.openxmlformats.org/markup-compatibility/2006">
              <mc:Choice xmlns:v="urn:schemas-microsoft-com:vml" Requires="v">
                <p:oleObj spid="_x0000_s5126" name="" r:id="rId2" imgW="2753995" imgH="2433955" progId="Word.Document.8">
                  <p:embed/>
                </p:oleObj>
              </mc:Choice>
              <mc:Fallback>
                <p:oleObj name="" r:id="rId2" imgW="2753995" imgH="2433955" progId="Word.Document.8">
                  <p:embed/>
                  <p:pic>
                    <p:nvPicPr>
                      <p:cNvPr id="0" name="图片 18"/>
                      <p:cNvPicPr/>
                      <p:nvPr/>
                    </p:nvPicPr>
                    <p:blipFill>
                      <a:blip r:embed="rId3"/>
                      <a:stretch>
                        <a:fillRect/>
                      </a:stretch>
                    </p:blipFill>
                    <p:spPr>
                      <a:xfrm>
                        <a:off x="5019675" y="1704340"/>
                        <a:ext cx="1800000" cy="1440000"/>
                      </a:xfrm>
                      <a:prstGeom prst="rect">
                        <a:avLst/>
                      </a:prstGeom>
                    </p:spPr>
                  </p:pic>
                </p:oleObj>
              </mc:Fallback>
            </mc:AlternateContent>
          </a:graphicData>
        </a:graphic>
      </p:graphicFrame>
      <p:sp>
        <p:nvSpPr>
          <p:cNvPr id="36" name="文本框 35"/>
          <p:cNvSpPr txBox="1"/>
          <p:nvPr/>
        </p:nvSpPr>
        <p:spPr>
          <a:xfrm>
            <a:off x="2463800" y="3144520"/>
            <a:ext cx="1619250" cy="269240"/>
          </a:xfrm>
          <a:prstGeom prst="rect">
            <a:avLst/>
          </a:prstGeom>
          <a:noFill/>
        </p:spPr>
        <p:txBody>
          <a:bodyPr wrap="square" rtlCol="0">
            <a:noAutofit/>
          </a:bodyPr>
          <a:lstStyle/>
          <a:p>
            <a:pPr algn="ctr"/>
            <a:r>
              <a:rPr lang="en-US" altLang="zh-CN" sz="900" dirty="0">
                <a:solidFill>
                  <a:srgbClr val="002060"/>
                </a:solidFill>
              </a:rPr>
              <a:t>              2021</a:t>
            </a:r>
            <a:r>
              <a:rPr lang="zh-CN" altLang="en-US" sz="900" dirty="0">
                <a:solidFill>
                  <a:srgbClr val="002060"/>
                </a:solidFill>
              </a:rPr>
              <a:t>年</a:t>
            </a:r>
            <a:endParaRPr lang="zh-CN" altLang="en-US" sz="900" dirty="0">
              <a:solidFill>
                <a:srgbClr val="002060"/>
              </a:solidFill>
            </a:endParaRPr>
          </a:p>
        </p:txBody>
      </p:sp>
      <p:pic>
        <p:nvPicPr>
          <p:cNvPr id="3" name="图片 2"/>
          <p:cNvPicPr/>
          <p:nvPr/>
        </p:nvPicPr>
        <p:blipFill>
          <a:blip r:embed="rId4"/>
          <a:stretch>
            <a:fillRect/>
          </a:stretch>
        </p:blipFill>
        <p:spPr>
          <a:xfrm>
            <a:off x="2545080" y="1704340"/>
            <a:ext cx="1800000" cy="1440000"/>
          </a:xfrm>
          <a:prstGeom prst="rect">
            <a:avLst/>
          </a:prstGeom>
        </p:spPr>
      </p:pic>
      <p:pic>
        <p:nvPicPr>
          <p:cNvPr id="4" name="图片 22" descr="D:\Download File\您从下列哪些渠道了解到网络安全方面的法律法规？.png您从下列哪些渠道了解到网络安全方面的法律法规？"/>
          <p:cNvPicPr/>
          <p:nvPr/>
        </p:nvPicPr>
        <p:blipFill>
          <a:blip r:embed="rId5"/>
          <a:stretch>
            <a:fillRect/>
          </a:stretch>
        </p:blipFill>
        <p:spPr>
          <a:xfrm>
            <a:off x="361315" y="1704340"/>
            <a:ext cx="1800000" cy="1440000"/>
          </a:xfrm>
          <a:prstGeom prst="rect">
            <a:avLst/>
          </a:prstGeom>
          <a:noFill/>
          <a:ln w="9525">
            <a:noFill/>
          </a:ln>
        </p:spPr>
      </p:pic>
      <p:pic>
        <p:nvPicPr>
          <p:cNvPr id="5" name="图片 4"/>
          <p:cNvPicPr/>
          <p:nvPr/>
        </p:nvPicPr>
        <p:blipFill>
          <a:blip r:embed="rId6"/>
          <a:stretch>
            <a:fillRect/>
          </a:stretch>
        </p:blipFill>
        <p:spPr>
          <a:xfrm>
            <a:off x="6933565" y="1704340"/>
            <a:ext cx="1800000" cy="1440000"/>
          </a:xfrm>
          <a:prstGeom prst="rect">
            <a:avLst/>
          </a:prstGeom>
        </p:spPr>
      </p:pic>
      <p:sp>
        <p:nvSpPr>
          <p:cNvPr id="23" name="文本框 22"/>
          <p:cNvSpPr txBox="1"/>
          <p:nvPr/>
        </p:nvSpPr>
        <p:spPr>
          <a:xfrm>
            <a:off x="1475105" y="3439795"/>
            <a:ext cx="1766570" cy="229870"/>
          </a:xfrm>
          <a:prstGeom prst="rect">
            <a:avLst/>
          </a:prstGeom>
          <a:noFill/>
        </p:spPr>
        <p:txBody>
          <a:bodyPr wrap="square" rtlCol="0" anchor="t">
            <a:spAutoFit/>
          </a:bodyPr>
          <a:p>
            <a:r>
              <a:rPr lang="zh-CN" altLang="en-US" sz="900" dirty="0">
                <a:solidFill>
                  <a:srgbClr val="002060"/>
                </a:solidFill>
                <a:sym typeface="+mn-ea"/>
              </a:rPr>
              <a:t>网络安全相关立法的普法渠道</a:t>
            </a:r>
            <a:endParaRPr lang="zh-CN" altLang="en-US" sz="900" dirty="0">
              <a:solidFill>
                <a:srgbClr val="002060"/>
              </a:solidFill>
              <a:sym typeface="+mn-ea"/>
            </a:endParaRPr>
          </a:p>
        </p:txBody>
      </p:sp>
      <p:sp>
        <p:nvSpPr>
          <p:cNvPr id="25" name="文本框 24"/>
          <p:cNvSpPr txBox="1"/>
          <p:nvPr/>
        </p:nvSpPr>
        <p:spPr>
          <a:xfrm>
            <a:off x="451485" y="3153410"/>
            <a:ext cx="1619250" cy="269240"/>
          </a:xfrm>
          <a:prstGeom prst="rect">
            <a:avLst/>
          </a:prstGeom>
          <a:noFill/>
        </p:spPr>
        <p:txBody>
          <a:bodyPr wrap="square" rtlCol="0">
            <a:noAutofit/>
          </a:bodyPr>
          <a:p>
            <a:pPr algn="ctr"/>
            <a:r>
              <a:rPr lang="en-US" altLang="zh-CN" sz="900" dirty="0">
                <a:solidFill>
                  <a:srgbClr val="002060"/>
                </a:solidFill>
              </a:rPr>
              <a:t>        2022</a:t>
            </a:r>
            <a:r>
              <a:rPr lang="zh-CN" altLang="en-US" sz="900" dirty="0">
                <a:solidFill>
                  <a:srgbClr val="002060"/>
                </a:solidFill>
              </a:rPr>
              <a:t>年</a:t>
            </a:r>
            <a:endParaRPr lang="zh-CN" altLang="en-US" sz="900" dirty="0">
              <a:solidFill>
                <a:srgbClr val="002060"/>
              </a:solidFill>
            </a:endParaRPr>
          </a:p>
        </p:txBody>
      </p:sp>
      <p:sp>
        <p:nvSpPr>
          <p:cNvPr id="27" name="文本框 26"/>
          <p:cNvSpPr txBox="1"/>
          <p:nvPr/>
        </p:nvSpPr>
        <p:spPr>
          <a:xfrm>
            <a:off x="7143115" y="3186430"/>
            <a:ext cx="1619250" cy="269240"/>
          </a:xfrm>
          <a:prstGeom prst="rect">
            <a:avLst/>
          </a:prstGeom>
          <a:noFill/>
        </p:spPr>
        <p:txBody>
          <a:bodyPr wrap="square" rtlCol="0">
            <a:noAutofit/>
          </a:bodyPr>
          <a:p>
            <a:pPr algn="ctr"/>
            <a:r>
              <a:rPr lang="en-US" altLang="zh-CN" sz="900" dirty="0">
                <a:solidFill>
                  <a:srgbClr val="002060"/>
                </a:solidFill>
              </a:rPr>
              <a:t>              2021</a:t>
            </a:r>
            <a:r>
              <a:rPr lang="zh-CN" altLang="en-US" sz="900" dirty="0">
                <a:solidFill>
                  <a:srgbClr val="002060"/>
                </a:solidFill>
              </a:rPr>
              <a:t>年</a:t>
            </a:r>
            <a:endParaRPr lang="zh-CN" altLang="en-US" sz="900" dirty="0">
              <a:solidFill>
                <a:srgbClr val="002060"/>
              </a:solidFill>
            </a:endParaRPr>
          </a:p>
        </p:txBody>
      </p:sp>
      <p:sp>
        <p:nvSpPr>
          <p:cNvPr id="29" name="文本框 28"/>
          <p:cNvSpPr txBox="1"/>
          <p:nvPr/>
        </p:nvSpPr>
        <p:spPr>
          <a:xfrm>
            <a:off x="5782310" y="3439795"/>
            <a:ext cx="2421890" cy="229870"/>
          </a:xfrm>
          <a:prstGeom prst="rect">
            <a:avLst/>
          </a:prstGeom>
          <a:noFill/>
        </p:spPr>
        <p:txBody>
          <a:bodyPr wrap="square" rtlCol="0" anchor="t">
            <a:spAutoFit/>
          </a:bodyPr>
          <a:p>
            <a:r>
              <a:rPr lang="en-US" altLang="zh-CN" sz="900" dirty="0">
                <a:solidFill>
                  <a:srgbClr val="002060"/>
                </a:solidFill>
                <a:sym typeface="+mn-ea"/>
              </a:rPr>
              <a:t> </a:t>
            </a:r>
            <a:r>
              <a:rPr lang="zh-CN" altLang="en-US" sz="900" dirty="0">
                <a:solidFill>
                  <a:srgbClr val="002060"/>
                </a:solidFill>
                <a:sym typeface="+mn-ea"/>
              </a:rPr>
              <a:t>公众认为需要加强的网络安全普法教育工作</a:t>
            </a:r>
            <a:endParaRPr lang="zh-CN" altLang="en-US" sz="900" dirty="0">
              <a:solidFill>
                <a:srgbClr val="002060"/>
              </a:solidFill>
              <a:sym typeface="+mn-ea"/>
            </a:endParaRPr>
          </a:p>
        </p:txBody>
      </p:sp>
      <p:sp>
        <p:nvSpPr>
          <p:cNvPr id="30" name="文本框 29"/>
          <p:cNvSpPr txBox="1"/>
          <p:nvPr/>
        </p:nvSpPr>
        <p:spPr>
          <a:xfrm>
            <a:off x="5130800" y="3195320"/>
            <a:ext cx="1619250" cy="269240"/>
          </a:xfrm>
          <a:prstGeom prst="rect">
            <a:avLst/>
          </a:prstGeom>
          <a:noFill/>
        </p:spPr>
        <p:txBody>
          <a:bodyPr wrap="square" rtlCol="0">
            <a:noAutofit/>
          </a:bodyPr>
          <a:p>
            <a:pPr algn="ctr"/>
            <a:r>
              <a:rPr lang="en-US" altLang="zh-CN" sz="900" dirty="0">
                <a:solidFill>
                  <a:srgbClr val="002060"/>
                </a:solidFill>
              </a:rPr>
              <a:t>        2022</a:t>
            </a:r>
            <a:r>
              <a:rPr lang="zh-CN" altLang="en-US" sz="900" dirty="0">
                <a:solidFill>
                  <a:srgbClr val="002060"/>
                </a:solidFill>
              </a:rPr>
              <a:t>年</a:t>
            </a:r>
            <a:endParaRPr lang="zh-CN" altLang="en-US" sz="900" dirty="0">
              <a:solidFill>
                <a:srgbClr val="002060"/>
              </a:solidFill>
            </a:endParaRPr>
          </a:p>
        </p:txBody>
      </p:sp>
      <p:sp>
        <p:nvSpPr>
          <p:cNvPr id="31" name="矩形 30"/>
          <p:cNvSpPr/>
          <p:nvPr/>
        </p:nvSpPr>
        <p:spPr>
          <a:xfrm>
            <a:off x="258445" y="1446530"/>
            <a:ext cx="4221480" cy="2259330"/>
          </a:xfrm>
          <a:prstGeom prst="rect">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4676140" y="1446530"/>
            <a:ext cx="4221480" cy="2259330"/>
          </a:xfrm>
          <a:prstGeom prst="rect">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altLang="zh-CN" sz="2000">
                <a:solidFill>
                  <a:srgbClr val="002060"/>
                </a:solidFill>
                <a:latin typeface="+mj-ea"/>
                <a:ea typeface="+mj-ea"/>
                <a:sym typeface="+mn-ea"/>
              </a:rPr>
              <a:t>3.2</a:t>
            </a:r>
            <a:r>
              <a:rPr lang="zh-CN" altLang="en-US" sz="2000">
                <a:solidFill>
                  <a:srgbClr val="002060"/>
                </a:solidFill>
                <a:latin typeface="+mj-ea"/>
                <a:ea typeface="+mj-ea"/>
                <a:sym typeface="+mn-ea"/>
              </a:rPr>
              <a:t>网络安全普法宣传渠道多样，网民网络安全法治素养需加强</a:t>
            </a:r>
            <a:endParaRPr lang="zh-CN" altLang="en-US" sz="2000">
              <a:solidFill>
                <a:srgbClr val="002060"/>
              </a:solidFill>
              <a:latin typeface="+mj-ea"/>
              <a:ea typeface="+mj-ea"/>
              <a:sym typeface="+mn-ea"/>
            </a:endParaRPr>
          </a:p>
        </p:txBody>
      </p:sp>
      <p:grpSp>
        <p:nvGrpSpPr>
          <p:cNvPr id="28" name="组合 27"/>
          <p:cNvGrpSpPr/>
          <p:nvPr/>
        </p:nvGrpSpPr>
        <p:grpSpPr>
          <a:xfrm>
            <a:off x="202565" y="3813493"/>
            <a:ext cx="8739505" cy="1379855"/>
            <a:chOff x="478" y="5970"/>
            <a:chExt cx="13763" cy="2173"/>
          </a:xfrm>
        </p:grpSpPr>
        <p:sp>
          <p:nvSpPr>
            <p:cNvPr id="20" name="文本框 19"/>
            <p:cNvSpPr txBox="1"/>
            <p:nvPr/>
          </p:nvSpPr>
          <p:spPr>
            <a:xfrm>
              <a:off x="478" y="6364"/>
              <a:ext cx="13763" cy="1779"/>
            </a:xfrm>
            <a:prstGeom prst="rect">
              <a:avLst/>
            </a:prstGeom>
            <a:noFill/>
          </p:spPr>
          <p:txBody>
            <a:bodyPr wrap="square" rtlCol="0">
              <a:spAutoFit/>
            </a:bodyPr>
            <a:lstStyle/>
            <a:p>
              <a:pPr>
                <a:lnSpc>
                  <a:spcPct val="150000"/>
                </a:lnSpc>
              </a:pPr>
              <a:r>
                <a:rPr sz="1500" b="1">
                  <a:solidFill>
                    <a:srgbClr val="002060"/>
                  </a:solidFill>
                </a:rPr>
                <a:t>伴随网络安全普法工作覆盖面和影响力不断拓展，公众对《网络安全法》了解程度</a:t>
              </a:r>
              <a:r>
                <a:rPr lang="zh-CN" sz="1500" b="1">
                  <a:solidFill>
                    <a:srgbClr val="002060"/>
                  </a:solidFill>
                </a:rPr>
                <a:t>与</a:t>
              </a:r>
              <a:r>
                <a:rPr lang="en-US" altLang="zh-CN" sz="1500" b="1">
                  <a:solidFill>
                    <a:srgbClr val="002060"/>
                  </a:solidFill>
                </a:rPr>
                <a:t>2021</a:t>
              </a:r>
              <a:r>
                <a:rPr lang="zh-CN" altLang="en-US" sz="1500" b="1">
                  <a:solidFill>
                    <a:srgbClr val="002060"/>
                  </a:solidFill>
                </a:rPr>
                <a:t>年保持齐平，均超过</a:t>
              </a:r>
              <a:r>
                <a:rPr lang="en-US" altLang="zh-CN" sz="1500" b="1">
                  <a:solidFill>
                    <a:srgbClr val="C00000"/>
                  </a:solidFill>
                </a:rPr>
                <a:t>80%</a:t>
              </a:r>
              <a:r>
                <a:rPr sz="1500" b="1">
                  <a:solidFill>
                    <a:srgbClr val="002060"/>
                  </a:solidFill>
                </a:rPr>
                <a:t>。但公众对《个人信息保护法》《数据安全法》等法律法规的认识仍待加强，均未能超过50%。</a:t>
              </a:r>
              <a:endParaRPr sz="1500" b="1">
                <a:solidFill>
                  <a:srgbClr val="002060"/>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sp>
        <p:nvSpPr>
          <p:cNvPr id="23" name="文本框 22"/>
          <p:cNvSpPr txBox="1"/>
          <p:nvPr/>
        </p:nvSpPr>
        <p:spPr>
          <a:xfrm>
            <a:off x="3783330" y="3583940"/>
            <a:ext cx="1766570" cy="229870"/>
          </a:xfrm>
          <a:prstGeom prst="rect">
            <a:avLst/>
          </a:prstGeom>
          <a:noFill/>
        </p:spPr>
        <p:txBody>
          <a:bodyPr wrap="square" rtlCol="0" anchor="t">
            <a:spAutoFit/>
          </a:bodyPr>
          <a:p>
            <a:r>
              <a:rPr lang="zh-CN" altLang="en-US" sz="900" dirty="0">
                <a:solidFill>
                  <a:srgbClr val="002060"/>
                </a:solidFill>
                <a:sym typeface="+mn-ea"/>
              </a:rPr>
              <a:t>网络安全相关立法的普法渠道</a:t>
            </a:r>
            <a:endParaRPr lang="zh-CN" altLang="en-US" sz="900" dirty="0">
              <a:solidFill>
                <a:srgbClr val="002060"/>
              </a:solidFill>
              <a:sym typeface="+mn-ea"/>
            </a:endParaRPr>
          </a:p>
        </p:txBody>
      </p:sp>
      <p:grpSp>
        <p:nvGrpSpPr>
          <p:cNvPr id="10" name="组合 9"/>
          <p:cNvGrpSpPr/>
          <p:nvPr/>
        </p:nvGrpSpPr>
        <p:grpSpPr>
          <a:xfrm>
            <a:off x="1485900" y="1265555"/>
            <a:ext cx="2528570" cy="2429510"/>
            <a:chOff x="2869" y="1777"/>
            <a:chExt cx="3982" cy="3826"/>
          </a:xfrm>
        </p:grpSpPr>
        <p:sp>
          <p:nvSpPr>
            <p:cNvPr id="25" name="文本框 24"/>
            <p:cNvSpPr txBox="1"/>
            <p:nvPr/>
          </p:nvSpPr>
          <p:spPr>
            <a:xfrm>
              <a:off x="3585" y="5179"/>
              <a:ext cx="2550" cy="424"/>
            </a:xfrm>
            <a:prstGeom prst="rect">
              <a:avLst/>
            </a:prstGeom>
            <a:noFill/>
          </p:spPr>
          <p:txBody>
            <a:bodyPr wrap="square" rtlCol="0">
              <a:noAutofit/>
            </a:bodyPr>
            <a:p>
              <a:pPr algn="ctr"/>
              <a:r>
                <a:rPr lang="en-US" altLang="zh-CN" sz="900" dirty="0">
                  <a:solidFill>
                    <a:srgbClr val="002060"/>
                  </a:solidFill>
                </a:rPr>
                <a:t>        2022</a:t>
              </a:r>
              <a:r>
                <a:rPr lang="zh-CN" altLang="en-US" sz="900" dirty="0">
                  <a:solidFill>
                    <a:srgbClr val="002060"/>
                  </a:solidFill>
                </a:rPr>
                <a:t>年</a:t>
              </a:r>
              <a:endParaRPr lang="zh-CN" altLang="en-US" sz="900" dirty="0">
                <a:solidFill>
                  <a:srgbClr val="002060"/>
                </a:solidFill>
              </a:endParaRPr>
            </a:p>
          </p:txBody>
        </p:sp>
        <p:graphicFrame>
          <p:nvGraphicFramePr>
            <p:cNvPr id="2" name="对象 1"/>
            <p:cNvGraphicFramePr/>
            <p:nvPr/>
          </p:nvGraphicFramePr>
          <p:xfrm>
            <a:off x="2869" y="1777"/>
            <a:ext cx="3982" cy="3402"/>
          </p:xfrm>
          <a:graphic>
            <a:graphicData uri="http://schemas.openxmlformats.org/presentationml/2006/ole">
              <mc:AlternateContent xmlns:mc="http://schemas.openxmlformats.org/markup-compatibility/2006">
                <mc:Choice xmlns:v="urn:schemas-microsoft-com:vml" Requires="v">
                  <p:oleObj spid="_x0000_s6" name="" r:id="rId2" imgW="2758440" imgH="2438400" progId="Word.Document.8">
                    <p:embed/>
                  </p:oleObj>
                </mc:Choice>
                <mc:Fallback>
                  <p:oleObj name="" r:id="rId2" imgW="2758440" imgH="2438400" progId="Word.Document.8">
                    <p:embed/>
                    <p:pic>
                      <p:nvPicPr>
                        <p:cNvPr id="0" name="图片 5"/>
                        <p:cNvPicPr/>
                        <p:nvPr/>
                      </p:nvPicPr>
                      <p:blipFill>
                        <a:blip r:embed="rId3"/>
                        <a:stretch>
                          <a:fillRect/>
                        </a:stretch>
                      </p:blipFill>
                      <p:spPr>
                        <a:xfrm>
                          <a:off x="2869" y="1777"/>
                          <a:ext cx="3982" cy="3402"/>
                        </a:xfrm>
                        <a:prstGeom prst="rect">
                          <a:avLst/>
                        </a:prstGeom>
                      </p:spPr>
                    </p:pic>
                  </p:oleObj>
                </mc:Fallback>
              </mc:AlternateContent>
            </a:graphicData>
          </a:graphic>
        </p:graphicFrame>
      </p:grpSp>
      <p:grpSp>
        <p:nvGrpSpPr>
          <p:cNvPr id="9" name="组合 8"/>
          <p:cNvGrpSpPr/>
          <p:nvPr/>
        </p:nvGrpSpPr>
        <p:grpSpPr>
          <a:xfrm>
            <a:off x="4858385" y="1265555"/>
            <a:ext cx="2519680" cy="2429510"/>
            <a:chOff x="6806" y="1777"/>
            <a:chExt cx="3968" cy="3826"/>
          </a:xfrm>
        </p:grpSpPr>
        <p:sp>
          <p:nvSpPr>
            <p:cNvPr id="36" name="文本框 35"/>
            <p:cNvSpPr txBox="1"/>
            <p:nvPr/>
          </p:nvSpPr>
          <p:spPr>
            <a:xfrm>
              <a:off x="7515" y="5179"/>
              <a:ext cx="2550" cy="424"/>
            </a:xfrm>
            <a:prstGeom prst="rect">
              <a:avLst/>
            </a:prstGeom>
            <a:noFill/>
          </p:spPr>
          <p:txBody>
            <a:bodyPr wrap="square" rtlCol="0">
              <a:noAutofit/>
            </a:bodyPr>
            <a:lstStyle/>
            <a:p>
              <a:pPr algn="ctr"/>
              <a:r>
                <a:rPr lang="en-US" altLang="zh-CN" sz="900" dirty="0">
                  <a:solidFill>
                    <a:srgbClr val="002060"/>
                  </a:solidFill>
                </a:rPr>
                <a:t>              2021</a:t>
              </a:r>
              <a:r>
                <a:rPr lang="zh-CN" altLang="en-US" sz="900" dirty="0">
                  <a:solidFill>
                    <a:srgbClr val="002060"/>
                  </a:solidFill>
                </a:rPr>
                <a:t>年</a:t>
              </a:r>
              <a:endParaRPr lang="zh-CN" altLang="en-US" sz="900" dirty="0">
                <a:solidFill>
                  <a:srgbClr val="002060"/>
                </a:solidFill>
              </a:endParaRPr>
            </a:p>
          </p:txBody>
        </p:sp>
        <p:graphicFrame>
          <p:nvGraphicFramePr>
            <p:cNvPr id="7" name="对象 6"/>
            <p:cNvGraphicFramePr/>
            <p:nvPr/>
          </p:nvGraphicFramePr>
          <p:xfrm>
            <a:off x="6806" y="1777"/>
            <a:ext cx="3968" cy="3402"/>
          </p:xfrm>
          <a:graphic>
            <a:graphicData uri="http://schemas.openxmlformats.org/presentationml/2006/ole">
              <mc:AlternateContent xmlns:mc="http://schemas.openxmlformats.org/markup-compatibility/2006">
                <mc:Choice xmlns:v="urn:schemas-microsoft-com:vml" Requires="v">
                  <p:oleObj spid="_x0000_s8" name="" r:id="rId4" imgW="4111625" imgH="2914015" progId="Word.Document.8">
                    <p:embed/>
                  </p:oleObj>
                </mc:Choice>
                <mc:Fallback>
                  <p:oleObj name="" r:id="rId4" imgW="4111625" imgH="2914015" progId="Word.Document.8">
                    <p:embed/>
                    <p:pic>
                      <p:nvPicPr>
                        <p:cNvPr id="0" name="图片 7"/>
                        <p:cNvPicPr/>
                        <p:nvPr/>
                      </p:nvPicPr>
                      <p:blipFill>
                        <a:blip r:embed="rId5"/>
                        <a:stretch>
                          <a:fillRect/>
                        </a:stretch>
                      </p:blipFill>
                      <p:spPr>
                        <a:xfrm>
                          <a:off x="6806" y="1777"/>
                          <a:ext cx="3968" cy="3402"/>
                        </a:xfrm>
                        <a:prstGeom prst="rect">
                          <a:avLst/>
                        </a:prstGeom>
                      </p:spPr>
                    </p:pic>
                  </p:oleObj>
                </mc:Fallback>
              </mc:AlternateContent>
            </a:graphicData>
          </a:graphic>
        </p:graphicFrame>
      </p:gr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28575" y="703263"/>
            <a:ext cx="9144635" cy="529590"/>
          </a:xfrm>
        </p:spPr>
        <p:txBody>
          <a:bodyPr>
            <a:noAutofit/>
          </a:bodyPr>
          <a:lstStyle/>
          <a:p>
            <a:pPr algn="ctr"/>
            <a:r>
              <a:rPr lang="zh-CN" altLang="en-US" sz="2000">
                <a:solidFill>
                  <a:srgbClr val="002060"/>
                </a:solidFill>
                <a:latin typeface="+mj-ea"/>
                <a:ea typeface="+mj-ea"/>
                <a:sym typeface="+mn-ea"/>
              </a:rPr>
              <a:t>4.网络安全领域立法仍需加强，聚焦群众三大核心诉求关切</a:t>
            </a:r>
            <a:endParaRPr lang="zh-CN" altLang="en-US" sz="2000">
              <a:solidFill>
                <a:srgbClr val="002060"/>
              </a:solidFill>
              <a:latin typeface="+mj-ea"/>
              <a:ea typeface="+mj-ea"/>
              <a:sym typeface="+mn-ea"/>
            </a:endParaRPr>
          </a:p>
        </p:txBody>
      </p:sp>
      <p:grpSp>
        <p:nvGrpSpPr>
          <p:cNvPr id="28" name="组合 27"/>
          <p:cNvGrpSpPr/>
          <p:nvPr/>
        </p:nvGrpSpPr>
        <p:grpSpPr>
          <a:xfrm>
            <a:off x="167005" y="3662998"/>
            <a:ext cx="8739505" cy="1365885"/>
            <a:chOff x="372" y="5970"/>
            <a:chExt cx="13763" cy="2151"/>
          </a:xfrm>
        </p:grpSpPr>
        <p:sp>
          <p:nvSpPr>
            <p:cNvPr id="20" name="文本框 19"/>
            <p:cNvSpPr txBox="1"/>
            <p:nvPr/>
          </p:nvSpPr>
          <p:spPr>
            <a:xfrm>
              <a:off x="372" y="6342"/>
              <a:ext cx="13763" cy="1779"/>
            </a:xfrm>
            <a:prstGeom prst="rect">
              <a:avLst/>
            </a:prstGeom>
            <a:noFill/>
          </p:spPr>
          <p:txBody>
            <a:bodyPr wrap="square" rtlCol="0">
              <a:spAutoFit/>
            </a:bodyPr>
            <a:lstStyle/>
            <a:p>
              <a:pPr>
                <a:lnSpc>
                  <a:spcPct val="150000"/>
                </a:lnSpc>
              </a:pPr>
              <a:r>
                <a:rPr sz="1500" b="1" dirty="0">
                  <a:solidFill>
                    <a:srgbClr val="003466"/>
                  </a:solidFill>
                </a:rPr>
                <a:t>要充分理解公众对良好网络生态、清朗网络空间的向往与期待——加强个人信息保护（</a:t>
              </a:r>
              <a:r>
                <a:rPr sz="1500" b="1" dirty="0">
                  <a:solidFill>
                    <a:srgbClr val="C00000"/>
                  </a:solidFill>
                </a:rPr>
                <a:t>77.75%</a:t>
              </a:r>
              <a:r>
                <a:rPr sz="1500" b="1" dirty="0">
                  <a:solidFill>
                    <a:srgbClr val="003466"/>
                  </a:solidFill>
                </a:rPr>
                <a:t>，相较于2021年的84.37%明显下降）、网络平台责任（</a:t>
              </a:r>
              <a:r>
                <a:rPr sz="1500" b="1" dirty="0">
                  <a:solidFill>
                    <a:srgbClr val="C00000"/>
                  </a:solidFill>
                </a:rPr>
                <a:t>67.48%</a:t>
              </a:r>
              <a:r>
                <a:rPr sz="1500" b="1" dirty="0">
                  <a:solidFill>
                    <a:srgbClr val="003466"/>
                  </a:solidFill>
                </a:rPr>
                <a:t>，与2021年的66.97%持平）、未成年人上网保护（</a:t>
              </a:r>
              <a:r>
                <a:rPr sz="1500" b="1" dirty="0">
                  <a:solidFill>
                    <a:srgbClr val="C00000"/>
                  </a:solidFill>
                </a:rPr>
                <a:t>55.46%</a:t>
              </a:r>
              <a:r>
                <a:rPr sz="1500" b="1" dirty="0">
                  <a:solidFill>
                    <a:srgbClr val="003466"/>
                  </a:solidFill>
                </a:rPr>
                <a:t>，相较于2021年的64.24%明显下降）</a:t>
              </a:r>
              <a:r>
                <a:rPr lang="zh-CN" sz="1500" b="1" dirty="0">
                  <a:solidFill>
                    <a:srgbClr val="003466"/>
                  </a:solidFill>
                </a:rPr>
                <a:t>仍是</a:t>
              </a:r>
              <a:r>
                <a:rPr sz="1500" b="1" dirty="0">
                  <a:solidFill>
                    <a:srgbClr val="003466"/>
                  </a:solidFill>
                </a:rPr>
                <a:t>群众核心诉求与关切。</a:t>
              </a:r>
              <a:endParaRPr sz="1500" b="1" dirty="0">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5" name="组合 4"/>
          <p:cNvGrpSpPr/>
          <p:nvPr/>
        </p:nvGrpSpPr>
        <p:grpSpPr>
          <a:xfrm>
            <a:off x="1914525" y="1233170"/>
            <a:ext cx="5739130" cy="2663825"/>
            <a:chOff x="3025" y="1787"/>
            <a:chExt cx="9038" cy="4195"/>
          </a:xfrm>
        </p:grpSpPr>
        <p:grpSp>
          <p:nvGrpSpPr>
            <p:cNvPr id="3" name="组合 2"/>
            <p:cNvGrpSpPr/>
            <p:nvPr/>
          </p:nvGrpSpPr>
          <p:grpSpPr>
            <a:xfrm>
              <a:off x="3025" y="1787"/>
              <a:ext cx="9038" cy="3966"/>
              <a:chOff x="2046" y="2099"/>
              <a:chExt cx="9038" cy="3966"/>
            </a:xfrm>
          </p:grpSpPr>
          <p:sp>
            <p:nvSpPr>
              <p:cNvPr id="9" name="文本框 8"/>
              <p:cNvSpPr txBox="1"/>
              <p:nvPr/>
            </p:nvSpPr>
            <p:spPr>
              <a:xfrm>
                <a:off x="3298" y="5575"/>
                <a:ext cx="6905" cy="491"/>
              </a:xfrm>
              <a:prstGeom prst="rect">
                <a:avLst/>
              </a:prstGeom>
              <a:noFill/>
            </p:spPr>
            <p:txBody>
              <a:bodyPr wrap="square" rtlCol="0">
                <a:noAutofit/>
              </a:bodyPr>
              <a:lstStyle/>
              <a:p>
                <a:pPr algn="ctr"/>
                <a:r>
                  <a:rPr lang="en-US" altLang="zh-CN" sz="900">
                    <a:solidFill>
                      <a:srgbClr val="002060"/>
                    </a:solidFill>
                  </a:rPr>
                  <a:t>2022</a:t>
                </a:r>
                <a:r>
                  <a:rPr lang="zh-CN" altLang="en-US" sz="900">
                    <a:solidFill>
                      <a:srgbClr val="002060"/>
                    </a:solidFill>
                  </a:rPr>
                  <a:t>年</a:t>
                </a:r>
                <a:r>
                  <a:rPr lang="en-US" altLang="zh-CN" sz="900">
                    <a:solidFill>
                      <a:srgbClr val="002060"/>
                    </a:solidFill>
                  </a:rPr>
                  <a:t>                                                                                             2021</a:t>
                </a:r>
                <a:r>
                  <a:rPr lang="zh-CN" altLang="en-US" sz="900">
                    <a:solidFill>
                      <a:srgbClr val="002060"/>
                    </a:solidFill>
                  </a:rPr>
                  <a:t>年</a:t>
                </a:r>
                <a:endParaRPr lang="zh-CN" altLang="en-US" sz="900">
                  <a:solidFill>
                    <a:srgbClr val="002060"/>
                  </a:solidFill>
                </a:endParaRPr>
              </a:p>
              <a:p>
                <a:pPr algn="ctr"/>
                <a:endParaRPr lang="zh-CN" altLang="en-US" sz="900">
                  <a:solidFill>
                    <a:srgbClr val="002060"/>
                  </a:solidFill>
                </a:endParaRPr>
              </a:p>
            </p:txBody>
          </p:sp>
          <p:graphicFrame>
            <p:nvGraphicFramePr>
              <p:cNvPr id="41" name="对象 40"/>
              <p:cNvGraphicFramePr/>
              <p:nvPr/>
            </p:nvGraphicFramePr>
            <p:xfrm>
              <a:off x="2046" y="2099"/>
              <a:ext cx="3969" cy="3402"/>
            </p:xfrm>
            <a:graphic>
              <a:graphicData uri="http://schemas.openxmlformats.org/presentationml/2006/ole">
                <mc:AlternateContent xmlns:mc="http://schemas.openxmlformats.org/markup-compatibility/2006">
                  <mc:Choice xmlns:v="urn:schemas-microsoft-com:vml" Requires="v">
                    <p:oleObj spid="_x0000_s3078" name="" r:id="rId2" imgW="2753995" imgH="2433955" progId="Word.Document.8">
                      <p:embed/>
                    </p:oleObj>
                  </mc:Choice>
                  <mc:Fallback>
                    <p:oleObj name="" r:id="rId2" imgW="2753995" imgH="2433955" progId="Word.Document.8">
                      <p:embed/>
                      <p:pic>
                        <p:nvPicPr>
                          <p:cNvPr id="0" name="图片 41"/>
                          <p:cNvPicPr/>
                          <p:nvPr/>
                        </p:nvPicPr>
                        <p:blipFill>
                          <a:blip r:embed="rId3"/>
                          <a:stretch>
                            <a:fillRect/>
                          </a:stretch>
                        </p:blipFill>
                        <p:spPr>
                          <a:xfrm>
                            <a:off x="2046" y="2099"/>
                            <a:ext cx="3969" cy="3402"/>
                          </a:xfrm>
                          <a:prstGeom prst="rect">
                            <a:avLst/>
                          </a:prstGeom>
                        </p:spPr>
                      </p:pic>
                    </p:oleObj>
                  </mc:Fallback>
                </mc:AlternateContent>
              </a:graphicData>
            </a:graphic>
          </p:graphicFrame>
          <p:pic>
            <p:nvPicPr>
              <p:cNvPr id="2" name="图片 1"/>
              <p:cNvPicPr/>
              <p:nvPr/>
            </p:nvPicPr>
            <p:blipFill>
              <a:blip r:embed="rId4"/>
              <a:stretch>
                <a:fillRect/>
              </a:stretch>
            </p:blipFill>
            <p:spPr>
              <a:xfrm>
                <a:off x="7116" y="2099"/>
                <a:ext cx="3969" cy="3402"/>
              </a:xfrm>
              <a:prstGeom prst="rect">
                <a:avLst/>
              </a:prstGeom>
            </p:spPr>
          </p:pic>
        </p:grpSp>
        <p:sp>
          <p:nvSpPr>
            <p:cNvPr id="4" name="文本框 3"/>
            <p:cNvSpPr txBox="1"/>
            <p:nvPr/>
          </p:nvSpPr>
          <p:spPr>
            <a:xfrm>
              <a:off x="5897" y="5620"/>
              <a:ext cx="3535" cy="362"/>
            </a:xfrm>
            <a:prstGeom prst="rect">
              <a:avLst/>
            </a:prstGeom>
            <a:noFill/>
          </p:spPr>
          <p:txBody>
            <a:bodyPr wrap="square" rtlCol="0" anchor="t">
              <a:spAutoFit/>
            </a:bodyPr>
            <a:p>
              <a:r>
                <a:rPr lang="zh-CN" altLang="en-US" sz="900">
                  <a:solidFill>
                    <a:srgbClr val="002060"/>
                  </a:solidFill>
                  <a:sym typeface="+mn-ea"/>
                </a:rPr>
                <a:t>公众认为亟须加强的网络安全立法工作</a:t>
              </a:r>
              <a:endParaRPr lang="zh-CN" altLang="en-US" sz="900">
                <a:solidFill>
                  <a:srgbClr val="002060"/>
                </a:solidFill>
                <a:sym typeface="+mn-ea"/>
              </a:endParaRPr>
            </a:p>
          </p:txBody>
        </p:sp>
      </p:grpSp>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zh-CN" altLang="en-US" sz="2000">
                <a:solidFill>
                  <a:srgbClr val="002060"/>
                </a:solidFill>
                <a:latin typeface="+mj-ea"/>
                <a:ea typeface="+mj-ea"/>
                <a:sym typeface="+mn-ea"/>
              </a:rPr>
              <a:t>5.依法开展网络安全监管执法，政府切实保障网络及数据安全</a:t>
            </a:r>
            <a:endParaRPr lang="zh-CN" altLang="en-US" sz="2000">
              <a:solidFill>
                <a:srgbClr val="002060"/>
              </a:solidFill>
              <a:latin typeface="+mj-ea"/>
              <a:ea typeface="+mj-ea"/>
              <a:sym typeface="+mn-ea"/>
            </a:endParaRPr>
          </a:p>
        </p:txBody>
      </p:sp>
      <p:grpSp>
        <p:nvGrpSpPr>
          <p:cNvPr id="28" name="组合 27"/>
          <p:cNvGrpSpPr/>
          <p:nvPr/>
        </p:nvGrpSpPr>
        <p:grpSpPr>
          <a:xfrm>
            <a:off x="234315" y="3662998"/>
            <a:ext cx="8739505" cy="1481455"/>
            <a:chOff x="478" y="5970"/>
            <a:chExt cx="13763" cy="2333"/>
          </a:xfrm>
        </p:grpSpPr>
        <p:sp>
          <p:nvSpPr>
            <p:cNvPr id="20" name="文本框 19"/>
            <p:cNvSpPr txBox="1"/>
            <p:nvPr/>
          </p:nvSpPr>
          <p:spPr>
            <a:xfrm>
              <a:off x="478" y="6524"/>
              <a:ext cx="13763" cy="1779"/>
            </a:xfrm>
            <a:prstGeom prst="rect">
              <a:avLst/>
            </a:prstGeom>
            <a:noFill/>
          </p:spPr>
          <p:txBody>
            <a:bodyPr wrap="square" rtlCol="0">
              <a:spAutoFit/>
            </a:bodyPr>
            <a:lstStyle/>
            <a:p>
              <a:pPr>
                <a:lnSpc>
                  <a:spcPct val="150000"/>
                </a:lnSpc>
              </a:pPr>
              <a:r>
                <a:rPr lang="zh-CN" altLang="en-US" sz="1500" b="1">
                  <a:solidFill>
                    <a:srgbClr val="003466"/>
                  </a:solidFill>
                </a:rPr>
                <a:t>2022年，公众对政府网络安全监督管理、行政执法工作评价较高，</a:t>
              </a:r>
              <a:r>
                <a:rPr lang="zh-CN" altLang="en-US" sz="1500" b="1">
                  <a:solidFill>
                    <a:srgbClr val="C00000"/>
                  </a:solidFill>
                </a:rPr>
                <a:t>59.36%</a:t>
              </a:r>
              <a:r>
                <a:rPr lang="zh-CN" altLang="en-US" sz="1500" b="1">
                  <a:solidFill>
                    <a:srgbClr val="003466"/>
                  </a:solidFill>
                </a:rPr>
                <a:t>公众表示非常/较满意，与2021年的59.34%持平。</a:t>
              </a:r>
              <a:r>
                <a:rPr lang="zh-CN" altLang="en-US" sz="1500" b="1">
                  <a:solidFill>
                    <a:srgbClr val="003466"/>
                  </a:solidFill>
                  <a:sym typeface="+mn-ea"/>
                </a:rPr>
                <a:t>但仍存在少数负面评价，</a:t>
              </a:r>
              <a:r>
                <a:rPr lang="en-US" altLang="zh-CN" sz="1500" b="1">
                  <a:solidFill>
                    <a:srgbClr val="003466"/>
                  </a:solidFill>
                  <a:sym typeface="+mn-ea"/>
                </a:rPr>
                <a:t>10.75%</a:t>
              </a:r>
              <a:r>
                <a:rPr lang="zh-CN" altLang="en-US" sz="1500" b="1">
                  <a:solidFill>
                    <a:srgbClr val="003466"/>
                  </a:solidFill>
                  <a:sym typeface="+mn-ea"/>
                </a:rPr>
                <a:t>表示较不满意或非常不满意，较</a:t>
              </a:r>
              <a:r>
                <a:rPr lang="en-US" altLang="zh-CN" sz="1500" b="1">
                  <a:solidFill>
                    <a:srgbClr val="003466"/>
                  </a:solidFill>
                  <a:sym typeface="+mn-ea"/>
                </a:rPr>
                <a:t>2021</a:t>
              </a:r>
              <a:r>
                <a:rPr lang="zh-CN" altLang="en-US" sz="1500" b="1">
                  <a:solidFill>
                    <a:srgbClr val="003466"/>
                  </a:solidFill>
                  <a:sym typeface="+mn-ea"/>
                </a:rPr>
                <a:t>年的</a:t>
              </a:r>
              <a:r>
                <a:rPr lang="en-US" altLang="zh-CN" sz="1500" b="1">
                  <a:solidFill>
                    <a:srgbClr val="003466"/>
                  </a:solidFill>
                  <a:sym typeface="+mn-ea"/>
                </a:rPr>
                <a:t>5.18%</a:t>
              </a:r>
              <a:r>
                <a:rPr lang="zh-CN" altLang="en-US" sz="1500" b="1">
                  <a:solidFill>
                    <a:srgbClr val="003466"/>
                  </a:solidFill>
                  <a:sym typeface="+mn-ea"/>
                </a:rPr>
                <a:t>有所上升。</a:t>
              </a:r>
              <a:endParaRPr lang="zh-CN" altLang="en-US" sz="1500" b="1">
                <a:solidFill>
                  <a:srgbClr val="003466"/>
                </a:solidFill>
                <a:sym typeface="+mn-ea"/>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5" name="组合 4"/>
          <p:cNvGrpSpPr/>
          <p:nvPr/>
        </p:nvGrpSpPr>
        <p:grpSpPr>
          <a:xfrm>
            <a:off x="1852930" y="1338580"/>
            <a:ext cx="5963285" cy="2638425"/>
            <a:chOff x="2753" y="2311"/>
            <a:chExt cx="9391" cy="4155"/>
          </a:xfrm>
        </p:grpSpPr>
        <p:sp>
          <p:nvSpPr>
            <p:cNvPr id="7" name="文本框 6"/>
            <p:cNvSpPr txBox="1"/>
            <p:nvPr/>
          </p:nvSpPr>
          <p:spPr>
            <a:xfrm>
              <a:off x="2753" y="5713"/>
              <a:ext cx="9371" cy="542"/>
            </a:xfrm>
            <a:prstGeom prst="rect">
              <a:avLst/>
            </a:prstGeom>
            <a:noFill/>
          </p:spPr>
          <p:txBody>
            <a:bodyPr wrap="square" rtlCol="0">
              <a:noAutofit/>
            </a:bodyPr>
            <a:lstStyle/>
            <a:p>
              <a:pPr algn="ctr"/>
              <a:r>
                <a:rPr lang="en-US" altLang="zh-CN" sz="900">
                  <a:solidFill>
                    <a:srgbClr val="002060"/>
                  </a:solidFill>
                </a:rPr>
                <a:t>2022</a:t>
              </a:r>
              <a:r>
                <a:rPr lang="zh-CN" altLang="en-US" sz="900">
                  <a:solidFill>
                    <a:srgbClr val="002060"/>
                  </a:solidFill>
                </a:rPr>
                <a:t>年</a:t>
              </a:r>
              <a:r>
                <a:rPr lang="en-US" altLang="zh-CN" sz="900">
                  <a:solidFill>
                    <a:srgbClr val="002060"/>
                  </a:solidFill>
                </a:rPr>
                <a:t>                                                                                                           2021</a:t>
              </a:r>
              <a:r>
                <a:rPr lang="zh-CN" altLang="en-US" sz="900">
                  <a:solidFill>
                    <a:srgbClr val="002060"/>
                  </a:solidFill>
                </a:rPr>
                <a:t>年</a:t>
              </a:r>
              <a:r>
                <a:rPr lang="en-US" altLang="zh-CN" sz="900">
                  <a:solidFill>
                    <a:srgbClr val="002060"/>
                  </a:solidFill>
                </a:rPr>
                <a:t>   </a:t>
              </a:r>
              <a:endParaRPr lang="en-US" altLang="zh-CN" sz="900">
                <a:solidFill>
                  <a:srgbClr val="002060"/>
                </a:solidFill>
              </a:endParaRPr>
            </a:p>
          </p:txBody>
        </p:sp>
        <p:graphicFrame>
          <p:nvGraphicFramePr>
            <p:cNvPr id="2" name="对象 1"/>
            <p:cNvGraphicFramePr/>
            <p:nvPr/>
          </p:nvGraphicFramePr>
          <p:xfrm>
            <a:off x="2753" y="2311"/>
            <a:ext cx="3969" cy="3402"/>
          </p:xfrm>
          <a:graphic>
            <a:graphicData uri="http://schemas.openxmlformats.org/presentationml/2006/ole">
              <mc:AlternateContent xmlns:mc="http://schemas.openxmlformats.org/markup-compatibility/2006">
                <mc:Choice xmlns:v="urn:schemas-microsoft-com:vml" Requires="v">
                  <p:oleObj spid="_x0000_s4100" name="" r:id="rId2" imgW="2662555" imgH="2371090" progId="Word.Document.8">
                    <p:embed/>
                  </p:oleObj>
                </mc:Choice>
                <mc:Fallback>
                  <p:oleObj name="" r:id="rId2" imgW="2662555" imgH="2371090" progId="Word.Document.8">
                    <p:embed/>
                    <p:pic>
                      <p:nvPicPr>
                        <p:cNvPr id="0" name="图片 2"/>
                        <p:cNvPicPr/>
                        <p:nvPr/>
                      </p:nvPicPr>
                      <p:blipFill>
                        <a:blip r:embed="rId3"/>
                        <a:stretch>
                          <a:fillRect/>
                        </a:stretch>
                      </p:blipFill>
                      <p:spPr>
                        <a:xfrm>
                          <a:off x="2753" y="2311"/>
                          <a:ext cx="3969" cy="3402"/>
                        </a:xfrm>
                        <a:prstGeom prst="rect">
                          <a:avLst/>
                        </a:prstGeom>
                      </p:spPr>
                    </p:pic>
                  </p:oleObj>
                </mc:Fallback>
              </mc:AlternateContent>
            </a:graphicData>
          </a:graphic>
        </p:graphicFrame>
        <p:pic>
          <p:nvPicPr>
            <p:cNvPr id="3" name="图片 2"/>
            <p:cNvPicPr/>
            <p:nvPr/>
          </p:nvPicPr>
          <p:blipFill>
            <a:blip r:embed="rId4"/>
            <a:stretch>
              <a:fillRect/>
            </a:stretch>
          </p:blipFill>
          <p:spPr>
            <a:xfrm>
              <a:off x="8176" y="2311"/>
              <a:ext cx="3969" cy="3402"/>
            </a:xfrm>
            <a:prstGeom prst="rect">
              <a:avLst/>
            </a:prstGeom>
          </p:spPr>
        </p:pic>
        <p:sp>
          <p:nvSpPr>
            <p:cNvPr id="4" name="文本框 3"/>
            <p:cNvSpPr txBox="1"/>
            <p:nvPr/>
          </p:nvSpPr>
          <p:spPr>
            <a:xfrm>
              <a:off x="5502" y="6104"/>
              <a:ext cx="3873" cy="362"/>
            </a:xfrm>
            <a:prstGeom prst="rect">
              <a:avLst/>
            </a:prstGeom>
            <a:noFill/>
          </p:spPr>
          <p:txBody>
            <a:bodyPr wrap="square" rtlCol="0" anchor="t">
              <a:spAutoFit/>
            </a:bodyPr>
            <a:p>
              <a:r>
                <a:rPr lang="en-US" altLang="zh-CN" sz="900">
                  <a:solidFill>
                    <a:srgbClr val="002060"/>
                  </a:solidFill>
                  <a:sym typeface="+mn-ea"/>
                </a:rPr>
                <a:t> </a:t>
              </a:r>
              <a:r>
                <a:rPr lang="zh-CN" altLang="en-US" sz="900">
                  <a:solidFill>
                    <a:srgbClr val="002060"/>
                  </a:solidFill>
                  <a:sym typeface="+mn-ea"/>
                </a:rPr>
                <a:t>公众对政府网络安全监管执法表现的满意度</a:t>
              </a:r>
              <a:r>
                <a:rPr lang="en-US" altLang="zh-CN" sz="900">
                  <a:solidFill>
                    <a:srgbClr val="002060"/>
                  </a:solidFill>
                  <a:sym typeface="+mn-ea"/>
                </a:rPr>
                <a:t> </a:t>
              </a:r>
              <a:endParaRPr lang="en-US" altLang="zh-CN" sz="900">
                <a:solidFill>
                  <a:srgbClr val="002060"/>
                </a:solidFill>
                <a:sym typeface="+mn-ea"/>
              </a:endParaRPr>
            </a:p>
          </p:txBody>
        </p:sp>
      </p:gr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126365" y="808673"/>
            <a:ext cx="9144635" cy="529590"/>
          </a:xfrm>
        </p:spPr>
        <p:txBody>
          <a:bodyPr>
            <a:noAutofit/>
          </a:bodyPr>
          <a:lstStyle/>
          <a:p>
            <a:pPr algn="ctr"/>
            <a:r>
              <a:rPr lang="zh-CN" altLang="en-US" sz="2000">
                <a:solidFill>
                  <a:srgbClr val="002060"/>
                </a:solidFill>
                <a:latin typeface="+mj-ea"/>
                <a:ea typeface="+mj-ea"/>
                <a:sym typeface="+mn-ea"/>
              </a:rPr>
              <a:t>6.网络安全司法工作卓有成效，公众对司法工作满意度较高</a:t>
            </a:r>
            <a:endParaRPr lang="zh-CN" altLang="en-US" sz="2000">
              <a:solidFill>
                <a:srgbClr val="002060"/>
              </a:solidFill>
              <a:latin typeface="+mj-ea"/>
              <a:ea typeface="+mj-ea"/>
              <a:sym typeface="+mn-ea"/>
            </a:endParaRPr>
          </a:p>
        </p:txBody>
      </p:sp>
      <p:grpSp>
        <p:nvGrpSpPr>
          <p:cNvPr id="28" name="组合 27"/>
          <p:cNvGrpSpPr/>
          <p:nvPr/>
        </p:nvGrpSpPr>
        <p:grpSpPr>
          <a:xfrm>
            <a:off x="202565" y="3662998"/>
            <a:ext cx="8739505" cy="1459230"/>
            <a:chOff x="428" y="5970"/>
            <a:chExt cx="13763" cy="2298"/>
          </a:xfrm>
        </p:grpSpPr>
        <p:sp>
          <p:nvSpPr>
            <p:cNvPr id="20" name="文本框 19"/>
            <p:cNvSpPr txBox="1"/>
            <p:nvPr/>
          </p:nvSpPr>
          <p:spPr>
            <a:xfrm>
              <a:off x="428" y="6489"/>
              <a:ext cx="13763" cy="1779"/>
            </a:xfrm>
            <a:prstGeom prst="rect">
              <a:avLst/>
            </a:prstGeom>
            <a:noFill/>
          </p:spPr>
          <p:txBody>
            <a:bodyPr wrap="square" rtlCol="0">
              <a:spAutoFit/>
            </a:bodyPr>
            <a:lstStyle/>
            <a:p>
              <a:pPr algn="l">
                <a:lnSpc>
                  <a:spcPct val="150000"/>
                </a:lnSpc>
                <a:buClrTx/>
                <a:buSzTx/>
                <a:buFontTx/>
              </a:pPr>
              <a:r>
                <a:rPr lang="zh-CN" altLang="en-US" sz="1500" b="1">
                  <a:solidFill>
                    <a:srgbClr val="002060"/>
                  </a:solidFill>
                  <a:sym typeface="+mn-ea"/>
                </a:rPr>
                <a:t>2022年，公众对网络安全司法各项工作的满意度较高，</a:t>
              </a:r>
              <a:r>
                <a:rPr lang="zh-CN" altLang="en-US" sz="1500" b="1">
                  <a:solidFill>
                    <a:srgbClr val="C00000"/>
                  </a:solidFill>
                  <a:sym typeface="+mn-ea"/>
                </a:rPr>
                <a:t>63.37%</a:t>
              </a:r>
              <a:r>
                <a:rPr lang="zh-CN" altLang="en-US" sz="1500" b="1">
                  <a:solidFill>
                    <a:srgbClr val="002060"/>
                  </a:solidFill>
                  <a:sym typeface="+mn-ea"/>
                </a:rPr>
                <a:t>公众表示非常/较满意。</a:t>
              </a:r>
              <a:endParaRPr lang="zh-CN" altLang="en-US" sz="1500" b="1">
                <a:solidFill>
                  <a:srgbClr val="002060"/>
                </a:solidFill>
                <a:sym typeface="+mn-ea"/>
              </a:endParaRPr>
            </a:p>
            <a:p>
              <a:pPr algn="l">
                <a:lnSpc>
                  <a:spcPct val="150000"/>
                </a:lnSpc>
                <a:buClrTx/>
                <a:buSzTx/>
                <a:buFontTx/>
              </a:pPr>
              <a:r>
                <a:rPr lang="zh-CN" altLang="en-US" sz="1500" b="1">
                  <a:solidFill>
                    <a:srgbClr val="002060"/>
                  </a:solidFill>
                  <a:sym typeface="+mn-ea"/>
                </a:rPr>
                <a:t>在公众对网络安全司法工作在维护公平正义成效的评分方面，</a:t>
              </a:r>
              <a:r>
                <a:rPr lang="zh-CN" altLang="en-US" sz="1500" b="1">
                  <a:solidFill>
                    <a:srgbClr val="C00000"/>
                  </a:solidFill>
                  <a:sym typeface="+mn-ea"/>
                </a:rPr>
                <a:t>97.22%</a:t>
              </a:r>
              <a:r>
                <a:rPr lang="zh-CN" altLang="en-US" sz="1500" b="1">
                  <a:solidFill>
                    <a:srgbClr val="002060"/>
                  </a:solidFill>
                  <a:sym typeface="+mn-ea"/>
                </a:rPr>
                <a:t>公众对司法工作成效评分为5分以上，</a:t>
              </a:r>
              <a:r>
                <a:rPr lang="zh-CN" altLang="en-US" sz="1500" b="1">
                  <a:solidFill>
                    <a:srgbClr val="C00000"/>
                  </a:solidFill>
                  <a:sym typeface="+mn-ea"/>
                </a:rPr>
                <a:t>28.82%</a:t>
              </a:r>
              <a:r>
                <a:rPr lang="zh-CN" altLang="en-US" sz="1500" b="1">
                  <a:solidFill>
                    <a:srgbClr val="002060"/>
                  </a:solidFill>
                  <a:sym typeface="+mn-ea"/>
                </a:rPr>
                <a:t>公众对司法工作成效评分为满分10分。</a:t>
              </a:r>
              <a:endParaRPr lang="zh-CN" altLang="en-US" sz="1500" b="1">
                <a:solidFill>
                  <a:srgbClr val="002060"/>
                </a:solidFill>
                <a:sym typeface="+mn-ea"/>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13" name="组合 12"/>
          <p:cNvGrpSpPr/>
          <p:nvPr/>
        </p:nvGrpSpPr>
        <p:grpSpPr>
          <a:xfrm>
            <a:off x="2236470" y="1492568"/>
            <a:ext cx="4588510" cy="2272665"/>
            <a:chOff x="5769" y="2107"/>
            <a:chExt cx="7226" cy="3579"/>
          </a:xfrm>
        </p:grpSpPr>
        <p:grpSp>
          <p:nvGrpSpPr>
            <p:cNvPr id="11" name="组合 10"/>
            <p:cNvGrpSpPr/>
            <p:nvPr/>
          </p:nvGrpSpPr>
          <p:grpSpPr>
            <a:xfrm>
              <a:off x="5769" y="2107"/>
              <a:ext cx="3536" cy="3579"/>
              <a:chOff x="5769" y="2107"/>
              <a:chExt cx="3536" cy="3579"/>
            </a:xfrm>
          </p:grpSpPr>
          <p:sp>
            <p:nvSpPr>
              <p:cNvPr id="17" name="文本框 16"/>
              <p:cNvSpPr txBox="1"/>
              <p:nvPr/>
            </p:nvSpPr>
            <p:spPr>
              <a:xfrm>
                <a:off x="5769" y="5231"/>
                <a:ext cx="3536" cy="455"/>
              </a:xfrm>
              <a:prstGeom prst="rect">
                <a:avLst/>
              </a:prstGeom>
              <a:noFill/>
            </p:spPr>
            <p:txBody>
              <a:bodyPr wrap="square" rtlCol="0">
                <a:noAutofit/>
              </a:bodyPr>
              <a:lstStyle/>
              <a:p>
                <a:pPr algn="ctr"/>
                <a:r>
                  <a:rPr lang="en-US" altLang="zh-CN" sz="900">
                    <a:solidFill>
                      <a:srgbClr val="002060"/>
                    </a:solidFill>
                  </a:rPr>
                  <a:t>2022</a:t>
                </a:r>
                <a:r>
                  <a:rPr lang="zh-CN" altLang="en-US" sz="900">
                    <a:solidFill>
                      <a:srgbClr val="002060"/>
                    </a:solidFill>
                  </a:rPr>
                  <a:t>年公众网络安全方面的司法工作状况满意度</a:t>
                </a:r>
                <a:endParaRPr lang="zh-CN" altLang="en-US" sz="900">
                  <a:solidFill>
                    <a:srgbClr val="002060"/>
                  </a:solidFill>
                </a:endParaRPr>
              </a:p>
            </p:txBody>
          </p:sp>
          <p:graphicFrame>
            <p:nvGraphicFramePr>
              <p:cNvPr id="4" name="对象 3"/>
              <p:cNvGraphicFramePr/>
              <p:nvPr/>
            </p:nvGraphicFramePr>
            <p:xfrm>
              <a:off x="5809" y="2107"/>
              <a:ext cx="3249" cy="3124"/>
            </p:xfrm>
            <a:graphic>
              <a:graphicData uri="http://schemas.openxmlformats.org/presentationml/2006/ole">
                <mc:AlternateContent xmlns:mc="http://schemas.openxmlformats.org/markup-compatibility/2006">
                  <mc:Choice xmlns:v="urn:schemas-microsoft-com:vml" Requires="v">
                    <p:oleObj spid="_x0000_s4101" name="" r:id="rId2" imgW="2561590" imgH="2282825" progId="Word.Document.8">
                      <p:embed/>
                    </p:oleObj>
                  </mc:Choice>
                  <mc:Fallback>
                    <p:oleObj name="" r:id="rId2" imgW="2561590" imgH="2282825" progId="Word.Document.8">
                      <p:embed/>
                      <p:pic>
                        <p:nvPicPr>
                          <p:cNvPr id="0" name="图片 4"/>
                          <p:cNvPicPr/>
                          <p:nvPr/>
                        </p:nvPicPr>
                        <p:blipFill>
                          <a:blip r:embed="rId3"/>
                          <a:stretch>
                            <a:fillRect/>
                          </a:stretch>
                        </p:blipFill>
                        <p:spPr>
                          <a:xfrm>
                            <a:off x="5809" y="2107"/>
                            <a:ext cx="3249" cy="3124"/>
                          </a:xfrm>
                          <a:prstGeom prst="rect">
                            <a:avLst/>
                          </a:prstGeom>
                        </p:spPr>
                      </p:pic>
                    </p:oleObj>
                  </mc:Fallback>
                </mc:AlternateContent>
              </a:graphicData>
            </a:graphic>
          </p:graphicFrame>
        </p:grpSp>
        <p:grpSp>
          <p:nvGrpSpPr>
            <p:cNvPr id="12" name="组合 11"/>
            <p:cNvGrpSpPr/>
            <p:nvPr/>
          </p:nvGrpSpPr>
          <p:grpSpPr>
            <a:xfrm>
              <a:off x="9647" y="2107"/>
              <a:ext cx="3348" cy="3579"/>
              <a:chOff x="9647" y="2107"/>
              <a:chExt cx="3348" cy="3579"/>
            </a:xfrm>
          </p:grpSpPr>
          <p:sp>
            <p:nvSpPr>
              <p:cNvPr id="9" name="文本框 8"/>
              <p:cNvSpPr txBox="1"/>
              <p:nvPr/>
            </p:nvSpPr>
            <p:spPr>
              <a:xfrm>
                <a:off x="9647" y="5231"/>
                <a:ext cx="3348" cy="455"/>
              </a:xfrm>
              <a:prstGeom prst="rect">
                <a:avLst/>
              </a:prstGeom>
              <a:noFill/>
            </p:spPr>
            <p:txBody>
              <a:bodyPr wrap="square" rtlCol="0">
                <a:noAutofit/>
              </a:bodyPr>
              <a:lstStyle/>
              <a:p>
                <a:pPr algn="ctr"/>
                <a:r>
                  <a:rPr lang="en-US" altLang="zh-CN" sz="900">
                    <a:solidFill>
                      <a:srgbClr val="002060"/>
                    </a:solidFill>
                  </a:rPr>
                  <a:t>2022</a:t>
                </a:r>
                <a:r>
                  <a:rPr lang="zh-CN" altLang="en-US" sz="900">
                    <a:solidFill>
                      <a:srgbClr val="002060"/>
                    </a:solidFill>
                  </a:rPr>
                  <a:t>年公众对网络安全领域的司法工作的评价</a:t>
                </a:r>
                <a:endParaRPr lang="zh-CN" altLang="en-US" sz="900">
                  <a:solidFill>
                    <a:srgbClr val="002060"/>
                  </a:solidFill>
                </a:endParaRPr>
              </a:p>
            </p:txBody>
          </p:sp>
          <p:graphicFrame>
            <p:nvGraphicFramePr>
              <p:cNvPr id="6" name="对象 5"/>
              <p:cNvGraphicFramePr/>
              <p:nvPr/>
            </p:nvGraphicFramePr>
            <p:xfrm>
              <a:off x="9695" y="2107"/>
              <a:ext cx="3250" cy="3124"/>
            </p:xfrm>
            <a:graphic>
              <a:graphicData uri="http://schemas.openxmlformats.org/presentationml/2006/ole">
                <mc:AlternateContent xmlns:mc="http://schemas.openxmlformats.org/markup-compatibility/2006">
                  <mc:Choice xmlns:v="urn:schemas-microsoft-com:vml" Requires="v">
                    <p:oleObj spid="_x0000_s4102" name="" r:id="rId4" imgW="2580005" imgH="2298065" progId="Word.Document.8">
                      <p:embed/>
                    </p:oleObj>
                  </mc:Choice>
                  <mc:Fallback>
                    <p:oleObj name="" r:id="rId4" imgW="2580005" imgH="2298065" progId="Word.Document.8">
                      <p:embed/>
                      <p:pic>
                        <p:nvPicPr>
                          <p:cNvPr id="0" name="图片 7"/>
                          <p:cNvPicPr/>
                          <p:nvPr/>
                        </p:nvPicPr>
                        <p:blipFill>
                          <a:blip r:embed="rId5"/>
                          <a:stretch>
                            <a:fillRect/>
                          </a:stretch>
                        </p:blipFill>
                        <p:spPr>
                          <a:xfrm>
                            <a:off x="9695" y="2107"/>
                            <a:ext cx="3250" cy="3124"/>
                          </a:xfrm>
                          <a:prstGeom prst="rect">
                            <a:avLst/>
                          </a:prstGeom>
                        </p:spPr>
                      </p:pic>
                    </p:oleObj>
                  </mc:Fallback>
                </mc:AlternateContent>
              </a:graphicData>
            </a:graphic>
          </p:graphicFrame>
        </p:grpSp>
      </p:grp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1"/>
          <p:cNvPicPr>
            <a:picLocks noGrp="1"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5410835" y="1985010"/>
            <a:ext cx="1894205" cy="189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a:xfrm>
            <a:off x="566218" y="2059940"/>
            <a:ext cx="3898329" cy="2574172"/>
            <a:chOff x="400" y="1802"/>
            <a:chExt cx="8802" cy="7693"/>
          </a:xfrm>
        </p:grpSpPr>
        <p:grpSp>
          <p:nvGrpSpPr>
            <p:cNvPr id="18" name="组合 17"/>
            <p:cNvGrpSpPr/>
            <p:nvPr/>
          </p:nvGrpSpPr>
          <p:grpSpPr>
            <a:xfrm rot="0">
              <a:off x="400" y="1802"/>
              <a:ext cx="8802" cy="1068"/>
              <a:chOff x="451" y="6462"/>
              <a:chExt cx="8996" cy="1068"/>
            </a:xfrm>
          </p:grpSpPr>
          <p:sp>
            <p:nvSpPr>
              <p:cNvPr id="8" name="矩形 7"/>
              <p:cNvSpPr/>
              <p:nvPr/>
            </p:nvSpPr>
            <p:spPr>
              <a:xfrm>
                <a:off x="451" y="6463"/>
                <a:ext cx="8996" cy="106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文本框 8"/>
              <p:cNvSpPr txBox="1"/>
              <p:nvPr/>
            </p:nvSpPr>
            <p:spPr>
              <a:xfrm>
                <a:off x="1009" y="6517"/>
                <a:ext cx="1850" cy="962"/>
              </a:xfrm>
              <a:prstGeom prst="rect">
                <a:avLst/>
              </a:prstGeom>
              <a:noFill/>
            </p:spPr>
            <p:txBody>
              <a:bodyPr wrap="square" rtlCol="0" anchor="ctr" anchorCtr="0">
                <a:spAutoFit/>
              </a:bodyPr>
              <a:p>
                <a:pPr algn="ctr"/>
                <a:r>
                  <a:rPr lang="zh-CN" altLang="en-US" sz="1500" b="1">
                    <a:solidFill>
                      <a:srgbClr val="003466"/>
                    </a:solidFill>
                  </a:rPr>
                  <a:t>基础性</a:t>
                </a:r>
                <a:endParaRPr lang="zh-CN" altLang="en-US" sz="1500" b="1">
                  <a:solidFill>
                    <a:srgbClr val="003466"/>
                  </a:solidFill>
                </a:endParaRPr>
              </a:p>
            </p:txBody>
          </p:sp>
          <p:cxnSp>
            <p:nvCxnSpPr>
              <p:cNvPr id="13" name="直接连接符 12"/>
              <p:cNvCxnSpPr/>
              <p:nvPr/>
            </p:nvCxnSpPr>
            <p:spPr>
              <a:xfrm flipH="1">
                <a:off x="3184" y="6462"/>
                <a:ext cx="22" cy="10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060" y="6518"/>
                <a:ext cx="1850" cy="962"/>
              </a:xfrm>
              <a:prstGeom prst="rect">
                <a:avLst/>
              </a:prstGeom>
              <a:noFill/>
            </p:spPr>
            <p:txBody>
              <a:bodyPr wrap="square" rtlCol="0" anchor="ctr" anchorCtr="0">
                <a:spAutoFit/>
              </a:bodyPr>
              <a:p>
                <a:pPr algn="ctr"/>
                <a:r>
                  <a:rPr lang="zh-CN" altLang="en-US" sz="1500" b="1">
                    <a:solidFill>
                      <a:srgbClr val="003466"/>
                    </a:solidFill>
                  </a:rPr>
                  <a:t>专业性</a:t>
                </a:r>
                <a:endParaRPr lang="zh-CN" altLang="en-US" sz="1500" b="1">
                  <a:solidFill>
                    <a:srgbClr val="003466"/>
                  </a:solidFill>
                </a:endParaRPr>
              </a:p>
            </p:txBody>
          </p:sp>
          <p:cxnSp>
            <p:nvCxnSpPr>
              <p:cNvPr id="15" name="直接连接符 14"/>
              <p:cNvCxnSpPr/>
              <p:nvPr/>
            </p:nvCxnSpPr>
            <p:spPr>
              <a:xfrm flipH="1">
                <a:off x="6407" y="6462"/>
                <a:ext cx="22" cy="10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268" y="6514"/>
                <a:ext cx="1850" cy="962"/>
              </a:xfrm>
              <a:prstGeom prst="rect">
                <a:avLst/>
              </a:prstGeom>
              <a:noFill/>
            </p:spPr>
            <p:txBody>
              <a:bodyPr wrap="square" rtlCol="0" anchor="ctr" anchorCtr="0">
                <a:spAutoFit/>
              </a:bodyPr>
              <a:p>
                <a:pPr algn="ctr"/>
                <a:r>
                  <a:rPr lang="zh-CN" altLang="en-US" sz="1500" b="1">
                    <a:solidFill>
                      <a:srgbClr val="003466"/>
                    </a:solidFill>
                  </a:rPr>
                  <a:t>针对性</a:t>
                </a:r>
                <a:endParaRPr lang="zh-CN" altLang="en-US" sz="1500" b="1">
                  <a:solidFill>
                    <a:srgbClr val="003466"/>
                  </a:solidFill>
                </a:endParaRPr>
              </a:p>
            </p:txBody>
          </p:sp>
        </p:grpSp>
        <p:grpSp>
          <p:nvGrpSpPr>
            <p:cNvPr id="20" name="组合 19"/>
            <p:cNvGrpSpPr/>
            <p:nvPr/>
          </p:nvGrpSpPr>
          <p:grpSpPr>
            <a:xfrm rot="0">
              <a:off x="400" y="7968"/>
              <a:ext cx="8802" cy="1527"/>
              <a:chOff x="421" y="6464"/>
              <a:chExt cx="8995" cy="1527"/>
            </a:xfrm>
          </p:grpSpPr>
          <p:sp>
            <p:nvSpPr>
              <p:cNvPr id="21" name="矩形 20"/>
              <p:cNvSpPr/>
              <p:nvPr/>
            </p:nvSpPr>
            <p:spPr>
              <a:xfrm>
                <a:off x="421" y="6464"/>
                <a:ext cx="8995" cy="14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2" name="文本框 21"/>
              <p:cNvSpPr txBox="1"/>
              <p:nvPr/>
            </p:nvSpPr>
            <p:spPr>
              <a:xfrm>
                <a:off x="422" y="6644"/>
                <a:ext cx="8992" cy="1347"/>
              </a:xfrm>
              <a:prstGeom prst="rect">
                <a:avLst/>
              </a:prstGeom>
              <a:noFill/>
            </p:spPr>
            <p:txBody>
              <a:bodyPr wrap="square" rtlCol="0" anchor="ctr" anchorCtr="0">
                <a:spAutoFit/>
              </a:bodyPr>
              <a:p>
                <a:pPr algn="ctr">
                  <a:lnSpc>
                    <a:spcPct val="130000"/>
                  </a:lnSpc>
                  <a:spcBef>
                    <a:spcPts val="0"/>
                  </a:spcBef>
                  <a:spcAft>
                    <a:spcPts val="0"/>
                  </a:spcAft>
                </a:pPr>
                <a:r>
                  <a:rPr lang="zh-CN" altLang="en-US" b="1">
                    <a:solidFill>
                      <a:srgbClr val="003466"/>
                    </a:solidFill>
                  </a:rPr>
                  <a:t>推动立法、服务实务、智库支撑</a:t>
                </a:r>
                <a:endParaRPr lang="zh-CN" altLang="en-US" b="1">
                  <a:solidFill>
                    <a:srgbClr val="003466"/>
                  </a:solidFill>
                </a:endParaRPr>
              </a:p>
            </p:txBody>
          </p:sp>
        </p:grpSp>
      </p:grpSp>
      <p:pic>
        <p:nvPicPr>
          <p:cNvPr id="16" name="图片 15" descr="wordcloud"/>
          <p:cNvPicPr>
            <a:picLocks noChangeAspect="1"/>
          </p:cNvPicPr>
          <p:nvPr/>
        </p:nvPicPr>
        <p:blipFill>
          <a:blip r:embed="rId3"/>
          <a:srcRect l="12472" t="25981" r="12065" b="25370"/>
          <a:stretch>
            <a:fillRect/>
          </a:stretch>
        </p:blipFill>
        <p:spPr>
          <a:xfrm>
            <a:off x="544195" y="2416175"/>
            <a:ext cx="3919855" cy="1711960"/>
          </a:xfrm>
          <a:prstGeom prst="rect">
            <a:avLst/>
          </a:prstGeom>
        </p:spPr>
      </p:pic>
      <p:sp>
        <p:nvSpPr>
          <p:cNvPr id="19" name="文本框 18"/>
          <p:cNvSpPr txBox="1"/>
          <p:nvPr/>
        </p:nvSpPr>
        <p:spPr>
          <a:xfrm>
            <a:off x="4618990" y="4000659"/>
            <a:ext cx="3583305" cy="714375"/>
          </a:xfrm>
          <a:prstGeom prst="rect">
            <a:avLst/>
          </a:prstGeom>
          <a:noFill/>
        </p:spPr>
        <p:txBody>
          <a:bodyPr wrap="square" rtlCol="0">
            <a:spAutoFit/>
          </a:bodyPr>
          <a:p>
            <a:pPr algn="ctr">
              <a:lnSpc>
                <a:spcPct val="150000"/>
              </a:lnSpc>
            </a:pPr>
            <a:r>
              <a:rPr lang="zh-CN" altLang="en-US" sz="1350" b="1">
                <a:solidFill>
                  <a:srgbClr val="003466"/>
                </a:solidFill>
              </a:rPr>
              <a:t>公安部第三研究所网络安全法律研究中心</a:t>
            </a:r>
            <a:endParaRPr lang="zh-CN" altLang="en-US" sz="1350" b="1">
              <a:solidFill>
                <a:srgbClr val="003466"/>
              </a:solidFill>
            </a:endParaRPr>
          </a:p>
          <a:p>
            <a:pPr algn="ctr">
              <a:lnSpc>
                <a:spcPct val="150000"/>
              </a:lnSpc>
            </a:pPr>
            <a:r>
              <a:rPr lang="zh-CN" altLang="en-US" sz="1350" b="1">
                <a:solidFill>
                  <a:srgbClr val="003466"/>
                </a:solidFill>
              </a:rPr>
              <a:t>官方微信公众平台</a:t>
            </a:r>
            <a:endParaRPr lang="zh-CN" altLang="en-US" sz="1350" b="1">
              <a:solidFill>
                <a:srgbClr val="003466"/>
              </a:solidFill>
            </a:endParaRPr>
          </a:p>
        </p:txBody>
      </p:sp>
      <p:sp>
        <p:nvSpPr>
          <p:cNvPr id="24" name="标题 7"/>
          <p:cNvSpPr>
            <a:spLocks noGrp="1"/>
          </p:cNvSpPr>
          <p:nvPr/>
        </p:nvSpPr>
        <p:spPr>
          <a:xfrm>
            <a:off x="210185" y="579755"/>
            <a:ext cx="7594600" cy="1199515"/>
          </a:xfrm>
          <a:prstGeom prst="rect">
            <a:avLst/>
          </a:prstGeom>
        </p:spPr>
        <p:txBody>
          <a:bodyPr vert="horz" lIns="90000" tIns="46800" rIns="90000" bIns="46800" rtlCol="0" anchor="ctr" anchorCtr="0">
            <a:normAutofit fontScale="70000"/>
          </a:bodyPr>
          <a:lst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ea"/>
                <a:ea typeface="+mj-ea"/>
                <a:cs typeface="+mj-cs"/>
              </a:defRPr>
            </a:lvl1pPr>
          </a:lstStyle>
          <a:p>
            <a:r>
              <a:rPr lang="zh-CN" altLang="en-US" sz="3000" spc="400" dirty="0">
                <a:solidFill>
                  <a:srgbClr val="003466"/>
                </a:solidFill>
                <a:latin typeface="微软雅黑" panose="020B0503020204020204" pitchFamily="34" charset="-122"/>
                <a:ea typeface="微软雅黑" panose="020B0503020204020204" pitchFamily="34" charset="-122"/>
                <a:cs typeface="+mn-ea"/>
              </a:rPr>
              <a:t>关于我们：公安部第三研究所网络安全法律研究中心</a:t>
            </a:r>
            <a:endParaRPr lang="zh-CN" altLang="en-US" sz="3000" spc="400" dirty="0">
              <a:solidFill>
                <a:srgbClr val="003466"/>
              </a:solidFill>
              <a:latin typeface="微软雅黑" panose="020B0503020204020204" pitchFamily="34" charset="-122"/>
              <a:ea typeface="微软雅黑" panose="020B0503020204020204" pitchFamily="34" charset="-122"/>
              <a:cs typeface="+mn-ea"/>
            </a:endParaRPr>
          </a:p>
          <a:p>
            <a:pPr>
              <a:lnSpc>
                <a:spcPct val="100000"/>
              </a:lnSpc>
              <a:spcBef>
                <a:spcPts val="1000"/>
              </a:spcBef>
              <a:spcAft>
                <a:spcPts val="0"/>
              </a:spcAft>
            </a:pPr>
            <a:r>
              <a:rPr lang="zh-CN" altLang="en-US" sz="2400" spc="400" dirty="0">
                <a:solidFill>
                  <a:srgbClr val="003466"/>
                </a:solidFill>
                <a:latin typeface="微软雅黑" panose="020B0503020204020204" pitchFamily="34" charset="-122"/>
                <a:ea typeface="微软雅黑" panose="020B0503020204020204" pitchFamily="34" charset="-122"/>
                <a:cs typeface="+mn-ea"/>
              </a:rPr>
              <a:t> ——隶属于公安部第三研究所，服务网络安全工作需要</a:t>
            </a:r>
            <a:endParaRPr lang="zh-CN" altLang="en-US" sz="2400" spc="400" dirty="0">
              <a:solidFill>
                <a:srgbClr val="003466"/>
              </a:solidFill>
              <a:latin typeface="微软雅黑" panose="020B0503020204020204" pitchFamily="34" charset="-122"/>
              <a:ea typeface="微软雅黑" panose="020B0503020204020204" pitchFamily="34" charset="-122"/>
              <a:cs typeface="+mn-ea"/>
            </a:endParaRPr>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sz="2000">
                <a:solidFill>
                  <a:srgbClr val="002060"/>
                </a:solidFill>
                <a:latin typeface="+mj-ea"/>
                <a:ea typeface="+mj-ea"/>
                <a:sym typeface="+mn-ea"/>
              </a:rPr>
              <a:t>7.当前帮信罪公众了解度较低，帮助行为具体类型仍待普及</a:t>
            </a:r>
            <a:endParaRPr sz="2000">
              <a:solidFill>
                <a:srgbClr val="002060"/>
              </a:solidFill>
              <a:latin typeface="+mj-ea"/>
              <a:ea typeface="+mj-ea"/>
              <a:sym typeface="+mn-ea"/>
            </a:endParaRPr>
          </a:p>
        </p:txBody>
      </p:sp>
      <p:grpSp>
        <p:nvGrpSpPr>
          <p:cNvPr id="28" name="组合 27"/>
          <p:cNvGrpSpPr/>
          <p:nvPr/>
        </p:nvGrpSpPr>
        <p:grpSpPr>
          <a:xfrm>
            <a:off x="234315" y="3662998"/>
            <a:ext cx="8739505" cy="1273810"/>
            <a:chOff x="478" y="5970"/>
            <a:chExt cx="13763" cy="2006"/>
          </a:xfrm>
        </p:grpSpPr>
        <p:sp>
          <p:nvSpPr>
            <p:cNvPr id="20" name="文本框 19"/>
            <p:cNvSpPr txBox="1"/>
            <p:nvPr/>
          </p:nvSpPr>
          <p:spPr>
            <a:xfrm>
              <a:off x="478" y="6524"/>
              <a:ext cx="13763" cy="1452"/>
            </a:xfrm>
            <a:prstGeom prst="rect">
              <a:avLst/>
            </a:prstGeom>
            <a:noFill/>
          </p:spPr>
          <p:txBody>
            <a:bodyPr wrap="square" rtlCol="0">
              <a:spAutoFit/>
            </a:bodyPr>
            <a:lstStyle/>
            <a:p>
              <a:pPr>
                <a:lnSpc>
                  <a:spcPct val="150000"/>
                </a:lnSpc>
              </a:pPr>
              <a:r>
                <a:rPr lang="zh-CN" altLang="en-US" sz="1200" b="1">
                  <a:solidFill>
                    <a:srgbClr val="003466"/>
                  </a:solidFill>
                </a:rPr>
                <a:t>仅51.42%的公众对帮信罪有所了解，而另有48.58%的公众并不了解帮信罪。对于帮信罪中的帮助行为，仅45.15%的公众对行为类型有全面了解，对于“提供修改微信、QQ账号定位服务”、“为无营业执照、有可能涉及网络犯罪的投资”等帮助行为，则仅有8%左右的公众有认识。</a:t>
              </a:r>
              <a:endParaRPr lang="zh-CN" altLang="en-US" sz="1200" b="1">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2" name="组合 1"/>
          <p:cNvGrpSpPr/>
          <p:nvPr/>
        </p:nvGrpSpPr>
        <p:grpSpPr>
          <a:xfrm>
            <a:off x="1960245" y="1463675"/>
            <a:ext cx="5650865" cy="2354580"/>
            <a:chOff x="5523302" y="1579245"/>
            <a:chExt cx="3251128" cy="1931109"/>
          </a:xfrm>
        </p:grpSpPr>
        <p:grpSp>
          <p:nvGrpSpPr>
            <p:cNvPr id="40" name="组合 39"/>
            <p:cNvGrpSpPr/>
            <p:nvPr/>
          </p:nvGrpSpPr>
          <p:grpSpPr>
            <a:xfrm>
              <a:off x="5523302" y="1579245"/>
              <a:ext cx="1534597" cy="1931109"/>
              <a:chOff x="8374" y="2487"/>
              <a:chExt cx="2269" cy="2723"/>
            </a:xfrm>
          </p:grpSpPr>
          <p:sp>
            <p:nvSpPr>
              <p:cNvPr id="9" name="文本框 8"/>
              <p:cNvSpPr txBox="1"/>
              <p:nvPr/>
            </p:nvSpPr>
            <p:spPr>
              <a:xfrm>
                <a:off x="8375" y="4755"/>
                <a:ext cx="2268" cy="455"/>
              </a:xfrm>
              <a:prstGeom prst="rect">
                <a:avLst/>
              </a:prstGeom>
              <a:noFill/>
            </p:spPr>
            <p:txBody>
              <a:bodyPr wrap="square" rtlCol="0">
                <a:noAutofit/>
              </a:bodyPr>
              <a:lstStyle/>
              <a:p>
                <a:pPr algn="ctr"/>
                <a:r>
                  <a:rPr lang="zh-CN" altLang="en-US" sz="900">
                    <a:solidFill>
                      <a:srgbClr val="002060"/>
                    </a:solidFill>
                  </a:rPr>
                  <a:t>公众对帮助信息网络犯罪活动罪的了解程度</a:t>
                </a:r>
                <a:endParaRPr lang="zh-CN" altLang="en-US" sz="900">
                  <a:solidFill>
                    <a:srgbClr val="002060"/>
                  </a:solidFill>
                </a:endParaRPr>
              </a:p>
            </p:txBody>
          </p:sp>
          <p:graphicFrame>
            <p:nvGraphicFramePr>
              <p:cNvPr id="21" name="对象 20"/>
              <p:cNvGraphicFramePr/>
              <p:nvPr/>
            </p:nvGraphicFramePr>
            <p:xfrm>
              <a:off x="8374" y="2487"/>
              <a:ext cx="2269" cy="2268"/>
            </p:xfrm>
            <a:graphic>
              <a:graphicData uri="http://schemas.openxmlformats.org/presentationml/2006/ole">
                <mc:AlternateContent xmlns:mc="http://schemas.openxmlformats.org/markup-compatibility/2006">
                  <mc:Choice xmlns:v="urn:schemas-microsoft-com:vml" Requires="v">
                    <p:oleObj spid="_x0000_s5127" name="" r:id="rId2" imgW="2698750" imgH="2389505" progId="Word.Document.8">
                      <p:embed/>
                    </p:oleObj>
                  </mc:Choice>
                  <mc:Fallback>
                    <p:oleObj name="" r:id="rId2" imgW="2698750" imgH="2389505" progId="Word.Document.8">
                      <p:embed/>
                      <p:pic>
                        <p:nvPicPr>
                          <p:cNvPr id="0" name="图片 22"/>
                          <p:cNvPicPr/>
                          <p:nvPr/>
                        </p:nvPicPr>
                        <p:blipFill>
                          <a:blip r:embed="rId3"/>
                          <a:stretch>
                            <a:fillRect/>
                          </a:stretch>
                        </p:blipFill>
                        <p:spPr>
                          <a:xfrm>
                            <a:off x="8374" y="2487"/>
                            <a:ext cx="2269" cy="2268"/>
                          </a:xfrm>
                          <a:prstGeom prst="rect">
                            <a:avLst/>
                          </a:prstGeom>
                        </p:spPr>
                      </p:pic>
                    </p:oleObj>
                  </mc:Fallback>
                </mc:AlternateContent>
              </a:graphicData>
            </a:graphic>
          </p:graphicFrame>
        </p:grpSp>
        <p:grpSp>
          <p:nvGrpSpPr>
            <p:cNvPr id="41" name="组合 40"/>
            <p:cNvGrpSpPr/>
            <p:nvPr/>
          </p:nvGrpSpPr>
          <p:grpSpPr>
            <a:xfrm>
              <a:off x="7239156" y="1579245"/>
              <a:ext cx="1535274" cy="1931109"/>
              <a:chOff x="10975" y="2487"/>
              <a:chExt cx="2270" cy="2723"/>
            </a:xfrm>
          </p:grpSpPr>
          <p:graphicFrame>
            <p:nvGraphicFramePr>
              <p:cNvPr id="24" name="对象 23"/>
              <p:cNvGraphicFramePr/>
              <p:nvPr/>
            </p:nvGraphicFramePr>
            <p:xfrm>
              <a:off x="10975" y="2487"/>
              <a:ext cx="2269" cy="2268"/>
            </p:xfrm>
            <a:graphic>
              <a:graphicData uri="http://schemas.openxmlformats.org/presentationml/2006/ole">
                <mc:AlternateContent xmlns:mc="http://schemas.openxmlformats.org/markup-compatibility/2006">
                  <mc:Choice xmlns:v="urn:schemas-microsoft-com:vml" Requires="v">
                    <p:oleObj spid="_x0000_s5128" name="" r:id="rId4" imgW="2679065" imgH="2371090" progId="Word.Document.8">
                      <p:embed/>
                    </p:oleObj>
                  </mc:Choice>
                  <mc:Fallback>
                    <p:oleObj name="" r:id="rId4" imgW="2679065" imgH="2371090" progId="Word.Document.8">
                      <p:embed/>
                      <p:pic>
                        <p:nvPicPr>
                          <p:cNvPr id="0" name="图片 24"/>
                          <p:cNvPicPr/>
                          <p:nvPr/>
                        </p:nvPicPr>
                        <p:blipFill>
                          <a:blip r:embed="rId5"/>
                          <a:stretch>
                            <a:fillRect/>
                          </a:stretch>
                        </p:blipFill>
                        <p:spPr>
                          <a:xfrm>
                            <a:off x="10975" y="2487"/>
                            <a:ext cx="2269" cy="2268"/>
                          </a:xfrm>
                          <a:prstGeom prst="rect">
                            <a:avLst/>
                          </a:prstGeom>
                        </p:spPr>
                      </p:pic>
                    </p:oleObj>
                  </mc:Fallback>
                </mc:AlternateContent>
              </a:graphicData>
            </a:graphic>
          </p:graphicFrame>
          <p:sp>
            <p:nvSpPr>
              <p:cNvPr id="26" name="文本框 25"/>
              <p:cNvSpPr txBox="1"/>
              <p:nvPr/>
            </p:nvSpPr>
            <p:spPr>
              <a:xfrm>
                <a:off x="10977" y="4755"/>
                <a:ext cx="2268" cy="455"/>
              </a:xfrm>
              <a:prstGeom prst="rect">
                <a:avLst/>
              </a:prstGeom>
              <a:noFill/>
            </p:spPr>
            <p:txBody>
              <a:bodyPr wrap="square" rtlCol="0">
                <a:noAutofit/>
              </a:bodyPr>
              <a:lstStyle/>
              <a:p>
                <a:pPr algn="ctr"/>
                <a:r>
                  <a:rPr lang="zh-CN" altLang="en-US" sz="900">
                    <a:solidFill>
                      <a:srgbClr val="002060"/>
                    </a:solidFill>
                  </a:rPr>
                  <a:t>公众对帮信罪中的帮助行为的了解</a:t>
                </a:r>
                <a:endParaRPr lang="zh-CN" altLang="en-US" sz="900">
                  <a:solidFill>
                    <a:srgbClr val="002060"/>
                  </a:solidFill>
                </a:endParaRPr>
              </a:p>
            </p:txBody>
          </p:sp>
        </p:grpSp>
      </p:gr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sz="2000">
                <a:solidFill>
                  <a:srgbClr val="002060"/>
                </a:solidFill>
                <a:latin typeface="+mj-ea"/>
                <a:ea typeface="+mj-ea"/>
                <a:sym typeface="+mn-ea"/>
              </a:rPr>
              <a:t>8</a:t>
            </a:r>
            <a:r>
              <a:rPr sz="2000">
                <a:solidFill>
                  <a:srgbClr val="002060"/>
                </a:solidFill>
                <a:latin typeface="+mj-ea"/>
                <a:ea typeface="+mj-ea"/>
                <a:sym typeface="+mn-ea"/>
              </a:rPr>
              <a:t>.公众遭遇的网络安全问题较为集中，网络骚扰行为亟待惩治</a:t>
            </a:r>
            <a:endParaRPr sz="2000">
              <a:solidFill>
                <a:srgbClr val="002060"/>
              </a:solidFill>
              <a:latin typeface="+mj-ea"/>
              <a:ea typeface="+mj-ea"/>
              <a:sym typeface="+mn-ea"/>
            </a:endParaRPr>
          </a:p>
        </p:txBody>
      </p:sp>
      <p:grpSp>
        <p:nvGrpSpPr>
          <p:cNvPr id="28" name="组合 27"/>
          <p:cNvGrpSpPr/>
          <p:nvPr/>
        </p:nvGrpSpPr>
        <p:grpSpPr>
          <a:xfrm>
            <a:off x="234315" y="3662998"/>
            <a:ext cx="8739505" cy="1481455"/>
            <a:chOff x="478" y="5970"/>
            <a:chExt cx="13763" cy="2333"/>
          </a:xfrm>
        </p:grpSpPr>
        <p:sp>
          <p:nvSpPr>
            <p:cNvPr id="20" name="文本框 19"/>
            <p:cNvSpPr txBox="1"/>
            <p:nvPr/>
          </p:nvSpPr>
          <p:spPr>
            <a:xfrm>
              <a:off x="478" y="6524"/>
              <a:ext cx="13763" cy="1779"/>
            </a:xfrm>
            <a:prstGeom prst="rect">
              <a:avLst/>
            </a:prstGeom>
            <a:noFill/>
          </p:spPr>
          <p:txBody>
            <a:bodyPr wrap="square" rtlCol="0">
              <a:spAutoFit/>
            </a:bodyPr>
            <a:lstStyle/>
            <a:p>
              <a:pPr>
                <a:lnSpc>
                  <a:spcPct val="150000"/>
                </a:lnSpc>
              </a:pPr>
              <a:r>
                <a:rPr lang="zh-CN" altLang="en-US" sz="1500" b="1">
                  <a:solidFill>
                    <a:srgbClr val="003466"/>
                  </a:solidFill>
                </a:rPr>
                <a:t>网络骚扰行为是公众反映最为强烈的网络安全问题，</a:t>
              </a:r>
              <a:r>
                <a:rPr lang="zh-CN" altLang="en-US" sz="1500" b="1">
                  <a:solidFill>
                    <a:srgbClr val="C00000"/>
                  </a:solidFill>
                </a:rPr>
                <a:t>64.62%</a:t>
              </a:r>
              <a:r>
                <a:rPr lang="zh-CN" altLang="en-US" sz="1500" b="1">
                  <a:solidFill>
                    <a:srgbClr val="003466"/>
                  </a:solidFill>
                </a:rPr>
                <a:t>的公众表示在过去一年中遇到过网络骚扰行为（新增问题），同时有</a:t>
              </a:r>
              <a:r>
                <a:rPr lang="zh-CN" altLang="en-US" sz="1500" b="1">
                  <a:solidFill>
                    <a:srgbClr val="C00000"/>
                  </a:solidFill>
                </a:rPr>
                <a:t>48.2%</a:t>
              </a:r>
              <a:r>
                <a:rPr lang="zh-CN" altLang="en-US" sz="1500" b="1">
                  <a:solidFill>
                    <a:srgbClr val="003466"/>
                  </a:solidFill>
                </a:rPr>
                <a:t>公众表示在过去一年使用网络时遇到过违法有害信息（低于</a:t>
              </a:r>
              <a:r>
                <a:rPr lang="en-US" altLang="zh-CN" sz="1500" b="1">
                  <a:solidFill>
                    <a:srgbClr val="003466"/>
                  </a:solidFill>
                </a:rPr>
                <a:t>2021</a:t>
              </a:r>
              <a:r>
                <a:rPr lang="zh-CN" altLang="en-US" sz="1500" b="1">
                  <a:solidFill>
                    <a:srgbClr val="003466"/>
                  </a:solidFill>
                </a:rPr>
                <a:t>年的</a:t>
              </a:r>
              <a:r>
                <a:rPr lang="en-US" altLang="zh-CN" sz="1500" b="1">
                  <a:solidFill>
                    <a:srgbClr val="003466"/>
                  </a:solidFill>
                </a:rPr>
                <a:t>61.1%</a:t>
              </a:r>
              <a:r>
                <a:rPr lang="zh-CN" altLang="en-US" sz="1500" b="1">
                  <a:solidFill>
                    <a:srgbClr val="003466"/>
                  </a:solidFill>
                </a:rPr>
                <a:t>），</a:t>
              </a:r>
              <a:r>
                <a:rPr lang="zh-CN" altLang="en-US" sz="1500" b="1">
                  <a:solidFill>
                    <a:srgbClr val="C00000"/>
                  </a:solidFill>
                </a:rPr>
                <a:t>39.88%</a:t>
              </a:r>
              <a:r>
                <a:rPr lang="zh-CN" altLang="en-US" sz="1500" b="1">
                  <a:solidFill>
                    <a:srgbClr val="003466"/>
                  </a:solidFill>
                </a:rPr>
                <a:t>的公众表示在过去一年使用网络时遇到过危害数据安全的行为。</a:t>
              </a:r>
              <a:endParaRPr lang="zh-CN" altLang="en-US" sz="1500" b="1">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2" name="组合 1"/>
          <p:cNvGrpSpPr/>
          <p:nvPr/>
        </p:nvGrpSpPr>
        <p:grpSpPr>
          <a:xfrm>
            <a:off x="1142365" y="1338580"/>
            <a:ext cx="2582545" cy="2414905"/>
            <a:chOff x="8824" y="2036"/>
            <a:chExt cx="4067" cy="3803"/>
          </a:xfrm>
        </p:grpSpPr>
        <p:sp>
          <p:nvSpPr>
            <p:cNvPr id="26" name="文本框 25"/>
            <p:cNvSpPr txBox="1"/>
            <p:nvPr/>
          </p:nvSpPr>
          <p:spPr>
            <a:xfrm>
              <a:off x="8824" y="5503"/>
              <a:ext cx="3962" cy="336"/>
            </a:xfrm>
            <a:prstGeom prst="rect">
              <a:avLst/>
            </a:prstGeom>
            <a:noFill/>
          </p:spPr>
          <p:txBody>
            <a:bodyPr wrap="square" rtlCol="0">
              <a:noAutofit/>
            </a:bodyPr>
            <a:lstStyle/>
            <a:p>
              <a:pPr algn="ctr"/>
              <a:r>
                <a:rPr lang="en-US" altLang="zh-CN" sz="900">
                  <a:solidFill>
                    <a:srgbClr val="002060"/>
                  </a:solidFill>
                </a:rPr>
                <a:t>2022</a:t>
              </a:r>
              <a:r>
                <a:rPr lang="zh-CN" altLang="en-US" sz="900">
                  <a:solidFill>
                    <a:srgbClr val="002060"/>
                  </a:solidFill>
                </a:rPr>
                <a:t>年</a:t>
              </a:r>
              <a:endParaRPr lang="zh-CN" altLang="en-US" sz="900">
                <a:solidFill>
                  <a:srgbClr val="002060"/>
                </a:solidFill>
              </a:endParaRPr>
            </a:p>
          </p:txBody>
        </p:sp>
        <p:graphicFrame>
          <p:nvGraphicFramePr>
            <p:cNvPr id="13" name="对象 12"/>
            <p:cNvGraphicFramePr/>
            <p:nvPr/>
          </p:nvGraphicFramePr>
          <p:xfrm>
            <a:off x="8923" y="2036"/>
            <a:ext cx="3969" cy="3402"/>
          </p:xfrm>
          <a:graphic>
            <a:graphicData uri="http://schemas.openxmlformats.org/presentationml/2006/ole">
              <mc:AlternateContent xmlns:mc="http://schemas.openxmlformats.org/markup-compatibility/2006">
                <mc:Choice xmlns:v="urn:schemas-microsoft-com:vml" Requires="v">
                  <p:oleObj spid="_x0000_s15" name="" r:id="rId2" imgW="2583180" imgH="2287270" progId="Word.Document.8">
                    <p:embed/>
                  </p:oleObj>
                </mc:Choice>
                <mc:Fallback>
                  <p:oleObj name="" r:id="rId2" imgW="2583180" imgH="2287270" progId="Word.Document.8">
                    <p:embed/>
                    <p:pic>
                      <p:nvPicPr>
                        <p:cNvPr id="0" name="图片 14"/>
                        <p:cNvPicPr/>
                        <p:nvPr/>
                      </p:nvPicPr>
                      <p:blipFill>
                        <a:blip r:embed="rId3"/>
                        <a:stretch>
                          <a:fillRect/>
                        </a:stretch>
                      </p:blipFill>
                      <p:spPr>
                        <a:xfrm>
                          <a:off x="8923" y="2036"/>
                          <a:ext cx="3969" cy="3402"/>
                        </a:xfrm>
                        <a:prstGeom prst="rect">
                          <a:avLst/>
                        </a:prstGeom>
                      </p:spPr>
                    </p:pic>
                  </p:oleObj>
                </mc:Fallback>
              </mc:AlternateContent>
            </a:graphicData>
          </a:graphic>
        </p:graphicFrame>
      </p:grpSp>
      <p:grpSp>
        <p:nvGrpSpPr>
          <p:cNvPr id="3" name="组合 2"/>
          <p:cNvGrpSpPr/>
          <p:nvPr/>
        </p:nvGrpSpPr>
        <p:grpSpPr>
          <a:xfrm>
            <a:off x="5246370" y="1338580"/>
            <a:ext cx="2524125" cy="2414270"/>
            <a:chOff x="2903" y="2036"/>
            <a:chExt cx="3975" cy="3802"/>
          </a:xfrm>
        </p:grpSpPr>
        <p:graphicFrame>
          <p:nvGraphicFramePr>
            <p:cNvPr id="17" name="对象 16"/>
            <p:cNvGraphicFramePr/>
            <p:nvPr/>
          </p:nvGraphicFramePr>
          <p:xfrm>
            <a:off x="2903" y="2036"/>
            <a:ext cx="3975" cy="3402"/>
          </p:xfrm>
          <a:graphic>
            <a:graphicData uri="http://schemas.openxmlformats.org/presentationml/2006/ole">
              <mc:AlternateContent xmlns:mc="http://schemas.openxmlformats.org/markup-compatibility/2006">
                <mc:Choice xmlns:v="urn:schemas-microsoft-com:vml" Requires="v">
                  <p:oleObj spid="_x0000_s18" name="" r:id="rId4" imgW="4026535" imgH="2851150" progId="Word.Document.8">
                    <p:embed/>
                  </p:oleObj>
                </mc:Choice>
                <mc:Fallback>
                  <p:oleObj name="" r:id="rId4" imgW="4026535" imgH="2851150" progId="Word.Document.8">
                    <p:embed/>
                    <p:pic>
                      <p:nvPicPr>
                        <p:cNvPr id="0" name="图片 17"/>
                        <p:cNvPicPr/>
                        <p:nvPr/>
                      </p:nvPicPr>
                      <p:blipFill>
                        <a:blip r:embed="rId5"/>
                        <a:stretch>
                          <a:fillRect/>
                        </a:stretch>
                      </p:blipFill>
                      <p:spPr>
                        <a:xfrm>
                          <a:off x="2903" y="2036"/>
                          <a:ext cx="3975" cy="3402"/>
                        </a:xfrm>
                        <a:prstGeom prst="rect">
                          <a:avLst/>
                        </a:prstGeom>
                      </p:spPr>
                    </p:pic>
                  </p:oleObj>
                </mc:Fallback>
              </mc:AlternateContent>
            </a:graphicData>
          </a:graphic>
        </p:graphicFrame>
        <p:sp>
          <p:nvSpPr>
            <p:cNvPr id="23" name="文本框 22"/>
            <p:cNvSpPr txBox="1"/>
            <p:nvPr/>
          </p:nvSpPr>
          <p:spPr>
            <a:xfrm>
              <a:off x="2908" y="5438"/>
              <a:ext cx="3970" cy="401"/>
            </a:xfrm>
            <a:prstGeom prst="rect">
              <a:avLst/>
            </a:prstGeom>
            <a:noFill/>
          </p:spPr>
          <p:txBody>
            <a:bodyPr wrap="square" rtlCol="0">
              <a:noAutofit/>
            </a:bodyPr>
            <a:p>
              <a:pPr algn="ctr"/>
              <a:r>
                <a:rPr lang="en-US" altLang="zh-CN" sz="900">
                  <a:solidFill>
                    <a:srgbClr val="002060"/>
                  </a:solidFill>
                </a:rPr>
                <a:t>2021</a:t>
              </a:r>
              <a:r>
                <a:rPr lang="zh-CN" altLang="en-US" sz="900">
                  <a:solidFill>
                    <a:srgbClr val="002060"/>
                  </a:solidFill>
                </a:rPr>
                <a:t>年</a:t>
              </a:r>
              <a:endParaRPr lang="zh-CN" altLang="en-US" sz="900">
                <a:solidFill>
                  <a:srgbClr val="002060"/>
                </a:solidFill>
              </a:endParaRPr>
            </a:p>
          </p:txBody>
        </p:sp>
      </p:grpSp>
      <p:sp>
        <p:nvSpPr>
          <p:cNvPr id="25" name="文本框 24"/>
          <p:cNvSpPr txBox="1"/>
          <p:nvPr/>
        </p:nvSpPr>
        <p:spPr>
          <a:xfrm>
            <a:off x="3477260" y="3663315"/>
            <a:ext cx="2016760" cy="393700"/>
          </a:xfrm>
          <a:prstGeom prst="rect">
            <a:avLst/>
          </a:prstGeom>
          <a:noFill/>
        </p:spPr>
        <p:txBody>
          <a:bodyPr wrap="square" rtlCol="0">
            <a:noAutofit/>
          </a:bodyPr>
          <a:p>
            <a:pPr algn="ctr"/>
            <a:r>
              <a:rPr lang="zh-CN" sz="900">
                <a:solidFill>
                  <a:srgbClr val="002060"/>
                </a:solidFill>
              </a:rPr>
              <a:t>公众遇到的网络违法犯罪情况</a:t>
            </a:r>
            <a:endParaRPr lang="zh-CN" sz="900">
              <a:solidFill>
                <a:srgbClr val="002060"/>
              </a:solidFill>
            </a:endParaRPr>
          </a:p>
        </p:txBody>
      </p:sp>
    </p:spTree>
    <p:custDataLst>
      <p:tags r:id="rId6"/>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sz="2000">
                <a:solidFill>
                  <a:srgbClr val="002060"/>
                </a:solidFill>
                <a:latin typeface="+mj-ea"/>
                <a:ea typeface="+mj-ea"/>
                <a:sym typeface="+mn-ea"/>
              </a:rPr>
              <a:t>9</a:t>
            </a:r>
            <a:r>
              <a:rPr sz="2000">
                <a:solidFill>
                  <a:srgbClr val="002060"/>
                </a:solidFill>
                <a:latin typeface="+mj-ea"/>
                <a:ea typeface="+mj-ea"/>
                <a:sym typeface="+mn-ea"/>
              </a:rPr>
              <a:t>.网络交易领域纠纷类型多样，平台投诉成为主流解决方式</a:t>
            </a:r>
            <a:endParaRPr sz="2000">
              <a:solidFill>
                <a:srgbClr val="002060"/>
              </a:solidFill>
              <a:latin typeface="+mj-ea"/>
              <a:ea typeface="+mj-ea"/>
              <a:sym typeface="+mn-ea"/>
            </a:endParaRPr>
          </a:p>
        </p:txBody>
      </p:sp>
      <p:grpSp>
        <p:nvGrpSpPr>
          <p:cNvPr id="28" name="组合 27"/>
          <p:cNvGrpSpPr/>
          <p:nvPr/>
        </p:nvGrpSpPr>
        <p:grpSpPr>
          <a:xfrm>
            <a:off x="202565" y="3368993"/>
            <a:ext cx="8739505" cy="1721485"/>
            <a:chOff x="479" y="5970"/>
            <a:chExt cx="13763" cy="2711"/>
          </a:xfrm>
        </p:grpSpPr>
        <p:sp>
          <p:nvSpPr>
            <p:cNvPr id="20" name="文本框 19"/>
            <p:cNvSpPr txBox="1"/>
            <p:nvPr/>
          </p:nvSpPr>
          <p:spPr>
            <a:xfrm>
              <a:off x="479" y="6356"/>
              <a:ext cx="13763" cy="2325"/>
            </a:xfrm>
            <a:prstGeom prst="rect">
              <a:avLst/>
            </a:prstGeom>
            <a:noFill/>
          </p:spPr>
          <p:txBody>
            <a:bodyPr wrap="square" rtlCol="0">
              <a:spAutoFit/>
            </a:bodyPr>
            <a:lstStyle/>
            <a:p>
              <a:pPr>
                <a:lnSpc>
                  <a:spcPct val="150000"/>
                </a:lnSpc>
              </a:pPr>
              <a:r>
                <a:rPr lang="zh-CN" altLang="en-US" sz="1200" b="1">
                  <a:solidFill>
                    <a:srgbClr val="003466"/>
                  </a:solidFill>
                </a:rPr>
                <a:t>在涉网络纠纷中，网络交易领域纠纷占比最大为</a:t>
              </a:r>
              <a:r>
                <a:rPr lang="zh-CN" altLang="en-US" sz="1200" b="1">
                  <a:solidFill>
                    <a:srgbClr val="C00000"/>
                  </a:solidFill>
                </a:rPr>
                <a:t>55.58%</a:t>
              </a:r>
              <a:r>
                <a:rPr lang="zh-CN" altLang="en-US" sz="1200" b="1">
                  <a:solidFill>
                    <a:srgbClr val="003466"/>
                  </a:solidFill>
                </a:rPr>
                <a:t>（</a:t>
              </a:r>
              <a:r>
                <a:rPr lang="en-US" altLang="zh-CN" sz="1200" b="1">
                  <a:solidFill>
                    <a:srgbClr val="003466"/>
                  </a:solidFill>
                </a:rPr>
                <a:t>2021</a:t>
              </a:r>
              <a:r>
                <a:rPr lang="zh-CN" altLang="en-US" sz="1200" b="1">
                  <a:solidFill>
                    <a:srgbClr val="003466"/>
                  </a:solidFill>
                </a:rPr>
                <a:t>年为</a:t>
              </a:r>
              <a:r>
                <a:rPr lang="en-US" altLang="zh-CN" sz="1200" b="1">
                  <a:solidFill>
                    <a:srgbClr val="003466"/>
                  </a:solidFill>
                </a:rPr>
                <a:t>53.86%</a:t>
              </a:r>
              <a:r>
                <a:rPr lang="zh-CN" altLang="en-US" sz="1200" b="1">
                  <a:solidFill>
                    <a:srgbClr val="003466"/>
                  </a:solidFill>
                </a:rPr>
                <a:t>），同时</a:t>
              </a:r>
              <a:r>
                <a:rPr lang="zh-CN" altLang="en-US" sz="1200" b="1">
                  <a:solidFill>
                    <a:srgbClr val="C00000"/>
                  </a:solidFill>
                </a:rPr>
                <a:t>35.93%</a:t>
              </a:r>
              <a:r>
                <a:rPr lang="zh-CN" altLang="en-US" sz="1200" b="1">
                  <a:solidFill>
                    <a:srgbClr val="003466"/>
                  </a:solidFill>
                </a:rPr>
                <a:t>公众表示过遇到过网络贷款纠纷（</a:t>
              </a:r>
              <a:r>
                <a:rPr lang="en-US" altLang="zh-CN" sz="1200" b="1">
                  <a:solidFill>
                    <a:srgbClr val="003466"/>
                  </a:solidFill>
                </a:rPr>
                <a:t>2021</a:t>
              </a:r>
              <a:r>
                <a:rPr lang="zh-CN" altLang="en-US" sz="1200" b="1">
                  <a:solidFill>
                    <a:srgbClr val="003466"/>
                  </a:solidFill>
                </a:rPr>
                <a:t>年为</a:t>
              </a:r>
              <a:r>
                <a:rPr lang="en-US" altLang="zh-CN" sz="1200" b="1">
                  <a:solidFill>
                    <a:srgbClr val="003466"/>
                  </a:solidFill>
                </a:rPr>
                <a:t>37.66%</a:t>
              </a:r>
              <a:r>
                <a:rPr lang="zh-CN" altLang="en-US" sz="1200" b="1">
                  <a:solidFill>
                    <a:srgbClr val="003466"/>
                  </a:solidFill>
                </a:rPr>
                <a:t>），</a:t>
              </a:r>
              <a:r>
                <a:rPr lang="zh-CN" altLang="en-US" sz="1200" b="1">
                  <a:solidFill>
                    <a:srgbClr val="C00000"/>
                  </a:solidFill>
                </a:rPr>
                <a:t>32.56%</a:t>
              </a:r>
              <a:r>
                <a:rPr lang="zh-CN" altLang="en-US" sz="1200" b="1">
                  <a:solidFill>
                    <a:srgbClr val="003466"/>
                  </a:solidFill>
                </a:rPr>
                <a:t>公众表示遇到过网络虚拟财产纠纷（</a:t>
              </a:r>
              <a:r>
                <a:rPr lang="en-US" altLang="zh-CN" sz="1200" b="1">
                  <a:solidFill>
                    <a:srgbClr val="003466"/>
                  </a:solidFill>
                </a:rPr>
                <a:t>2021</a:t>
              </a:r>
              <a:r>
                <a:rPr lang="zh-CN" altLang="en-US" sz="1200" b="1">
                  <a:solidFill>
                    <a:srgbClr val="003466"/>
                  </a:solidFill>
                </a:rPr>
                <a:t>年为</a:t>
              </a:r>
              <a:r>
                <a:rPr lang="en-US" altLang="zh-CN" sz="1200" b="1">
                  <a:solidFill>
                    <a:srgbClr val="003466"/>
                  </a:solidFill>
                </a:rPr>
                <a:t>32.57%</a:t>
              </a:r>
              <a:r>
                <a:rPr lang="zh-CN" altLang="en-US" sz="1200" b="1">
                  <a:solidFill>
                    <a:srgbClr val="003466"/>
                  </a:solidFill>
                </a:rPr>
                <a:t>）。</a:t>
              </a:r>
              <a:endParaRPr lang="zh-CN" altLang="en-US" sz="1200" b="1">
                <a:solidFill>
                  <a:srgbClr val="003466"/>
                </a:solidFill>
              </a:endParaRPr>
            </a:p>
            <a:p>
              <a:pPr>
                <a:lnSpc>
                  <a:spcPct val="150000"/>
                </a:lnSpc>
              </a:pPr>
              <a:r>
                <a:rPr lang="zh-CN" altLang="en-US" sz="1200" b="1">
                  <a:solidFill>
                    <a:srgbClr val="003466"/>
                  </a:solidFill>
                </a:rPr>
                <a:t>在公众处理网络纠纷的方式方面，</a:t>
              </a:r>
              <a:r>
                <a:rPr lang="zh-CN" altLang="en-US" sz="1200" b="1">
                  <a:solidFill>
                    <a:srgbClr val="C00000"/>
                  </a:solidFill>
                </a:rPr>
                <a:t>73.19%</a:t>
              </a:r>
              <a:r>
                <a:rPr lang="zh-CN" altLang="en-US" sz="1200" b="1">
                  <a:solidFill>
                    <a:srgbClr val="003466"/>
                  </a:solidFill>
                </a:rPr>
                <a:t>公众表示会选择向有关服务商或平台投诉（</a:t>
              </a:r>
              <a:r>
                <a:rPr lang="en-US" altLang="zh-CN" sz="1200" b="1">
                  <a:solidFill>
                    <a:srgbClr val="003466"/>
                  </a:solidFill>
                </a:rPr>
                <a:t>2021</a:t>
              </a:r>
              <a:r>
                <a:rPr lang="zh-CN" altLang="en-US" sz="1200" b="1">
                  <a:solidFill>
                    <a:srgbClr val="003466"/>
                  </a:solidFill>
                </a:rPr>
                <a:t>年为</a:t>
              </a:r>
              <a:r>
                <a:rPr lang="en-US" altLang="zh-CN" sz="1200" b="1">
                  <a:solidFill>
                    <a:srgbClr val="003466"/>
                  </a:solidFill>
                </a:rPr>
                <a:t>74.93%</a:t>
              </a:r>
              <a:r>
                <a:rPr lang="zh-CN" altLang="en-US" sz="1200" b="1">
                  <a:solidFill>
                    <a:srgbClr val="003466"/>
                  </a:solidFill>
                </a:rPr>
                <a:t>），</a:t>
              </a:r>
              <a:r>
                <a:rPr lang="zh-CN" altLang="en-US" sz="1200" b="1">
                  <a:solidFill>
                    <a:srgbClr val="C00000"/>
                  </a:solidFill>
                </a:rPr>
                <a:t>41.22%</a:t>
              </a:r>
              <a:r>
                <a:rPr lang="zh-CN" altLang="en-US" sz="1200" b="1">
                  <a:solidFill>
                    <a:srgbClr val="003466"/>
                  </a:solidFill>
                </a:rPr>
                <a:t>公众表示将选择向消费者协会投诉（</a:t>
              </a:r>
              <a:r>
                <a:rPr lang="en-US" altLang="zh-CN" sz="1200" b="1">
                  <a:solidFill>
                    <a:srgbClr val="003466"/>
                  </a:solidFill>
                </a:rPr>
                <a:t>2021</a:t>
              </a:r>
              <a:r>
                <a:rPr lang="zh-CN" altLang="en-US" sz="1200" b="1">
                  <a:solidFill>
                    <a:srgbClr val="003466"/>
                  </a:solidFill>
                </a:rPr>
                <a:t>年为</a:t>
              </a:r>
              <a:r>
                <a:rPr lang="en-US" altLang="zh-CN" sz="1200" b="1">
                  <a:solidFill>
                    <a:srgbClr val="003466"/>
                  </a:solidFill>
                </a:rPr>
                <a:t>40.94%</a:t>
              </a:r>
              <a:r>
                <a:rPr lang="zh-CN" altLang="en-US" sz="1200" b="1">
                  <a:solidFill>
                    <a:srgbClr val="003466"/>
                  </a:solidFill>
                </a:rPr>
                <a:t>），还有</a:t>
              </a:r>
              <a:r>
                <a:rPr lang="zh-CN" altLang="en-US" sz="1200" b="1">
                  <a:solidFill>
                    <a:srgbClr val="C00000"/>
                  </a:solidFill>
                </a:rPr>
                <a:t>41.08%</a:t>
              </a:r>
              <a:r>
                <a:rPr lang="zh-CN" altLang="en-US" sz="1200" b="1">
                  <a:solidFill>
                    <a:srgbClr val="003466"/>
                  </a:solidFill>
                </a:rPr>
                <a:t>的公众表示将向网信办、公安、工信等主管部门投诉（</a:t>
              </a:r>
              <a:r>
                <a:rPr lang="en-US" altLang="zh-CN" sz="1200" b="1">
                  <a:solidFill>
                    <a:srgbClr val="003466"/>
                  </a:solidFill>
                </a:rPr>
                <a:t>2021</a:t>
              </a:r>
              <a:r>
                <a:rPr lang="zh-CN" altLang="en-US" sz="1200" b="1">
                  <a:solidFill>
                    <a:srgbClr val="003466"/>
                  </a:solidFill>
                </a:rPr>
                <a:t>年为</a:t>
              </a:r>
              <a:r>
                <a:rPr lang="en-US" altLang="zh-CN" sz="1200" b="1">
                  <a:solidFill>
                    <a:srgbClr val="003466"/>
                  </a:solidFill>
                </a:rPr>
                <a:t>32.32%</a:t>
              </a:r>
              <a:r>
                <a:rPr lang="zh-CN" altLang="en-US" sz="1200" b="1">
                  <a:solidFill>
                    <a:srgbClr val="003466"/>
                  </a:solidFill>
                </a:rPr>
                <a:t>）。</a:t>
              </a:r>
              <a:endParaRPr lang="zh-CN" altLang="en-US" sz="1200" b="1">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sp>
        <p:nvSpPr>
          <p:cNvPr id="25" name="文本框 24"/>
          <p:cNvSpPr txBox="1"/>
          <p:nvPr/>
        </p:nvSpPr>
        <p:spPr>
          <a:xfrm>
            <a:off x="1433830" y="3014980"/>
            <a:ext cx="2016760" cy="393700"/>
          </a:xfrm>
          <a:prstGeom prst="rect">
            <a:avLst/>
          </a:prstGeom>
          <a:noFill/>
        </p:spPr>
        <p:txBody>
          <a:bodyPr wrap="square" rtlCol="0">
            <a:noAutofit/>
          </a:bodyPr>
          <a:p>
            <a:pPr algn="ctr"/>
            <a:r>
              <a:rPr lang="zh-CN" sz="900">
                <a:solidFill>
                  <a:srgbClr val="002060"/>
                </a:solidFill>
              </a:rPr>
              <a:t>公众遇到的网络纠纷类型</a:t>
            </a:r>
            <a:endParaRPr lang="zh-CN" sz="900">
              <a:solidFill>
                <a:srgbClr val="002060"/>
              </a:solidFill>
            </a:endParaRPr>
          </a:p>
        </p:txBody>
      </p:sp>
      <p:grpSp>
        <p:nvGrpSpPr>
          <p:cNvPr id="5" name="组合 4"/>
          <p:cNvGrpSpPr/>
          <p:nvPr/>
        </p:nvGrpSpPr>
        <p:grpSpPr>
          <a:xfrm>
            <a:off x="2529205" y="1319530"/>
            <a:ext cx="1799590" cy="1694180"/>
            <a:chOff x="525" y="2358"/>
            <a:chExt cx="2834" cy="2668"/>
          </a:xfrm>
        </p:grpSpPr>
        <p:sp>
          <p:nvSpPr>
            <p:cNvPr id="23" name="文本框 22"/>
            <p:cNvSpPr txBox="1"/>
            <p:nvPr/>
          </p:nvSpPr>
          <p:spPr>
            <a:xfrm>
              <a:off x="528" y="4626"/>
              <a:ext cx="2831" cy="401"/>
            </a:xfrm>
            <a:prstGeom prst="rect">
              <a:avLst/>
            </a:prstGeom>
            <a:noFill/>
          </p:spPr>
          <p:txBody>
            <a:bodyPr wrap="square" rtlCol="0">
              <a:noAutofit/>
            </a:bodyPr>
            <a:p>
              <a:pPr algn="ctr"/>
              <a:r>
                <a:rPr lang="en-US" altLang="zh-CN" sz="900">
                  <a:solidFill>
                    <a:srgbClr val="002060"/>
                  </a:solidFill>
                </a:rPr>
                <a:t>2021</a:t>
              </a:r>
              <a:r>
                <a:rPr lang="zh-CN" altLang="en-US" sz="900">
                  <a:solidFill>
                    <a:srgbClr val="002060"/>
                  </a:solidFill>
                </a:rPr>
                <a:t>年</a:t>
              </a:r>
              <a:endParaRPr lang="zh-CN" altLang="en-US" sz="900">
                <a:solidFill>
                  <a:srgbClr val="002060"/>
                </a:solidFill>
              </a:endParaRPr>
            </a:p>
          </p:txBody>
        </p:sp>
        <p:graphicFrame>
          <p:nvGraphicFramePr>
            <p:cNvPr id="6" name="对象 5"/>
            <p:cNvGraphicFramePr/>
            <p:nvPr/>
          </p:nvGraphicFramePr>
          <p:xfrm>
            <a:off x="525" y="2358"/>
            <a:ext cx="2834" cy="2268"/>
          </p:xfrm>
          <a:graphic>
            <a:graphicData uri="http://schemas.openxmlformats.org/presentationml/2006/ole">
              <mc:AlternateContent xmlns:mc="http://schemas.openxmlformats.org/markup-compatibility/2006">
                <mc:Choice xmlns:v="urn:schemas-microsoft-com:vml" Requires="v">
                  <p:oleObj spid="_x0000_s7" name="" r:id="rId2" imgW="3974465" imgH="2830195" progId="Word.Document.8">
                    <p:embed/>
                  </p:oleObj>
                </mc:Choice>
                <mc:Fallback>
                  <p:oleObj name="" r:id="rId2" imgW="3974465" imgH="2830195" progId="Word.Document.8">
                    <p:embed/>
                    <p:pic>
                      <p:nvPicPr>
                        <p:cNvPr id="0" name="图片 6"/>
                        <p:cNvPicPr/>
                        <p:nvPr/>
                      </p:nvPicPr>
                      <p:blipFill>
                        <a:blip r:embed="rId3"/>
                        <a:stretch>
                          <a:fillRect/>
                        </a:stretch>
                      </p:blipFill>
                      <p:spPr>
                        <a:xfrm>
                          <a:off x="525" y="2358"/>
                          <a:ext cx="2834" cy="2268"/>
                        </a:xfrm>
                        <a:prstGeom prst="rect">
                          <a:avLst/>
                        </a:prstGeom>
                      </p:spPr>
                    </p:pic>
                  </p:oleObj>
                </mc:Fallback>
              </mc:AlternateContent>
            </a:graphicData>
          </a:graphic>
        </p:graphicFrame>
      </p:grpSp>
      <p:grpSp>
        <p:nvGrpSpPr>
          <p:cNvPr id="4" name="组合 3"/>
          <p:cNvGrpSpPr/>
          <p:nvPr/>
        </p:nvGrpSpPr>
        <p:grpSpPr>
          <a:xfrm>
            <a:off x="553085" y="1319530"/>
            <a:ext cx="1798320" cy="1694180"/>
            <a:chOff x="3693" y="2358"/>
            <a:chExt cx="2832" cy="2668"/>
          </a:xfrm>
        </p:grpSpPr>
        <p:graphicFrame>
          <p:nvGraphicFramePr>
            <p:cNvPr id="2" name="对象 1"/>
            <p:cNvGraphicFramePr/>
            <p:nvPr/>
          </p:nvGraphicFramePr>
          <p:xfrm>
            <a:off x="3693" y="2358"/>
            <a:ext cx="2831" cy="2268"/>
          </p:xfrm>
          <a:graphic>
            <a:graphicData uri="http://schemas.openxmlformats.org/presentationml/2006/ole">
              <mc:AlternateContent xmlns:mc="http://schemas.openxmlformats.org/markup-compatibility/2006">
                <mc:Choice xmlns:v="urn:schemas-microsoft-com:vml" Requires="v">
                  <p:oleObj spid="_x0000_s3" name="" r:id="rId4" imgW="2724785" imgH="2418715" progId="Word.Document.8">
                    <p:embed/>
                  </p:oleObj>
                </mc:Choice>
                <mc:Fallback>
                  <p:oleObj name="" r:id="rId4" imgW="2724785" imgH="2418715" progId="Word.Document.8">
                    <p:embed/>
                    <p:pic>
                      <p:nvPicPr>
                        <p:cNvPr id="0" name="图片 2"/>
                        <p:cNvPicPr/>
                        <p:nvPr/>
                      </p:nvPicPr>
                      <p:blipFill>
                        <a:blip r:embed="rId5"/>
                        <a:stretch>
                          <a:fillRect/>
                        </a:stretch>
                      </p:blipFill>
                      <p:spPr>
                        <a:xfrm>
                          <a:off x="3693" y="2358"/>
                          <a:ext cx="2831" cy="2268"/>
                        </a:xfrm>
                        <a:prstGeom prst="rect">
                          <a:avLst/>
                        </a:prstGeom>
                      </p:spPr>
                    </p:pic>
                  </p:oleObj>
                </mc:Fallback>
              </mc:AlternateContent>
            </a:graphicData>
          </a:graphic>
        </p:graphicFrame>
        <p:sp>
          <p:nvSpPr>
            <p:cNvPr id="12" name="文本框 11"/>
            <p:cNvSpPr txBox="1"/>
            <p:nvPr/>
          </p:nvSpPr>
          <p:spPr>
            <a:xfrm>
              <a:off x="3695" y="4626"/>
              <a:ext cx="2831" cy="401"/>
            </a:xfrm>
            <a:prstGeom prst="rect">
              <a:avLst/>
            </a:prstGeom>
            <a:noFill/>
          </p:spPr>
          <p:txBody>
            <a:bodyPr wrap="square" rtlCol="0">
              <a:noAutofit/>
            </a:bodyPr>
            <a:p>
              <a:pPr algn="ctr"/>
              <a:r>
                <a:rPr lang="en-US" altLang="zh-CN" sz="900">
                  <a:solidFill>
                    <a:srgbClr val="002060"/>
                  </a:solidFill>
                </a:rPr>
                <a:t>2022</a:t>
              </a:r>
              <a:r>
                <a:rPr lang="zh-CN" altLang="en-US" sz="900">
                  <a:solidFill>
                    <a:srgbClr val="002060"/>
                  </a:solidFill>
                </a:rPr>
                <a:t>年</a:t>
              </a:r>
              <a:endParaRPr lang="zh-CN" altLang="en-US" sz="900">
                <a:solidFill>
                  <a:srgbClr val="002060"/>
                </a:solidFill>
              </a:endParaRPr>
            </a:p>
          </p:txBody>
        </p:sp>
      </p:grpSp>
      <p:grpSp>
        <p:nvGrpSpPr>
          <p:cNvPr id="13" name="组合 12"/>
          <p:cNvGrpSpPr/>
          <p:nvPr/>
        </p:nvGrpSpPr>
        <p:grpSpPr>
          <a:xfrm>
            <a:off x="6487795" y="1319530"/>
            <a:ext cx="1803400" cy="1655445"/>
            <a:chOff x="7528" y="2419"/>
            <a:chExt cx="2840" cy="2607"/>
          </a:xfrm>
        </p:grpSpPr>
        <p:graphicFrame>
          <p:nvGraphicFramePr>
            <p:cNvPr id="10" name="对象 9"/>
            <p:cNvGraphicFramePr/>
            <p:nvPr/>
          </p:nvGraphicFramePr>
          <p:xfrm>
            <a:off x="7528" y="2419"/>
            <a:ext cx="2840" cy="2268"/>
          </p:xfrm>
          <a:graphic>
            <a:graphicData uri="http://schemas.openxmlformats.org/presentationml/2006/ole">
              <mc:AlternateContent xmlns:mc="http://schemas.openxmlformats.org/markup-compatibility/2006">
                <mc:Choice xmlns:v="urn:schemas-microsoft-com:vml" Requires="v">
                  <p:oleObj spid="_x0000_s11" name="" r:id="rId6" imgW="3924300" imgH="2787650" progId="Word.Document.8">
                    <p:embed/>
                  </p:oleObj>
                </mc:Choice>
                <mc:Fallback>
                  <p:oleObj name="" r:id="rId6" imgW="3924300" imgH="2787650" progId="Word.Document.8">
                    <p:embed/>
                    <p:pic>
                      <p:nvPicPr>
                        <p:cNvPr id="0" name="图片 10"/>
                        <p:cNvPicPr/>
                        <p:nvPr/>
                      </p:nvPicPr>
                      <p:blipFill>
                        <a:blip r:embed="rId7"/>
                        <a:stretch>
                          <a:fillRect/>
                        </a:stretch>
                      </p:blipFill>
                      <p:spPr>
                        <a:xfrm>
                          <a:off x="7528" y="2419"/>
                          <a:ext cx="2840" cy="2268"/>
                        </a:xfrm>
                        <a:prstGeom prst="rect">
                          <a:avLst/>
                        </a:prstGeom>
                      </p:spPr>
                    </p:pic>
                  </p:oleObj>
                </mc:Fallback>
              </mc:AlternateContent>
            </a:graphicData>
          </a:graphic>
        </p:graphicFrame>
        <p:sp>
          <p:nvSpPr>
            <p:cNvPr id="16" name="文本框 15"/>
            <p:cNvSpPr txBox="1"/>
            <p:nvPr/>
          </p:nvSpPr>
          <p:spPr>
            <a:xfrm>
              <a:off x="7531" y="4626"/>
              <a:ext cx="2831" cy="401"/>
            </a:xfrm>
            <a:prstGeom prst="rect">
              <a:avLst/>
            </a:prstGeom>
            <a:noFill/>
          </p:spPr>
          <p:txBody>
            <a:bodyPr wrap="square" rtlCol="0">
              <a:noAutofit/>
            </a:bodyPr>
            <a:p>
              <a:pPr algn="ctr"/>
              <a:r>
                <a:rPr lang="en-US" altLang="zh-CN" sz="900">
                  <a:solidFill>
                    <a:srgbClr val="002060"/>
                  </a:solidFill>
                </a:rPr>
                <a:t>2021</a:t>
              </a:r>
              <a:r>
                <a:rPr lang="zh-CN" altLang="en-US" sz="900">
                  <a:solidFill>
                    <a:srgbClr val="002060"/>
                  </a:solidFill>
                </a:rPr>
                <a:t>年</a:t>
              </a:r>
              <a:endParaRPr lang="zh-CN" altLang="en-US" sz="900">
                <a:solidFill>
                  <a:srgbClr val="002060"/>
                </a:solidFill>
              </a:endParaRPr>
            </a:p>
          </p:txBody>
        </p:sp>
      </p:grpSp>
      <p:graphicFrame>
        <p:nvGraphicFramePr>
          <p:cNvPr id="8" name="对象 7"/>
          <p:cNvGraphicFramePr/>
          <p:nvPr/>
        </p:nvGraphicFramePr>
        <p:xfrm>
          <a:off x="4506595" y="1319530"/>
          <a:ext cx="1804035" cy="1440180"/>
        </p:xfrm>
        <a:graphic>
          <a:graphicData uri="http://schemas.openxmlformats.org/presentationml/2006/ole">
            <mc:AlternateContent xmlns:mc="http://schemas.openxmlformats.org/markup-compatibility/2006">
              <mc:Choice xmlns:v="urn:schemas-microsoft-com:vml" Requires="v">
                <p:oleObj spid="_x0000_s9" name="" r:id="rId8" imgW="2578735" imgH="2287270" progId="Word.Document.8">
                  <p:embed/>
                </p:oleObj>
              </mc:Choice>
              <mc:Fallback>
                <p:oleObj name="" r:id="rId8" imgW="2578735" imgH="2287270" progId="Word.Document.8">
                  <p:embed/>
                  <p:pic>
                    <p:nvPicPr>
                      <p:cNvPr id="0" name="图片 8"/>
                      <p:cNvPicPr/>
                      <p:nvPr/>
                    </p:nvPicPr>
                    <p:blipFill>
                      <a:blip r:embed="rId9"/>
                      <a:stretch>
                        <a:fillRect/>
                      </a:stretch>
                    </p:blipFill>
                    <p:spPr>
                      <a:xfrm>
                        <a:off x="4506595" y="1319530"/>
                        <a:ext cx="1804035" cy="1440180"/>
                      </a:xfrm>
                      <a:prstGeom prst="rect">
                        <a:avLst/>
                      </a:prstGeom>
                    </p:spPr>
                  </p:pic>
                </p:oleObj>
              </mc:Fallback>
            </mc:AlternateContent>
          </a:graphicData>
        </a:graphic>
      </p:graphicFrame>
      <p:sp>
        <p:nvSpPr>
          <p:cNvPr id="19" name="文本框 18"/>
          <p:cNvSpPr txBox="1"/>
          <p:nvPr/>
        </p:nvSpPr>
        <p:spPr>
          <a:xfrm>
            <a:off x="4507865" y="2760345"/>
            <a:ext cx="1797685" cy="254635"/>
          </a:xfrm>
          <a:prstGeom prst="rect">
            <a:avLst/>
          </a:prstGeom>
          <a:noFill/>
        </p:spPr>
        <p:txBody>
          <a:bodyPr wrap="square" rtlCol="0">
            <a:noAutofit/>
          </a:bodyPr>
          <a:p>
            <a:pPr algn="ctr"/>
            <a:r>
              <a:rPr lang="en-US" altLang="zh-CN" sz="900">
                <a:solidFill>
                  <a:srgbClr val="002060"/>
                </a:solidFill>
              </a:rPr>
              <a:t>2022</a:t>
            </a:r>
            <a:r>
              <a:rPr lang="zh-CN" altLang="en-US" sz="900">
                <a:solidFill>
                  <a:srgbClr val="002060"/>
                </a:solidFill>
              </a:rPr>
              <a:t>年</a:t>
            </a:r>
            <a:endParaRPr lang="zh-CN" altLang="en-US" sz="900">
              <a:solidFill>
                <a:srgbClr val="002060"/>
              </a:solidFill>
            </a:endParaRPr>
          </a:p>
        </p:txBody>
      </p:sp>
      <p:sp>
        <p:nvSpPr>
          <p:cNvPr id="21" name="文本框 20"/>
          <p:cNvSpPr txBox="1"/>
          <p:nvPr/>
        </p:nvSpPr>
        <p:spPr>
          <a:xfrm>
            <a:off x="5577205" y="3014980"/>
            <a:ext cx="2016760" cy="393700"/>
          </a:xfrm>
          <a:prstGeom prst="rect">
            <a:avLst/>
          </a:prstGeom>
          <a:noFill/>
        </p:spPr>
        <p:txBody>
          <a:bodyPr wrap="square" rtlCol="0">
            <a:noAutofit/>
          </a:bodyPr>
          <a:p>
            <a:pPr algn="ctr"/>
            <a:r>
              <a:rPr lang="zh-CN" sz="900">
                <a:solidFill>
                  <a:srgbClr val="002060"/>
                </a:solidFill>
              </a:rPr>
              <a:t>公众网络纠纷解决方式</a:t>
            </a:r>
            <a:endParaRPr lang="zh-CN" sz="900">
              <a:solidFill>
                <a:srgbClr val="002060"/>
              </a:solidFill>
            </a:endParaRPr>
          </a:p>
        </p:txBody>
      </p:sp>
    </p:spTree>
    <p:custDataLst>
      <p:tags r:id="rId10"/>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sz="2000">
                <a:solidFill>
                  <a:srgbClr val="002060"/>
                </a:solidFill>
                <a:latin typeface="+mj-ea"/>
                <a:ea typeface="+mj-ea"/>
                <a:sym typeface="+mn-ea"/>
              </a:rPr>
              <a:t>10</a:t>
            </a:r>
            <a:r>
              <a:rPr sz="2000">
                <a:solidFill>
                  <a:srgbClr val="002060"/>
                </a:solidFill>
                <a:latin typeface="+mj-ea"/>
                <a:ea typeface="+mj-ea"/>
                <a:sym typeface="+mn-ea"/>
              </a:rPr>
              <a:t>.新闻媒体较好代表网民利益，人大代表等获得公众的认可</a:t>
            </a:r>
            <a:endParaRPr sz="2000">
              <a:solidFill>
                <a:srgbClr val="002060"/>
              </a:solidFill>
              <a:latin typeface="+mj-ea"/>
              <a:ea typeface="+mj-ea"/>
              <a:sym typeface="+mn-ea"/>
            </a:endParaRPr>
          </a:p>
        </p:txBody>
      </p:sp>
      <p:grpSp>
        <p:nvGrpSpPr>
          <p:cNvPr id="28" name="组合 27"/>
          <p:cNvGrpSpPr/>
          <p:nvPr/>
        </p:nvGrpSpPr>
        <p:grpSpPr>
          <a:xfrm>
            <a:off x="234315" y="3662998"/>
            <a:ext cx="8739505" cy="1405255"/>
            <a:chOff x="478" y="5970"/>
            <a:chExt cx="13763" cy="2213"/>
          </a:xfrm>
        </p:grpSpPr>
        <p:sp>
          <p:nvSpPr>
            <p:cNvPr id="20" name="文本框 19"/>
            <p:cNvSpPr txBox="1"/>
            <p:nvPr/>
          </p:nvSpPr>
          <p:spPr>
            <a:xfrm>
              <a:off x="478" y="6404"/>
              <a:ext cx="13763" cy="1779"/>
            </a:xfrm>
            <a:prstGeom prst="rect">
              <a:avLst/>
            </a:prstGeom>
            <a:noFill/>
          </p:spPr>
          <p:txBody>
            <a:bodyPr wrap="square" rtlCol="0">
              <a:spAutoFit/>
            </a:bodyPr>
            <a:lstStyle/>
            <a:p>
              <a:pPr>
                <a:lnSpc>
                  <a:spcPct val="150000"/>
                </a:lnSpc>
              </a:pPr>
              <a:r>
                <a:rPr lang="en-US" altLang="zh-CN" sz="1500" b="1">
                  <a:solidFill>
                    <a:srgbClr val="003466"/>
                  </a:solidFill>
                </a:rPr>
                <a:t>2022</a:t>
              </a:r>
              <a:r>
                <a:rPr lang="zh-CN" altLang="en-US" sz="1500" b="1">
                  <a:solidFill>
                    <a:srgbClr val="003466"/>
                  </a:solidFill>
                </a:rPr>
                <a:t>年，新闻媒体已取代基层组织负责人成为当下公众认知中最能代表网民利益说话的主体，支持率为</a:t>
              </a:r>
              <a:r>
                <a:rPr lang="zh-CN" altLang="en-US" sz="1500" b="1">
                  <a:solidFill>
                    <a:srgbClr val="C00000"/>
                  </a:solidFill>
                </a:rPr>
                <a:t>35.33</a:t>
              </a:r>
              <a:r>
                <a:rPr lang="en-US" altLang="zh-CN" sz="1500" b="1">
                  <a:solidFill>
                    <a:srgbClr val="C00000"/>
                  </a:solidFill>
                </a:rPr>
                <a:t>%</a:t>
              </a:r>
              <a:r>
                <a:rPr lang="zh-CN" altLang="en-US" sz="1500" b="1">
                  <a:solidFill>
                    <a:srgbClr val="003466"/>
                  </a:solidFill>
                </a:rPr>
                <a:t>，人大代表、政协委员支持率为</a:t>
              </a:r>
              <a:r>
                <a:rPr lang="zh-CN" altLang="en-US" sz="1500" b="1">
                  <a:solidFill>
                    <a:srgbClr val="C00000"/>
                  </a:solidFill>
                </a:rPr>
                <a:t>32.55%</a:t>
              </a:r>
              <a:r>
                <a:rPr lang="zh-CN" altLang="en-US" sz="1500" b="1">
                  <a:solidFill>
                    <a:srgbClr val="003466"/>
                  </a:solidFill>
                </a:rPr>
                <a:t>，基层组织负责人支持率仅为</a:t>
              </a:r>
              <a:r>
                <a:rPr lang="zh-CN" altLang="en-US" sz="1500" b="1">
                  <a:solidFill>
                    <a:srgbClr val="C00000"/>
                  </a:solidFill>
                </a:rPr>
                <a:t>24.59%</a:t>
              </a:r>
              <a:r>
                <a:rPr lang="zh-CN" altLang="en-US" sz="1500" b="1">
                  <a:solidFill>
                    <a:srgbClr val="003466"/>
                  </a:solidFill>
                </a:rPr>
                <a:t>，相较于</a:t>
              </a:r>
              <a:r>
                <a:rPr lang="en-US" altLang="zh-CN" sz="1500" b="1">
                  <a:solidFill>
                    <a:srgbClr val="003466"/>
                  </a:solidFill>
                </a:rPr>
                <a:t>2021</a:t>
              </a:r>
              <a:r>
                <a:rPr lang="zh-CN" altLang="en-US" sz="1500" b="1">
                  <a:solidFill>
                    <a:srgbClr val="003466"/>
                  </a:solidFill>
                </a:rPr>
                <a:t>年的</a:t>
              </a:r>
              <a:r>
                <a:rPr lang="en-US" altLang="zh-CN" sz="1500" b="1">
                  <a:solidFill>
                    <a:srgbClr val="003466"/>
                  </a:solidFill>
                </a:rPr>
                <a:t>47.95%</a:t>
              </a:r>
              <a:r>
                <a:rPr lang="zh-CN" altLang="en-US" sz="1500" b="1">
                  <a:solidFill>
                    <a:srgbClr val="003466"/>
                  </a:solidFill>
                </a:rPr>
                <a:t>，明显下降。同时仍有</a:t>
              </a:r>
              <a:r>
                <a:rPr lang="zh-CN" altLang="en-US" sz="1500" b="1">
                  <a:solidFill>
                    <a:srgbClr val="C00000"/>
                  </a:solidFill>
                </a:rPr>
                <a:t>32.31%</a:t>
              </a:r>
              <a:r>
                <a:rPr lang="zh-CN" altLang="en-US" sz="1500" b="1">
                  <a:solidFill>
                    <a:srgbClr val="003466"/>
                  </a:solidFill>
                </a:rPr>
                <a:t>的公众表示能够代表网民利益说话的只有网民自己。</a:t>
              </a:r>
              <a:endParaRPr lang="zh-CN" altLang="en-US" sz="1500" b="1">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sp>
        <p:nvSpPr>
          <p:cNvPr id="25" name="文本框 24"/>
          <p:cNvSpPr txBox="1"/>
          <p:nvPr/>
        </p:nvSpPr>
        <p:spPr>
          <a:xfrm>
            <a:off x="3709670" y="3663315"/>
            <a:ext cx="2305050" cy="393700"/>
          </a:xfrm>
          <a:prstGeom prst="rect">
            <a:avLst/>
          </a:prstGeom>
          <a:noFill/>
        </p:spPr>
        <p:txBody>
          <a:bodyPr wrap="square" rtlCol="0">
            <a:noAutofit/>
          </a:bodyPr>
          <a:p>
            <a:pPr algn="ctr"/>
            <a:r>
              <a:rPr lang="zh-CN" sz="900">
                <a:solidFill>
                  <a:srgbClr val="002060"/>
                </a:solidFill>
              </a:rPr>
              <a:t>公众认为能较好代表网民利益说话的组织</a:t>
            </a:r>
            <a:endParaRPr lang="zh-CN" sz="900">
              <a:solidFill>
                <a:srgbClr val="002060"/>
              </a:solidFill>
            </a:endParaRPr>
          </a:p>
        </p:txBody>
      </p:sp>
      <p:grpSp>
        <p:nvGrpSpPr>
          <p:cNvPr id="7" name="组合 6"/>
          <p:cNvGrpSpPr/>
          <p:nvPr/>
        </p:nvGrpSpPr>
        <p:grpSpPr>
          <a:xfrm>
            <a:off x="1711960" y="1338580"/>
            <a:ext cx="2519680" cy="2451735"/>
            <a:chOff x="8824" y="1978"/>
            <a:chExt cx="3968" cy="3861"/>
          </a:xfrm>
        </p:grpSpPr>
        <p:sp>
          <p:nvSpPr>
            <p:cNvPr id="26" name="文本框 25"/>
            <p:cNvSpPr txBox="1"/>
            <p:nvPr/>
          </p:nvSpPr>
          <p:spPr>
            <a:xfrm>
              <a:off x="8824" y="5503"/>
              <a:ext cx="3962" cy="336"/>
            </a:xfrm>
            <a:prstGeom prst="rect">
              <a:avLst/>
            </a:prstGeom>
            <a:noFill/>
          </p:spPr>
          <p:txBody>
            <a:bodyPr wrap="square" rtlCol="0">
              <a:noAutofit/>
            </a:bodyPr>
            <a:lstStyle/>
            <a:p>
              <a:pPr algn="ctr"/>
              <a:r>
                <a:rPr lang="en-US" altLang="zh-CN" sz="900">
                  <a:solidFill>
                    <a:srgbClr val="002060"/>
                  </a:solidFill>
                </a:rPr>
                <a:t>2022</a:t>
              </a:r>
              <a:r>
                <a:rPr lang="zh-CN" altLang="en-US" sz="900">
                  <a:solidFill>
                    <a:srgbClr val="002060"/>
                  </a:solidFill>
                </a:rPr>
                <a:t>年</a:t>
              </a:r>
              <a:endParaRPr lang="zh-CN" altLang="en-US" sz="900">
                <a:solidFill>
                  <a:srgbClr val="002060"/>
                </a:solidFill>
              </a:endParaRPr>
            </a:p>
          </p:txBody>
        </p:sp>
        <p:graphicFrame>
          <p:nvGraphicFramePr>
            <p:cNvPr id="2" name="对象 1"/>
            <p:cNvGraphicFramePr/>
            <p:nvPr/>
          </p:nvGraphicFramePr>
          <p:xfrm>
            <a:off x="8824" y="1978"/>
            <a:ext cx="3969" cy="3460"/>
          </p:xfrm>
          <a:graphic>
            <a:graphicData uri="http://schemas.openxmlformats.org/presentationml/2006/ole">
              <mc:AlternateContent xmlns:mc="http://schemas.openxmlformats.org/markup-compatibility/2006">
                <mc:Choice xmlns:v="urn:schemas-microsoft-com:vml" Requires="v">
                  <p:oleObj spid="_x0000_s3" name="" r:id="rId2" imgW="2438400" imgH="2180590" progId="Word.Document.8">
                    <p:embed/>
                  </p:oleObj>
                </mc:Choice>
                <mc:Fallback>
                  <p:oleObj name="" r:id="rId2" imgW="2438400" imgH="2180590" progId="Word.Document.8">
                    <p:embed/>
                    <p:pic>
                      <p:nvPicPr>
                        <p:cNvPr id="0" name="图片 2"/>
                        <p:cNvPicPr/>
                        <p:nvPr/>
                      </p:nvPicPr>
                      <p:blipFill>
                        <a:blip r:embed="rId3"/>
                        <a:stretch>
                          <a:fillRect/>
                        </a:stretch>
                      </p:blipFill>
                      <p:spPr>
                        <a:xfrm>
                          <a:off x="8824" y="1978"/>
                          <a:ext cx="3969" cy="3460"/>
                        </a:xfrm>
                        <a:prstGeom prst="rect">
                          <a:avLst/>
                        </a:prstGeom>
                      </p:spPr>
                    </p:pic>
                  </p:oleObj>
                </mc:Fallback>
              </mc:AlternateContent>
            </a:graphicData>
          </a:graphic>
        </p:graphicFrame>
      </p:grpSp>
      <p:grpSp>
        <p:nvGrpSpPr>
          <p:cNvPr id="6" name="组合 5"/>
          <p:cNvGrpSpPr/>
          <p:nvPr/>
        </p:nvGrpSpPr>
        <p:grpSpPr>
          <a:xfrm>
            <a:off x="5104130" y="1291590"/>
            <a:ext cx="2608580" cy="2414270"/>
            <a:chOff x="2908" y="2036"/>
            <a:chExt cx="4108" cy="3802"/>
          </a:xfrm>
        </p:grpSpPr>
        <p:sp>
          <p:nvSpPr>
            <p:cNvPr id="23" name="文本框 22"/>
            <p:cNvSpPr txBox="1"/>
            <p:nvPr/>
          </p:nvSpPr>
          <p:spPr>
            <a:xfrm>
              <a:off x="2908" y="5438"/>
              <a:ext cx="3970" cy="401"/>
            </a:xfrm>
            <a:prstGeom prst="rect">
              <a:avLst/>
            </a:prstGeom>
            <a:noFill/>
          </p:spPr>
          <p:txBody>
            <a:bodyPr wrap="square" rtlCol="0">
              <a:noAutofit/>
            </a:bodyPr>
            <a:p>
              <a:pPr algn="ctr"/>
              <a:r>
                <a:rPr lang="en-US" altLang="zh-CN" sz="900">
                  <a:solidFill>
                    <a:srgbClr val="002060"/>
                  </a:solidFill>
                </a:rPr>
                <a:t>2021</a:t>
              </a:r>
              <a:r>
                <a:rPr lang="zh-CN" altLang="en-US" sz="900">
                  <a:solidFill>
                    <a:srgbClr val="002060"/>
                  </a:solidFill>
                </a:rPr>
                <a:t>年</a:t>
              </a:r>
              <a:endParaRPr lang="zh-CN" altLang="en-US" sz="900">
                <a:solidFill>
                  <a:srgbClr val="002060"/>
                </a:solidFill>
              </a:endParaRPr>
            </a:p>
          </p:txBody>
        </p:sp>
        <p:graphicFrame>
          <p:nvGraphicFramePr>
            <p:cNvPr id="4" name="对象 3"/>
            <p:cNvGraphicFramePr/>
            <p:nvPr/>
          </p:nvGraphicFramePr>
          <p:xfrm>
            <a:off x="3038" y="2036"/>
            <a:ext cx="3978" cy="3402"/>
          </p:xfrm>
          <a:graphic>
            <a:graphicData uri="http://schemas.openxmlformats.org/presentationml/2006/ole">
              <mc:AlternateContent xmlns:mc="http://schemas.openxmlformats.org/markup-compatibility/2006">
                <mc:Choice xmlns:v="urn:schemas-microsoft-com:vml" Requires="v">
                  <p:oleObj spid="_x0000_s5" name="" r:id="rId4" imgW="3658870" imgH="2584450" progId="Word.Document.8">
                    <p:embed/>
                  </p:oleObj>
                </mc:Choice>
                <mc:Fallback>
                  <p:oleObj name="" r:id="rId4" imgW="3658870" imgH="2584450" progId="Word.Document.8">
                    <p:embed/>
                    <p:pic>
                      <p:nvPicPr>
                        <p:cNvPr id="0" name="图片 4"/>
                        <p:cNvPicPr/>
                        <p:nvPr/>
                      </p:nvPicPr>
                      <p:blipFill>
                        <a:blip r:embed="rId5"/>
                        <a:stretch>
                          <a:fillRect/>
                        </a:stretch>
                      </p:blipFill>
                      <p:spPr>
                        <a:xfrm>
                          <a:off x="3038" y="2036"/>
                          <a:ext cx="3978" cy="3402"/>
                        </a:xfrm>
                        <a:prstGeom prst="rect">
                          <a:avLst/>
                        </a:prstGeom>
                      </p:spPr>
                    </p:pic>
                  </p:oleObj>
                </mc:Fallback>
              </mc:AlternateContent>
            </a:graphicData>
          </a:graphic>
        </p:graphicFrame>
      </p:grpSp>
    </p:spTree>
    <p:custDataLst>
      <p:tags r:id="rId6"/>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sz="2000">
                <a:solidFill>
                  <a:srgbClr val="002060"/>
                </a:solidFill>
                <a:latin typeface="+mj-ea"/>
                <a:ea typeface="+mj-ea"/>
                <a:sym typeface="+mn-ea"/>
              </a:rPr>
              <a:t>11</a:t>
            </a:r>
            <a:r>
              <a:rPr sz="2000">
                <a:solidFill>
                  <a:srgbClr val="002060"/>
                </a:solidFill>
                <a:latin typeface="+mj-ea"/>
                <a:ea typeface="+mj-ea"/>
                <a:sym typeface="+mn-ea"/>
              </a:rPr>
              <a:t>.多方主体加强网络安全治理，社会组织公众满意度待提高</a:t>
            </a:r>
            <a:endParaRPr sz="2000">
              <a:solidFill>
                <a:srgbClr val="002060"/>
              </a:solidFill>
              <a:latin typeface="+mj-ea"/>
              <a:ea typeface="+mj-ea"/>
              <a:sym typeface="+mn-ea"/>
            </a:endParaRPr>
          </a:p>
        </p:txBody>
      </p:sp>
      <p:grpSp>
        <p:nvGrpSpPr>
          <p:cNvPr id="28" name="组合 27"/>
          <p:cNvGrpSpPr/>
          <p:nvPr/>
        </p:nvGrpSpPr>
        <p:grpSpPr>
          <a:xfrm>
            <a:off x="215265" y="3723958"/>
            <a:ext cx="8739505" cy="1419860"/>
            <a:chOff x="448" y="6066"/>
            <a:chExt cx="13763" cy="2236"/>
          </a:xfrm>
        </p:grpSpPr>
        <p:sp>
          <p:nvSpPr>
            <p:cNvPr id="20" name="文本框 19"/>
            <p:cNvSpPr txBox="1"/>
            <p:nvPr/>
          </p:nvSpPr>
          <p:spPr>
            <a:xfrm>
              <a:off x="448" y="6414"/>
              <a:ext cx="13763" cy="1888"/>
            </a:xfrm>
            <a:prstGeom prst="rect">
              <a:avLst/>
            </a:prstGeom>
            <a:noFill/>
          </p:spPr>
          <p:txBody>
            <a:bodyPr wrap="square" rtlCol="0">
              <a:spAutoFit/>
            </a:bodyPr>
            <a:lstStyle/>
            <a:p>
              <a:pPr>
                <a:lnSpc>
                  <a:spcPct val="150000"/>
                </a:lnSpc>
              </a:pPr>
              <a:r>
                <a:rPr lang="zh-CN" altLang="en-US" sz="1200" b="1">
                  <a:solidFill>
                    <a:srgbClr val="003466"/>
                  </a:solidFill>
                </a:rPr>
                <a:t>在企业和社会组织参与网络安全领域治理的频率方面，</a:t>
              </a:r>
              <a:r>
                <a:rPr lang="zh-CN" altLang="en-US" sz="1200" b="1">
                  <a:solidFill>
                    <a:srgbClr val="C00000"/>
                  </a:solidFill>
                </a:rPr>
                <a:t>60.04%</a:t>
              </a:r>
              <a:r>
                <a:rPr lang="zh-CN" altLang="en-US" sz="1200" b="1">
                  <a:solidFill>
                    <a:srgbClr val="003466"/>
                  </a:solidFill>
                </a:rPr>
                <a:t>公众表示企业和社会组织参与网络安全综合治理非常/较为普遍。在公众对社会组织参与网络安全领域治理的满意度方面，</a:t>
              </a:r>
              <a:r>
                <a:rPr lang="zh-CN" altLang="en-US" sz="1200" b="1">
                  <a:solidFill>
                    <a:srgbClr val="C00000"/>
                  </a:solidFill>
                </a:rPr>
                <a:t>60.35%</a:t>
              </a:r>
              <a:r>
                <a:rPr lang="zh-CN" altLang="en-US" sz="1200" b="1">
                  <a:solidFill>
                    <a:srgbClr val="003466"/>
                  </a:solidFill>
                </a:rPr>
                <a:t>公众表示非常/较为满意，仅有3.67%公众表示较不/非常不满意。公众对互联网纠纷调解委员会信任度较低，</a:t>
              </a:r>
              <a:r>
                <a:rPr lang="zh-CN" altLang="en-US" sz="1200" b="1">
                  <a:solidFill>
                    <a:srgbClr val="C00000"/>
                  </a:solidFill>
                </a:rPr>
                <a:t>46.94%</a:t>
              </a:r>
              <a:r>
                <a:rPr lang="zh-CN" altLang="en-US" sz="1200" b="1">
                  <a:solidFill>
                    <a:srgbClr val="003466"/>
                  </a:solidFill>
                </a:rPr>
                <a:t>的公众对互联网纠纷人民调解委员会表示不了解，26.2%的公众担心该委员会会泄露个人信息。</a:t>
              </a:r>
              <a:endParaRPr lang="zh-CN" altLang="en-US" sz="1200" b="1">
                <a:solidFill>
                  <a:srgbClr val="003466"/>
                </a:solidFill>
              </a:endParaRPr>
            </a:p>
          </p:txBody>
        </p:sp>
        <p:sp>
          <p:nvSpPr>
            <p:cNvPr id="22" name="矩形 21"/>
            <p:cNvSpPr/>
            <p:nvPr>
              <p:custDataLst>
                <p:tags r:id="rId1"/>
              </p:custDataLst>
            </p:nvPr>
          </p:nvSpPr>
          <p:spPr>
            <a:xfrm>
              <a:off x="566" y="6066"/>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grpSp>
        <p:nvGrpSpPr>
          <p:cNvPr id="29" name="组合 28"/>
          <p:cNvGrpSpPr/>
          <p:nvPr/>
        </p:nvGrpSpPr>
        <p:grpSpPr>
          <a:xfrm>
            <a:off x="6284595" y="1267460"/>
            <a:ext cx="2520315" cy="2553335"/>
            <a:chOff x="9878" y="1924"/>
            <a:chExt cx="3969" cy="4021"/>
          </a:xfrm>
        </p:grpSpPr>
        <p:sp>
          <p:nvSpPr>
            <p:cNvPr id="21" name="文本框 20"/>
            <p:cNvSpPr txBox="1"/>
            <p:nvPr/>
          </p:nvSpPr>
          <p:spPr>
            <a:xfrm>
              <a:off x="9878" y="5325"/>
              <a:ext cx="3958" cy="620"/>
            </a:xfrm>
            <a:prstGeom prst="rect">
              <a:avLst/>
            </a:prstGeom>
            <a:noFill/>
          </p:spPr>
          <p:txBody>
            <a:bodyPr wrap="square" rtlCol="0">
              <a:noAutofit/>
            </a:bodyPr>
            <a:p>
              <a:pPr algn="ctr"/>
              <a:r>
                <a:rPr lang="zh-CN" sz="900">
                  <a:solidFill>
                    <a:srgbClr val="002060"/>
                  </a:solidFill>
                </a:rPr>
                <a:t>公众对互联网纠纷调解委员会的看法</a:t>
              </a:r>
              <a:endParaRPr lang="zh-CN" sz="900">
                <a:solidFill>
                  <a:srgbClr val="002060"/>
                </a:solidFill>
              </a:endParaRPr>
            </a:p>
          </p:txBody>
        </p:sp>
        <p:graphicFrame>
          <p:nvGraphicFramePr>
            <p:cNvPr id="13" name="对象 12"/>
            <p:cNvGraphicFramePr/>
            <p:nvPr/>
          </p:nvGraphicFramePr>
          <p:xfrm>
            <a:off x="9879" y="1924"/>
            <a:ext cx="3968" cy="3402"/>
          </p:xfrm>
          <a:graphic>
            <a:graphicData uri="http://schemas.openxmlformats.org/presentationml/2006/ole">
              <mc:AlternateContent xmlns:mc="http://schemas.openxmlformats.org/markup-compatibility/2006">
                <mc:Choice xmlns:v="urn:schemas-microsoft-com:vml" Requires="v">
                  <p:oleObj spid="_x0000_s15" name="" r:id="rId2" imgW="2654935" imgH="2357755" progId="Word.Document.8">
                    <p:embed/>
                  </p:oleObj>
                </mc:Choice>
                <mc:Fallback>
                  <p:oleObj name="" r:id="rId2" imgW="2654935" imgH="2357755" progId="Word.Document.8">
                    <p:embed/>
                    <p:pic>
                      <p:nvPicPr>
                        <p:cNvPr id="0" name="图片 14"/>
                        <p:cNvPicPr/>
                        <p:nvPr/>
                      </p:nvPicPr>
                      <p:blipFill>
                        <a:blip r:embed="rId3"/>
                        <a:stretch>
                          <a:fillRect/>
                        </a:stretch>
                      </p:blipFill>
                      <p:spPr>
                        <a:xfrm>
                          <a:off x="9879" y="1924"/>
                          <a:ext cx="3968" cy="3402"/>
                        </a:xfrm>
                        <a:prstGeom prst="rect">
                          <a:avLst/>
                        </a:prstGeom>
                      </p:spPr>
                    </p:pic>
                  </p:oleObj>
                </mc:Fallback>
              </mc:AlternateContent>
            </a:graphicData>
          </a:graphic>
        </p:graphicFrame>
      </p:grpSp>
      <p:grpSp>
        <p:nvGrpSpPr>
          <p:cNvPr id="9" name="组合 8"/>
          <p:cNvGrpSpPr/>
          <p:nvPr/>
        </p:nvGrpSpPr>
        <p:grpSpPr>
          <a:xfrm>
            <a:off x="338455" y="1267460"/>
            <a:ext cx="2519680" cy="2553335"/>
            <a:chOff x="514" y="1924"/>
            <a:chExt cx="3968" cy="4021"/>
          </a:xfrm>
        </p:grpSpPr>
        <p:sp>
          <p:nvSpPr>
            <p:cNvPr id="25" name="文本框 24"/>
            <p:cNvSpPr txBox="1"/>
            <p:nvPr/>
          </p:nvSpPr>
          <p:spPr>
            <a:xfrm>
              <a:off x="514" y="5325"/>
              <a:ext cx="3968" cy="620"/>
            </a:xfrm>
            <a:prstGeom prst="rect">
              <a:avLst/>
            </a:prstGeom>
            <a:noFill/>
          </p:spPr>
          <p:txBody>
            <a:bodyPr wrap="square" rtlCol="0">
              <a:noAutofit/>
            </a:bodyPr>
            <a:p>
              <a:pPr algn="ctr"/>
              <a:r>
                <a:rPr lang="zh-CN" sz="900">
                  <a:solidFill>
                    <a:srgbClr val="002060"/>
                  </a:solidFill>
                </a:rPr>
                <a:t>公众对社会组织参与网络安全治理的满意度</a:t>
              </a:r>
              <a:endParaRPr lang="zh-CN" sz="900">
                <a:solidFill>
                  <a:srgbClr val="002060"/>
                </a:solidFill>
              </a:endParaRPr>
            </a:p>
          </p:txBody>
        </p:sp>
        <p:graphicFrame>
          <p:nvGraphicFramePr>
            <p:cNvPr id="17" name="对象 16"/>
            <p:cNvGraphicFramePr/>
            <p:nvPr/>
          </p:nvGraphicFramePr>
          <p:xfrm>
            <a:off x="514" y="1924"/>
            <a:ext cx="3969" cy="3402"/>
          </p:xfrm>
          <a:graphic>
            <a:graphicData uri="http://schemas.openxmlformats.org/presentationml/2006/ole">
              <mc:AlternateContent xmlns:mc="http://schemas.openxmlformats.org/markup-compatibility/2006">
                <mc:Choice xmlns:v="urn:schemas-microsoft-com:vml" Requires="v">
                  <p:oleObj spid="_x0000_s18" name="" r:id="rId4" imgW="2662555" imgH="2357755" progId="Word.Document.8">
                    <p:embed/>
                  </p:oleObj>
                </mc:Choice>
                <mc:Fallback>
                  <p:oleObj name="" r:id="rId4" imgW="2662555" imgH="2357755" progId="Word.Document.8">
                    <p:embed/>
                    <p:pic>
                      <p:nvPicPr>
                        <p:cNvPr id="0" name="图片 17"/>
                        <p:cNvPicPr/>
                        <p:nvPr/>
                      </p:nvPicPr>
                      <p:blipFill>
                        <a:blip r:embed="rId5"/>
                        <a:stretch>
                          <a:fillRect/>
                        </a:stretch>
                      </p:blipFill>
                      <p:spPr>
                        <a:xfrm>
                          <a:off x="514" y="1924"/>
                          <a:ext cx="3969" cy="3402"/>
                        </a:xfrm>
                        <a:prstGeom prst="rect">
                          <a:avLst/>
                        </a:prstGeom>
                      </p:spPr>
                    </p:pic>
                  </p:oleObj>
                </mc:Fallback>
              </mc:AlternateContent>
            </a:graphicData>
          </a:graphic>
        </p:graphicFrame>
      </p:grpSp>
      <p:grpSp>
        <p:nvGrpSpPr>
          <p:cNvPr id="30" name="组合 29"/>
          <p:cNvGrpSpPr/>
          <p:nvPr/>
        </p:nvGrpSpPr>
        <p:grpSpPr>
          <a:xfrm>
            <a:off x="3307715" y="1268095"/>
            <a:ext cx="2533650" cy="2552700"/>
            <a:chOff x="5190" y="1925"/>
            <a:chExt cx="3990" cy="4020"/>
          </a:xfrm>
        </p:grpSpPr>
        <p:graphicFrame>
          <p:nvGraphicFramePr>
            <p:cNvPr id="6" name="对象 5"/>
            <p:cNvGraphicFramePr/>
            <p:nvPr/>
          </p:nvGraphicFramePr>
          <p:xfrm>
            <a:off x="5190" y="1925"/>
            <a:ext cx="3981" cy="3401"/>
          </p:xfrm>
          <a:graphic>
            <a:graphicData uri="http://schemas.openxmlformats.org/presentationml/2006/ole">
              <mc:AlternateContent xmlns:mc="http://schemas.openxmlformats.org/markup-compatibility/2006">
                <mc:Choice xmlns:v="urn:schemas-microsoft-com:vml" Requires="v">
                  <p:oleObj spid="_x0000_s7" name="" r:id="rId6" imgW="2662555" imgH="2353310" progId="Word.Document.8">
                    <p:embed/>
                  </p:oleObj>
                </mc:Choice>
                <mc:Fallback>
                  <p:oleObj name="" r:id="rId6" imgW="2662555" imgH="2353310" progId="Word.Document.8">
                    <p:embed/>
                    <p:pic>
                      <p:nvPicPr>
                        <p:cNvPr id="0" name="图片 6"/>
                        <p:cNvPicPr/>
                        <p:nvPr/>
                      </p:nvPicPr>
                      <p:blipFill>
                        <a:blip r:embed="rId7"/>
                        <a:stretch>
                          <a:fillRect/>
                        </a:stretch>
                      </p:blipFill>
                      <p:spPr>
                        <a:xfrm>
                          <a:off x="5190" y="1925"/>
                          <a:ext cx="3981" cy="3401"/>
                        </a:xfrm>
                        <a:prstGeom prst="rect">
                          <a:avLst/>
                        </a:prstGeom>
                      </p:spPr>
                    </p:pic>
                  </p:oleObj>
                </mc:Fallback>
              </mc:AlternateContent>
            </a:graphicData>
          </a:graphic>
        </p:graphicFrame>
        <p:sp>
          <p:nvSpPr>
            <p:cNvPr id="8" name="文本框 7"/>
            <p:cNvSpPr txBox="1"/>
            <p:nvPr/>
          </p:nvSpPr>
          <p:spPr>
            <a:xfrm>
              <a:off x="5222" y="5325"/>
              <a:ext cx="3958" cy="620"/>
            </a:xfrm>
            <a:prstGeom prst="rect">
              <a:avLst/>
            </a:prstGeom>
            <a:noFill/>
          </p:spPr>
          <p:txBody>
            <a:bodyPr wrap="square" rtlCol="0">
              <a:noAutofit/>
            </a:bodyPr>
            <a:p>
              <a:pPr algn="ctr"/>
              <a:r>
                <a:rPr lang="zh-CN" sz="900">
                  <a:solidFill>
                    <a:srgbClr val="002060"/>
                  </a:solidFill>
                </a:rPr>
                <a:t>企业和社会组织参与网络安全领域治理的频率</a:t>
              </a:r>
              <a:endParaRPr lang="zh-CN" sz="900">
                <a:solidFill>
                  <a:srgbClr val="002060"/>
                </a:solidFill>
              </a:endParaRPr>
            </a:p>
          </p:txBody>
        </p:sp>
      </p:grpSp>
    </p:spTree>
    <p:custDataLst>
      <p:tags r:id="rId8"/>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a:xfrm>
            <a:off x="0" y="808673"/>
            <a:ext cx="9144635" cy="529590"/>
          </a:xfrm>
        </p:spPr>
        <p:txBody>
          <a:bodyPr>
            <a:noAutofit/>
          </a:bodyPr>
          <a:lstStyle/>
          <a:p>
            <a:pPr algn="ctr"/>
            <a:r>
              <a:rPr lang="en-US" sz="2000">
                <a:solidFill>
                  <a:srgbClr val="002060"/>
                </a:solidFill>
                <a:latin typeface="+mj-ea"/>
                <a:ea typeface="+mj-ea"/>
                <a:sym typeface="+mn-ea"/>
              </a:rPr>
              <a:t>12</a:t>
            </a:r>
            <a:r>
              <a:rPr sz="2000">
                <a:solidFill>
                  <a:srgbClr val="002060"/>
                </a:solidFill>
                <a:latin typeface="+mj-ea"/>
                <a:ea typeface="+mj-ea"/>
                <a:sym typeface="+mn-ea"/>
              </a:rPr>
              <a:t>.基层社区治理满意度有待提升，</a:t>
            </a:r>
            <a:r>
              <a:rPr lang="zh-CN" sz="2000">
                <a:solidFill>
                  <a:srgbClr val="002060"/>
                </a:solidFill>
                <a:latin typeface="+mj-ea"/>
                <a:ea typeface="+mj-ea"/>
                <a:sym typeface="+mn-ea"/>
              </a:rPr>
              <a:t>治理针对性、有效性不足</a:t>
            </a:r>
            <a:endParaRPr lang="zh-CN" sz="2000">
              <a:solidFill>
                <a:srgbClr val="002060"/>
              </a:solidFill>
              <a:latin typeface="+mj-ea"/>
              <a:ea typeface="+mj-ea"/>
              <a:sym typeface="+mn-ea"/>
            </a:endParaRPr>
          </a:p>
        </p:txBody>
      </p:sp>
      <p:grpSp>
        <p:nvGrpSpPr>
          <p:cNvPr id="28" name="组合 27"/>
          <p:cNvGrpSpPr/>
          <p:nvPr/>
        </p:nvGrpSpPr>
        <p:grpSpPr>
          <a:xfrm>
            <a:off x="234315" y="3662998"/>
            <a:ext cx="8739505" cy="1273810"/>
            <a:chOff x="478" y="5970"/>
            <a:chExt cx="13763" cy="2006"/>
          </a:xfrm>
        </p:grpSpPr>
        <p:sp>
          <p:nvSpPr>
            <p:cNvPr id="20" name="文本框 19"/>
            <p:cNvSpPr txBox="1"/>
            <p:nvPr/>
          </p:nvSpPr>
          <p:spPr>
            <a:xfrm>
              <a:off x="478" y="6524"/>
              <a:ext cx="13763" cy="1452"/>
            </a:xfrm>
            <a:prstGeom prst="rect">
              <a:avLst/>
            </a:prstGeom>
            <a:noFill/>
          </p:spPr>
          <p:txBody>
            <a:bodyPr wrap="square" rtlCol="0">
              <a:spAutoFit/>
            </a:bodyPr>
            <a:lstStyle/>
            <a:p>
              <a:pPr>
                <a:lnSpc>
                  <a:spcPct val="150000"/>
                </a:lnSpc>
              </a:pPr>
              <a:r>
                <a:rPr lang="zh-CN" altLang="en-US" sz="1200" b="1">
                  <a:solidFill>
                    <a:srgbClr val="C00000"/>
                  </a:solidFill>
                </a:rPr>
                <a:t>57.1%</a:t>
              </a:r>
              <a:r>
                <a:rPr lang="zh-CN" altLang="en-US" sz="1200" b="1">
                  <a:solidFill>
                    <a:srgbClr val="003466"/>
                  </a:solidFill>
                </a:rPr>
                <a:t>公众表示对基层社区网络（群组）在社区公共事务方面非常/较满意，</a:t>
              </a:r>
              <a:r>
                <a:rPr lang="zh-CN" altLang="en-US" sz="1200" b="1">
                  <a:solidFill>
                    <a:srgbClr val="C00000"/>
                  </a:solidFill>
                </a:rPr>
                <a:t>32.9%</a:t>
              </a:r>
              <a:r>
                <a:rPr lang="zh-CN" altLang="en-US" sz="1200" b="1">
                  <a:solidFill>
                    <a:srgbClr val="003466"/>
                  </a:solidFill>
                </a:rPr>
                <a:t>表示一般，</a:t>
              </a:r>
              <a:r>
                <a:rPr lang="zh-CN" altLang="en-US" sz="1200" b="1">
                  <a:solidFill>
                    <a:srgbClr val="C00000"/>
                  </a:solidFill>
                </a:rPr>
                <a:t>9.99%</a:t>
              </a:r>
              <a:r>
                <a:rPr lang="zh-CN" altLang="en-US" sz="1200" b="1">
                  <a:solidFill>
                    <a:srgbClr val="003466"/>
                  </a:solidFill>
                </a:rPr>
                <a:t>表示不了解/较不满意/非常不满意。在公众对基层社区网络（群组）感到不满的原因方面，有</a:t>
              </a:r>
              <a:r>
                <a:rPr lang="zh-CN" altLang="en-US" sz="1200" b="1">
                  <a:solidFill>
                    <a:srgbClr val="C00000"/>
                  </a:solidFill>
                </a:rPr>
                <a:t>42.13%</a:t>
              </a:r>
              <a:r>
                <a:rPr lang="zh-CN" altLang="en-US" sz="1200" b="1">
                  <a:solidFill>
                    <a:srgbClr val="003466"/>
                  </a:solidFill>
                </a:rPr>
                <a:t>的公众表示不知道基层社区网络（群组）的存在，有</a:t>
              </a:r>
              <a:r>
                <a:rPr lang="zh-CN" altLang="en-US" sz="1200" b="1">
                  <a:solidFill>
                    <a:srgbClr val="C00000"/>
                  </a:solidFill>
                </a:rPr>
                <a:t>33.9%</a:t>
              </a:r>
              <a:r>
                <a:rPr lang="zh-CN" altLang="en-US" sz="1200" b="1">
                  <a:solidFill>
                    <a:srgbClr val="003466"/>
                  </a:solidFill>
                </a:rPr>
                <a:t>表示对老人用处不大，另有33.4%认为没有提供什么信息，</a:t>
              </a:r>
              <a:r>
                <a:rPr lang="zh-CN" altLang="en-US" sz="1200" b="1">
                  <a:solidFill>
                    <a:srgbClr val="C00000"/>
                  </a:solidFill>
                </a:rPr>
                <a:t>32.8%</a:t>
              </a:r>
              <a:r>
                <a:rPr lang="zh-CN" altLang="en-US" sz="1200" b="1">
                  <a:solidFill>
                    <a:srgbClr val="003466"/>
                  </a:solidFill>
                </a:rPr>
                <a:t>认为群组流于形式。</a:t>
              </a:r>
              <a:endParaRPr lang="zh-CN" altLang="en-US" sz="1200" b="1">
                <a:solidFill>
                  <a:srgbClr val="003466"/>
                </a:solidFill>
              </a:endParaRPr>
            </a:p>
          </p:txBody>
        </p:sp>
        <p:sp>
          <p:nvSpPr>
            <p:cNvPr id="22" name="矩形 21"/>
            <p:cNvSpPr/>
            <p:nvPr>
              <p:custDataLst>
                <p:tags r:id="rId1"/>
              </p:custDataLst>
            </p:nvPr>
          </p:nvSpPr>
          <p:spPr>
            <a:xfrm>
              <a:off x="566" y="5970"/>
              <a:ext cx="1801" cy="519"/>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lvl="0" algn="ctr"/>
              <a:r>
                <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rPr>
                <a:t>调查说明</a:t>
              </a:r>
              <a:endParaRPr lang="zh-CN" altLang="en-US" sz="1600" b="1" dirty="0">
                <a:solidFill>
                  <a:srgbClr val="002060"/>
                </a:solidFill>
                <a:latin typeface="微软雅黑" panose="020B0503020204020204" pitchFamily="34" charset="-122"/>
                <a:ea typeface="微软雅黑" panose="020B0503020204020204" pitchFamily="34" charset="-122"/>
                <a:sym typeface="Arial" panose="020B0604020202090204" pitchFamily="34" charset="0"/>
              </a:endParaRPr>
            </a:p>
          </p:txBody>
        </p:sp>
      </p:grpSp>
      <p:sp>
        <p:nvSpPr>
          <p:cNvPr id="25" name="文本框 24"/>
          <p:cNvSpPr txBox="1"/>
          <p:nvPr/>
        </p:nvSpPr>
        <p:spPr>
          <a:xfrm>
            <a:off x="575945" y="3406775"/>
            <a:ext cx="3376295" cy="393700"/>
          </a:xfrm>
          <a:prstGeom prst="rect">
            <a:avLst/>
          </a:prstGeom>
          <a:noFill/>
        </p:spPr>
        <p:txBody>
          <a:bodyPr wrap="square" rtlCol="0">
            <a:noAutofit/>
          </a:bodyPr>
          <a:p>
            <a:pPr algn="ctr"/>
            <a:r>
              <a:rPr lang="zh-CN" sz="900">
                <a:solidFill>
                  <a:srgbClr val="002060"/>
                </a:solidFill>
              </a:rPr>
              <a:t>基层社区网络（群组）在社区公共事务方面的满意度</a:t>
            </a:r>
            <a:endParaRPr lang="zh-CN" sz="900">
              <a:solidFill>
                <a:srgbClr val="002060"/>
              </a:solidFill>
            </a:endParaRPr>
          </a:p>
        </p:txBody>
      </p:sp>
      <p:sp>
        <p:nvSpPr>
          <p:cNvPr id="12" name="文本框 11"/>
          <p:cNvSpPr txBox="1"/>
          <p:nvPr/>
        </p:nvSpPr>
        <p:spPr>
          <a:xfrm>
            <a:off x="2346325" y="2937510"/>
            <a:ext cx="1797685" cy="254635"/>
          </a:xfrm>
          <a:prstGeom prst="rect">
            <a:avLst/>
          </a:prstGeom>
          <a:noFill/>
        </p:spPr>
        <p:txBody>
          <a:bodyPr wrap="square" rtlCol="0">
            <a:noAutofit/>
          </a:bodyPr>
          <a:p>
            <a:pPr algn="ctr"/>
            <a:r>
              <a:rPr lang="en-US" altLang="zh-CN" sz="900">
                <a:solidFill>
                  <a:srgbClr val="002060"/>
                </a:solidFill>
              </a:rPr>
              <a:t>2022</a:t>
            </a:r>
            <a:r>
              <a:rPr lang="zh-CN" altLang="en-US" sz="900">
                <a:solidFill>
                  <a:srgbClr val="002060"/>
                </a:solidFill>
              </a:rPr>
              <a:t>年</a:t>
            </a:r>
            <a:endParaRPr lang="zh-CN" altLang="en-US" sz="900">
              <a:solidFill>
                <a:srgbClr val="002060"/>
              </a:solidFill>
            </a:endParaRPr>
          </a:p>
        </p:txBody>
      </p:sp>
      <p:sp>
        <p:nvSpPr>
          <p:cNvPr id="21" name="文本框 20"/>
          <p:cNvSpPr txBox="1"/>
          <p:nvPr/>
        </p:nvSpPr>
        <p:spPr>
          <a:xfrm>
            <a:off x="5442585" y="3406775"/>
            <a:ext cx="2854325" cy="393700"/>
          </a:xfrm>
          <a:prstGeom prst="rect">
            <a:avLst/>
          </a:prstGeom>
          <a:noFill/>
        </p:spPr>
        <p:txBody>
          <a:bodyPr wrap="square" rtlCol="0">
            <a:noAutofit/>
          </a:bodyPr>
          <a:p>
            <a:pPr algn="ctr"/>
            <a:r>
              <a:rPr lang="zh-CN" sz="900">
                <a:solidFill>
                  <a:srgbClr val="002060"/>
                </a:solidFill>
              </a:rPr>
              <a:t>公众对基层社区网络（群组）感到不满的原因</a:t>
            </a:r>
            <a:endParaRPr lang="zh-CN" sz="900">
              <a:solidFill>
                <a:srgbClr val="002060"/>
              </a:solidFill>
            </a:endParaRPr>
          </a:p>
        </p:txBody>
      </p:sp>
      <p:graphicFrame>
        <p:nvGraphicFramePr>
          <p:cNvPr id="2" name="对象 1"/>
          <p:cNvGraphicFramePr/>
          <p:nvPr/>
        </p:nvGraphicFramePr>
        <p:xfrm>
          <a:off x="1001760" y="1285967"/>
          <a:ext cx="2524125" cy="2159635"/>
        </p:xfrm>
        <a:graphic>
          <a:graphicData uri="http://schemas.openxmlformats.org/presentationml/2006/ole">
            <mc:AlternateContent xmlns:mc="http://schemas.openxmlformats.org/markup-compatibility/2006">
              <mc:Choice xmlns:v="urn:schemas-microsoft-com:vml" Requires="v">
                <p:oleObj spid="_x0000_s3" name="" r:id="rId2" imgW="2571115" imgH="2279650" progId="Word.Document.8">
                  <p:embed/>
                </p:oleObj>
              </mc:Choice>
              <mc:Fallback>
                <p:oleObj name="" r:id="rId2" imgW="2571115" imgH="2279650" progId="Word.Document.8">
                  <p:embed/>
                  <p:pic>
                    <p:nvPicPr>
                      <p:cNvPr id="0" name="图片 2"/>
                      <p:cNvPicPr/>
                      <p:nvPr/>
                    </p:nvPicPr>
                    <p:blipFill>
                      <a:blip r:embed="rId3"/>
                      <a:stretch>
                        <a:fillRect/>
                      </a:stretch>
                    </p:blipFill>
                    <p:spPr>
                      <a:xfrm>
                        <a:off x="1001760" y="1285967"/>
                        <a:ext cx="2524125" cy="2159635"/>
                      </a:xfrm>
                      <a:prstGeom prst="rect">
                        <a:avLst/>
                      </a:prstGeom>
                    </p:spPr>
                  </p:pic>
                </p:oleObj>
              </mc:Fallback>
            </mc:AlternateContent>
          </a:graphicData>
        </a:graphic>
      </p:graphicFrame>
      <p:graphicFrame>
        <p:nvGraphicFramePr>
          <p:cNvPr id="4" name="对象 3"/>
          <p:cNvGraphicFramePr/>
          <p:nvPr/>
        </p:nvGraphicFramePr>
        <p:xfrm>
          <a:off x="5609590" y="1285967"/>
          <a:ext cx="2520315" cy="2159635"/>
        </p:xfrm>
        <a:graphic>
          <a:graphicData uri="http://schemas.openxmlformats.org/presentationml/2006/ole">
            <mc:AlternateContent xmlns:mc="http://schemas.openxmlformats.org/markup-compatibility/2006">
              <mc:Choice xmlns:v="urn:schemas-microsoft-com:vml" Requires="v">
                <p:oleObj spid="_x0000_s5" name="" r:id="rId4" imgW="2571115" imgH="2279650" progId="Word.Document.8">
                  <p:embed/>
                </p:oleObj>
              </mc:Choice>
              <mc:Fallback>
                <p:oleObj name="" r:id="rId4" imgW="2571115" imgH="2279650" progId="Word.Document.8">
                  <p:embed/>
                  <p:pic>
                    <p:nvPicPr>
                      <p:cNvPr id="0" name="图片 4"/>
                      <p:cNvPicPr/>
                      <p:nvPr/>
                    </p:nvPicPr>
                    <p:blipFill>
                      <a:blip r:embed="rId5"/>
                      <a:stretch>
                        <a:fillRect/>
                      </a:stretch>
                    </p:blipFill>
                    <p:spPr>
                      <a:xfrm>
                        <a:off x="5609590" y="1285967"/>
                        <a:ext cx="2520315" cy="2159635"/>
                      </a:xfrm>
                      <a:prstGeom prst="rect">
                        <a:avLst/>
                      </a:prstGeom>
                    </p:spPr>
                  </p:pic>
                </p:oleObj>
              </mc:Fallback>
            </mc:AlternateContent>
          </a:graphicData>
        </a:graphic>
      </p:graphicFrame>
    </p:spTree>
    <p:custDataLst>
      <p:tags r:id="rId6"/>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1371600" y="744538"/>
            <a:ext cx="6400800" cy="529590"/>
          </a:xfrm>
        </p:spPr>
        <p:txBody>
          <a:bodyPr>
            <a:normAutofit fontScale="90000"/>
          </a:bodyPr>
          <a:lstStyle/>
          <a:p>
            <a:pPr algn="ctr"/>
            <a:r>
              <a:rPr lang="zh-CN" altLang="en-US">
                <a:solidFill>
                  <a:srgbClr val="002060"/>
                </a:solidFill>
              </a:rPr>
              <a:t>“网络安全法治社会建设”五点共识</a:t>
            </a:r>
            <a:endParaRPr lang="zh-CN" altLang="en-US">
              <a:solidFill>
                <a:srgbClr val="002060"/>
              </a:solidFill>
            </a:endParaRPr>
          </a:p>
        </p:txBody>
      </p:sp>
      <p:grpSp>
        <p:nvGrpSpPr>
          <p:cNvPr id="33" name="组合 32"/>
          <p:cNvGrpSpPr/>
          <p:nvPr/>
        </p:nvGrpSpPr>
        <p:grpSpPr>
          <a:xfrm>
            <a:off x="4028440" y="2040573"/>
            <a:ext cx="4932680" cy="2326640"/>
            <a:chOff x="2368" y="2836"/>
            <a:chExt cx="9602" cy="4818"/>
          </a:xfrm>
        </p:grpSpPr>
        <p:sp>
          <p:nvSpPr>
            <p:cNvPr id="6" name="矩形 5"/>
            <p:cNvSpPr/>
            <p:nvPr/>
          </p:nvSpPr>
          <p:spPr>
            <a:xfrm>
              <a:off x="2368" y="2836"/>
              <a:ext cx="9602" cy="75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rgbClr val="002060"/>
                  </a:solidFill>
                  <a:latin typeface="+mj-ea"/>
                  <a:ea typeface="+mj-ea"/>
                </a:rPr>
                <a:t>一、网络安全法治社会建设满意度高，公众网络安全感有所提升</a:t>
              </a:r>
              <a:endParaRPr lang="zh-CN" altLang="en-US" sz="1200">
                <a:solidFill>
                  <a:srgbClr val="002060"/>
                </a:solidFill>
                <a:latin typeface="+mj-ea"/>
                <a:ea typeface="+mj-ea"/>
              </a:endParaRPr>
            </a:p>
          </p:txBody>
        </p:sp>
        <p:sp>
          <p:nvSpPr>
            <p:cNvPr id="8" name="矩形 7"/>
            <p:cNvSpPr/>
            <p:nvPr/>
          </p:nvSpPr>
          <p:spPr>
            <a:xfrm>
              <a:off x="2368" y="3852"/>
              <a:ext cx="9602" cy="75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rgbClr val="002060"/>
                  </a:solidFill>
                  <a:latin typeface="+mj-ea"/>
                  <a:ea typeface="+mj-ea"/>
                </a:rPr>
                <a:t>二、构建网络社会治理共同体，推进国家治理体系与能力现代化</a:t>
              </a:r>
              <a:endParaRPr lang="zh-CN" altLang="en-US" sz="1200">
                <a:solidFill>
                  <a:srgbClr val="002060"/>
                </a:solidFill>
                <a:latin typeface="+mj-ea"/>
                <a:ea typeface="+mj-ea"/>
              </a:endParaRPr>
            </a:p>
          </p:txBody>
        </p:sp>
        <p:sp>
          <p:nvSpPr>
            <p:cNvPr id="9" name="矩形 8"/>
            <p:cNvSpPr/>
            <p:nvPr/>
          </p:nvSpPr>
          <p:spPr>
            <a:xfrm>
              <a:off x="2368" y="4868"/>
              <a:ext cx="9602" cy="75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rgbClr val="002060"/>
                  </a:solidFill>
                  <a:latin typeface="+mj-ea"/>
                  <a:ea typeface="+mj-ea"/>
                </a:rPr>
                <a:t>三、人民群众主体意识深化加强，在应对百年大变局中强基固本</a:t>
              </a:r>
              <a:endParaRPr lang="zh-CN" altLang="en-US" sz="1200">
                <a:solidFill>
                  <a:srgbClr val="002060"/>
                </a:solidFill>
                <a:latin typeface="+mj-ea"/>
                <a:ea typeface="+mj-ea"/>
              </a:endParaRPr>
            </a:p>
          </p:txBody>
        </p:sp>
        <p:sp>
          <p:nvSpPr>
            <p:cNvPr id="10" name="矩形 9"/>
            <p:cNvSpPr/>
            <p:nvPr/>
          </p:nvSpPr>
          <p:spPr>
            <a:xfrm>
              <a:off x="2368" y="5884"/>
              <a:ext cx="9602" cy="75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rgbClr val="002060"/>
                  </a:solidFill>
                  <a:latin typeface="+mj-ea"/>
                  <a:ea typeface="+mj-ea"/>
                </a:rPr>
                <a:t>四、网络安全执法司法工作获认可，深入推进规范化建设为新方向</a:t>
              </a:r>
              <a:endParaRPr lang="zh-CN" altLang="en-US" sz="1200">
                <a:solidFill>
                  <a:srgbClr val="002060"/>
                </a:solidFill>
                <a:latin typeface="+mj-ea"/>
                <a:ea typeface="+mj-ea"/>
              </a:endParaRPr>
            </a:p>
          </p:txBody>
        </p:sp>
        <p:sp>
          <p:nvSpPr>
            <p:cNvPr id="11" name="矩形 10"/>
            <p:cNvSpPr/>
            <p:nvPr/>
          </p:nvSpPr>
          <p:spPr>
            <a:xfrm>
              <a:off x="2368" y="6900"/>
              <a:ext cx="9602" cy="75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a:solidFill>
                    <a:srgbClr val="002060"/>
                  </a:solidFill>
                  <a:latin typeface="+mj-ea"/>
                  <a:ea typeface="+mj-ea"/>
                </a:rPr>
                <a:t>五、网络安全普法宣传渠道平台多样，网民网络安全法治素养需加强</a:t>
              </a:r>
              <a:endParaRPr lang="zh-CN" altLang="en-US" sz="1200">
                <a:solidFill>
                  <a:srgbClr val="002060"/>
                </a:solidFill>
                <a:latin typeface="+mj-ea"/>
                <a:ea typeface="+mj-ea"/>
              </a:endParaRPr>
            </a:p>
          </p:txBody>
        </p:sp>
      </p:grpSp>
      <p:cxnSp>
        <p:nvCxnSpPr>
          <p:cNvPr id="19" name="直接连接符 18"/>
          <p:cNvCxnSpPr/>
          <p:nvPr/>
        </p:nvCxnSpPr>
        <p:spPr>
          <a:xfrm flipV="1">
            <a:off x="1396365" y="1446213"/>
            <a:ext cx="6351270" cy="19050"/>
          </a:xfrm>
          <a:prstGeom prst="line">
            <a:avLst/>
          </a:prstGeom>
          <a:ln w="28575" cmpd="sng">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 name="图片 1" descr="C:\Users\王明一\Desktop\Snipaste_2022-12-12_19-16-47.pngSnipaste_2022-12-12_19-16-47"/>
          <p:cNvPicPr>
            <a:picLocks noChangeAspect="1"/>
          </p:cNvPicPr>
          <p:nvPr>
            <p:custDataLst>
              <p:tags r:id="rId1"/>
            </p:custDataLst>
          </p:nvPr>
        </p:nvPicPr>
        <p:blipFill>
          <a:blip r:embed="rId2"/>
          <a:srcRect/>
          <a:stretch>
            <a:fillRect/>
          </a:stretch>
        </p:blipFill>
        <p:spPr>
          <a:xfrm>
            <a:off x="241300" y="2073275"/>
            <a:ext cx="3023870" cy="2261235"/>
          </a:xfrm>
          <a:prstGeom prst="rect">
            <a:avLst/>
          </a:prstGeom>
          <a:effectLst>
            <a:outerShdw blurRad="50800" dist="38100" algn="l" rotWithShape="0">
              <a:prstClr val="black">
                <a:alpha val="40000"/>
              </a:prstClr>
            </a:outerShdw>
          </a:effectLst>
        </p:spPr>
      </p:pic>
      <p:sp>
        <p:nvSpPr>
          <p:cNvPr id="3" name="右箭头 2"/>
          <p:cNvSpPr/>
          <p:nvPr/>
        </p:nvSpPr>
        <p:spPr>
          <a:xfrm>
            <a:off x="3328670" y="3014345"/>
            <a:ext cx="680085" cy="379095"/>
          </a:xfrm>
          <a:prstGeom prst="rightArrow">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0" y="1439344"/>
            <a:ext cx="9143365" cy="2014220"/>
            <a:chOff x="-167262" y="1796419"/>
            <a:chExt cx="12191153" cy="2685626"/>
          </a:xfrm>
        </p:grpSpPr>
        <p:sp>
          <p:nvSpPr>
            <p:cNvPr id="13" name="文本框 12"/>
            <p:cNvSpPr txBox="1"/>
            <p:nvPr/>
          </p:nvSpPr>
          <p:spPr>
            <a:xfrm>
              <a:off x="-167262" y="3046945"/>
              <a:ext cx="12191153" cy="143510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“网络安全法治社会建设”网民网络安全感满意度调查展望</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文本框 13"/>
            <p:cNvSpPr txBox="1"/>
            <p:nvPr/>
          </p:nvSpPr>
          <p:spPr>
            <a:xfrm>
              <a:off x="2774058" y="1796419"/>
              <a:ext cx="2363893" cy="737446"/>
            </a:xfrm>
            <a:prstGeom prst="rect">
              <a:avLst/>
            </a:prstGeom>
            <a:noFill/>
          </p:spPr>
          <p:txBody>
            <a:bodyPr wrap="non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1" i="1"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ea"/>
                  <a:sym typeface="+mn-lt"/>
                </a:rPr>
                <a:t>PART 03</a:t>
              </a:r>
              <a:endParaRPr kumimoji="0" lang="en-US" altLang="zh-CN" sz="3000" b="1" i="1"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gr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标题 6"/>
          <p:cNvSpPr>
            <a:spLocks noGrp="1"/>
          </p:cNvSpPr>
          <p:nvPr>
            <p:ph type="title"/>
          </p:nvPr>
        </p:nvSpPr>
        <p:spPr>
          <a:xfrm>
            <a:off x="-130175" y="499745"/>
            <a:ext cx="9144000" cy="529590"/>
          </a:xfrm>
        </p:spPr>
        <p:txBody>
          <a:bodyPr>
            <a:normAutofit fontScale="90000"/>
          </a:bodyPr>
          <a:p>
            <a:pPr algn="ctr"/>
            <a:r>
              <a:rPr lang="zh-CN" altLang="en-US" sz="3000" spc="400" dirty="0">
                <a:solidFill>
                  <a:srgbClr val="003466"/>
                </a:solidFill>
                <a:cs typeface="+mn-ea"/>
              </a:rPr>
              <a:t>“网络安全法治社会建设”四大展望</a:t>
            </a:r>
            <a:endParaRPr lang="zh-CN" altLang="en-US" sz="2200" b="0"/>
          </a:p>
        </p:txBody>
      </p:sp>
      <p:sp>
        <p:nvSpPr>
          <p:cNvPr id="2" name="上箭头 1"/>
          <p:cNvSpPr/>
          <p:nvPr>
            <p:custDataLst>
              <p:tags r:id="rId1"/>
            </p:custDataLst>
          </p:nvPr>
        </p:nvSpPr>
        <p:spPr>
          <a:xfrm>
            <a:off x="4254643" y="1040755"/>
            <a:ext cx="786495" cy="4051627"/>
          </a:xfrm>
          <a:prstGeom prst="upArrow">
            <a:avLst>
              <a:gd name="adj1" fmla="val 40870"/>
              <a:gd name="adj2" fmla="val 50000"/>
            </a:avLst>
          </a:prstGeom>
          <a:solidFill>
            <a:srgbClr val="00D0FF">
              <a:lumMod val="60000"/>
              <a:lumOff val="40000"/>
            </a:srgbClr>
          </a:solidFill>
          <a:ln>
            <a:noFill/>
          </a:ln>
        </p:spPr>
        <p:style>
          <a:lnRef idx="2">
            <a:srgbClr val="00D0FF">
              <a:shade val="50000"/>
            </a:srgbClr>
          </a:lnRef>
          <a:fillRef idx="1">
            <a:srgbClr val="00D0FF"/>
          </a:fillRef>
          <a:effectRef idx="0">
            <a:srgbClr val="00D0FF"/>
          </a:effectRef>
          <a:fontRef idx="minor">
            <a:srgbClr val="FFFFFF"/>
          </a:fontRef>
        </p:style>
        <p:txBody>
          <a:bodyPr rtlCol="0" anchor="ctr"/>
          <a:p>
            <a:pPr algn="ctr"/>
            <a:endParaRPr lang="zh-CN" altLang="en-US" sz="1350"/>
          </a:p>
        </p:txBody>
      </p:sp>
      <p:sp>
        <p:nvSpPr>
          <p:cNvPr id="3" name="圆角右箭头 2"/>
          <p:cNvSpPr/>
          <p:nvPr>
            <p:custDataLst>
              <p:tags r:id="rId2"/>
            </p:custDataLst>
          </p:nvPr>
        </p:nvSpPr>
        <p:spPr>
          <a:xfrm>
            <a:off x="4164834" y="1875268"/>
            <a:ext cx="1825967" cy="3217115"/>
          </a:xfrm>
          <a:prstGeom prst="bentArrow">
            <a:avLst>
              <a:gd name="adj1" fmla="val 14097"/>
              <a:gd name="adj2" fmla="val 20550"/>
              <a:gd name="adj3" fmla="val 22522"/>
              <a:gd name="adj4" fmla="val 54151"/>
            </a:avLst>
          </a:prstGeom>
          <a:solidFill>
            <a:srgbClr val="0073C3">
              <a:lumMod val="60000"/>
              <a:lumOff val="40000"/>
            </a:srgbClr>
          </a:solidFill>
          <a:ln>
            <a:noFill/>
          </a:ln>
        </p:spPr>
        <p:style>
          <a:lnRef idx="2">
            <a:srgbClr val="00D0FF">
              <a:shade val="50000"/>
            </a:srgbClr>
          </a:lnRef>
          <a:fillRef idx="1">
            <a:srgbClr val="00D0FF"/>
          </a:fillRef>
          <a:effectRef idx="0">
            <a:srgbClr val="00D0FF"/>
          </a:effectRef>
          <a:fontRef idx="minor">
            <a:srgbClr val="FFFFFF"/>
          </a:fontRef>
        </p:style>
        <p:txBody>
          <a:bodyPr rtlCol="0" anchor="ctr"/>
          <a:p>
            <a:pPr algn="ctr"/>
            <a:endParaRPr lang="zh-CN" altLang="en-US" sz="1350">
              <a:solidFill>
                <a:srgbClr val="000000"/>
              </a:solidFill>
            </a:endParaRPr>
          </a:p>
        </p:txBody>
      </p:sp>
      <p:sp>
        <p:nvSpPr>
          <p:cNvPr id="4" name="圆角右箭头 3"/>
          <p:cNvSpPr/>
          <p:nvPr>
            <p:custDataLst>
              <p:tags r:id="rId3"/>
            </p:custDataLst>
          </p:nvPr>
        </p:nvSpPr>
        <p:spPr>
          <a:xfrm flipH="1">
            <a:off x="2716776" y="2957864"/>
            <a:ext cx="2975698" cy="2134518"/>
          </a:xfrm>
          <a:prstGeom prst="bentArrow">
            <a:avLst>
              <a:gd name="adj1" fmla="val 9968"/>
              <a:gd name="adj2" fmla="val 11768"/>
              <a:gd name="adj3" fmla="val 16090"/>
              <a:gd name="adj4" fmla="val 43750"/>
            </a:avLst>
          </a:prstGeom>
          <a:solidFill>
            <a:srgbClr val="01A9E7">
              <a:lumMod val="60000"/>
              <a:lumOff val="40000"/>
            </a:srgbClr>
          </a:solidFill>
          <a:ln>
            <a:noFill/>
          </a:ln>
        </p:spPr>
        <p:style>
          <a:lnRef idx="2">
            <a:srgbClr val="00D0FF">
              <a:shade val="50000"/>
            </a:srgbClr>
          </a:lnRef>
          <a:fillRef idx="1">
            <a:srgbClr val="00D0FF"/>
          </a:fillRef>
          <a:effectRef idx="0">
            <a:srgbClr val="00D0FF"/>
          </a:effectRef>
          <a:fontRef idx="minor">
            <a:srgbClr val="FFFFFF"/>
          </a:fontRef>
        </p:style>
        <p:txBody>
          <a:bodyPr rtlCol="0" anchor="ctr"/>
          <a:p>
            <a:pPr algn="ctr"/>
            <a:endParaRPr lang="zh-CN" altLang="en-US" sz="1350">
              <a:solidFill>
                <a:srgbClr val="000000"/>
              </a:solidFill>
            </a:endParaRPr>
          </a:p>
        </p:txBody>
      </p:sp>
      <p:sp>
        <p:nvSpPr>
          <p:cNvPr id="8" name="上箭头 7"/>
          <p:cNvSpPr/>
          <p:nvPr>
            <p:custDataLst>
              <p:tags r:id="rId4"/>
            </p:custDataLst>
          </p:nvPr>
        </p:nvSpPr>
        <p:spPr>
          <a:xfrm>
            <a:off x="3276526" y="2276295"/>
            <a:ext cx="786495" cy="2816088"/>
          </a:xfrm>
          <a:prstGeom prst="upArrow">
            <a:avLst>
              <a:gd name="adj1" fmla="val 29338"/>
              <a:gd name="adj2" fmla="val 50000"/>
            </a:avLst>
          </a:prstGeom>
          <a:solidFill>
            <a:srgbClr val="01A9E7"/>
          </a:solidFill>
          <a:ln>
            <a:noFill/>
          </a:ln>
        </p:spPr>
        <p:style>
          <a:lnRef idx="2">
            <a:srgbClr val="00D0FF">
              <a:shade val="50000"/>
            </a:srgbClr>
          </a:lnRef>
          <a:fillRef idx="1">
            <a:srgbClr val="00D0FF"/>
          </a:fillRef>
          <a:effectRef idx="0">
            <a:srgbClr val="00D0FF"/>
          </a:effectRef>
          <a:fontRef idx="minor">
            <a:srgbClr val="FFFFFF"/>
          </a:fontRef>
        </p:style>
        <p:txBody>
          <a:bodyPr rtlCol="0" anchor="ctr"/>
          <a:p>
            <a:pPr algn="ctr"/>
            <a:endParaRPr lang="zh-CN" altLang="en-US" sz="1350"/>
          </a:p>
        </p:txBody>
      </p:sp>
      <p:sp>
        <p:nvSpPr>
          <p:cNvPr id="12" name="文本框 11"/>
          <p:cNvSpPr txBox="1"/>
          <p:nvPr>
            <p:custDataLst>
              <p:tags r:id="rId5"/>
            </p:custDataLst>
          </p:nvPr>
        </p:nvSpPr>
        <p:spPr>
          <a:xfrm>
            <a:off x="250825" y="2887980"/>
            <a:ext cx="2594610" cy="594360"/>
          </a:xfrm>
          <a:prstGeom prst="rect">
            <a:avLst/>
          </a:prstGeom>
          <a:noFill/>
        </p:spPr>
        <p:txBody>
          <a:bodyPr wrap="square" bIns="0" rtlCol="0">
            <a:scene3d>
              <a:camera prst="orthographicFront"/>
              <a:lightRig rig="threePt" dir="t"/>
            </a:scene3d>
          </a:bodyPr>
          <a:p>
            <a:pPr algn="l"/>
            <a:r>
              <a:rPr lang="zh-CN" altLang="en-US" b="1" spc="300">
                <a:solidFill>
                  <a:srgbClr val="59D2FE"/>
                </a:solidFill>
                <a:effectLst/>
                <a:uFillTx/>
                <a:latin typeface="思源黑体 CN Heavy" panose="020B0A00000000000000" charset="-122"/>
                <a:ea typeface="思源黑体 CN Heavy" panose="020B0A00000000000000" charset="-122"/>
              </a:rPr>
              <a:t>坚持依法治网和以德润网相结合，提升网络安全法治素养</a:t>
            </a:r>
            <a:endParaRPr lang="zh-CN" altLang="en-US" b="1" spc="300">
              <a:solidFill>
                <a:srgbClr val="59D2FE"/>
              </a:solidFill>
              <a:effectLst/>
              <a:uFillTx/>
              <a:latin typeface="思源黑体 CN Heavy" panose="020B0A00000000000000" charset="-122"/>
              <a:ea typeface="思源黑体 CN Heavy" panose="020B0A00000000000000" charset="-122"/>
            </a:endParaRPr>
          </a:p>
        </p:txBody>
      </p:sp>
      <p:sp>
        <p:nvSpPr>
          <p:cNvPr id="14" name="文本框 13"/>
          <p:cNvSpPr txBox="1"/>
          <p:nvPr>
            <p:custDataLst>
              <p:tags r:id="rId6"/>
            </p:custDataLst>
          </p:nvPr>
        </p:nvSpPr>
        <p:spPr>
          <a:xfrm>
            <a:off x="703580" y="1410335"/>
            <a:ext cx="3735070" cy="567055"/>
          </a:xfrm>
          <a:prstGeom prst="rect">
            <a:avLst/>
          </a:prstGeom>
          <a:noFill/>
        </p:spPr>
        <p:txBody>
          <a:bodyPr wrap="square" bIns="0" rtlCol="0">
            <a:scene3d>
              <a:camera prst="orthographicFront"/>
              <a:lightRig rig="threePt" dir="t"/>
            </a:scene3d>
          </a:bodyPr>
          <a:p>
            <a:pPr algn="l"/>
            <a:r>
              <a:rPr lang="zh-CN" altLang="en-US" b="1" spc="300">
                <a:solidFill>
                  <a:srgbClr val="01A9E7"/>
                </a:solidFill>
                <a:effectLst/>
                <a:uFillTx/>
                <a:latin typeface="思源黑体 CN Heavy" panose="020B0A00000000000000" charset="-122"/>
                <a:ea typeface="思源黑体 CN Heavy" panose="020B0A00000000000000" charset="-122"/>
              </a:rPr>
              <a:t>聚焦人民群众网络安全核心诉求，实施精准立法多措并举</a:t>
            </a:r>
            <a:endParaRPr lang="zh-CN" altLang="en-US" b="1" spc="300">
              <a:solidFill>
                <a:srgbClr val="01A9E7"/>
              </a:solidFill>
              <a:effectLst/>
              <a:uFillTx/>
              <a:latin typeface="思源黑体 CN Heavy" panose="020B0A00000000000000" charset="-122"/>
              <a:ea typeface="思源黑体 CN Heavy" panose="020B0A00000000000000" charset="-122"/>
            </a:endParaRPr>
          </a:p>
        </p:txBody>
      </p:sp>
      <p:sp>
        <p:nvSpPr>
          <p:cNvPr id="16" name="文本框 15"/>
          <p:cNvSpPr txBox="1"/>
          <p:nvPr>
            <p:custDataLst>
              <p:tags r:id="rId7"/>
            </p:custDataLst>
          </p:nvPr>
        </p:nvSpPr>
        <p:spPr>
          <a:xfrm>
            <a:off x="5041265" y="1040765"/>
            <a:ext cx="3710940" cy="370205"/>
          </a:xfrm>
          <a:prstGeom prst="rect">
            <a:avLst/>
          </a:prstGeom>
          <a:noFill/>
        </p:spPr>
        <p:txBody>
          <a:bodyPr wrap="square" bIns="0" rtlCol="0">
            <a:scene3d>
              <a:camera prst="orthographicFront"/>
              <a:lightRig rig="threePt" dir="t"/>
            </a:scene3d>
          </a:bodyPr>
          <a:p>
            <a:pPr algn="l"/>
            <a:r>
              <a:rPr lang="zh-CN" altLang="en-US" b="1" spc="300">
                <a:solidFill>
                  <a:schemeClr val="accent2">
                    <a:lumMod val="75000"/>
                  </a:schemeClr>
                </a:solidFill>
                <a:effectLst/>
                <a:uFillTx/>
                <a:latin typeface="思源黑体 CN Heavy" panose="020B0A00000000000000" charset="-122"/>
                <a:ea typeface="思源黑体 CN Heavy" panose="020B0A00000000000000" charset="-122"/>
              </a:rPr>
              <a:t>深化网络安全执法司法规范化建设，维护促进社会公平正义</a:t>
            </a:r>
            <a:endParaRPr lang="zh-CN" altLang="en-US" b="1" spc="300">
              <a:solidFill>
                <a:schemeClr val="accent2">
                  <a:lumMod val="75000"/>
                </a:schemeClr>
              </a:solidFill>
              <a:effectLst/>
              <a:uFillTx/>
              <a:latin typeface="思源黑体 CN Heavy" panose="020B0A00000000000000" charset="-122"/>
              <a:ea typeface="思源黑体 CN Heavy" panose="020B0A00000000000000" charset="-122"/>
            </a:endParaRPr>
          </a:p>
        </p:txBody>
      </p:sp>
      <p:sp>
        <p:nvSpPr>
          <p:cNvPr id="18" name="文本框 17"/>
          <p:cNvSpPr txBox="1"/>
          <p:nvPr>
            <p:custDataLst>
              <p:tags r:id="rId8"/>
            </p:custDataLst>
          </p:nvPr>
        </p:nvSpPr>
        <p:spPr>
          <a:xfrm>
            <a:off x="6121400" y="2137410"/>
            <a:ext cx="2630170" cy="1095375"/>
          </a:xfrm>
          <a:prstGeom prst="rect">
            <a:avLst/>
          </a:prstGeom>
          <a:noFill/>
        </p:spPr>
        <p:txBody>
          <a:bodyPr wrap="square" bIns="0" rtlCol="0">
            <a:scene3d>
              <a:camera prst="orthographicFront"/>
              <a:lightRig rig="threePt" dir="t"/>
            </a:scene3d>
          </a:bodyPr>
          <a:p>
            <a:pPr algn="l"/>
            <a:r>
              <a:rPr lang="zh-CN" altLang="en-US" b="1" spc="300">
                <a:solidFill>
                  <a:srgbClr val="42B1FF"/>
                </a:solidFill>
                <a:effectLst/>
                <a:uFillTx/>
                <a:latin typeface="思源黑体 CN Heavy" panose="020B0A00000000000000" charset="-122"/>
                <a:ea typeface="思源黑体 CN Heavy" panose="020B0A00000000000000" charset="-122"/>
              </a:rPr>
              <a:t>建设网络安全“社会治理共体”，健全网络综合治理体系</a:t>
            </a:r>
            <a:endParaRPr lang="zh-CN" altLang="en-US" b="1" spc="300">
              <a:solidFill>
                <a:srgbClr val="42B1FF"/>
              </a:solidFill>
              <a:effectLst/>
              <a:uFillTx/>
              <a:latin typeface="思源黑体 CN Heavy" panose="020B0A00000000000000" charset="-122"/>
              <a:ea typeface="思源黑体 CN Heavy" panose="020B0A00000000000000" charset="-122"/>
            </a:endParaRPr>
          </a:p>
        </p:txBody>
      </p:sp>
    </p:spTree>
    <p:custDataLst>
      <p:tags r:id="rId9"/>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0" y="2180590"/>
            <a:ext cx="9144000" cy="783590"/>
          </a:xfrm>
          <a:prstGeom prst="rect">
            <a:avLst/>
          </a:prstGeom>
          <a:noFill/>
        </p:spPr>
        <p:txBody>
          <a:bodyPr wrap="square" rtlCol="0">
            <a:spAutoFit/>
            <a:scene3d>
              <a:camera prst="orthographicFront"/>
              <a:lightRig rig="threePt" dir="t"/>
            </a:scene3d>
            <a:sp3d contourW="12700"/>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5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谢</a:t>
            </a:r>
            <a:r>
              <a:rPr kumimoji="0" lang="en-US" altLang="zh-CN" sz="45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45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谢！</a:t>
            </a:r>
            <a:endParaRPr kumimoji="0" lang="zh-CN" altLang="en-US" sz="4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224790" y="1306830"/>
            <a:ext cx="8312785" cy="1790700"/>
            <a:chOff x="354" y="2058"/>
            <a:chExt cx="13091" cy="2820"/>
          </a:xfrm>
        </p:grpSpPr>
        <p:grpSp>
          <p:nvGrpSpPr>
            <p:cNvPr id="9" name="组合 8"/>
            <p:cNvGrpSpPr/>
            <p:nvPr/>
          </p:nvGrpSpPr>
          <p:grpSpPr>
            <a:xfrm rot="0">
              <a:off x="354" y="2154"/>
              <a:ext cx="10334" cy="2709"/>
              <a:chOff x="867" y="2044"/>
              <a:chExt cx="15964" cy="7595"/>
            </a:xfrm>
          </p:grpSpPr>
          <p:pic>
            <p:nvPicPr>
              <p:cNvPr id="10" name="图片 9" descr="C:/Users/liang/AppData/Local/Temp/picturescale_20200723164634/output_20200723164636.pngoutput_20200723164636"/>
              <p:cNvPicPr>
                <a:picLocks noChangeAspect="1"/>
              </p:cNvPicPr>
              <p:nvPr/>
            </p:nvPicPr>
            <p:blipFill>
              <a:blip r:embed="rId1"/>
              <a:stretch>
                <a:fillRect/>
              </a:stretch>
            </p:blipFill>
            <p:spPr>
              <a:xfrm>
                <a:off x="12608" y="2044"/>
                <a:ext cx="4223" cy="7595"/>
              </a:xfrm>
              <a:prstGeom prst="rect">
                <a:avLst/>
              </a:prstGeom>
            </p:spPr>
          </p:pic>
          <p:pic>
            <p:nvPicPr>
              <p:cNvPr id="12" name="图片 11" descr="信息通报第一期20200413(1)(1)_01"/>
              <p:cNvPicPr>
                <a:picLocks noChangeAspect="1"/>
              </p:cNvPicPr>
              <p:nvPr/>
            </p:nvPicPr>
            <p:blipFill>
              <a:blip r:embed="rId2"/>
              <a:stretch>
                <a:fillRect/>
              </a:stretch>
            </p:blipFill>
            <p:spPr>
              <a:xfrm>
                <a:off x="867" y="2060"/>
                <a:ext cx="6482" cy="7566"/>
              </a:xfrm>
              <a:prstGeom prst="rect">
                <a:avLst/>
              </a:prstGeom>
              <a:ln>
                <a:solidFill>
                  <a:schemeClr val="tx1"/>
                </a:solidFill>
              </a:ln>
            </p:spPr>
          </p:pic>
          <p:pic>
            <p:nvPicPr>
              <p:cNvPr id="15" name="图片 14" descr="数据本地化与跨境流动全球立法研究报告（最终版）_01"/>
              <p:cNvPicPr>
                <a:picLocks noChangeAspect="1"/>
              </p:cNvPicPr>
              <p:nvPr/>
            </p:nvPicPr>
            <p:blipFill>
              <a:blip r:embed="rId3"/>
              <a:srcRect l="14209" r="13755"/>
              <a:stretch>
                <a:fillRect/>
              </a:stretch>
            </p:blipFill>
            <p:spPr>
              <a:xfrm>
                <a:off x="2545" y="2078"/>
                <a:ext cx="4223" cy="7557"/>
              </a:xfrm>
              <a:prstGeom prst="rect">
                <a:avLst/>
              </a:prstGeom>
              <a:ln>
                <a:solidFill>
                  <a:schemeClr val="tx1"/>
                </a:solidFill>
              </a:ln>
            </p:spPr>
          </p:pic>
          <p:pic>
            <p:nvPicPr>
              <p:cNvPr id="16" name="图片 15" descr="19124final人工智能全球立法研究报告_01"/>
              <p:cNvPicPr>
                <a:picLocks noChangeAspect="1"/>
              </p:cNvPicPr>
              <p:nvPr/>
            </p:nvPicPr>
            <p:blipFill>
              <a:blip r:embed="rId4"/>
              <a:srcRect l="15633" r="11335" b="9399"/>
              <a:stretch>
                <a:fillRect/>
              </a:stretch>
            </p:blipFill>
            <p:spPr>
              <a:xfrm>
                <a:off x="4191" y="2058"/>
                <a:ext cx="3860" cy="7483"/>
              </a:xfrm>
              <a:prstGeom prst="rect">
                <a:avLst/>
              </a:prstGeom>
              <a:ln>
                <a:solidFill>
                  <a:schemeClr val="tx1"/>
                </a:solidFill>
              </a:ln>
            </p:spPr>
          </p:pic>
          <p:pic>
            <p:nvPicPr>
              <p:cNvPr id="17" name="图片 16" descr="《网络安全等级保护条例（送审稿）》立法研究报告_01"/>
              <p:cNvPicPr>
                <a:picLocks noChangeAspect="1"/>
              </p:cNvPicPr>
              <p:nvPr/>
            </p:nvPicPr>
            <p:blipFill>
              <a:blip r:embed="rId5"/>
              <a:srcRect l="13371" t="19767" r="12231" b="15320"/>
              <a:stretch>
                <a:fillRect/>
              </a:stretch>
            </p:blipFill>
            <p:spPr>
              <a:xfrm>
                <a:off x="6247" y="2060"/>
                <a:ext cx="4344" cy="7480"/>
              </a:xfrm>
              <a:prstGeom prst="rect">
                <a:avLst/>
              </a:prstGeom>
              <a:ln>
                <a:solidFill>
                  <a:schemeClr val="tx1"/>
                </a:solidFill>
              </a:ln>
            </p:spPr>
          </p:pic>
        </p:grpSp>
        <p:pic>
          <p:nvPicPr>
            <p:cNvPr id="18" name="图片 17"/>
            <p:cNvPicPr>
              <a:picLocks noChangeAspect="1"/>
            </p:cNvPicPr>
            <p:nvPr/>
          </p:nvPicPr>
          <p:blipFill>
            <a:blip r:embed="rId6"/>
            <a:stretch>
              <a:fillRect/>
            </a:stretch>
          </p:blipFill>
          <p:spPr>
            <a:xfrm>
              <a:off x="5284" y="2156"/>
              <a:ext cx="2670" cy="2715"/>
            </a:xfrm>
            <a:prstGeom prst="rect">
              <a:avLst/>
            </a:prstGeom>
          </p:spPr>
        </p:pic>
        <p:pic>
          <p:nvPicPr>
            <p:cNvPr id="19" name="图片 18"/>
            <p:cNvPicPr>
              <a:picLocks noChangeAspect="1"/>
            </p:cNvPicPr>
            <p:nvPr/>
          </p:nvPicPr>
          <p:blipFill>
            <a:blip r:embed="rId7"/>
            <a:stretch>
              <a:fillRect/>
            </a:stretch>
          </p:blipFill>
          <p:spPr>
            <a:xfrm>
              <a:off x="10687" y="2058"/>
              <a:ext cx="2758" cy="2821"/>
            </a:xfrm>
            <a:prstGeom prst="rect">
              <a:avLst/>
            </a:prstGeom>
          </p:spPr>
        </p:pic>
      </p:grpSp>
      <p:sp>
        <p:nvSpPr>
          <p:cNvPr id="20" name="标题 7"/>
          <p:cNvSpPr>
            <a:spLocks noGrp="1"/>
          </p:cNvSpPr>
          <p:nvPr/>
        </p:nvSpPr>
        <p:spPr>
          <a:xfrm>
            <a:off x="780415" y="729615"/>
            <a:ext cx="7120255" cy="529590"/>
          </a:xfrm>
          <a:prstGeom prst="rect">
            <a:avLst/>
          </a:prstGeom>
        </p:spPr>
        <p:txBody>
          <a:bodyPr vert="horz" lIns="90000" tIns="46800" rIns="90000" bIns="468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2400" spc="400" dirty="0">
                <a:solidFill>
                  <a:srgbClr val="003466"/>
                </a:solidFill>
                <a:latin typeface="微软雅黑" panose="020B0503020204020204" pitchFamily="34" charset="-122"/>
                <a:ea typeface="微软雅黑" panose="020B0503020204020204" pitchFamily="34" charset="-122"/>
                <a:cs typeface="+mn-ea"/>
              </a:rPr>
              <a:t>网络安全法治研究：研究成果</a:t>
            </a:r>
            <a:endParaRPr lang="zh-CN" altLang="en-US" sz="2400" spc="400" dirty="0">
              <a:solidFill>
                <a:srgbClr val="003466"/>
              </a:solidFill>
              <a:latin typeface="微软雅黑" panose="020B0503020204020204" pitchFamily="34" charset="-122"/>
              <a:ea typeface="微软雅黑" panose="020B0503020204020204" pitchFamily="34" charset="-122"/>
              <a:cs typeface="+mn-ea"/>
            </a:endParaRPr>
          </a:p>
        </p:txBody>
      </p:sp>
      <p:grpSp>
        <p:nvGrpSpPr>
          <p:cNvPr id="21" name="组合 20"/>
          <p:cNvGrpSpPr/>
          <p:nvPr/>
        </p:nvGrpSpPr>
        <p:grpSpPr>
          <a:xfrm>
            <a:off x="134951" y="3145473"/>
            <a:ext cx="8885994" cy="1881491"/>
            <a:chOff x="193" y="6559"/>
            <a:chExt cx="25769" cy="4242"/>
          </a:xfrm>
        </p:grpSpPr>
        <p:grpSp>
          <p:nvGrpSpPr>
            <p:cNvPr id="49" name="组合 48"/>
            <p:cNvGrpSpPr/>
            <p:nvPr/>
          </p:nvGrpSpPr>
          <p:grpSpPr>
            <a:xfrm rot="0">
              <a:off x="193" y="6606"/>
              <a:ext cx="15571" cy="4195"/>
              <a:chOff x="-2320" y="3052"/>
              <a:chExt cx="13089" cy="3122"/>
            </a:xfrm>
          </p:grpSpPr>
          <p:pic>
            <p:nvPicPr>
              <p:cNvPr id="55" name="图片 54"/>
              <p:cNvPicPr>
                <a:picLocks noChangeAspect="1"/>
              </p:cNvPicPr>
              <p:nvPr/>
            </p:nvPicPr>
            <p:blipFill>
              <a:blip r:embed="rId8"/>
              <a:stretch>
                <a:fillRect/>
              </a:stretch>
            </p:blipFill>
            <p:spPr>
              <a:xfrm>
                <a:off x="-2320" y="3070"/>
                <a:ext cx="3029" cy="3050"/>
              </a:xfrm>
              <a:prstGeom prst="rect">
                <a:avLst/>
              </a:prstGeom>
            </p:spPr>
          </p:pic>
          <p:grpSp>
            <p:nvGrpSpPr>
              <p:cNvPr id="50" name="组合 49"/>
              <p:cNvGrpSpPr/>
              <p:nvPr/>
            </p:nvGrpSpPr>
            <p:grpSpPr>
              <a:xfrm>
                <a:off x="709" y="3052"/>
                <a:ext cx="10060" cy="3122"/>
                <a:chOff x="1927" y="3435"/>
                <a:chExt cx="9692" cy="3122"/>
              </a:xfrm>
            </p:grpSpPr>
            <p:pic>
              <p:nvPicPr>
                <p:cNvPr id="54" name="图片 53" descr="网络安全法律一本通 封面_00"/>
                <p:cNvPicPr>
                  <a:picLocks noChangeAspect="1"/>
                </p:cNvPicPr>
                <p:nvPr>
                  <p:custDataLst>
                    <p:tags r:id="rId9"/>
                  </p:custDataLst>
                </p:nvPr>
              </p:nvPicPr>
              <p:blipFill>
                <a:blip r:embed="rId10"/>
                <a:stretch>
                  <a:fillRect/>
                </a:stretch>
              </p:blipFill>
              <p:spPr>
                <a:xfrm>
                  <a:off x="1927" y="3445"/>
                  <a:ext cx="2485" cy="3051"/>
                </a:xfrm>
                <a:prstGeom prst="rect">
                  <a:avLst/>
                </a:prstGeom>
                <a:noFill/>
                <a:ln w="9525">
                  <a:noFill/>
                </a:ln>
              </p:spPr>
            </p:pic>
            <p:pic>
              <p:nvPicPr>
                <p:cNvPr id="22" name="图片 11"/>
                <p:cNvPicPr>
                  <a:picLocks noChangeAspect="1"/>
                </p:cNvPicPr>
                <p:nvPr/>
              </p:nvPicPr>
              <p:blipFill>
                <a:blip r:embed="rId11"/>
                <a:srcRect/>
                <a:stretch>
                  <a:fillRect/>
                </a:stretch>
              </p:blipFill>
              <p:spPr>
                <a:xfrm>
                  <a:off x="3948" y="3435"/>
                  <a:ext cx="3000" cy="3122"/>
                </a:xfrm>
                <a:prstGeom prst="rect">
                  <a:avLst/>
                </a:prstGeom>
                <a:noFill/>
                <a:ln w="9525">
                  <a:noFill/>
                </a:ln>
              </p:spPr>
            </p:pic>
            <p:pic>
              <p:nvPicPr>
                <p:cNvPr id="51" name="图片 8"/>
                <p:cNvPicPr>
                  <a:picLocks noChangeAspect="1"/>
                </p:cNvPicPr>
                <p:nvPr/>
              </p:nvPicPr>
              <p:blipFill>
                <a:blip r:embed="rId12"/>
                <a:stretch>
                  <a:fillRect/>
                </a:stretch>
              </p:blipFill>
              <p:spPr>
                <a:xfrm>
                  <a:off x="6457" y="3445"/>
                  <a:ext cx="2677" cy="3051"/>
                </a:xfrm>
                <a:prstGeom prst="rect">
                  <a:avLst/>
                </a:prstGeom>
                <a:noFill/>
                <a:ln w="9525">
                  <a:noFill/>
                </a:ln>
              </p:spPr>
            </p:pic>
            <p:pic>
              <p:nvPicPr>
                <p:cNvPr id="52" name="图片 10"/>
                <p:cNvPicPr>
                  <a:picLocks noChangeAspect="1"/>
                </p:cNvPicPr>
                <p:nvPr/>
              </p:nvPicPr>
              <p:blipFill>
                <a:blip r:embed="rId13"/>
                <a:srcRect/>
                <a:stretch>
                  <a:fillRect/>
                </a:stretch>
              </p:blipFill>
              <p:spPr>
                <a:xfrm>
                  <a:off x="8869" y="3445"/>
                  <a:ext cx="2750" cy="3112"/>
                </a:xfrm>
                <a:prstGeom prst="rect">
                  <a:avLst/>
                </a:prstGeom>
                <a:noFill/>
                <a:ln w="9525">
                  <a:noFill/>
                </a:ln>
              </p:spPr>
            </p:pic>
          </p:grpSp>
        </p:grpSp>
        <p:pic>
          <p:nvPicPr>
            <p:cNvPr id="23" name="图片 22" descr="微信图片_20210406101804"/>
            <p:cNvPicPr>
              <a:picLocks noChangeAspect="1"/>
            </p:cNvPicPr>
            <p:nvPr/>
          </p:nvPicPr>
          <p:blipFill>
            <a:blip r:embed="rId14"/>
            <a:srcRect l="5508" t="7485" r="5345" b="4282"/>
            <a:stretch>
              <a:fillRect/>
            </a:stretch>
          </p:blipFill>
          <p:spPr>
            <a:xfrm>
              <a:off x="15763" y="6559"/>
              <a:ext cx="10199" cy="4241"/>
            </a:xfrm>
            <a:prstGeom prst="rect">
              <a:avLst/>
            </a:prstGeom>
          </p:spPr>
        </p:pic>
      </p:grpSp>
    </p:spTree>
    <p:custDataLst>
      <p:tags r:id="rId1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标题 7"/>
          <p:cNvSpPr>
            <a:spLocks noGrp="1"/>
          </p:cNvSpPr>
          <p:nvPr/>
        </p:nvSpPr>
        <p:spPr>
          <a:xfrm>
            <a:off x="1012190" y="772795"/>
            <a:ext cx="7120255" cy="529590"/>
          </a:xfrm>
          <a:prstGeom prst="rect">
            <a:avLst/>
          </a:prstGeom>
        </p:spPr>
        <p:txBody>
          <a:bodyPr vert="horz" lIns="90000" tIns="46800" rIns="90000" bIns="46800" rtlCol="0" anchor="ctr" anchorCtr="0">
            <a:normAutofit/>
          </a:bodyPr>
          <a:lst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ea"/>
                <a:ea typeface="+mj-ea"/>
                <a:cs typeface="+mj-cs"/>
              </a:defRPr>
            </a:lvl1pPr>
          </a:lstStyle>
          <a:p>
            <a:pPr algn="ctr"/>
            <a:r>
              <a:rPr lang="zh-CN" altLang="en-US" sz="2400" spc="400" dirty="0">
                <a:solidFill>
                  <a:srgbClr val="003466"/>
                </a:solidFill>
                <a:latin typeface="微软雅黑" panose="020B0503020204020204" pitchFamily="34" charset="-122"/>
                <a:ea typeface="微软雅黑" panose="020B0503020204020204" pitchFamily="34" charset="-122"/>
                <a:cs typeface="+mn-ea"/>
              </a:rPr>
              <a:t>网络安全法治研究：对外交流</a:t>
            </a:r>
            <a:endParaRPr lang="zh-CN" altLang="en-US" sz="2400" spc="400" dirty="0">
              <a:solidFill>
                <a:srgbClr val="003466"/>
              </a:solidFill>
              <a:latin typeface="微软雅黑" panose="020B0503020204020204" pitchFamily="34" charset="-122"/>
              <a:ea typeface="微软雅黑" panose="020B0503020204020204" pitchFamily="34" charset="-122"/>
              <a:cs typeface="+mn-ea"/>
            </a:endParaRPr>
          </a:p>
        </p:txBody>
      </p:sp>
      <p:grpSp>
        <p:nvGrpSpPr>
          <p:cNvPr id="7" name="组合 6"/>
          <p:cNvGrpSpPr/>
          <p:nvPr/>
        </p:nvGrpSpPr>
        <p:grpSpPr>
          <a:xfrm>
            <a:off x="407035" y="1575435"/>
            <a:ext cx="8398510" cy="3362325"/>
            <a:chOff x="1281" y="3061"/>
            <a:chExt cx="11836" cy="4626"/>
          </a:xfrm>
        </p:grpSpPr>
        <p:pic>
          <p:nvPicPr>
            <p:cNvPr id="6" name="图片 5" descr="C:\Users\Caiyu\Desktop\12.jpg12"/>
            <p:cNvPicPr>
              <a:picLocks noChangeAspect="1"/>
            </p:cNvPicPr>
            <p:nvPr/>
          </p:nvPicPr>
          <p:blipFill>
            <a:blip r:embed="rId1"/>
            <a:srcRect/>
            <a:stretch>
              <a:fillRect/>
            </a:stretch>
          </p:blipFill>
          <p:spPr>
            <a:xfrm>
              <a:off x="5188" y="3122"/>
              <a:ext cx="3587" cy="2686"/>
            </a:xfrm>
            <a:prstGeom prst="rect">
              <a:avLst/>
            </a:prstGeom>
          </p:spPr>
        </p:pic>
        <p:grpSp>
          <p:nvGrpSpPr>
            <p:cNvPr id="3" name="组合 2"/>
            <p:cNvGrpSpPr/>
            <p:nvPr/>
          </p:nvGrpSpPr>
          <p:grpSpPr>
            <a:xfrm>
              <a:off x="1281" y="3061"/>
              <a:ext cx="11836" cy="4627"/>
              <a:chOff x="1281" y="3061"/>
              <a:chExt cx="11836" cy="4627"/>
            </a:xfrm>
          </p:grpSpPr>
          <p:pic>
            <p:nvPicPr>
              <p:cNvPr id="5" name="图片 4" descr="C:\Users\Caiyu\Desktop\2.jpg2"/>
              <p:cNvPicPr>
                <a:picLocks noChangeAspect="1"/>
              </p:cNvPicPr>
              <p:nvPr>
                <p:custDataLst>
                  <p:tags r:id="rId2"/>
                </p:custDataLst>
              </p:nvPr>
            </p:nvPicPr>
            <p:blipFill>
              <a:blip r:embed="rId3"/>
              <a:srcRect/>
              <a:stretch>
                <a:fillRect/>
              </a:stretch>
            </p:blipFill>
            <p:spPr>
              <a:xfrm>
                <a:off x="1281" y="5774"/>
                <a:ext cx="3829" cy="1914"/>
              </a:xfrm>
              <a:prstGeom prst="rect">
                <a:avLst/>
              </a:prstGeom>
            </p:spPr>
          </p:pic>
          <p:grpSp>
            <p:nvGrpSpPr>
              <p:cNvPr id="2" name="组合 1"/>
              <p:cNvGrpSpPr/>
              <p:nvPr/>
            </p:nvGrpSpPr>
            <p:grpSpPr>
              <a:xfrm>
                <a:off x="1283" y="3061"/>
                <a:ext cx="11834" cy="4626"/>
                <a:chOff x="1283" y="3061"/>
                <a:chExt cx="11834" cy="4626"/>
              </a:xfrm>
            </p:grpSpPr>
            <p:pic>
              <p:nvPicPr>
                <p:cNvPr id="10" name="图片 9" descr="C:\Users\Caiyu\Desktop\15.jpg15"/>
                <p:cNvPicPr>
                  <a:picLocks noChangeAspect="1"/>
                </p:cNvPicPr>
                <p:nvPr/>
              </p:nvPicPr>
              <p:blipFill>
                <a:blip r:embed="rId4"/>
                <a:srcRect/>
                <a:stretch>
                  <a:fillRect/>
                </a:stretch>
              </p:blipFill>
              <p:spPr>
                <a:xfrm>
                  <a:off x="9509" y="5707"/>
                  <a:ext cx="3608" cy="1981"/>
                </a:xfrm>
                <a:prstGeom prst="rect">
                  <a:avLst/>
                </a:prstGeom>
              </p:spPr>
            </p:pic>
            <p:grpSp>
              <p:nvGrpSpPr>
                <p:cNvPr id="4" name="组合 3"/>
                <p:cNvGrpSpPr/>
                <p:nvPr/>
              </p:nvGrpSpPr>
              <p:grpSpPr>
                <a:xfrm>
                  <a:off x="1283" y="3061"/>
                  <a:ext cx="11834" cy="4626"/>
                  <a:chOff x="-247" y="1554"/>
                  <a:chExt cx="17362" cy="9148"/>
                </a:xfrm>
              </p:grpSpPr>
              <p:pic>
                <p:nvPicPr>
                  <p:cNvPr id="16" name="图片 15" descr="C:\Users\Caiyu\Desktop\1.jpg1"/>
                  <p:cNvPicPr>
                    <a:picLocks noChangeAspect="1"/>
                  </p:cNvPicPr>
                  <p:nvPr/>
                </p:nvPicPr>
                <p:blipFill>
                  <a:blip r:embed="rId5"/>
                  <a:srcRect/>
                  <a:stretch>
                    <a:fillRect/>
                  </a:stretch>
                </p:blipFill>
                <p:spPr>
                  <a:xfrm>
                    <a:off x="-247" y="2533"/>
                    <a:ext cx="5615" cy="4190"/>
                  </a:xfrm>
                  <a:prstGeom prst="rect">
                    <a:avLst/>
                  </a:prstGeom>
                </p:spPr>
              </p:pic>
              <p:pic>
                <p:nvPicPr>
                  <p:cNvPr id="12" name="图片 11" descr="C:\Users\Caiyu\Desktop\13.jpg13"/>
                  <p:cNvPicPr>
                    <a:picLocks noChangeAspect="1"/>
                  </p:cNvPicPr>
                  <p:nvPr/>
                </p:nvPicPr>
                <p:blipFill>
                  <a:blip r:embed="rId6"/>
                  <a:srcRect/>
                  <a:stretch>
                    <a:fillRect/>
                  </a:stretch>
                </p:blipFill>
                <p:spPr>
                  <a:xfrm>
                    <a:off x="12137" y="2943"/>
                    <a:ext cx="4978" cy="3778"/>
                  </a:xfrm>
                  <a:prstGeom prst="rect">
                    <a:avLst/>
                  </a:prstGeom>
                </p:spPr>
              </p:pic>
              <p:pic>
                <p:nvPicPr>
                  <p:cNvPr id="17" name="图片 16" descr="C:\Users\Caiyu\Desktop\14.jpg14"/>
                  <p:cNvPicPr>
                    <a:picLocks noChangeAspect="1"/>
                  </p:cNvPicPr>
                  <p:nvPr/>
                </p:nvPicPr>
                <p:blipFill>
                  <a:blip r:embed="rId7"/>
                  <a:srcRect/>
                  <a:stretch>
                    <a:fillRect/>
                  </a:stretch>
                </p:blipFill>
                <p:spPr>
                  <a:xfrm>
                    <a:off x="5494" y="7145"/>
                    <a:ext cx="6201" cy="3557"/>
                  </a:xfrm>
                  <a:prstGeom prst="rect">
                    <a:avLst/>
                  </a:prstGeom>
                </p:spPr>
              </p:pic>
              <p:pic>
                <p:nvPicPr>
                  <p:cNvPr id="13" name="图片 12" descr="C:\Users\Caiyu\Desktop\11.jpg11"/>
                  <p:cNvPicPr>
                    <a:picLocks noChangeAspect="1"/>
                  </p:cNvPicPr>
                  <p:nvPr/>
                </p:nvPicPr>
                <p:blipFill>
                  <a:blip r:embed="rId8"/>
                  <a:srcRect/>
                  <a:stretch>
                    <a:fillRect/>
                  </a:stretch>
                </p:blipFill>
                <p:spPr>
                  <a:xfrm>
                    <a:off x="10394" y="1554"/>
                    <a:ext cx="3332" cy="6555"/>
                  </a:xfrm>
                  <a:prstGeom prst="rect">
                    <a:avLst/>
                  </a:prstGeom>
                </p:spPr>
              </p:pic>
            </p:grpSp>
          </p:grpSp>
        </p:grpSp>
      </p:grpSp>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95275" y="3349625"/>
            <a:ext cx="4544695" cy="2399665"/>
          </a:xfrm>
          <a:prstGeom prst="rect">
            <a:avLst/>
          </a:prstGeom>
          <a:noFill/>
        </p:spPr>
        <p:txBody>
          <a:bodyPr wrap="square" rtlCol="0">
            <a:spAutoFit/>
          </a:bodyPr>
          <a:p>
            <a:pPr>
              <a:lnSpc>
                <a:spcPct val="150000"/>
              </a:lnSpc>
            </a:pPr>
            <a:endParaRPr lang="zh-CN" altLang="en-US" b="1">
              <a:solidFill>
                <a:srgbClr val="003466"/>
              </a:solidFill>
            </a:endParaRPr>
          </a:p>
          <a:p>
            <a:pPr>
              <a:lnSpc>
                <a:spcPct val="150000"/>
              </a:lnSpc>
            </a:pPr>
            <a:r>
              <a:rPr lang="zh-CN" altLang="en-US" b="1">
                <a:solidFill>
                  <a:srgbClr val="003466"/>
                </a:solidFill>
              </a:rPr>
              <a:t>135 家</a:t>
            </a:r>
            <a:r>
              <a:rPr lang="zh-CN" altLang="en-US" sz="1400">
                <a:solidFill>
                  <a:srgbClr val="003466"/>
                </a:solidFill>
              </a:rPr>
              <a:t>网络安全行业协会及社会组织联合发起</a:t>
            </a:r>
            <a:endParaRPr lang="zh-CN" altLang="en-US" sz="1400">
              <a:solidFill>
                <a:srgbClr val="003466"/>
              </a:solidFill>
            </a:endParaRPr>
          </a:p>
          <a:p>
            <a:pPr>
              <a:lnSpc>
                <a:spcPct val="150000"/>
              </a:lnSpc>
            </a:pPr>
            <a:r>
              <a:rPr lang="en-US" altLang="zh-CN" sz="1400">
                <a:solidFill>
                  <a:srgbClr val="003466"/>
                </a:solidFill>
              </a:rPr>
              <a:t>2022</a:t>
            </a:r>
            <a:r>
              <a:rPr lang="zh-CN" altLang="en-US" sz="1400">
                <a:solidFill>
                  <a:srgbClr val="003466"/>
                </a:solidFill>
              </a:rPr>
              <a:t>年全国采集有效样本量</a:t>
            </a:r>
            <a:r>
              <a:rPr lang="zh-CN" altLang="en-US" b="1">
                <a:solidFill>
                  <a:srgbClr val="003466"/>
                </a:solidFill>
              </a:rPr>
              <a:t>303.2万</a:t>
            </a:r>
            <a:r>
              <a:rPr lang="zh-CN" altLang="en-US" sz="1400">
                <a:solidFill>
                  <a:srgbClr val="003466"/>
                </a:solidFill>
              </a:rPr>
              <a:t>份</a:t>
            </a:r>
            <a:endParaRPr lang="zh-CN" altLang="en-US" sz="1400">
              <a:solidFill>
                <a:srgbClr val="003466"/>
              </a:solidFill>
            </a:endParaRPr>
          </a:p>
          <a:p>
            <a:pPr>
              <a:lnSpc>
                <a:spcPct val="150000"/>
              </a:lnSpc>
            </a:pPr>
            <a:r>
              <a:rPr lang="zh-CN" altLang="en-US" sz="1400">
                <a:solidFill>
                  <a:srgbClr val="003466"/>
                </a:solidFill>
              </a:rPr>
              <a:t>公众网民版</a:t>
            </a:r>
            <a:r>
              <a:rPr lang="zh-CN" altLang="en-US" sz="1800" b="1">
                <a:solidFill>
                  <a:srgbClr val="003466"/>
                </a:solidFill>
              </a:rPr>
              <a:t>246.9万</a:t>
            </a:r>
            <a:r>
              <a:rPr lang="zh-CN" altLang="en-US" sz="1400">
                <a:solidFill>
                  <a:srgbClr val="003466"/>
                </a:solidFill>
              </a:rPr>
              <a:t>份</a:t>
            </a:r>
            <a:endParaRPr lang="zh-CN" altLang="en-US" sz="1400">
              <a:solidFill>
                <a:srgbClr val="003466"/>
              </a:solidFill>
            </a:endParaRPr>
          </a:p>
          <a:p>
            <a:pPr>
              <a:lnSpc>
                <a:spcPct val="150000"/>
              </a:lnSpc>
            </a:pPr>
            <a:endParaRPr lang="zh-CN" altLang="en-US" sz="1400">
              <a:solidFill>
                <a:srgbClr val="003466"/>
              </a:solidFill>
            </a:endParaRPr>
          </a:p>
          <a:p>
            <a:pPr>
              <a:lnSpc>
                <a:spcPct val="150000"/>
              </a:lnSpc>
            </a:pPr>
            <a:endParaRPr lang="zh-CN" altLang="en-US" sz="1400">
              <a:solidFill>
                <a:srgbClr val="003466"/>
              </a:solidFill>
            </a:endParaRPr>
          </a:p>
        </p:txBody>
      </p:sp>
      <p:sp>
        <p:nvSpPr>
          <p:cNvPr id="11" name="文本框 10"/>
          <p:cNvSpPr txBox="1"/>
          <p:nvPr/>
        </p:nvSpPr>
        <p:spPr>
          <a:xfrm>
            <a:off x="6889115" y="2131060"/>
            <a:ext cx="2023110" cy="2217420"/>
          </a:xfrm>
          <a:prstGeom prst="rect">
            <a:avLst/>
          </a:prstGeom>
          <a:noFill/>
        </p:spPr>
        <p:txBody>
          <a:bodyPr wrap="square" rtlCol="0">
            <a:spAutoFit/>
          </a:bodyPr>
          <a:p>
            <a:pPr indent="0" algn="ctr">
              <a:lnSpc>
                <a:spcPct val="150000"/>
              </a:lnSpc>
              <a:spcBef>
                <a:spcPts val="0"/>
              </a:spcBef>
              <a:spcAft>
                <a:spcPts val="500"/>
              </a:spcAft>
              <a:buFont typeface="Arial" panose="020B0604020202090204" pitchFamily="34" charset="0"/>
              <a:buNone/>
            </a:pPr>
            <a:r>
              <a:rPr lang="zh-CN" altLang="en-US" sz="1350" b="1">
                <a:solidFill>
                  <a:srgbClr val="003466"/>
                </a:solidFill>
              </a:rPr>
              <a:t>《2022网络安全法治社会建设专题报告》</a:t>
            </a:r>
            <a:endParaRPr lang="zh-CN" altLang="en-US" sz="1350" b="1">
              <a:solidFill>
                <a:srgbClr val="003466"/>
              </a:solidFill>
            </a:endParaRPr>
          </a:p>
          <a:p>
            <a:pPr marL="285750" indent="-285750">
              <a:lnSpc>
                <a:spcPct val="150000"/>
              </a:lnSpc>
              <a:spcBef>
                <a:spcPts val="0"/>
              </a:spcBef>
              <a:spcAft>
                <a:spcPts val="500"/>
              </a:spcAft>
              <a:buFont typeface="Arial" panose="020B0604020202090204" pitchFamily="34" charset="0"/>
              <a:buChar char="•"/>
            </a:pPr>
            <a:r>
              <a:rPr lang="zh-CN" altLang="en-US" sz="1350">
                <a:solidFill>
                  <a:srgbClr val="003466"/>
                </a:solidFill>
              </a:rPr>
              <a:t>分析调查数据</a:t>
            </a:r>
            <a:endParaRPr lang="zh-CN" altLang="en-US" sz="1350">
              <a:solidFill>
                <a:srgbClr val="003466"/>
              </a:solidFill>
            </a:endParaRPr>
          </a:p>
          <a:p>
            <a:pPr marL="285750" indent="-285750">
              <a:lnSpc>
                <a:spcPct val="150000"/>
              </a:lnSpc>
              <a:spcBef>
                <a:spcPts val="0"/>
              </a:spcBef>
              <a:spcAft>
                <a:spcPts val="500"/>
              </a:spcAft>
              <a:buFont typeface="Arial" panose="020B0604020202090204" pitchFamily="34" charset="0"/>
              <a:buChar char="•"/>
            </a:pPr>
            <a:r>
              <a:rPr lang="zh-CN" altLang="en-US" sz="1350">
                <a:solidFill>
                  <a:srgbClr val="003466"/>
                </a:solidFill>
              </a:rPr>
              <a:t>推导调查结论</a:t>
            </a:r>
            <a:endParaRPr lang="zh-CN" altLang="en-US" sz="1350">
              <a:solidFill>
                <a:srgbClr val="003466"/>
              </a:solidFill>
            </a:endParaRPr>
          </a:p>
          <a:p>
            <a:pPr marL="285750" indent="-285750">
              <a:lnSpc>
                <a:spcPct val="150000"/>
              </a:lnSpc>
              <a:spcBef>
                <a:spcPts val="0"/>
              </a:spcBef>
              <a:spcAft>
                <a:spcPts val="500"/>
              </a:spcAft>
              <a:buFont typeface="Arial" panose="020B0604020202090204" pitchFamily="34" charset="0"/>
              <a:buChar char="•"/>
            </a:pPr>
            <a:r>
              <a:rPr lang="zh-CN" altLang="en-US" sz="1350">
                <a:solidFill>
                  <a:srgbClr val="003466"/>
                </a:solidFill>
              </a:rPr>
              <a:t>剖析法治现状</a:t>
            </a:r>
            <a:endParaRPr lang="zh-CN" altLang="en-US" sz="1350">
              <a:solidFill>
                <a:srgbClr val="003466"/>
              </a:solidFill>
            </a:endParaRPr>
          </a:p>
          <a:p>
            <a:pPr marL="285750" indent="-285750">
              <a:lnSpc>
                <a:spcPct val="150000"/>
              </a:lnSpc>
              <a:spcBef>
                <a:spcPts val="0"/>
              </a:spcBef>
              <a:spcAft>
                <a:spcPts val="500"/>
              </a:spcAft>
              <a:buFont typeface="Arial" panose="020B0604020202090204" pitchFamily="34" charset="0"/>
              <a:buChar char="•"/>
            </a:pPr>
            <a:r>
              <a:rPr lang="zh-CN" altLang="en-US" sz="1350">
                <a:solidFill>
                  <a:srgbClr val="003466"/>
                </a:solidFill>
              </a:rPr>
              <a:t>展望未来路径</a:t>
            </a:r>
            <a:endParaRPr lang="zh-CN" altLang="en-US" sz="1350">
              <a:solidFill>
                <a:srgbClr val="003466"/>
              </a:solidFill>
            </a:endParaRPr>
          </a:p>
        </p:txBody>
      </p:sp>
      <p:pic>
        <p:nvPicPr>
          <p:cNvPr id="10" name="图片 9"/>
          <p:cNvPicPr>
            <a:picLocks noChangeAspect="1"/>
          </p:cNvPicPr>
          <p:nvPr/>
        </p:nvPicPr>
        <p:blipFill>
          <a:blip r:embed="rId1"/>
          <a:stretch>
            <a:fillRect/>
          </a:stretch>
        </p:blipFill>
        <p:spPr>
          <a:xfrm>
            <a:off x="4208780" y="1492885"/>
            <a:ext cx="2468245" cy="3493135"/>
          </a:xfrm>
          <a:prstGeom prst="rect">
            <a:avLst/>
          </a:prstGeom>
        </p:spPr>
      </p:pic>
      <p:pic>
        <p:nvPicPr>
          <p:cNvPr id="12" name="图片 11"/>
          <p:cNvPicPr>
            <a:picLocks noChangeAspect="1"/>
          </p:cNvPicPr>
          <p:nvPr/>
        </p:nvPicPr>
        <p:blipFill>
          <a:blip r:embed="rId2"/>
          <a:srcRect l="7692" t="2147" b="4954"/>
          <a:stretch>
            <a:fillRect/>
          </a:stretch>
        </p:blipFill>
        <p:spPr>
          <a:xfrm>
            <a:off x="564515" y="638175"/>
            <a:ext cx="3230880" cy="3215005"/>
          </a:xfrm>
          <a:prstGeom prst="rect">
            <a:avLst/>
          </a:prstGeom>
        </p:spPr>
      </p:pic>
      <p:sp>
        <p:nvSpPr>
          <p:cNvPr id="100" name="文本框 99"/>
          <p:cNvSpPr txBox="1"/>
          <p:nvPr/>
        </p:nvSpPr>
        <p:spPr>
          <a:xfrm>
            <a:off x="4122420" y="483553"/>
            <a:ext cx="5080000" cy="829945"/>
          </a:xfrm>
          <a:prstGeom prst="rect">
            <a:avLst/>
          </a:prstGeom>
          <a:noFill/>
          <a:ln w="9525">
            <a:noFill/>
          </a:ln>
        </p:spPr>
        <p:txBody>
          <a:bodyPr>
            <a:spAutoFit/>
          </a:bodyPr>
          <a:p>
            <a:pPr algn="l">
              <a:lnSpc>
                <a:spcPct val="150000"/>
              </a:lnSpc>
              <a:buClrTx/>
              <a:buSzTx/>
              <a:buFontTx/>
            </a:pPr>
            <a:r>
              <a:rPr lang="zh-CN" altLang="en-US" sz="1400">
                <a:solidFill>
                  <a:srgbClr val="003466"/>
                </a:solidFill>
                <a:sym typeface="+mn-ea"/>
              </a:rPr>
              <a:t>公安部第三研究所网络安全法律研究中心</a:t>
            </a:r>
            <a:endParaRPr lang="zh-CN" altLang="en-US" sz="1400">
              <a:solidFill>
                <a:srgbClr val="003466"/>
              </a:solidFill>
            </a:endParaRPr>
          </a:p>
          <a:p>
            <a:pPr algn="l">
              <a:lnSpc>
                <a:spcPct val="150000"/>
              </a:lnSpc>
              <a:buClrTx/>
              <a:buSzTx/>
              <a:buFontTx/>
            </a:pPr>
            <a:r>
              <a:rPr lang="zh-CN" altLang="en-US" b="1">
                <a:solidFill>
                  <a:srgbClr val="003466"/>
                </a:solidFill>
              </a:rPr>
              <a:t>第3年</a:t>
            </a:r>
            <a:r>
              <a:rPr lang="zh-CN" altLang="en-US" sz="1400" b="0">
                <a:solidFill>
                  <a:srgbClr val="003466"/>
                </a:solidFill>
              </a:rPr>
              <a:t>在“安满周”撰写发布法治专题报告</a:t>
            </a:r>
            <a:endParaRPr lang="zh-CN" altLang="en-US" sz="1400" b="0">
              <a:solidFill>
                <a:srgbClr val="003466"/>
              </a:solidFill>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0" y="1439344"/>
            <a:ext cx="9143365" cy="1521459"/>
            <a:chOff x="-167262" y="1796419"/>
            <a:chExt cx="12191153" cy="2028612"/>
          </a:xfrm>
        </p:grpSpPr>
        <p:sp>
          <p:nvSpPr>
            <p:cNvPr id="13" name="文本框 12"/>
            <p:cNvSpPr txBox="1"/>
            <p:nvPr/>
          </p:nvSpPr>
          <p:spPr>
            <a:xfrm>
              <a:off x="-167262" y="3046945"/>
              <a:ext cx="12191153" cy="778086"/>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200" b="1"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202</a:t>
              </a:r>
              <a:r>
                <a:rPr lang="en-US" altLang="zh-CN" sz="3200" b="1"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2</a:t>
              </a:r>
              <a:r>
                <a:rPr lang="zh-CN" altLang="en-US" sz="3200" b="1"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年我国网络安全法治社会建设总览</a:t>
              </a:r>
              <a:endParaRPr kumimoji="0" lang="zh-CN" altLang="en-US" sz="4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文本框 13"/>
            <p:cNvSpPr txBox="1"/>
            <p:nvPr/>
          </p:nvSpPr>
          <p:spPr>
            <a:xfrm>
              <a:off x="2774058" y="1796419"/>
              <a:ext cx="2363893" cy="737447"/>
            </a:xfrm>
            <a:prstGeom prst="rect">
              <a:avLst/>
            </a:prstGeom>
            <a:noFill/>
          </p:spPr>
          <p:txBody>
            <a:bodyPr wrap="non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1" i="1"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ea"/>
                  <a:sym typeface="+mn-lt"/>
                </a:rPr>
                <a:t>PART 01</a:t>
              </a:r>
              <a:endParaRPr kumimoji="0" lang="en-US" altLang="zh-CN" sz="3000" b="1" i="1" u="none" strike="noStrike" kern="1200" cap="none" spc="0" normalizeH="0" baseline="0" noProof="0" dirty="0">
                <a:ln>
                  <a:noFill/>
                </a:ln>
                <a:solidFill>
                  <a:srgbClr val="5B9BD5">
                    <a:lumMod val="75000"/>
                  </a:srgbClr>
                </a:solidFill>
                <a:effectLst/>
                <a:uLnTx/>
                <a:uFillTx/>
                <a:latin typeface="微软雅黑" panose="020B0503020204020204" pitchFamily="34" charset="-122"/>
                <a:ea typeface="微软雅黑" panose="020B0503020204020204" pitchFamily="34" charset="-122"/>
                <a:cs typeface="+mn-ea"/>
                <a:sym typeface="+mn-lt"/>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2"/>
          <p:cNvSpPr>
            <a:spLocks noGrp="1"/>
          </p:cNvSpPr>
          <p:nvPr>
            <p:custDataLst>
              <p:tags r:id="rId1"/>
            </p:custDataLst>
          </p:nvPr>
        </p:nvSpPr>
        <p:spPr>
          <a:xfrm>
            <a:off x="4498975" y="1852295"/>
            <a:ext cx="4416425" cy="2355850"/>
          </a:xfrm>
          <a:prstGeom prst="rect">
            <a:avLst/>
          </a:prstGeom>
        </p:spPr>
        <p:txBody>
          <a:bodyPr vert="horz" wrap="square" lIns="67627" tIns="35242" rIns="67627" bIns="0" rtlCol="0" anchor="ctr" anchorCtr="0"/>
          <a:lstStyle>
            <a:lvl1pPr marL="0" marR="0" indent="0" algn="ctr" defTabSz="914400" rtl="0" eaLnBrk="1" fontAlgn="auto" latinLnBrk="0" hangingPunct="1">
              <a:lnSpc>
                <a:spcPct val="100000"/>
              </a:lnSpc>
              <a:spcBef>
                <a:spcPct val="0"/>
              </a:spcBef>
              <a:spcAft>
                <a:spcPts val="0"/>
              </a:spcAft>
              <a:buClrTx/>
              <a:buSzPts val="4800"/>
              <a:buFont typeface="Arial" panose="020B0604020202090204" pitchFamily="34" charset="0"/>
              <a:buNone/>
              <a:defRPr sz="4800" b="0" u="none" strike="noStrike" kern="1200" cap="none" spc="200" normalizeH="0">
                <a:solidFill>
                  <a:schemeClr val="tx1"/>
                </a:solidFill>
                <a:uFillTx/>
                <a:latin typeface="Arial" panose="020B0604020202090204" pitchFamily="34" charset="0"/>
                <a:ea typeface="汉仪旗黑-85S" panose="00020600040101010101" pitchFamily="18" charset="-122"/>
                <a:cs typeface="+mj-cs"/>
              </a:defRPr>
            </a:lvl1pPr>
          </a:lstStyle>
          <a:p>
            <a:pPr algn="l" fontAlgn="auto">
              <a:lnSpc>
                <a:spcPct val="150000"/>
              </a:lnSpc>
              <a:spcBef>
                <a:spcPts val="0"/>
              </a:spcBef>
              <a:spcAft>
                <a:spcPts val="0"/>
              </a:spcAft>
              <a:buClrTx/>
              <a:buSzTx/>
              <a:buNone/>
            </a:pPr>
            <a:r>
              <a:rPr lang="zh-CN" altLang="en-US" sz="1800" b="1">
                <a:solidFill>
                  <a:srgbClr val="002060"/>
                </a:solidFill>
                <a:latin typeface="微软雅黑" panose="020B0503020204020204" pitchFamily="34" charset="-122"/>
                <a:ea typeface="微软雅黑" panose="020B0503020204020204" pitchFamily="34" charset="-122"/>
                <a:cs typeface="Arial" panose="020B0604020202090204" pitchFamily="34" charset="0"/>
                <a:sym typeface="+mn-ea"/>
              </a:rPr>
              <a:t>完善国家安全</a:t>
            </a:r>
            <a:r>
              <a:rPr lang="zh-CN" altLang="en-US" sz="1800" b="1">
                <a:solidFill>
                  <a:srgbClr val="C00000"/>
                </a:solidFill>
                <a:latin typeface="微软雅黑" panose="020B0503020204020204" pitchFamily="34" charset="-122"/>
                <a:ea typeface="微软雅黑" panose="020B0503020204020204" pitchFamily="34" charset="-122"/>
                <a:cs typeface="Arial" panose="020B0604020202090204" pitchFamily="34" charset="0"/>
                <a:sym typeface="+mn-ea"/>
              </a:rPr>
              <a:t>法治体系、战略体系、政策体系</a:t>
            </a:r>
            <a:r>
              <a:rPr lang="zh-CN" altLang="en-US" sz="1800" b="1">
                <a:solidFill>
                  <a:srgbClr val="002060"/>
                </a:solidFill>
                <a:latin typeface="微软雅黑" panose="020B0503020204020204" pitchFamily="34" charset="-122"/>
                <a:ea typeface="微软雅黑" panose="020B0503020204020204" pitchFamily="34" charset="-122"/>
                <a:cs typeface="Arial" panose="020B0604020202090204" pitchFamily="34" charset="0"/>
                <a:sym typeface="+mn-ea"/>
              </a:rPr>
              <a:t>，强化</a:t>
            </a:r>
            <a:r>
              <a:rPr lang="zh-CN" altLang="en-US" sz="1800" b="1">
                <a:solidFill>
                  <a:srgbClr val="C00000"/>
                </a:solidFill>
                <a:latin typeface="微软雅黑" panose="020B0503020204020204" pitchFamily="34" charset="-122"/>
                <a:ea typeface="微软雅黑" panose="020B0503020204020204" pitchFamily="34" charset="-122"/>
                <a:cs typeface="Arial" panose="020B0604020202090204" pitchFamily="34" charset="0"/>
                <a:sym typeface="+mn-ea"/>
              </a:rPr>
              <a:t>网络、数据</a:t>
            </a:r>
            <a:r>
              <a:rPr lang="zh-CN" altLang="en-US" sz="1800" b="1">
                <a:solidFill>
                  <a:srgbClr val="002060"/>
                </a:solidFill>
                <a:latin typeface="微软雅黑" panose="020B0503020204020204" pitchFamily="34" charset="-122"/>
                <a:ea typeface="微软雅黑" panose="020B0503020204020204" pitchFamily="34" charset="-122"/>
                <a:cs typeface="Arial" panose="020B0604020202090204" pitchFamily="34" charset="0"/>
                <a:sym typeface="+mn-ea"/>
              </a:rPr>
              <a:t>等安全保障体系建设。</a:t>
            </a:r>
            <a:endParaRPr lang="zh-CN" altLang="en-US" sz="1800" b="1">
              <a:solidFill>
                <a:srgbClr val="002060"/>
              </a:solidFill>
              <a:latin typeface="微软雅黑" panose="020B0503020204020204" pitchFamily="34" charset="-122"/>
              <a:ea typeface="微软雅黑" panose="020B0503020204020204" pitchFamily="34" charset="-122"/>
              <a:cs typeface="Arial" panose="020B0604020202090204" pitchFamily="34" charset="0"/>
              <a:sym typeface="+mn-ea"/>
            </a:endParaRPr>
          </a:p>
          <a:p>
            <a:pPr algn="r" fontAlgn="auto">
              <a:lnSpc>
                <a:spcPct val="150000"/>
              </a:lnSpc>
              <a:spcBef>
                <a:spcPts val="0"/>
              </a:spcBef>
              <a:spcAft>
                <a:spcPts val="0"/>
              </a:spcAft>
              <a:buClrTx/>
              <a:buSzTx/>
              <a:buNone/>
            </a:pPr>
            <a:r>
              <a:rPr lang="en-US"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党的二十大</a:t>
            </a:r>
            <a:r>
              <a:rPr sz="16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报告</a:t>
            </a:r>
            <a:endParaRPr lang="zh-CN" altLang="en-US" sz="1600" b="1">
              <a:solidFill>
                <a:schemeClr val="tx1"/>
              </a:solidFill>
              <a:latin typeface="微软雅黑" panose="020B0503020204020204" pitchFamily="34" charset="-122"/>
              <a:ea typeface="微软雅黑" panose="020B0503020204020204" pitchFamily="34" charset="-122"/>
              <a:cs typeface="Arial" panose="020B0604020202090204" pitchFamily="34" charset="0"/>
              <a:sym typeface="Arial" panose="020B0604020202090204" pitchFamily="34" charset="0"/>
            </a:endParaRPr>
          </a:p>
        </p:txBody>
      </p:sp>
      <p:pic>
        <p:nvPicPr>
          <p:cNvPr id="1026" name="Picture 2" descr="查看源图像"/>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204470" y="1456690"/>
            <a:ext cx="3852545" cy="314769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635" y="895985"/>
            <a:ext cx="9143365" cy="375920"/>
          </a:xfrm>
        </p:spPr>
        <p:txBody>
          <a:bodyPr/>
          <a:p>
            <a:pPr algn="ctr">
              <a:buClrTx/>
              <a:buSzTx/>
              <a:buFontTx/>
            </a:pPr>
            <a:r>
              <a:rPr lang="zh-CN" altLang="en-US" sz="2000">
                <a:solidFill>
                  <a:srgbClr val="002060"/>
                </a:solidFill>
              </a:rPr>
              <a:t>习近平新时代中国特色社会主义思想指引法治中国建设</a:t>
            </a:r>
            <a:endParaRPr lang="zh-CN" altLang="en-US" sz="2000">
              <a:solidFill>
                <a:srgbClr val="002060"/>
              </a:solidFill>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32886" y="4164171"/>
            <a:ext cx="8043386" cy="506730"/>
          </a:xfrm>
          <a:prstGeom prst="rect">
            <a:avLst/>
          </a:prstGeom>
          <a:noFill/>
        </p:spPr>
        <p:txBody>
          <a:bodyPr wrap="square" rtlCol="0">
            <a:spAutoFit/>
          </a:bodyPr>
          <a:p>
            <a:pPr>
              <a:lnSpc>
                <a:spcPct val="150000"/>
              </a:lnSpc>
            </a:pPr>
            <a:endParaRPr lang="zh-CN" altLang="en-US" b="1">
              <a:solidFill>
                <a:srgbClr val="003466"/>
              </a:solidFill>
            </a:endParaRPr>
          </a:p>
        </p:txBody>
      </p:sp>
      <p:pic>
        <p:nvPicPr>
          <p:cNvPr id="8" name="图片 7" descr="regtrg"/>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2276951" y="2660174"/>
            <a:ext cx="1370171" cy="1644491"/>
          </a:xfrm>
          <a:prstGeom prst="rect">
            <a:avLst/>
          </a:prstGeom>
        </p:spPr>
      </p:pic>
      <p:pic>
        <p:nvPicPr>
          <p:cNvPr id="9" name="图片 8" descr="regtrg"/>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flipH="1">
            <a:off x="5612606" y="2660174"/>
            <a:ext cx="1370171" cy="1644491"/>
          </a:xfrm>
          <a:prstGeom prst="rect">
            <a:avLst/>
          </a:prstGeom>
        </p:spPr>
      </p:pic>
      <p:pic>
        <p:nvPicPr>
          <p:cNvPr id="10" name="图片 9" descr="egggtfgght"/>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4653915" y="1950085"/>
            <a:ext cx="1644491" cy="1379696"/>
          </a:xfrm>
          <a:prstGeom prst="rect">
            <a:avLst/>
          </a:prstGeom>
        </p:spPr>
      </p:pic>
      <p:pic>
        <p:nvPicPr>
          <p:cNvPr id="11" name="图片 10" descr="egggtfgght"/>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flipH="1">
            <a:off x="2967514" y="1950085"/>
            <a:ext cx="1644491" cy="1379696"/>
          </a:xfrm>
          <a:prstGeom prst="rect">
            <a:avLst/>
          </a:prstGeom>
        </p:spPr>
      </p:pic>
      <p:cxnSp>
        <p:nvCxnSpPr>
          <p:cNvPr id="53" name="直接箭头连接符 52"/>
          <p:cNvCxnSpPr/>
          <p:nvPr>
            <p:custDataLst>
              <p:tags r:id="rId13"/>
            </p:custDataLst>
          </p:nvPr>
        </p:nvCxnSpPr>
        <p:spPr>
          <a:xfrm flipH="1" flipV="1">
            <a:off x="3677603" y="3850799"/>
            <a:ext cx="453866" cy="2858"/>
          </a:xfrm>
          <a:prstGeom prst="straightConnector1">
            <a:avLst/>
          </a:prstGeom>
          <a:ln w="12700">
            <a:prstDash val="sysDot"/>
            <a:headEnd type="oval" w="med" len="med"/>
            <a:tailEnd type="triangle" w="med" len="med"/>
          </a:ln>
        </p:spPr>
        <p:style>
          <a:lnRef idx="1">
            <a:srgbClr val="7578EC"/>
          </a:lnRef>
          <a:fillRef idx="0">
            <a:srgbClr val="7578EC"/>
          </a:fillRef>
          <a:effectRef idx="0">
            <a:srgbClr val="7578EC"/>
          </a:effectRef>
          <a:fontRef idx="minor">
            <a:srgbClr val="000000"/>
          </a:fontRef>
        </p:style>
      </p:cxnSp>
      <p:cxnSp>
        <p:nvCxnSpPr>
          <p:cNvPr id="3" name="直接箭头连接符 2"/>
          <p:cNvCxnSpPr/>
          <p:nvPr>
            <p:custDataLst>
              <p:tags r:id="rId14"/>
            </p:custDataLst>
          </p:nvPr>
        </p:nvCxnSpPr>
        <p:spPr>
          <a:xfrm flipV="1">
            <a:off x="5058251" y="3856990"/>
            <a:ext cx="453866" cy="2858"/>
          </a:xfrm>
          <a:prstGeom prst="straightConnector1">
            <a:avLst/>
          </a:prstGeom>
          <a:ln w="12700">
            <a:solidFill>
              <a:srgbClr val="F35B06"/>
            </a:solidFill>
            <a:prstDash val="sysDot"/>
            <a:headEnd type="oval" w="med" len="med"/>
            <a:tailEnd type="triangle" w="med" len="med"/>
          </a:ln>
        </p:spPr>
        <p:style>
          <a:lnRef idx="1">
            <a:srgbClr val="7578EC"/>
          </a:lnRef>
          <a:fillRef idx="0">
            <a:srgbClr val="7578EC"/>
          </a:fillRef>
          <a:effectRef idx="0">
            <a:srgbClr val="7578EC"/>
          </a:effectRef>
          <a:fontRef idx="minor">
            <a:srgbClr val="000000"/>
          </a:fontRef>
        </p:style>
      </p:cxnSp>
      <p:cxnSp>
        <p:nvCxnSpPr>
          <p:cNvPr id="13" name="直接箭头连接符 12"/>
          <p:cNvCxnSpPr/>
          <p:nvPr>
            <p:custDataLst>
              <p:tags r:id="rId15"/>
            </p:custDataLst>
          </p:nvPr>
        </p:nvCxnSpPr>
        <p:spPr>
          <a:xfrm flipH="1" flipV="1">
            <a:off x="4213384" y="3286443"/>
            <a:ext cx="138113" cy="292418"/>
          </a:xfrm>
          <a:prstGeom prst="straightConnector1">
            <a:avLst/>
          </a:prstGeom>
          <a:ln w="12700">
            <a:solidFill>
              <a:srgbClr val="F7B802"/>
            </a:solidFill>
            <a:prstDash val="sysDot"/>
            <a:headEnd type="oval" w="med" len="med"/>
            <a:tailEnd type="triangle" w="med" len="med"/>
          </a:ln>
        </p:spPr>
        <p:style>
          <a:lnRef idx="1">
            <a:srgbClr val="7578EC"/>
          </a:lnRef>
          <a:fillRef idx="0">
            <a:srgbClr val="7578EC"/>
          </a:fillRef>
          <a:effectRef idx="0">
            <a:srgbClr val="7578EC"/>
          </a:effectRef>
          <a:fontRef idx="minor">
            <a:srgbClr val="000000"/>
          </a:fontRef>
        </p:style>
      </p:cxnSp>
      <p:cxnSp>
        <p:nvCxnSpPr>
          <p:cNvPr id="14" name="直接箭头连接符 13"/>
          <p:cNvCxnSpPr/>
          <p:nvPr>
            <p:custDataLst>
              <p:tags r:id="rId16"/>
            </p:custDataLst>
          </p:nvPr>
        </p:nvCxnSpPr>
        <p:spPr>
          <a:xfrm flipV="1">
            <a:off x="4891088" y="3299778"/>
            <a:ext cx="142399" cy="278130"/>
          </a:xfrm>
          <a:prstGeom prst="straightConnector1">
            <a:avLst/>
          </a:prstGeom>
          <a:ln w="12700">
            <a:solidFill>
              <a:srgbClr val="F18703"/>
            </a:solidFill>
            <a:prstDash val="sysDot"/>
            <a:headEnd type="oval" w="med" len="med"/>
            <a:tailEnd type="triangle" w="med" len="med"/>
          </a:ln>
        </p:spPr>
        <p:style>
          <a:lnRef idx="1">
            <a:srgbClr val="7578EC"/>
          </a:lnRef>
          <a:fillRef idx="0">
            <a:srgbClr val="7578EC"/>
          </a:fillRef>
          <a:effectRef idx="0">
            <a:srgbClr val="7578EC"/>
          </a:effectRef>
          <a:fontRef idx="minor">
            <a:srgbClr val="000000"/>
          </a:fontRef>
        </p:style>
      </p:cxnSp>
      <p:pic>
        <p:nvPicPr>
          <p:cNvPr id="22" name="图片 21" descr="343435383135323b333635383632333bcfc2bdb5"/>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2706529" y="3431699"/>
            <a:ext cx="360521" cy="360521"/>
          </a:xfrm>
          <a:prstGeom prst="rect">
            <a:avLst/>
          </a:prstGeom>
        </p:spPr>
      </p:pic>
      <p:pic>
        <p:nvPicPr>
          <p:cNvPr id="83" name="图片 82" descr="343435383135323b333635373139353bc7f7cac6"/>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3732848" y="2354898"/>
            <a:ext cx="374809" cy="374809"/>
          </a:xfrm>
          <a:prstGeom prst="rect">
            <a:avLst/>
          </a:prstGeom>
        </p:spPr>
      </p:pic>
      <p:pic>
        <p:nvPicPr>
          <p:cNvPr id="84" name="图片 83" descr="343435383135323b333634393639323bcec4b5b5"/>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5194459" y="2399189"/>
            <a:ext cx="381953" cy="381953"/>
          </a:xfrm>
          <a:prstGeom prst="rect">
            <a:avLst/>
          </a:prstGeom>
        </p:spPr>
      </p:pic>
      <p:pic>
        <p:nvPicPr>
          <p:cNvPr id="17" name="图片 16" descr="343435383135323b333634323338383bc9cfc9fd"/>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6175534" y="3463131"/>
            <a:ext cx="365760" cy="365760"/>
          </a:xfrm>
          <a:prstGeom prst="rect">
            <a:avLst/>
          </a:prstGeom>
        </p:spPr>
      </p:pic>
      <p:sp>
        <p:nvSpPr>
          <p:cNvPr id="79" name="文本框 78"/>
          <p:cNvSpPr txBox="1"/>
          <p:nvPr>
            <p:custDataLst>
              <p:tags r:id="rId29"/>
            </p:custDataLst>
          </p:nvPr>
        </p:nvSpPr>
        <p:spPr>
          <a:xfrm>
            <a:off x="3224689" y="3660775"/>
            <a:ext cx="334328" cy="276225"/>
          </a:xfrm>
          <a:prstGeom prst="rect">
            <a:avLst/>
          </a:prstGeom>
          <a:noFill/>
        </p:spPr>
        <p:txBody>
          <a:bodyPr wrap="none" rtlCol="0">
            <a:normAutofit lnSpcReduction="20000"/>
          </a:bodyPr>
          <a:p>
            <a:r>
              <a:rPr lang="en-US" altLang="zh-CN" sz="1350" dirty="0">
                <a:solidFill>
                  <a:srgbClr val="FFFFFF"/>
                </a:solidFill>
                <a:latin typeface="思源黑体 CN Bold" panose="020B0800000000000000" charset="-122"/>
                <a:ea typeface="思源黑体 CN Bold" panose="020B0800000000000000" charset="-122"/>
              </a:rPr>
              <a:t>01</a:t>
            </a:r>
            <a:endParaRPr lang="en-US" altLang="zh-CN" sz="1350" dirty="0">
              <a:solidFill>
                <a:srgbClr val="FFFFFF"/>
              </a:solidFill>
              <a:latin typeface="思源黑体 CN Bold" panose="020B0800000000000000" charset="-122"/>
              <a:ea typeface="思源黑体 CN Bold" panose="020B0800000000000000" charset="-122"/>
            </a:endParaRPr>
          </a:p>
        </p:txBody>
      </p:sp>
      <p:sp>
        <p:nvSpPr>
          <p:cNvPr id="21" name="文本框 20"/>
          <p:cNvSpPr txBox="1"/>
          <p:nvPr>
            <p:custDataLst>
              <p:tags r:id="rId30"/>
            </p:custDataLst>
          </p:nvPr>
        </p:nvSpPr>
        <p:spPr>
          <a:xfrm>
            <a:off x="3950970" y="2944019"/>
            <a:ext cx="356711" cy="276225"/>
          </a:xfrm>
          <a:prstGeom prst="rect">
            <a:avLst/>
          </a:prstGeom>
          <a:noFill/>
        </p:spPr>
        <p:txBody>
          <a:bodyPr wrap="none" rtlCol="0">
            <a:normAutofit lnSpcReduction="20000"/>
          </a:bodyPr>
          <a:p>
            <a:r>
              <a:rPr lang="en-US" altLang="zh-CN" sz="1350">
                <a:solidFill>
                  <a:srgbClr val="FFFFFF"/>
                </a:solidFill>
                <a:latin typeface="思源黑体 CN Bold" panose="020B0800000000000000" charset="-122"/>
                <a:ea typeface="思源黑体 CN Bold" panose="020B0800000000000000" charset="-122"/>
              </a:rPr>
              <a:t>02</a:t>
            </a:r>
            <a:endParaRPr lang="en-US" altLang="zh-CN" sz="1350">
              <a:solidFill>
                <a:srgbClr val="FFFFFF"/>
              </a:solidFill>
              <a:latin typeface="思源黑体 CN Bold" panose="020B0800000000000000" charset="-122"/>
              <a:ea typeface="思源黑体 CN Bold" panose="020B0800000000000000" charset="-122"/>
            </a:endParaRPr>
          </a:p>
        </p:txBody>
      </p:sp>
      <p:sp>
        <p:nvSpPr>
          <p:cNvPr id="23" name="文本框 22"/>
          <p:cNvSpPr txBox="1"/>
          <p:nvPr>
            <p:custDataLst>
              <p:tags r:id="rId31"/>
            </p:custDataLst>
          </p:nvPr>
        </p:nvSpPr>
        <p:spPr>
          <a:xfrm>
            <a:off x="4964430" y="2956401"/>
            <a:ext cx="358616" cy="276225"/>
          </a:xfrm>
          <a:prstGeom prst="rect">
            <a:avLst/>
          </a:prstGeom>
          <a:noFill/>
        </p:spPr>
        <p:txBody>
          <a:bodyPr wrap="none" rtlCol="0">
            <a:normAutofit lnSpcReduction="20000"/>
          </a:bodyPr>
          <a:p>
            <a:r>
              <a:rPr lang="en-US" altLang="zh-CN" sz="1350">
                <a:solidFill>
                  <a:srgbClr val="FFFFFF"/>
                </a:solidFill>
                <a:latin typeface="思源黑体 CN Bold" panose="020B0800000000000000" charset="-122"/>
                <a:ea typeface="思源黑体 CN Bold" panose="020B0800000000000000" charset="-122"/>
              </a:rPr>
              <a:t>03</a:t>
            </a:r>
            <a:endParaRPr lang="en-US" altLang="zh-CN" sz="1350">
              <a:solidFill>
                <a:srgbClr val="FFFFFF"/>
              </a:solidFill>
              <a:latin typeface="思源黑体 CN Bold" panose="020B0800000000000000" charset="-122"/>
              <a:ea typeface="思源黑体 CN Bold" panose="020B0800000000000000" charset="-122"/>
            </a:endParaRPr>
          </a:p>
        </p:txBody>
      </p:sp>
      <p:sp>
        <p:nvSpPr>
          <p:cNvPr id="24" name="文本框 23"/>
          <p:cNvSpPr txBox="1"/>
          <p:nvPr>
            <p:custDataLst>
              <p:tags r:id="rId32"/>
            </p:custDataLst>
          </p:nvPr>
        </p:nvSpPr>
        <p:spPr>
          <a:xfrm>
            <a:off x="5695950" y="3670776"/>
            <a:ext cx="360998" cy="276225"/>
          </a:xfrm>
          <a:prstGeom prst="rect">
            <a:avLst/>
          </a:prstGeom>
          <a:noFill/>
        </p:spPr>
        <p:txBody>
          <a:bodyPr wrap="none" rtlCol="0">
            <a:normAutofit lnSpcReduction="20000"/>
          </a:bodyPr>
          <a:p>
            <a:r>
              <a:rPr lang="en-US" altLang="zh-CN" sz="1350">
                <a:solidFill>
                  <a:srgbClr val="FFFFFF"/>
                </a:solidFill>
                <a:latin typeface="思源黑体 CN Bold" panose="020B0800000000000000" charset="-122"/>
                <a:ea typeface="思源黑体 CN Bold" panose="020B0800000000000000" charset="-122"/>
              </a:rPr>
              <a:t>04</a:t>
            </a:r>
            <a:endParaRPr lang="en-US" altLang="zh-CN" sz="1350">
              <a:solidFill>
                <a:srgbClr val="FFFFFF"/>
              </a:solidFill>
              <a:latin typeface="思源黑体 CN Bold" panose="020B0800000000000000" charset="-122"/>
              <a:ea typeface="思源黑体 CN Bold" panose="020B0800000000000000" charset="-122"/>
            </a:endParaRPr>
          </a:p>
        </p:txBody>
      </p:sp>
      <p:sp>
        <p:nvSpPr>
          <p:cNvPr id="46" name="文本框 45"/>
          <p:cNvSpPr txBox="1"/>
          <p:nvPr>
            <p:custDataLst>
              <p:tags r:id="rId33"/>
            </p:custDataLst>
          </p:nvPr>
        </p:nvSpPr>
        <p:spPr>
          <a:xfrm>
            <a:off x="318135" y="3055620"/>
            <a:ext cx="1933575" cy="553085"/>
          </a:xfrm>
          <a:prstGeom prst="rect">
            <a:avLst/>
          </a:prstGeom>
          <a:noFill/>
        </p:spPr>
        <p:txBody>
          <a:bodyPr wrap="square" rtlCol="0">
            <a:spAutoFit/>
          </a:bodyPr>
          <a:p>
            <a:pPr algn="r"/>
            <a:r>
              <a:rPr lang="zh-CN" altLang="en-US" sz="1500" b="1" spc="300">
                <a:solidFill>
                  <a:srgbClr val="7578EC"/>
                </a:solidFill>
                <a:uFillTx/>
                <a:latin typeface="思源黑体 CN Bold" panose="020B0800000000000000" charset="-122"/>
                <a:ea typeface="思源黑体 CN Bold" panose="020B0800000000000000" charset="-122"/>
              </a:rPr>
              <a:t>顶层设计和总体布局全面展开</a:t>
            </a:r>
            <a:endParaRPr lang="zh-CN" altLang="en-US" sz="1500" b="1" spc="300">
              <a:solidFill>
                <a:srgbClr val="7578EC"/>
              </a:solidFill>
              <a:uFillTx/>
              <a:latin typeface="思源黑体 CN Bold" panose="020B0800000000000000" charset="-122"/>
              <a:ea typeface="思源黑体 CN Bold" panose="020B0800000000000000" charset="-122"/>
            </a:endParaRPr>
          </a:p>
        </p:txBody>
      </p:sp>
      <p:sp>
        <p:nvSpPr>
          <p:cNvPr id="25" name="文本框 24"/>
          <p:cNvSpPr txBox="1"/>
          <p:nvPr>
            <p:custDataLst>
              <p:tags r:id="rId34"/>
            </p:custDataLst>
          </p:nvPr>
        </p:nvSpPr>
        <p:spPr>
          <a:xfrm>
            <a:off x="459423" y="3654901"/>
            <a:ext cx="1786414" cy="699135"/>
          </a:xfrm>
          <a:prstGeom prst="rect">
            <a:avLst/>
          </a:prstGeom>
          <a:noFill/>
        </p:spPr>
        <p:txBody>
          <a:bodyPr wrap="square" rtlCol="0">
            <a:spAutoFit/>
          </a:bodyPr>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“十四五”数字经济发展规划</a:t>
            </a:r>
            <a:endParaRPr lang="zh-CN" altLang="en-US" sz="900" spc="150">
              <a:solidFill>
                <a:srgbClr val="FFFFFF">
                  <a:lumMod val="50000"/>
                </a:srgbClr>
              </a:solidFill>
              <a:uFillTx/>
              <a:latin typeface="思源黑体 CN Regular" panose="020B0500000000000000" charset="-122"/>
              <a:ea typeface="思源黑体 CN Regular" panose="020B0500000000000000" charset="-122"/>
            </a:endParaRPr>
          </a:p>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关于加强数字政府建设的指导意见</a:t>
            </a:r>
            <a:r>
              <a:rPr lang="en-US" altLang="zh-CN" sz="900" spc="150">
                <a:solidFill>
                  <a:srgbClr val="FFFFFF">
                    <a:lumMod val="50000"/>
                  </a:srgbClr>
                </a:solidFill>
                <a:uFillTx/>
                <a:latin typeface="思源黑体 CN Regular" panose="020B0500000000000000" charset="-122"/>
                <a:ea typeface="思源黑体 CN Regular" panose="020B0500000000000000" charset="-122"/>
              </a:rPr>
              <a:t>......</a:t>
            </a:r>
            <a:endParaRPr lang="en-US" altLang="zh-CN" sz="900" spc="150">
              <a:solidFill>
                <a:srgbClr val="FFFFFF">
                  <a:lumMod val="50000"/>
                </a:srgbClr>
              </a:solidFill>
              <a:uFillTx/>
              <a:latin typeface="思源黑体 CN Regular" panose="020B0500000000000000" charset="-122"/>
              <a:ea typeface="思源黑体 CN Regular" panose="020B0500000000000000" charset="-122"/>
            </a:endParaRPr>
          </a:p>
        </p:txBody>
      </p:sp>
      <p:sp>
        <p:nvSpPr>
          <p:cNvPr id="27" name="文本框 26"/>
          <p:cNvSpPr txBox="1"/>
          <p:nvPr>
            <p:custDataLst>
              <p:tags r:id="rId35"/>
            </p:custDataLst>
          </p:nvPr>
        </p:nvSpPr>
        <p:spPr>
          <a:xfrm>
            <a:off x="1151890" y="1733550"/>
            <a:ext cx="2451735" cy="553085"/>
          </a:xfrm>
          <a:prstGeom prst="rect">
            <a:avLst/>
          </a:prstGeom>
          <a:noFill/>
        </p:spPr>
        <p:txBody>
          <a:bodyPr wrap="square" rtlCol="0">
            <a:spAutoFit/>
          </a:bodyPr>
          <a:p>
            <a:pPr algn="r"/>
            <a:r>
              <a:rPr lang="zh-CN" altLang="en-US" sz="1500" b="1" spc="300">
                <a:solidFill>
                  <a:srgbClr val="F7B802"/>
                </a:solidFill>
                <a:uFillTx/>
                <a:latin typeface="思源黑体 CN Bold" panose="020B0800000000000000" charset="-122"/>
                <a:ea typeface="思源黑体 CN Bold" panose="020B0800000000000000" charset="-122"/>
              </a:rPr>
              <a:t>网络与数据安全制度体系逐步健全</a:t>
            </a:r>
            <a:endParaRPr lang="zh-CN" altLang="en-US" sz="1500" b="1" spc="300">
              <a:solidFill>
                <a:srgbClr val="F7B802"/>
              </a:solidFill>
              <a:uFillTx/>
              <a:latin typeface="思源黑体 CN Bold" panose="020B0800000000000000" charset="-122"/>
              <a:ea typeface="思源黑体 CN Bold" panose="020B0800000000000000" charset="-122"/>
            </a:endParaRPr>
          </a:p>
        </p:txBody>
      </p:sp>
      <p:sp>
        <p:nvSpPr>
          <p:cNvPr id="35" name="文本框 34"/>
          <p:cNvSpPr txBox="1"/>
          <p:nvPr>
            <p:custDataLst>
              <p:tags r:id="rId36"/>
            </p:custDataLst>
          </p:nvPr>
        </p:nvSpPr>
        <p:spPr>
          <a:xfrm flipH="1">
            <a:off x="5949315" y="1727835"/>
            <a:ext cx="2017395" cy="553085"/>
          </a:xfrm>
          <a:prstGeom prst="rect">
            <a:avLst/>
          </a:prstGeom>
          <a:noFill/>
        </p:spPr>
        <p:txBody>
          <a:bodyPr wrap="square" rtlCol="0">
            <a:spAutoFit/>
          </a:bodyPr>
          <a:p>
            <a:pPr algn="l"/>
            <a:r>
              <a:rPr lang="zh-CN" altLang="en-US" sz="1500" b="1" spc="300">
                <a:solidFill>
                  <a:srgbClr val="F35B06"/>
                </a:solidFill>
                <a:uFillTx/>
                <a:latin typeface="思源黑体 CN Bold" panose="020B0800000000000000" charset="-122"/>
                <a:ea typeface="思源黑体 CN Bold" panose="020B0800000000000000" charset="-122"/>
              </a:rPr>
              <a:t>网络信息内容生态治理不断深化</a:t>
            </a:r>
            <a:endParaRPr lang="zh-CN" altLang="en-US" sz="1500" b="1" spc="300">
              <a:solidFill>
                <a:srgbClr val="F35B06"/>
              </a:solidFill>
              <a:uFillTx/>
              <a:latin typeface="思源黑体 CN Bold" panose="020B0800000000000000" charset="-122"/>
              <a:ea typeface="思源黑体 CN Bold" panose="020B0800000000000000" charset="-122"/>
            </a:endParaRPr>
          </a:p>
        </p:txBody>
      </p:sp>
      <p:sp>
        <p:nvSpPr>
          <p:cNvPr id="36" name="文本框 35"/>
          <p:cNvSpPr txBox="1"/>
          <p:nvPr>
            <p:custDataLst>
              <p:tags r:id="rId37"/>
            </p:custDataLst>
          </p:nvPr>
        </p:nvSpPr>
        <p:spPr>
          <a:xfrm flipH="1">
            <a:off x="6910070" y="3075305"/>
            <a:ext cx="2066290" cy="783590"/>
          </a:xfrm>
          <a:prstGeom prst="rect">
            <a:avLst/>
          </a:prstGeom>
          <a:noFill/>
        </p:spPr>
        <p:txBody>
          <a:bodyPr wrap="square" rtlCol="0">
            <a:spAutoFit/>
          </a:bodyPr>
          <a:p>
            <a:pPr algn="l"/>
            <a:r>
              <a:rPr lang="zh-CN" altLang="en-US" sz="1500" b="1" spc="300">
                <a:solidFill>
                  <a:srgbClr val="F35B06"/>
                </a:solidFill>
                <a:uFillTx/>
                <a:latin typeface="思源黑体 CN Bold" panose="020B0800000000000000" charset="-122"/>
                <a:ea typeface="思源黑体 CN Bold" panose="020B0800000000000000" charset="-122"/>
              </a:rPr>
              <a:t>网络犯罪更重精准防治、源头治理、综合治理</a:t>
            </a:r>
            <a:endParaRPr lang="zh-CN" altLang="en-US" sz="1500" b="1" spc="300">
              <a:solidFill>
                <a:srgbClr val="F35B06"/>
              </a:solidFill>
              <a:uFillTx/>
              <a:latin typeface="思源黑体 CN Bold" panose="020B0800000000000000" charset="-122"/>
              <a:ea typeface="思源黑体 CN Bold" panose="020B0800000000000000" charset="-122"/>
            </a:endParaRPr>
          </a:p>
        </p:txBody>
      </p:sp>
      <p:sp>
        <p:nvSpPr>
          <p:cNvPr id="37" name="文本框 36"/>
          <p:cNvSpPr txBox="1"/>
          <p:nvPr>
            <p:custDataLst>
              <p:tags r:id="rId38"/>
            </p:custDataLst>
          </p:nvPr>
        </p:nvSpPr>
        <p:spPr>
          <a:xfrm>
            <a:off x="-245110" y="483870"/>
            <a:ext cx="8749030" cy="436245"/>
          </a:xfrm>
          <a:prstGeom prst="rect">
            <a:avLst/>
          </a:prstGeom>
          <a:noFill/>
        </p:spPr>
        <p:txBody>
          <a:bodyPr wrap="square" bIns="0" rtlCol="0"/>
          <a:p>
            <a:pPr algn="ctr" defTabSz="685800">
              <a:buClrTx/>
              <a:buSzTx/>
              <a:buFontTx/>
            </a:pPr>
            <a:r>
              <a:rPr lang="zh-CN" altLang="en-US" sz="2200" b="1" spc="300">
                <a:solidFill>
                  <a:srgbClr val="002060"/>
                </a:solidFill>
                <a:uFillTx/>
                <a:latin typeface="微软雅黑" panose="020B0503020204020204" pitchFamily="34" charset="-122"/>
                <a:ea typeface="微软雅黑" panose="020B0503020204020204" pitchFamily="34" charset="-122"/>
                <a:cs typeface="+mj-cs"/>
                <a:sym typeface="+mn-ea"/>
              </a:rPr>
              <a:t>一、立法层面：网络安全法律制度建设不断完善</a:t>
            </a:r>
            <a:endParaRPr lang="zh-CN" altLang="en-US" sz="2200" b="1" spc="300">
              <a:solidFill>
                <a:srgbClr val="002060"/>
              </a:solidFill>
              <a:uFillTx/>
              <a:latin typeface="微软雅黑" panose="020B0503020204020204" pitchFamily="34" charset="-122"/>
              <a:ea typeface="微软雅黑" panose="020B0503020204020204" pitchFamily="34" charset="-122"/>
              <a:cs typeface="+mj-cs"/>
              <a:sym typeface="+mn-ea"/>
            </a:endParaRPr>
          </a:p>
        </p:txBody>
      </p:sp>
      <p:sp>
        <p:nvSpPr>
          <p:cNvPr id="38" name="文本框 37"/>
          <p:cNvSpPr txBox="1"/>
          <p:nvPr>
            <p:custDataLst>
              <p:tags r:id="rId39"/>
            </p:custDataLst>
          </p:nvPr>
        </p:nvSpPr>
        <p:spPr>
          <a:xfrm>
            <a:off x="3603308" y="1030446"/>
            <a:ext cx="1945481" cy="229553"/>
          </a:xfrm>
          <a:prstGeom prst="rect">
            <a:avLst/>
          </a:prstGeom>
          <a:noFill/>
        </p:spPr>
        <p:txBody>
          <a:bodyPr wrap="square" bIns="0" rtlCol="0"/>
          <a:p>
            <a:pPr algn="ctr"/>
            <a:r>
              <a:rPr lang="zh-CN" altLang="en-US" sz="1050" spc="300">
                <a:solidFill>
                  <a:srgbClr val="FFFFFF">
                    <a:lumMod val="50000"/>
                  </a:srgbClr>
                </a:solidFill>
                <a:uFillTx/>
                <a:latin typeface="思源黑体 CN Regular" panose="020B0500000000000000" charset="-122"/>
                <a:ea typeface="思源黑体 CN Regular" panose="020B0500000000000000" charset="-122"/>
              </a:rPr>
              <a:t>追踪我国</a:t>
            </a:r>
            <a:r>
              <a:rPr lang="zh-CN" altLang="en-US" sz="1600" b="1" spc="300">
                <a:solidFill>
                  <a:srgbClr val="FFFFFF">
                    <a:lumMod val="50000"/>
                  </a:srgbClr>
                </a:solidFill>
                <a:uFillTx/>
                <a:latin typeface="思源黑体 CN Regular" panose="020B0500000000000000" charset="-122"/>
                <a:ea typeface="思源黑体 CN Regular" panose="020B0500000000000000" charset="-122"/>
              </a:rPr>
              <a:t>20</a:t>
            </a:r>
            <a:r>
              <a:rPr lang="zh-CN" altLang="en-US" sz="1050" spc="300">
                <a:solidFill>
                  <a:srgbClr val="FFFFFF">
                    <a:lumMod val="50000"/>
                  </a:srgbClr>
                </a:solidFill>
                <a:uFillTx/>
                <a:latin typeface="思源黑体 CN Regular" panose="020B0500000000000000" charset="-122"/>
                <a:ea typeface="思源黑体 CN Regular" panose="020B0500000000000000" charset="-122"/>
              </a:rPr>
              <a:t>余项政策立法最新动态</a:t>
            </a:r>
            <a:endParaRPr lang="zh-CN" altLang="en-US" sz="1050" spc="300">
              <a:solidFill>
                <a:srgbClr val="FFFFFF">
                  <a:lumMod val="50000"/>
                </a:srgbClr>
              </a:solidFill>
              <a:uFillTx/>
              <a:latin typeface="思源黑体 CN Regular" panose="020B0500000000000000" charset="-122"/>
              <a:ea typeface="思源黑体 CN Regular" panose="020B0500000000000000" charset="-122"/>
            </a:endParaRPr>
          </a:p>
        </p:txBody>
      </p:sp>
      <p:sp>
        <p:nvSpPr>
          <p:cNvPr id="40" name="矩形 39"/>
          <p:cNvSpPr/>
          <p:nvPr>
            <p:custDataLst>
              <p:tags r:id="rId40"/>
            </p:custDataLst>
          </p:nvPr>
        </p:nvSpPr>
        <p:spPr>
          <a:xfrm>
            <a:off x="3519964" y="909955"/>
            <a:ext cx="300038" cy="56674"/>
          </a:xfrm>
          <a:prstGeom prst="rect">
            <a:avLst/>
          </a:prstGeom>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zh-CN" altLang="en-US" sz="1350"/>
          </a:p>
        </p:txBody>
      </p:sp>
      <p:sp>
        <p:nvSpPr>
          <p:cNvPr id="41" name="矩形 40"/>
          <p:cNvSpPr/>
          <p:nvPr>
            <p:custDataLst>
              <p:tags r:id="rId41"/>
            </p:custDataLst>
          </p:nvPr>
        </p:nvSpPr>
        <p:spPr>
          <a:xfrm>
            <a:off x="3881438" y="909955"/>
            <a:ext cx="300038" cy="56674"/>
          </a:xfrm>
          <a:prstGeom prst="rect">
            <a:avLst/>
          </a:prstGeom>
          <a:solidFill>
            <a:srgbClr val="F7B802"/>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zh-CN" altLang="en-US" sz="1350"/>
          </a:p>
        </p:txBody>
      </p:sp>
      <p:sp>
        <p:nvSpPr>
          <p:cNvPr id="44" name="矩形 43"/>
          <p:cNvSpPr/>
          <p:nvPr>
            <p:custDataLst>
              <p:tags r:id="rId42"/>
            </p:custDataLst>
          </p:nvPr>
        </p:nvSpPr>
        <p:spPr>
          <a:xfrm>
            <a:off x="4242911" y="911384"/>
            <a:ext cx="300038" cy="56674"/>
          </a:xfrm>
          <a:prstGeom prst="rect">
            <a:avLst/>
          </a:prstGeom>
          <a:solidFill>
            <a:srgbClr val="F18703"/>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zh-CN" altLang="en-US" sz="1350"/>
          </a:p>
        </p:txBody>
      </p:sp>
      <p:sp>
        <p:nvSpPr>
          <p:cNvPr id="45" name="矩形 44"/>
          <p:cNvSpPr/>
          <p:nvPr>
            <p:custDataLst>
              <p:tags r:id="rId43"/>
            </p:custDataLst>
          </p:nvPr>
        </p:nvSpPr>
        <p:spPr>
          <a:xfrm>
            <a:off x="4604385" y="914718"/>
            <a:ext cx="300038" cy="56674"/>
          </a:xfrm>
          <a:prstGeom prst="rect">
            <a:avLst/>
          </a:prstGeom>
          <a:solidFill>
            <a:srgbClr val="F35B06"/>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zh-CN" altLang="en-US" sz="1350"/>
          </a:p>
        </p:txBody>
      </p:sp>
      <p:sp>
        <p:nvSpPr>
          <p:cNvPr id="47" name="矩形 46"/>
          <p:cNvSpPr/>
          <p:nvPr>
            <p:custDataLst>
              <p:tags r:id="rId44"/>
            </p:custDataLst>
          </p:nvPr>
        </p:nvSpPr>
        <p:spPr>
          <a:xfrm>
            <a:off x="4965383" y="915194"/>
            <a:ext cx="300038" cy="56674"/>
          </a:xfrm>
          <a:prstGeom prst="rect">
            <a:avLst/>
          </a:prstGeom>
          <a:solidFill>
            <a:srgbClr val="552EEF"/>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zh-CN" altLang="en-US" sz="1350"/>
          </a:p>
        </p:txBody>
      </p:sp>
      <p:sp>
        <p:nvSpPr>
          <p:cNvPr id="48" name="矩形 47"/>
          <p:cNvSpPr/>
          <p:nvPr>
            <p:custDataLst>
              <p:tags r:id="rId45"/>
            </p:custDataLst>
          </p:nvPr>
        </p:nvSpPr>
        <p:spPr>
          <a:xfrm>
            <a:off x="5326856" y="911384"/>
            <a:ext cx="300038" cy="56674"/>
          </a:xfrm>
          <a:prstGeom prst="rect">
            <a:avLst/>
          </a:prstGeom>
          <a:solidFill>
            <a:srgbClr val="FFA100"/>
          </a:solidFill>
          <a:ln>
            <a:noFill/>
          </a:ln>
        </p:spPr>
        <p:style>
          <a:lnRef idx="2">
            <a:srgbClr val="7578EC">
              <a:shade val="50000"/>
            </a:srgbClr>
          </a:lnRef>
          <a:fillRef idx="1">
            <a:srgbClr val="7578EC"/>
          </a:fillRef>
          <a:effectRef idx="0">
            <a:srgbClr val="7578EC"/>
          </a:effectRef>
          <a:fontRef idx="minor">
            <a:srgbClr val="FFFFFF"/>
          </a:fontRef>
        </p:style>
        <p:txBody>
          <a:bodyPr rtlCol="0" anchor="ctr"/>
          <a:p>
            <a:pPr algn="ctr"/>
            <a:endParaRPr lang="zh-CN" altLang="en-US" sz="1350"/>
          </a:p>
        </p:txBody>
      </p:sp>
      <p:sp>
        <p:nvSpPr>
          <p:cNvPr id="39" name="文本框 38"/>
          <p:cNvSpPr txBox="1"/>
          <p:nvPr>
            <p:custDataLst>
              <p:tags r:id="rId46"/>
            </p:custDataLst>
          </p:nvPr>
        </p:nvSpPr>
        <p:spPr>
          <a:xfrm flipH="1">
            <a:off x="3733165" y="4164965"/>
            <a:ext cx="2008505" cy="398780"/>
          </a:xfrm>
          <a:prstGeom prst="rect">
            <a:avLst/>
          </a:prstGeom>
          <a:noFill/>
        </p:spPr>
        <p:txBody>
          <a:bodyPr wrap="square" rtlCol="0">
            <a:spAutoFit/>
          </a:bodyPr>
          <a:p>
            <a:pPr algn="ctr"/>
            <a:r>
              <a:rPr lang="zh-CN" altLang="en-US" sz="1000" spc="300">
                <a:solidFill>
                  <a:schemeClr val="tx1">
                    <a:lumMod val="50000"/>
                    <a:lumOff val="50000"/>
                  </a:schemeClr>
                </a:solidFill>
                <a:uFillTx/>
                <a:latin typeface="思源黑体 CN Bold" panose="020B0800000000000000" charset="-122"/>
                <a:ea typeface="思源黑体 CN Bold" panose="020B0800000000000000" charset="-122"/>
              </a:rPr>
              <a:t>坚持信息化发展与</a:t>
            </a:r>
            <a:endParaRPr lang="zh-CN" altLang="en-US" sz="1000" spc="300">
              <a:solidFill>
                <a:schemeClr val="tx1">
                  <a:lumMod val="50000"/>
                  <a:lumOff val="50000"/>
                </a:schemeClr>
              </a:solidFill>
              <a:uFillTx/>
              <a:latin typeface="思源黑体 CN Bold" panose="020B0800000000000000" charset="-122"/>
              <a:ea typeface="思源黑体 CN Bold" panose="020B0800000000000000" charset="-122"/>
            </a:endParaRPr>
          </a:p>
          <a:p>
            <a:pPr algn="ctr"/>
            <a:r>
              <a:rPr lang="zh-CN" altLang="en-US" sz="1000" spc="300">
                <a:solidFill>
                  <a:schemeClr val="tx1">
                    <a:lumMod val="50000"/>
                    <a:lumOff val="50000"/>
                  </a:schemeClr>
                </a:solidFill>
                <a:uFillTx/>
                <a:latin typeface="思源黑体 CN Bold" panose="020B0800000000000000" charset="-122"/>
                <a:ea typeface="思源黑体 CN Bold" panose="020B0800000000000000" charset="-122"/>
              </a:rPr>
              <a:t>网络安全并重</a:t>
            </a:r>
            <a:endParaRPr lang="zh-CN" altLang="en-US" sz="1000" spc="300">
              <a:solidFill>
                <a:schemeClr val="tx1">
                  <a:lumMod val="50000"/>
                  <a:lumOff val="50000"/>
                </a:schemeClr>
              </a:solidFill>
              <a:uFillTx/>
              <a:latin typeface="思源黑体 CN Bold" panose="020B0800000000000000" charset="-122"/>
              <a:ea typeface="思源黑体 CN Bold" panose="020B0800000000000000" charset="-122"/>
            </a:endParaRPr>
          </a:p>
        </p:txBody>
      </p:sp>
      <p:pic>
        <p:nvPicPr>
          <p:cNvPr id="42" name="图片 41" descr="343435383036303b343532343134383bcdc5b6d3d0add7f7"/>
          <p:cNvPicPr>
            <a:picLocks noChangeAspect="1"/>
          </p:cNvPicPr>
          <p:nvPr>
            <p:custDataLst>
              <p:tags r:id="rId47"/>
            </p:custDataLst>
          </p:nvPr>
        </p:nvPicPr>
        <p:blipFill>
          <a:blip r:embed="rId48">
            <a:extLst>
              <a:ext uri="{96DAC541-7B7A-43D3-8B79-37D633B846F1}">
                <asvg:svgBlip xmlns:asvg="http://schemas.microsoft.com/office/drawing/2016/SVG/main" r:embed="rId49"/>
              </a:ext>
            </a:extLst>
          </a:blip>
          <a:stretch>
            <a:fillRect/>
          </a:stretch>
        </p:blipFill>
        <p:spPr>
          <a:xfrm>
            <a:off x="4394359" y="3682683"/>
            <a:ext cx="448151" cy="448151"/>
          </a:xfrm>
          <a:prstGeom prst="rect">
            <a:avLst/>
          </a:prstGeom>
        </p:spPr>
      </p:pic>
      <p:sp>
        <p:nvSpPr>
          <p:cNvPr id="43" name="文本框 42"/>
          <p:cNvSpPr txBox="1"/>
          <p:nvPr>
            <p:custDataLst>
              <p:tags r:id="rId50"/>
            </p:custDataLst>
          </p:nvPr>
        </p:nvSpPr>
        <p:spPr>
          <a:xfrm>
            <a:off x="715010" y="2281555"/>
            <a:ext cx="2400300" cy="546735"/>
          </a:xfrm>
          <a:prstGeom prst="rect">
            <a:avLst/>
          </a:prstGeom>
          <a:noFill/>
        </p:spPr>
        <p:txBody>
          <a:bodyPr wrap="square" rtlCol="0">
            <a:spAutoFit/>
          </a:bodyPr>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关于修改《中华人民共和国网络安全法》的决定（征求意见稿）</a:t>
            </a:r>
            <a:endParaRPr lang="zh-CN" altLang="en-US" sz="900" spc="150">
              <a:solidFill>
                <a:srgbClr val="FFFFFF">
                  <a:lumMod val="50000"/>
                </a:srgbClr>
              </a:solidFill>
              <a:uFillTx/>
              <a:latin typeface="思源黑体 CN Regular" panose="020B0500000000000000" charset="-122"/>
              <a:ea typeface="思源黑体 CN Regular" panose="020B0500000000000000" charset="-122"/>
            </a:endParaRPr>
          </a:p>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数据出境安全评估办法</a:t>
            </a:r>
            <a:r>
              <a:rPr lang="en-US" altLang="zh-CN" sz="900" spc="150">
                <a:solidFill>
                  <a:srgbClr val="FFFFFF">
                    <a:lumMod val="50000"/>
                  </a:srgbClr>
                </a:solidFill>
                <a:uFillTx/>
                <a:latin typeface="思源黑体 CN Regular" panose="020B0500000000000000" charset="-122"/>
                <a:ea typeface="思源黑体 CN Regular" panose="020B0500000000000000" charset="-122"/>
              </a:rPr>
              <a:t>......</a:t>
            </a:r>
            <a:endParaRPr lang="en-US" altLang="zh-CN" sz="900" spc="150">
              <a:solidFill>
                <a:srgbClr val="FFFFFF">
                  <a:lumMod val="50000"/>
                </a:srgbClr>
              </a:solidFill>
              <a:uFillTx/>
              <a:latin typeface="思源黑体 CN Regular" panose="020B0500000000000000" charset="-122"/>
              <a:ea typeface="思源黑体 CN Regular" panose="020B0500000000000000" charset="-122"/>
            </a:endParaRPr>
          </a:p>
        </p:txBody>
      </p:sp>
      <p:sp>
        <p:nvSpPr>
          <p:cNvPr id="49" name="文本框 48"/>
          <p:cNvSpPr txBox="1"/>
          <p:nvPr>
            <p:custDataLst>
              <p:tags r:id="rId51"/>
            </p:custDataLst>
          </p:nvPr>
        </p:nvSpPr>
        <p:spPr>
          <a:xfrm>
            <a:off x="6705283" y="2257266"/>
            <a:ext cx="1786414" cy="699135"/>
          </a:xfrm>
          <a:prstGeom prst="rect">
            <a:avLst/>
          </a:prstGeom>
          <a:noFill/>
        </p:spPr>
        <p:txBody>
          <a:bodyPr wrap="square" rtlCol="0">
            <a:spAutoFit/>
          </a:bodyPr>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互联网信息服务深度合成管理规定</a:t>
            </a:r>
            <a:endParaRPr lang="zh-CN" altLang="en-US" sz="900" spc="150">
              <a:solidFill>
                <a:srgbClr val="FFFFFF">
                  <a:lumMod val="50000"/>
                </a:srgbClr>
              </a:solidFill>
              <a:uFillTx/>
              <a:latin typeface="思源黑体 CN Regular" panose="020B0500000000000000" charset="-122"/>
              <a:ea typeface="思源黑体 CN Regular" panose="020B0500000000000000" charset="-122"/>
            </a:endParaRPr>
          </a:p>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移动互联网应用程序信息服务管理规定</a:t>
            </a:r>
            <a:r>
              <a:rPr lang="en-US" altLang="zh-CN" sz="900" spc="150">
                <a:solidFill>
                  <a:srgbClr val="FFFFFF">
                    <a:lumMod val="50000"/>
                  </a:srgbClr>
                </a:solidFill>
                <a:uFillTx/>
                <a:latin typeface="思源黑体 CN Regular" panose="020B0500000000000000" charset="-122"/>
                <a:ea typeface="思源黑体 CN Regular" panose="020B0500000000000000" charset="-122"/>
              </a:rPr>
              <a:t>......</a:t>
            </a:r>
            <a:endParaRPr lang="en-US" altLang="zh-CN" sz="900" spc="150">
              <a:solidFill>
                <a:srgbClr val="FFFFFF">
                  <a:lumMod val="50000"/>
                </a:srgbClr>
              </a:solidFill>
              <a:uFillTx/>
              <a:latin typeface="思源黑体 CN Regular" panose="020B0500000000000000" charset="-122"/>
              <a:ea typeface="思源黑体 CN Regular" panose="020B0500000000000000" charset="-122"/>
            </a:endParaRPr>
          </a:p>
        </p:txBody>
      </p:sp>
      <p:sp>
        <p:nvSpPr>
          <p:cNvPr id="50" name="文本框 49"/>
          <p:cNvSpPr txBox="1"/>
          <p:nvPr>
            <p:custDataLst>
              <p:tags r:id="rId52"/>
            </p:custDataLst>
          </p:nvPr>
        </p:nvSpPr>
        <p:spPr>
          <a:xfrm>
            <a:off x="6923088" y="3828891"/>
            <a:ext cx="1786414" cy="546735"/>
          </a:xfrm>
          <a:prstGeom prst="rect">
            <a:avLst/>
          </a:prstGeom>
          <a:noFill/>
        </p:spPr>
        <p:txBody>
          <a:bodyPr wrap="square" rtlCol="0">
            <a:spAutoFit/>
          </a:bodyPr>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反电信网络诈骗法</a:t>
            </a:r>
            <a:endParaRPr lang="zh-CN" altLang="en-US" sz="900" spc="150">
              <a:solidFill>
                <a:srgbClr val="FFFFFF">
                  <a:lumMod val="50000"/>
                </a:srgbClr>
              </a:solidFill>
              <a:uFillTx/>
              <a:latin typeface="思源黑体 CN Regular" panose="020B0500000000000000" charset="-122"/>
              <a:ea typeface="思源黑体 CN Regular" panose="020B0500000000000000" charset="-122"/>
            </a:endParaRPr>
          </a:p>
          <a:p>
            <a:pPr marL="171450" indent="-171450" algn="l" fontAlgn="auto">
              <a:lnSpc>
                <a:spcPct val="110000"/>
              </a:lnSpc>
              <a:buFont typeface="Wingdings" panose="05000000000000000000" charset="0"/>
              <a:buChar char="Ø"/>
            </a:pPr>
            <a:r>
              <a:rPr lang="zh-CN" altLang="en-US" sz="900" spc="150">
                <a:solidFill>
                  <a:srgbClr val="FFFFFF">
                    <a:lumMod val="50000"/>
                  </a:srgbClr>
                </a:solidFill>
                <a:uFillTx/>
                <a:latin typeface="思源黑体 CN Regular" panose="020B0500000000000000" charset="-122"/>
                <a:ea typeface="思源黑体 CN Regular" panose="020B0500000000000000" charset="-122"/>
              </a:rPr>
              <a:t>网络犯罪防治法列入预备审议项目</a:t>
            </a:r>
            <a:r>
              <a:rPr lang="en-US" altLang="zh-CN" sz="900" spc="150">
                <a:solidFill>
                  <a:srgbClr val="FFFFFF">
                    <a:lumMod val="50000"/>
                  </a:srgbClr>
                </a:solidFill>
                <a:uFillTx/>
                <a:latin typeface="思源黑体 CN Regular" panose="020B0500000000000000" charset="-122"/>
                <a:ea typeface="思源黑体 CN Regular" panose="020B0500000000000000" charset="-122"/>
              </a:rPr>
              <a:t>......</a:t>
            </a:r>
            <a:endParaRPr lang="en-US" altLang="zh-CN" sz="900" spc="150">
              <a:solidFill>
                <a:srgbClr val="FFFFFF">
                  <a:lumMod val="50000"/>
                </a:srgbClr>
              </a:solidFill>
              <a:uFillTx/>
              <a:latin typeface="思源黑体 CN Regular" panose="020B0500000000000000" charset="-122"/>
              <a:ea typeface="思源黑体 CN Regular" panose="020B0500000000000000" charset="-122"/>
            </a:endParaRPr>
          </a:p>
        </p:txBody>
      </p:sp>
    </p:spTree>
    <p:custDataLst>
      <p:tags r:id="rId5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custDataLst>
              <p:tags r:id="rId1"/>
            </p:custDataLst>
          </p:nvPr>
        </p:nvSpPr>
        <p:spPr>
          <a:xfrm>
            <a:off x="2160111" y="1506855"/>
            <a:ext cx="1748314" cy="1748314"/>
          </a:xfrm>
          <a:prstGeom prst="ellipse">
            <a:avLst/>
          </a:prstGeom>
          <a:gradFill>
            <a:gsLst>
              <a:gs pos="1000">
                <a:srgbClr val="FFFFFF"/>
              </a:gs>
              <a:gs pos="30000">
                <a:srgbClr val="17D594">
                  <a:lumMod val="60000"/>
                  <a:lumOff val="40000"/>
                </a:srgbClr>
              </a:gs>
              <a:gs pos="60000">
                <a:srgbClr val="17D594">
                  <a:alpha val="90000"/>
                </a:srgbClr>
              </a:gs>
            </a:gsLst>
            <a:lin ang="4200000" scaled="0"/>
          </a:gradFill>
          <a:ln>
            <a:noFill/>
          </a:ln>
          <a:effectLst>
            <a:outerShdw blurRad="215900" dist="355600" dir="5400000" algn="t" rotWithShape="0">
              <a:srgbClr val="17D594">
                <a:alpha val="34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pic>
        <p:nvPicPr>
          <p:cNvPr id="15" name="图片 14" descr="343439383331313b343532303033303bd2d1b9bad3a6d3c3"/>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2833053" y="1853089"/>
            <a:ext cx="402431" cy="402431"/>
          </a:xfrm>
          <a:prstGeom prst="rect">
            <a:avLst/>
          </a:prstGeom>
        </p:spPr>
      </p:pic>
      <p:sp>
        <p:nvSpPr>
          <p:cNvPr id="5" name="椭圆 4"/>
          <p:cNvSpPr/>
          <p:nvPr>
            <p:custDataLst>
              <p:tags r:id="rId5"/>
            </p:custDataLst>
          </p:nvPr>
        </p:nvSpPr>
        <p:spPr>
          <a:xfrm>
            <a:off x="2993549" y="3458528"/>
            <a:ext cx="1178243" cy="1177766"/>
          </a:xfrm>
          <a:prstGeom prst="ellipse">
            <a:avLst/>
          </a:prstGeom>
          <a:solidFill>
            <a:srgbClr val="376FFF">
              <a:lumMod val="20000"/>
              <a:lumOff val="80000"/>
              <a:alpha val="5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42" name="椭圆 41"/>
          <p:cNvSpPr/>
          <p:nvPr>
            <p:custDataLst>
              <p:tags r:id="rId6"/>
            </p:custDataLst>
          </p:nvPr>
        </p:nvSpPr>
        <p:spPr>
          <a:xfrm>
            <a:off x="827088" y="2595563"/>
            <a:ext cx="320040" cy="320040"/>
          </a:xfrm>
          <a:prstGeom prst="ellipse">
            <a:avLst/>
          </a:prstGeom>
          <a:gradFill>
            <a:gsLst>
              <a:gs pos="0">
                <a:srgbClr val="17D594">
                  <a:lumMod val="20000"/>
                  <a:lumOff val="80000"/>
                  <a:alpha val="60000"/>
                </a:srgbClr>
              </a:gs>
              <a:gs pos="50000">
                <a:srgbClr val="17D594">
                  <a:lumMod val="60000"/>
                  <a:lumOff val="40000"/>
                  <a:alpha val="60000"/>
                </a:srgbClr>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350"/>
          </a:p>
        </p:txBody>
      </p:sp>
      <p:sp>
        <p:nvSpPr>
          <p:cNvPr id="43" name="椭圆 42"/>
          <p:cNvSpPr/>
          <p:nvPr>
            <p:custDataLst>
              <p:tags r:id="rId7"/>
            </p:custDataLst>
          </p:nvPr>
        </p:nvSpPr>
        <p:spPr>
          <a:xfrm>
            <a:off x="6180614" y="4721543"/>
            <a:ext cx="310991" cy="310991"/>
          </a:xfrm>
          <a:prstGeom prst="ellipse">
            <a:avLst/>
          </a:prstGeom>
          <a:gradFill>
            <a:gsLst>
              <a:gs pos="0">
                <a:srgbClr val="376FFF">
                  <a:lumMod val="20000"/>
                  <a:lumOff val="80000"/>
                </a:srgbClr>
              </a:gs>
              <a:gs pos="50000">
                <a:srgbClr val="376FFF">
                  <a:lumMod val="60000"/>
                  <a:lumOff val="40000"/>
                </a:srgbClr>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350"/>
          </a:p>
        </p:txBody>
      </p:sp>
      <p:sp>
        <p:nvSpPr>
          <p:cNvPr id="44" name="椭圆 43"/>
          <p:cNvSpPr/>
          <p:nvPr>
            <p:custDataLst>
              <p:tags r:id="rId8"/>
            </p:custDataLst>
          </p:nvPr>
        </p:nvSpPr>
        <p:spPr>
          <a:xfrm>
            <a:off x="2344896" y="4125754"/>
            <a:ext cx="998696" cy="998696"/>
          </a:xfrm>
          <a:prstGeom prst="ellipse">
            <a:avLst/>
          </a:prstGeom>
          <a:solidFill>
            <a:srgbClr val="376FFF">
              <a:lumMod val="20000"/>
              <a:lumOff val="80000"/>
              <a:alpha val="2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45" name="椭圆 44"/>
          <p:cNvSpPr/>
          <p:nvPr>
            <p:custDataLst>
              <p:tags r:id="rId9"/>
            </p:custDataLst>
          </p:nvPr>
        </p:nvSpPr>
        <p:spPr>
          <a:xfrm>
            <a:off x="5178108" y="3480911"/>
            <a:ext cx="1132999" cy="1132999"/>
          </a:xfrm>
          <a:prstGeom prst="ellipse">
            <a:avLst/>
          </a:prstGeom>
          <a:solidFill>
            <a:srgbClr val="376FFF">
              <a:lumMod val="20000"/>
              <a:lumOff val="80000"/>
              <a:alpha val="5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sz="900">
              <a:solidFill>
                <a:srgbClr val="003466"/>
              </a:solidFill>
              <a:sym typeface="+mn-ea"/>
            </a:endParaRPr>
          </a:p>
          <a:p>
            <a:pPr lvl="0" algn="ctr">
              <a:buClrTx/>
              <a:buSzTx/>
              <a:buFontTx/>
            </a:pPr>
            <a:endParaRPr lang="zh-CN" sz="900">
              <a:solidFill>
                <a:srgbClr val="003466"/>
              </a:solidFill>
              <a:sym typeface="+mn-ea"/>
            </a:endParaRPr>
          </a:p>
          <a:p>
            <a:pPr lvl="0" algn="ctr">
              <a:buClrTx/>
              <a:buSzTx/>
              <a:buFontTx/>
            </a:pPr>
            <a:r>
              <a:rPr lang="zh-CN" sz="900">
                <a:solidFill>
                  <a:srgbClr val="003466"/>
                </a:solidFill>
                <a:sym typeface="+mn-ea"/>
              </a:rPr>
              <a:t>滴滴全球股份有限公司被处人民币</a:t>
            </a:r>
            <a:r>
              <a:rPr lang="zh-CN" sz="900" b="1">
                <a:solidFill>
                  <a:srgbClr val="003466"/>
                </a:solidFill>
                <a:sym typeface="+mn-ea"/>
              </a:rPr>
              <a:t>80.26</a:t>
            </a:r>
            <a:r>
              <a:rPr lang="zh-CN" sz="900">
                <a:solidFill>
                  <a:srgbClr val="003466"/>
                </a:solidFill>
                <a:sym typeface="+mn-ea"/>
              </a:rPr>
              <a:t>亿元罚款</a:t>
            </a:r>
            <a:endParaRPr lang="zh-CN" sz="900">
              <a:solidFill>
                <a:srgbClr val="003466"/>
              </a:solidFill>
            </a:endParaRPr>
          </a:p>
          <a:p>
            <a:pPr lvl="0" algn="ctr">
              <a:buClrTx/>
              <a:buSzTx/>
              <a:buFontTx/>
            </a:pPr>
            <a:endParaRPr lang="zh-CN" altLang="en-US" sz="900">
              <a:sym typeface="+mn-ea"/>
            </a:endParaRPr>
          </a:p>
        </p:txBody>
      </p:sp>
      <p:sp>
        <p:nvSpPr>
          <p:cNvPr id="46" name="椭圆 45"/>
          <p:cNvSpPr/>
          <p:nvPr>
            <p:custDataLst>
              <p:tags r:id="rId10"/>
            </p:custDataLst>
          </p:nvPr>
        </p:nvSpPr>
        <p:spPr>
          <a:xfrm>
            <a:off x="3961765" y="1188244"/>
            <a:ext cx="404336" cy="404336"/>
          </a:xfrm>
          <a:prstGeom prst="ellipse">
            <a:avLst/>
          </a:prstGeom>
          <a:gradFill>
            <a:gsLst>
              <a:gs pos="0">
                <a:srgbClr val="FFD247">
                  <a:lumMod val="20000"/>
                  <a:lumOff val="80000"/>
                </a:srgbClr>
              </a:gs>
              <a:gs pos="30000">
                <a:srgbClr val="FFD247">
                  <a:lumMod val="60000"/>
                  <a:lumOff val="40000"/>
                </a:srgbClr>
              </a:gs>
              <a:gs pos="70000">
                <a:srgbClr val="FFD247"/>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16" name="椭圆 15"/>
          <p:cNvSpPr/>
          <p:nvPr>
            <p:custDataLst>
              <p:tags r:id="rId11"/>
            </p:custDataLst>
          </p:nvPr>
        </p:nvSpPr>
        <p:spPr>
          <a:xfrm>
            <a:off x="1147128" y="1348740"/>
            <a:ext cx="923449" cy="923449"/>
          </a:xfrm>
          <a:prstGeom prst="ellipse">
            <a:avLst/>
          </a:prstGeom>
          <a:solidFill>
            <a:srgbClr val="376FFF">
              <a:lumMod val="20000"/>
              <a:lumOff val="80000"/>
              <a:alpha val="50000"/>
            </a:srgbClr>
          </a:solidFill>
          <a:ln>
            <a:noFill/>
          </a:ln>
          <a:effectLst>
            <a:outerShdw blurRad="165100" dist="215900" dir="5400000" sx="102000" sy="102000" algn="t" rotWithShape="0">
              <a:srgbClr val="376FFF">
                <a:alpha val="1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r>
              <a:rPr lang="zh-CN" altLang="en-US" sz="900">
                <a:solidFill>
                  <a:srgbClr val="003466"/>
                </a:solidFill>
                <a:sym typeface="+mn-ea"/>
              </a:rPr>
              <a:t>公安部打击整治“网络水军”专项工作</a:t>
            </a:r>
            <a:endParaRPr lang="zh-CN" altLang="en-US" sz="900">
              <a:sym typeface="+mn-ea"/>
            </a:endParaRPr>
          </a:p>
        </p:txBody>
      </p:sp>
      <p:sp>
        <p:nvSpPr>
          <p:cNvPr id="17" name="椭圆 16"/>
          <p:cNvSpPr/>
          <p:nvPr>
            <p:custDataLst>
              <p:tags r:id="rId12"/>
            </p:custDataLst>
          </p:nvPr>
        </p:nvSpPr>
        <p:spPr>
          <a:xfrm>
            <a:off x="6038691" y="2977991"/>
            <a:ext cx="828675" cy="828675"/>
          </a:xfrm>
          <a:prstGeom prst="ellipse">
            <a:avLst/>
          </a:prstGeom>
          <a:solidFill>
            <a:srgbClr val="376FFF">
              <a:lumMod val="20000"/>
              <a:lumOff val="80000"/>
              <a:alpha val="3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19" name="椭圆 18"/>
          <p:cNvSpPr/>
          <p:nvPr>
            <p:custDataLst>
              <p:tags r:id="rId13"/>
            </p:custDataLst>
          </p:nvPr>
        </p:nvSpPr>
        <p:spPr>
          <a:xfrm>
            <a:off x="4322763" y="4252436"/>
            <a:ext cx="254318" cy="254318"/>
          </a:xfrm>
          <a:prstGeom prst="ellipse">
            <a:avLst/>
          </a:prstGeom>
          <a:gradFill>
            <a:gsLst>
              <a:gs pos="0">
                <a:srgbClr val="17D594">
                  <a:lumMod val="20000"/>
                  <a:lumOff val="80000"/>
                </a:srgbClr>
              </a:gs>
              <a:gs pos="50000">
                <a:srgbClr val="17D594">
                  <a:lumMod val="60000"/>
                  <a:lumOff val="40000"/>
                </a:srgbClr>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350"/>
          </a:p>
        </p:txBody>
      </p:sp>
      <p:sp>
        <p:nvSpPr>
          <p:cNvPr id="20" name="椭圆 19"/>
          <p:cNvSpPr/>
          <p:nvPr>
            <p:custDataLst>
              <p:tags r:id="rId14"/>
            </p:custDataLst>
          </p:nvPr>
        </p:nvSpPr>
        <p:spPr>
          <a:xfrm>
            <a:off x="1833880" y="4186238"/>
            <a:ext cx="320516" cy="320516"/>
          </a:xfrm>
          <a:prstGeom prst="ellipse">
            <a:avLst/>
          </a:prstGeom>
          <a:gradFill>
            <a:gsLst>
              <a:gs pos="0">
                <a:srgbClr val="FFD247">
                  <a:lumMod val="20000"/>
                  <a:lumOff val="80000"/>
                </a:srgbClr>
              </a:gs>
              <a:gs pos="30000">
                <a:srgbClr val="FFD247">
                  <a:lumMod val="60000"/>
                  <a:lumOff val="40000"/>
                </a:srgbClr>
              </a:gs>
              <a:gs pos="70000">
                <a:srgbClr val="FFD247"/>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21" name="椭圆 20"/>
          <p:cNvSpPr/>
          <p:nvPr>
            <p:custDataLst>
              <p:tags r:id="rId15"/>
            </p:custDataLst>
          </p:nvPr>
        </p:nvSpPr>
        <p:spPr>
          <a:xfrm>
            <a:off x="7834630" y="2037398"/>
            <a:ext cx="370523" cy="370523"/>
          </a:xfrm>
          <a:prstGeom prst="ellipse">
            <a:avLst/>
          </a:prstGeom>
          <a:gradFill>
            <a:gsLst>
              <a:gs pos="0">
                <a:srgbClr val="376FFF">
                  <a:lumMod val="20000"/>
                  <a:lumOff val="80000"/>
                </a:srgbClr>
              </a:gs>
              <a:gs pos="50000">
                <a:srgbClr val="376FFF">
                  <a:lumMod val="60000"/>
                  <a:lumOff val="40000"/>
                </a:srgbClr>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26" name="椭圆 25"/>
          <p:cNvSpPr/>
          <p:nvPr>
            <p:custDataLst>
              <p:tags r:id="rId16"/>
            </p:custDataLst>
          </p:nvPr>
        </p:nvSpPr>
        <p:spPr>
          <a:xfrm>
            <a:off x="1935798" y="3480911"/>
            <a:ext cx="551974" cy="551974"/>
          </a:xfrm>
          <a:prstGeom prst="ellipse">
            <a:avLst/>
          </a:prstGeom>
          <a:solidFill>
            <a:srgbClr val="376FFF">
              <a:lumMod val="20000"/>
              <a:lumOff val="80000"/>
              <a:alpha val="4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27" name="椭圆 26"/>
          <p:cNvSpPr/>
          <p:nvPr>
            <p:custDataLst>
              <p:tags r:id="rId17"/>
            </p:custDataLst>
          </p:nvPr>
        </p:nvSpPr>
        <p:spPr>
          <a:xfrm>
            <a:off x="5401469" y="1506855"/>
            <a:ext cx="513874" cy="513874"/>
          </a:xfrm>
          <a:prstGeom prst="ellipse">
            <a:avLst/>
          </a:prstGeom>
          <a:solidFill>
            <a:srgbClr val="376FFF">
              <a:lumMod val="20000"/>
              <a:lumOff val="80000"/>
              <a:alpha val="2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28" name="椭圆 27"/>
          <p:cNvSpPr/>
          <p:nvPr>
            <p:custDataLst>
              <p:tags r:id="rId18"/>
            </p:custDataLst>
          </p:nvPr>
        </p:nvSpPr>
        <p:spPr>
          <a:xfrm>
            <a:off x="7819390" y="2910840"/>
            <a:ext cx="513874" cy="513874"/>
          </a:xfrm>
          <a:prstGeom prst="ellipse">
            <a:avLst/>
          </a:prstGeom>
          <a:solidFill>
            <a:srgbClr val="376FFF">
              <a:lumMod val="20000"/>
              <a:lumOff val="80000"/>
              <a:alpha val="2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29" name="椭圆 28"/>
          <p:cNvSpPr/>
          <p:nvPr>
            <p:custDataLst>
              <p:tags r:id="rId19"/>
            </p:custDataLst>
          </p:nvPr>
        </p:nvSpPr>
        <p:spPr>
          <a:xfrm>
            <a:off x="5058093" y="4425315"/>
            <a:ext cx="400050" cy="400050"/>
          </a:xfrm>
          <a:prstGeom prst="ellipse">
            <a:avLst/>
          </a:prstGeom>
          <a:solidFill>
            <a:srgbClr val="376FFF">
              <a:lumMod val="20000"/>
              <a:lumOff val="80000"/>
              <a:alpha val="2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sp>
        <p:nvSpPr>
          <p:cNvPr id="31" name="椭圆 30"/>
          <p:cNvSpPr/>
          <p:nvPr>
            <p:custDataLst>
              <p:tags r:id="rId20"/>
            </p:custDataLst>
          </p:nvPr>
        </p:nvSpPr>
        <p:spPr>
          <a:xfrm>
            <a:off x="2721610" y="3140869"/>
            <a:ext cx="399098" cy="399098"/>
          </a:xfrm>
          <a:prstGeom prst="ellipse">
            <a:avLst/>
          </a:prstGeom>
          <a:solidFill>
            <a:srgbClr val="376FFF">
              <a:lumMod val="20000"/>
              <a:lumOff val="80000"/>
              <a:alpha val="2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pic>
        <p:nvPicPr>
          <p:cNvPr id="48" name="图片 47" descr="343439383331313b343532303033373bd5cbbba7d0c5cfa2"/>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399790" y="3864530"/>
            <a:ext cx="365760" cy="365760"/>
          </a:xfrm>
          <a:prstGeom prst="rect">
            <a:avLst/>
          </a:prstGeom>
        </p:spPr>
      </p:pic>
      <p:sp>
        <p:nvSpPr>
          <p:cNvPr id="22" name="椭圆 21"/>
          <p:cNvSpPr/>
          <p:nvPr>
            <p:custDataLst>
              <p:tags r:id="rId24"/>
            </p:custDataLst>
          </p:nvPr>
        </p:nvSpPr>
        <p:spPr>
          <a:xfrm>
            <a:off x="5738178" y="1196340"/>
            <a:ext cx="1622584" cy="1622584"/>
          </a:xfrm>
          <a:prstGeom prst="ellipse">
            <a:avLst/>
          </a:prstGeom>
          <a:gradFill>
            <a:gsLst>
              <a:gs pos="1000">
                <a:srgbClr val="FFFFFF"/>
              </a:gs>
              <a:gs pos="30000">
                <a:srgbClr val="FFD247">
                  <a:lumMod val="60000"/>
                  <a:lumOff val="40000"/>
                </a:srgbClr>
              </a:gs>
              <a:gs pos="60000">
                <a:srgbClr val="FFD247">
                  <a:alpha val="90000"/>
                </a:srgbClr>
              </a:gs>
            </a:gsLst>
            <a:lin ang="4200000" scaled="0"/>
          </a:gradFill>
          <a:ln>
            <a:noFill/>
          </a:ln>
          <a:effectLst>
            <a:outerShdw blurRad="215900" dist="355600" dir="5400000" algn="t" rotWithShape="0">
              <a:srgbClr val="FFD247">
                <a:alpha val="34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350">
              <a:sym typeface="+mn-ea"/>
            </a:endParaRPr>
          </a:p>
        </p:txBody>
      </p:sp>
      <p:pic>
        <p:nvPicPr>
          <p:cNvPr id="32" name="图片 31" descr="343439383331313b343532303033373bd5cbbba7d0c5cfa2"/>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330156" y="1528286"/>
            <a:ext cx="439103" cy="439103"/>
          </a:xfrm>
          <a:prstGeom prst="rect">
            <a:avLst/>
          </a:prstGeom>
        </p:spPr>
      </p:pic>
      <p:sp>
        <p:nvSpPr>
          <p:cNvPr id="7" name="文本框 6"/>
          <p:cNvSpPr txBox="1"/>
          <p:nvPr>
            <p:custDataLst>
              <p:tags r:id="rId28"/>
            </p:custDataLst>
          </p:nvPr>
        </p:nvSpPr>
        <p:spPr>
          <a:xfrm>
            <a:off x="6665913" y="3652044"/>
            <a:ext cx="1485900" cy="209550"/>
          </a:xfrm>
          <a:prstGeom prst="rect">
            <a:avLst/>
          </a:prstGeom>
          <a:noFill/>
        </p:spPr>
        <p:txBody>
          <a:bodyPr wrap="square" lIns="0" tIns="0" rIns="0" bIns="0" rtlCol="0" anchor="t" anchorCtr="0">
            <a:spAutoFit/>
          </a:bodyPr>
          <a:p>
            <a:pPr lvl="0" algn="ctr" fontAlgn="auto">
              <a:lnSpc>
                <a:spcPct val="130000"/>
              </a:lnSpc>
              <a:spcAft>
                <a:spcPts val="1000"/>
              </a:spcAft>
              <a:buClrTx/>
              <a:buSzTx/>
              <a:buFontTx/>
            </a:pPr>
            <a:r>
              <a:rPr lang="zh-CN" altLang="en-US" sz="1050" spc="150">
                <a:solidFill>
                  <a:srgbClr val="FFFFFF">
                    <a:alpha val="80000"/>
                  </a:srgbClr>
                </a:solidFill>
                <a:uFillTx/>
                <a:latin typeface="思源黑体 CN Regular" panose="020B0500000000000000" charset="-122"/>
                <a:ea typeface="思源黑体 CN Regular" panose="020B0500000000000000" charset="-122"/>
                <a:cs typeface="思源黑体 CN Regular" panose="020B0500000000000000" charset="-122"/>
                <a:sym typeface="+mn-ea"/>
              </a:rPr>
              <a:t>单击输入正文</a:t>
            </a:r>
            <a:endParaRPr lang="zh-CN" altLang="en-US" sz="1050" spc="150">
              <a:solidFill>
                <a:srgbClr val="FFFFFF">
                  <a:alpha val="80000"/>
                </a:srgbClr>
              </a:solidFill>
              <a:uFillTx/>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10" name="文本框 9"/>
          <p:cNvSpPr txBox="1"/>
          <p:nvPr>
            <p:custDataLst>
              <p:tags r:id="rId29"/>
            </p:custDataLst>
          </p:nvPr>
        </p:nvSpPr>
        <p:spPr>
          <a:xfrm>
            <a:off x="5741353" y="1899682"/>
            <a:ext cx="1619250" cy="645795"/>
          </a:xfrm>
          <a:prstGeom prst="rect">
            <a:avLst/>
          </a:prstGeom>
          <a:noFill/>
        </p:spPr>
        <p:txBody>
          <a:bodyPr wrap="square" lIns="35242" bIns="0" rtlCol="0" anchor="ctr" anchorCtr="0">
            <a:spAutoFit/>
          </a:bodyPr>
          <a:p>
            <a:pPr algn="ctr">
              <a:buClrTx/>
              <a:buSzTx/>
              <a:buFontTx/>
            </a:pPr>
            <a:r>
              <a:rPr lang="zh-CN" sz="1300" spc="300" dirty="0">
                <a:solidFill>
                  <a:srgbClr val="FFFFFF"/>
                </a:solidFill>
                <a:uFillTx/>
                <a:latin typeface="思源黑体 CN Bold" panose="020B0800000000000000" charset="-122"/>
                <a:ea typeface="思源黑体 CN Bold" panose="020B0800000000000000" charset="-122"/>
                <a:cs typeface="思源黑体 CN Regular" panose="020B0500000000000000" charset="-122"/>
                <a:sym typeface="+mn-ea"/>
              </a:rPr>
              <a:t>网络违法犯罪打击专项行动深入开展</a:t>
            </a:r>
            <a:endParaRPr lang="zh-CN" sz="1300" spc="300" dirty="0">
              <a:solidFill>
                <a:srgbClr val="FFFFFF"/>
              </a:solidFill>
              <a:uFillTx/>
              <a:latin typeface="思源黑体 CN Bold" panose="020B0800000000000000" charset="-122"/>
              <a:ea typeface="思源黑体 CN Bold" panose="020B0800000000000000" charset="-122"/>
              <a:cs typeface="思源黑体 CN Regular" panose="020B0500000000000000" charset="-122"/>
              <a:sym typeface="+mn-ea"/>
            </a:endParaRPr>
          </a:p>
        </p:txBody>
      </p:sp>
      <p:sp>
        <p:nvSpPr>
          <p:cNvPr id="13" name="椭圆 12"/>
          <p:cNvSpPr>
            <a:spLocks noChangeAspect="1"/>
          </p:cNvSpPr>
          <p:nvPr>
            <p:custDataLst>
              <p:tags r:id="rId30"/>
            </p:custDataLst>
          </p:nvPr>
        </p:nvSpPr>
        <p:spPr>
          <a:xfrm>
            <a:off x="3235484" y="4769168"/>
            <a:ext cx="162000" cy="162000"/>
          </a:xfrm>
          <a:prstGeom prst="ellipse">
            <a:avLst/>
          </a:prstGeom>
          <a:gradFill>
            <a:gsLst>
              <a:gs pos="0">
                <a:srgbClr val="376FFF">
                  <a:lumMod val="20000"/>
                  <a:lumOff val="80000"/>
                </a:srgbClr>
              </a:gs>
              <a:gs pos="50000">
                <a:srgbClr val="376FFF">
                  <a:lumMod val="60000"/>
                  <a:lumOff val="40000"/>
                </a:srgbClr>
              </a:gs>
            </a:gsLst>
            <a:lin ang="42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350"/>
          </a:p>
        </p:txBody>
      </p:sp>
      <p:pic>
        <p:nvPicPr>
          <p:cNvPr id="12" name="图片 11" descr="343439383331313b343532303033333bb1a8bcdbb9a4bedf"/>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1209040" y="3246596"/>
            <a:ext cx="475298" cy="475298"/>
          </a:xfrm>
          <a:prstGeom prst="rect">
            <a:avLst/>
          </a:prstGeom>
          <a:solidFill>
            <a:srgbClr val="376FFF">
              <a:lumMod val="20000"/>
              <a:lumOff val="80000"/>
              <a:alpha val="50000"/>
            </a:srgbClr>
          </a:solidFill>
          <a:effectLst/>
        </p:spPr>
      </p:pic>
      <p:pic>
        <p:nvPicPr>
          <p:cNvPr id="23" name="图片 22" descr="343439383331313b343532303033343bcfdfcbf7b9dcc0ed"/>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7286943" y="3563303"/>
            <a:ext cx="402431" cy="402431"/>
          </a:xfrm>
          <a:prstGeom prst="rect">
            <a:avLst/>
          </a:prstGeom>
        </p:spPr>
      </p:pic>
      <p:sp>
        <p:nvSpPr>
          <p:cNvPr id="58" name="椭圆 57"/>
          <p:cNvSpPr/>
          <p:nvPr>
            <p:custDataLst>
              <p:tags r:id="rId37"/>
            </p:custDataLst>
          </p:nvPr>
        </p:nvSpPr>
        <p:spPr>
          <a:xfrm>
            <a:off x="3620294" y="1776889"/>
            <a:ext cx="2030254" cy="2029778"/>
          </a:xfrm>
          <a:prstGeom prst="ellipse">
            <a:avLst/>
          </a:prstGeom>
          <a:gradFill>
            <a:gsLst>
              <a:gs pos="1000">
                <a:srgbClr val="FFFFFF"/>
              </a:gs>
              <a:gs pos="30000">
                <a:srgbClr val="376FFF">
                  <a:lumMod val="60000"/>
                  <a:lumOff val="40000"/>
                </a:srgbClr>
              </a:gs>
              <a:gs pos="60000">
                <a:srgbClr val="376FFF">
                  <a:alpha val="90000"/>
                </a:srgbClr>
              </a:gs>
            </a:gsLst>
            <a:lin ang="4200000" scaled="0"/>
          </a:gradFill>
          <a:ln>
            <a:noFill/>
          </a:ln>
          <a:effectLst>
            <a:outerShdw blurRad="215900" dist="355600" dir="5400000" algn="t" rotWithShape="0">
              <a:srgbClr val="376FFF">
                <a:alpha val="34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sz="1350"/>
          </a:p>
        </p:txBody>
      </p:sp>
      <p:pic>
        <p:nvPicPr>
          <p:cNvPr id="62" name="图片 61" descr="343439383331313b343532303032333bc6f3d2b5bcf2bde9"/>
          <p:cNvPicPr>
            <a:picLocks noChangeAspect="1"/>
          </p:cNvPicPr>
          <p:nvPr>
            <p:custDataLst>
              <p:tags r:id="rId38"/>
            </p:custDataLst>
          </p:nvPr>
        </p:nvPicPr>
        <p:blipFill>
          <a:blip r:embed="rId39">
            <a:extLst>
              <a:ext uri="{96DAC541-7B7A-43D3-8B79-37D633B846F1}">
                <asvg:svgBlip xmlns:asvg="http://schemas.microsoft.com/office/drawing/2016/SVG/main" r:embed="rId40"/>
              </a:ext>
            </a:extLst>
          </a:blip>
          <a:stretch>
            <a:fillRect/>
          </a:stretch>
        </p:blipFill>
        <p:spPr>
          <a:xfrm>
            <a:off x="4407059" y="2185988"/>
            <a:ext cx="457200" cy="457200"/>
          </a:xfrm>
          <a:prstGeom prst="rect">
            <a:avLst/>
          </a:prstGeom>
        </p:spPr>
      </p:pic>
      <p:sp>
        <p:nvSpPr>
          <p:cNvPr id="14" name="标题 13"/>
          <p:cNvSpPr>
            <a:spLocks noGrp="1"/>
          </p:cNvSpPr>
          <p:nvPr>
            <p:ph type="title"/>
          </p:nvPr>
        </p:nvSpPr>
        <p:spPr>
          <a:xfrm>
            <a:off x="-389255" y="610870"/>
            <a:ext cx="9194165" cy="513080"/>
          </a:xfrm>
        </p:spPr>
        <p:txBody>
          <a:bodyPr>
            <a:normAutofit/>
          </a:bodyPr>
          <a:p>
            <a:pPr algn="ctr"/>
            <a:r>
              <a:rPr lang="zh-CN" altLang="en-US" sz="2200">
                <a:solidFill>
                  <a:srgbClr val="002060"/>
                </a:solidFill>
              </a:rPr>
              <a:t>二、执法层面：网络安全执法监督工作紧密开展</a:t>
            </a:r>
            <a:endParaRPr lang="zh-CN" altLang="en-US" sz="2200">
              <a:solidFill>
                <a:srgbClr val="002060"/>
              </a:solidFill>
            </a:endParaRPr>
          </a:p>
        </p:txBody>
      </p:sp>
      <p:sp>
        <p:nvSpPr>
          <p:cNvPr id="61" name="文本框 60"/>
          <p:cNvSpPr txBox="1"/>
          <p:nvPr>
            <p:custDataLst>
              <p:tags r:id="rId41"/>
            </p:custDataLst>
          </p:nvPr>
        </p:nvSpPr>
        <p:spPr>
          <a:xfrm>
            <a:off x="2147888" y="2264966"/>
            <a:ext cx="1634014" cy="645795"/>
          </a:xfrm>
          <a:prstGeom prst="rect">
            <a:avLst/>
          </a:prstGeom>
          <a:noFill/>
        </p:spPr>
        <p:txBody>
          <a:bodyPr wrap="square" lIns="35242" bIns="0" rtlCol="0" anchor="ctr" anchorCtr="0">
            <a:spAutoFit/>
          </a:bodyPr>
          <a:p>
            <a:pPr algn="ctr">
              <a:buClrTx/>
              <a:buSzTx/>
              <a:buFontTx/>
            </a:pPr>
            <a:r>
              <a:rPr lang="zh-CN" sz="1300" spc="300" dirty="0">
                <a:solidFill>
                  <a:srgbClr val="FFFFFF"/>
                </a:solidFill>
                <a:uFillTx/>
                <a:latin typeface="思源黑体 CN Bold" panose="020B0800000000000000" charset="-122"/>
                <a:ea typeface="思源黑体 CN Bold" panose="020B0800000000000000" charset="-122"/>
                <a:cs typeface="思源黑体 CN Regular" panose="020B0500000000000000" charset="-122"/>
                <a:sym typeface="+mn-ea"/>
              </a:rPr>
              <a:t>网络生态治理系列专项工作扎实推进</a:t>
            </a:r>
            <a:endParaRPr lang="zh-CN" sz="1300" spc="300" dirty="0">
              <a:solidFill>
                <a:srgbClr val="FFFFFF"/>
              </a:solidFill>
              <a:uFillTx/>
              <a:latin typeface="思源黑体 CN Bold" panose="020B0800000000000000" charset="-122"/>
              <a:ea typeface="思源黑体 CN Bold" panose="020B0800000000000000" charset="-122"/>
              <a:cs typeface="思源黑体 CN Regular" panose="020B0500000000000000" charset="-122"/>
              <a:sym typeface="+mn-ea"/>
            </a:endParaRPr>
          </a:p>
        </p:txBody>
      </p:sp>
      <p:sp>
        <p:nvSpPr>
          <p:cNvPr id="8" name="文本框 7"/>
          <p:cNvSpPr txBox="1"/>
          <p:nvPr>
            <p:custDataLst>
              <p:tags r:id="rId42"/>
            </p:custDataLst>
          </p:nvPr>
        </p:nvSpPr>
        <p:spPr>
          <a:xfrm>
            <a:off x="3934936" y="2728437"/>
            <a:ext cx="1634014" cy="645795"/>
          </a:xfrm>
          <a:prstGeom prst="rect">
            <a:avLst/>
          </a:prstGeom>
          <a:noFill/>
        </p:spPr>
        <p:txBody>
          <a:bodyPr wrap="square" lIns="35242" bIns="0" rtlCol="0" anchor="ctr" anchorCtr="0">
            <a:spAutoFit/>
          </a:bodyPr>
          <a:p>
            <a:pPr algn="ctr">
              <a:buClrTx/>
              <a:buSzTx/>
              <a:buFontTx/>
            </a:pPr>
            <a:r>
              <a:rPr lang="zh-CN" sz="1300" spc="300" dirty="0">
                <a:solidFill>
                  <a:srgbClr val="FFFFFF"/>
                </a:solidFill>
                <a:uFillTx/>
                <a:latin typeface="思源黑体 CN Bold" panose="020B0800000000000000" charset="-122"/>
                <a:ea typeface="思源黑体 CN Bold" panose="020B0800000000000000" charset="-122"/>
                <a:cs typeface="思源黑体 CN Regular" panose="020B0500000000000000" charset="-122"/>
                <a:sym typeface="+mn-ea"/>
              </a:rPr>
              <a:t>个人信息保护与数据安全专项整治掀起热潮</a:t>
            </a:r>
            <a:endParaRPr lang="zh-CN" sz="1300" spc="300" dirty="0">
              <a:solidFill>
                <a:srgbClr val="FFFFFF"/>
              </a:solidFill>
              <a:uFillTx/>
              <a:latin typeface="思源黑体 CN Bold" panose="020B0800000000000000" charset="-122"/>
              <a:ea typeface="思源黑体 CN Bold" panose="020B0800000000000000" charset="-122"/>
              <a:cs typeface="思源黑体 CN Regular" panose="020B0500000000000000" charset="-122"/>
              <a:sym typeface="+mn-ea"/>
            </a:endParaRPr>
          </a:p>
        </p:txBody>
      </p:sp>
      <p:sp>
        <p:nvSpPr>
          <p:cNvPr id="25" name="文本框 24"/>
          <p:cNvSpPr txBox="1"/>
          <p:nvPr/>
        </p:nvSpPr>
        <p:spPr>
          <a:xfrm>
            <a:off x="2070735" y="3806825"/>
            <a:ext cx="3048000" cy="645160"/>
          </a:xfrm>
          <a:prstGeom prst="rect">
            <a:avLst/>
          </a:prstGeom>
          <a:noFill/>
        </p:spPr>
        <p:txBody>
          <a:bodyPr wrap="square" rtlCol="0">
            <a:spAutoFit/>
          </a:bodyPr>
          <a:p>
            <a:pPr algn="ctr"/>
            <a:r>
              <a:rPr sz="900">
                <a:solidFill>
                  <a:srgbClr val="003466"/>
                </a:solidFill>
                <a:sym typeface="+mn-ea"/>
              </a:rPr>
              <a:t>公安机关网络</a:t>
            </a:r>
            <a:endParaRPr sz="900">
              <a:solidFill>
                <a:srgbClr val="003466"/>
              </a:solidFill>
              <a:sym typeface="+mn-ea"/>
            </a:endParaRPr>
          </a:p>
          <a:p>
            <a:pPr algn="ctr"/>
            <a:r>
              <a:rPr sz="900">
                <a:solidFill>
                  <a:srgbClr val="003466"/>
                </a:solidFill>
                <a:sym typeface="+mn-ea"/>
              </a:rPr>
              <a:t>和数据安全</a:t>
            </a:r>
            <a:endParaRPr sz="900">
              <a:solidFill>
                <a:srgbClr val="003466"/>
              </a:solidFill>
              <a:sym typeface="+mn-ea"/>
            </a:endParaRPr>
          </a:p>
          <a:p>
            <a:pPr algn="ctr"/>
            <a:r>
              <a:rPr sz="900">
                <a:solidFill>
                  <a:srgbClr val="003466"/>
                </a:solidFill>
                <a:sym typeface="+mn-ea"/>
              </a:rPr>
              <a:t>监督检查</a:t>
            </a:r>
            <a:endParaRPr sz="900">
              <a:solidFill>
                <a:srgbClr val="003466"/>
              </a:solidFill>
              <a:sym typeface="+mn-ea"/>
            </a:endParaRPr>
          </a:p>
          <a:p>
            <a:pPr algn="ctr"/>
            <a:r>
              <a:rPr lang="en-US" altLang="zh-CN" sz="900">
                <a:solidFill>
                  <a:srgbClr val="003466"/>
                </a:solidFill>
                <a:sym typeface="+mn-ea"/>
              </a:rPr>
              <a:t>......</a:t>
            </a:r>
            <a:endParaRPr lang="en-US" altLang="zh-CN" sz="900">
              <a:solidFill>
                <a:srgbClr val="003466"/>
              </a:solidFill>
              <a:sym typeface="+mn-ea"/>
            </a:endParaRPr>
          </a:p>
        </p:txBody>
      </p:sp>
      <p:sp>
        <p:nvSpPr>
          <p:cNvPr id="11" name="椭圆 10"/>
          <p:cNvSpPr>
            <a:spLocks noChangeAspect="1"/>
          </p:cNvSpPr>
          <p:nvPr>
            <p:custDataLst>
              <p:tags r:id="rId43"/>
            </p:custDataLst>
          </p:nvPr>
        </p:nvSpPr>
        <p:spPr>
          <a:xfrm>
            <a:off x="690404" y="2727960"/>
            <a:ext cx="1512094" cy="1512094"/>
          </a:xfrm>
          <a:prstGeom prst="ellipse">
            <a:avLst/>
          </a:prstGeom>
          <a:solidFill>
            <a:srgbClr val="376FFF">
              <a:lumMod val="20000"/>
              <a:lumOff val="80000"/>
              <a:alpha val="5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r>
              <a:rPr lang="zh-CN" altLang="en-US" sz="900">
                <a:solidFill>
                  <a:srgbClr val="003466"/>
                </a:solidFill>
                <a:sym typeface="+mn-ea"/>
              </a:rPr>
              <a:t>“清朗·整治网络直播、短视频领域乱象”</a:t>
            </a:r>
            <a:endParaRPr lang="zh-CN" altLang="en-US" sz="900">
              <a:solidFill>
                <a:srgbClr val="003466"/>
              </a:solidFill>
              <a:sym typeface="+mn-ea"/>
            </a:endParaRPr>
          </a:p>
          <a:p>
            <a:pPr lvl="0" algn="ctr">
              <a:buClrTx/>
              <a:buSzTx/>
              <a:buFontTx/>
            </a:pPr>
            <a:r>
              <a:rPr lang="zh-CN" altLang="en-US" sz="900">
                <a:solidFill>
                  <a:srgbClr val="003466"/>
                </a:solidFill>
                <a:sym typeface="+mn-ea"/>
              </a:rPr>
              <a:t>“清朗·打击网络水军专项行动”</a:t>
            </a:r>
            <a:r>
              <a:rPr lang="en-US" altLang="zh-CN" sz="900">
                <a:solidFill>
                  <a:srgbClr val="003466"/>
                </a:solidFill>
                <a:sym typeface="+mn-ea"/>
              </a:rPr>
              <a:t>......</a:t>
            </a:r>
            <a:endParaRPr lang="en-US" altLang="zh-CN" sz="900">
              <a:solidFill>
                <a:srgbClr val="003466"/>
              </a:solidFill>
              <a:sym typeface="+mn-ea"/>
            </a:endParaRPr>
          </a:p>
        </p:txBody>
      </p:sp>
      <p:sp>
        <p:nvSpPr>
          <p:cNvPr id="36" name="椭圆 35"/>
          <p:cNvSpPr>
            <a:spLocks noChangeAspect="1"/>
          </p:cNvSpPr>
          <p:nvPr>
            <p:custDataLst>
              <p:tags r:id="rId44"/>
            </p:custDataLst>
          </p:nvPr>
        </p:nvSpPr>
        <p:spPr>
          <a:xfrm>
            <a:off x="6732270" y="3008630"/>
            <a:ext cx="1599565" cy="1511935"/>
          </a:xfrm>
          <a:prstGeom prst="ellipse">
            <a:avLst/>
          </a:prstGeom>
          <a:solidFill>
            <a:srgbClr val="376FFF">
              <a:lumMod val="20000"/>
              <a:lumOff val="80000"/>
              <a:alpha val="50000"/>
            </a:srgbClr>
          </a:solidFill>
          <a:ln>
            <a:noFill/>
          </a:ln>
          <a:effectLst>
            <a:outerShdw blurRad="165100" dist="215900" dir="5400000" sx="102000" sy="102000" algn="t" rotWithShape="0">
              <a:srgbClr val="376FFF">
                <a:alpha val="15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indent="0" algn="just">
              <a:lnSpc>
                <a:spcPct val="120000"/>
              </a:lnSpc>
              <a:spcBef>
                <a:spcPts val="0"/>
              </a:spcBef>
              <a:spcAft>
                <a:spcPts val="0"/>
              </a:spcAft>
              <a:buFont typeface="Arial" panose="020B0604020202090204" pitchFamily="34" charset="0"/>
              <a:buNone/>
            </a:pPr>
            <a:r>
              <a:rPr lang="zh-CN" altLang="en-US" sz="900">
                <a:solidFill>
                  <a:srgbClr val="003466"/>
                </a:solidFill>
                <a:sym typeface="+mn-ea"/>
              </a:rPr>
              <a:t>“净网”专项行动</a:t>
            </a:r>
            <a:endParaRPr lang="zh-CN" altLang="en-US" sz="900">
              <a:solidFill>
                <a:srgbClr val="003466"/>
              </a:solidFill>
            </a:endParaRPr>
          </a:p>
          <a:p>
            <a:pPr indent="0" algn="just">
              <a:lnSpc>
                <a:spcPct val="120000"/>
              </a:lnSpc>
              <a:spcBef>
                <a:spcPts val="0"/>
              </a:spcBef>
              <a:spcAft>
                <a:spcPts val="0"/>
              </a:spcAft>
              <a:buFont typeface="Arial" panose="020B0604020202090204" pitchFamily="34" charset="0"/>
              <a:buNone/>
            </a:pPr>
            <a:r>
              <a:rPr lang="zh-CN" altLang="en-US" sz="900">
                <a:solidFill>
                  <a:srgbClr val="003466"/>
                </a:solidFill>
                <a:sym typeface="+mn-ea"/>
              </a:rPr>
              <a:t>夏季治安打击整治“百日行动”</a:t>
            </a:r>
            <a:endParaRPr lang="zh-CN" altLang="en-US" sz="900">
              <a:solidFill>
                <a:srgbClr val="003466"/>
              </a:solidFill>
              <a:sym typeface="+mn-ea"/>
            </a:endParaRPr>
          </a:p>
          <a:p>
            <a:pPr indent="0" algn="ctr">
              <a:lnSpc>
                <a:spcPct val="120000"/>
              </a:lnSpc>
              <a:spcBef>
                <a:spcPts val="0"/>
              </a:spcBef>
              <a:spcAft>
                <a:spcPts val="0"/>
              </a:spcAft>
              <a:buFont typeface="Arial" panose="020B0604020202090204" pitchFamily="34" charset="0"/>
              <a:buNone/>
            </a:pPr>
            <a:r>
              <a:rPr lang="en-US" altLang="zh-CN" sz="900">
                <a:solidFill>
                  <a:srgbClr val="003466"/>
                </a:solidFill>
                <a:sym typeface="+mn-ea"/>
              </a:rPr>
              <a:t>......</a:t>
            </a:r>
            <a:endParaRPr lang="en-US" altLang="zh-CN" sz="900">
              <a:solidFill>
                <a:srgbClr val="003466"/>
              </a:solidFill>
              <a:sym typeface="+mn-ea"/>
            </a:endParaRPr>
          </a:p>
        </p:txBody>
      </p:sp>
    </p:spTree>
    <p:custDataLst>
      <p:tags r:id="rId4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0.xml><?xml version="1.0" encoding="utf-8"?>
<p:tagLst xmlns:p="http://schemas.openxmlformats.org/presentationml/2006/main">
  <p:tag name="KSO_WM_UNIT_NOCLEAR" val="0"/>
  <p:tag name="KSO_WM_UNIT_VALUE" val="80"/>
  <p:tag name="KSO_WM_UNIT_HIGHLIGHT" val="0"/>
  <p:tag name="KSO_WM_UNIT_COMPATIBLE" val="0"/>
  <p:tag name="KSO_WM_UNIT_DIAGRAM_ISNUMVISUAL" val="0"/>
  <p:tag name="KSO_WM_UNIT_DIAGRAM_ISREFERUNIT" val="0"/>
  <p:tag name="KSO_WM_DIAGRAM_GROUP_CODE" val="r1-1"/>
  <p:tag name="KSO_WM_UNIT_TYPE" val="r_v"/>
  <p:tag name="KSO_WM_UNIT_INDEX" val="1_2"/>
  <p:tag name="KSO_WM_UNIT_ID" val="diagram20201436_1*r_v*1_2"/>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PRESET_TEXT" val="单击此处添加文本具体内容，简明扼要的阐述您的观点。根据需要可酌情增减文字，以便观者准确的理解您传达的思想。"/>
  <p:tag name="KSO_WM_UNIT_TEXT_FILL_FORE_SCHEMECOLOR_INDEX" val="14"/>
  <p:tag name="KSO_WM_UNIT_TEXT_FILL_TYPE" val="1"/>
  <p:tag name="KSO_WM_UNIT_USESOURCEFORMAT_APPLY" val="1"/>
</p:tagLst>
</file>

<file path=ppt/tags/tag101.xml><?xml version="1.0" encoding="utf-8"?>
<p:tagLst xmlns:p="http://schemas.openxmlformats.org/presentationml/2006/main">
  <p:tag name="KSO_WM_UNIT_VALUE" val="169*169"/>
  <p:tag name="KSO_WM_UNIT_HIGHLIGHT" val="0"/>
  <p:tag name="KSO_WM_UNIT_COMPATIBLE" val="0"/>
  <p:tag name="KSO_WM_UNIT_DIAGRAM_ISNUMVISUAL" val="0"/>
  <p:tag name="KSO_WM_UNIT_DIAGRAM_ISREFERUNIT" val="0"/>
  <p:tag name="KSO_WM_DIAGRAM_GROUP_CODE" val="r1-1"/>
  <p:tag name="KSO_WM_UNIT_TYPE" val="r_x"/>
  <p:tag name="KSO_WM_UNIT_INDEX" val="1_2"/>
  <p:tag name="KSO_WM_UNIT_ID" val="diagram20201436_1*r_x*1_2"/>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14"/>
  <p:tag name="KSO_WM_UNIT_FILL_TYPE" val="1"/>
  <p:tag name="KSO_WM_UNIT_TEXT_FILL_FORE_SCHEMECOLOR_INDEX" val="13"/>
  <p:tag name="KSO_WM_UNIT_TEXT_FILL_TYPE" val="1"/>
  <p:tag name="KSO_WM_UNIT_USESOURCEFORMAT_APPLY" val="1"/>
</p:tagLst>
</file>

<file path=ppt/tags/tag10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0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0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1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1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1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PLACING_PICTURE_USER_VIEWPORT" val="{&quot;height&quot;:5315.0251968503935,&quot;width&quot;:5304.864566929134}"/>
</p:tagLst>
</file>

<file path=ppt/tags/tag12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2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1.xml><?xml version="1.0" encoding="utf-8"?>
<p:tagLst xmlns:p="http://schemas.openxmlformats.org/presentationml/2006/main">
  <p:tag name="KSO_WM_UNIT_PLACING_PICTURE_USER_VIEWPORT" val="{&quot;height&quot;:3907,&quot;width&quot;:4762}"/>
</p:tagLst>
</file>

<file path=ppt/tags/tag13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63_4*l_h_i*1_1_1"/>
  <p:tag name="KSO_WM_TEMPLATE_CATEGORY" val="diagram"/>
  <p:tag name="KSO_WM_TEMPLATE_INDEX" val="2022796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963_4*l_h_i*1_2_1"/>
  <p:tag name="KSO_WM_TEMPLATE_CATEGORY" val="diagram"/>
  <p:tag name="KSO_WM_TEMPLATE_INDEX" val="20227963"/>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 name="KSO_WM_UNIT_USESOURCEFORMAT_APPLY"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7963_4*l_h_i*1_4_1"/>
  <p:tag name="KSO_WM_TEMPLATE_CATEGORY" val="diagram"/>
  <p:tag name="KSO_WM_TEMPLATE_INDEX" val="2022796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USESOURCEFORMAT_APPLY"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963_4*l_h_i*1_3_1"/>
  <p:tag name="KSO_WM_TEMPLATE_CATEGORY" val="diagram"/>
  <p:tag name="KSO_WM_TEMPLATE_INDEX" val="2022796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138.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7963_4*l_h_a*1_4_1"/>
  <p:tag name="KSO_WM_TEMPLATE_CATEGORY" val="diagram"/>
  <p:tag name="KSO_WM_TEMPLATE_INDEX" val="20227963"/>
  <p:tag name="KSO_WM_UNIT_LAYERLEVEL" val="1_1_1"/>
  <p:tag name="KSO_WM_TAG_VERSION" val="1.0"/>
  <p:tag name="KSO_WM_BEAUTIFY_FLAG" val="#wm#"/>
  <p:tag name="KSO_WM_UNIT_USESOURCEFORMAT_APPLY" val="1"/>
</p:tagLst>
</file>

<file path=ppt/tags/tag139.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7963_4*l_h_a*1_3_1"/>
  <p:tag name="KSO_WM_TEMPLATE_CATEGORY" val="diagram"/>
  <p:tag name="KSO_WM_TEMPLATE_INDEX" val="20227963"/>
  <p:tag name="KSO_WM_UNIT_LAYERLEVEL" val="1_1_1"/>
  <p:tag name="KSO_WM_TAG_VERSION" val="1.0"/>
  <p:tag name="KSO_WM_BEAUTIFY_FLAG" val="#wm#"/>
  <p:tag name="KSO_WM_UNIT_USESOURCEFORMAT_APPLY" val="1"/>
</p:tagLst>
</file>

<file path=ppt/tags/tag14.xml><?xml version="1.0" encoding="utf-8"?>
<p:tagLst xmlns:p="http://schemas.openxmlformats.org/presentationml/2006/main">
  <p:tag name="REFSHAPE" val="686643052"/>
  <p:tag name="KSO_WM_UNIT_PLACING_PICTURE_USER_VIEWPORT" val="{&quot;height&quot;:3045,&quot;width&quot;:2485}"/>
</p:tagLst>
</file>

<file path=ppt/tags/tag140.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63_4*l_h_a*1_1_1"/>
  <p:tag name="KSO_WM_TEMPLATE_CATEGORY" val="diagram"/>
  <p:tag name="KSO_WM_TEMPLATE_INDEX" val="20227963"/>
  <p:tag name="KSO_WM_UNIT_LAYERLEVEL" val="1_1_1"/>
  <p:tag name="KSO_WM_TAG_VERSION" val="1.0"/>
  <p:tag name="KSO_WM_BEAUTIFY_FLAG" val="#wm#"/>
  <p:tag name="KSO_WM_UNIT_USESOURCEFORMAT_APPLY" val="1"/>
</p:tagLst>
</file>

<file path=ppt/tags/tag141.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63_4*l_h_a*1_2_1"/>
  <p:tag name="KSO_WM_TEMPLATE_CATEGORY" val="diagram"/>
  <p:tag name="KSO_WM_TEMPLATE_INDEX" val="20227963"/>
  <p:tag name="KSO_WM_UNIT_LAYERLEVEL" val="1_1_1"/>
  <p:tag name="KSO_WM_TAG_VERSION" val="1.0"/>
  <p:tag name="KSO_WM_BEAUTIFY_FLAG" val="#wm#"/>
  <p:tag name="KSO_WM_UNIT_USESOURCEFORMAT_APPLY" val="1"/>
</p:tagLst>
</file>

<file path=ppt/tags/tag1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44.xml><?xml version="1.0" encoding="utf-8"?>
<p:tagLst xmlns:p="http://schemas.openxmlformats.org/presentationml/2006/main">
  <p:tag name="KSO_WPP_MARK_KEY" val="b605f63d-1749-48a5-8c6a-5b15ddfd73e9"/>
  <p:tag name="COMMONDATA" val="eyJoZGlkIjoiZGU0ZDYxNWIyOGFjOTNiMmY5NTg2MDlmZTRmMjg3ZGMifQ=="/>
</p:tagLst>
</file>

<file path=ppt/tags/tag1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xml><?xml version="1.0" encoding="utf-8"?>
<p:tagLst xmlns:p="http://schemas.openxmlformats.org/presentationml/2006/main">
  <p:tag name="KSO_WM_UNIT_PLACING_PICTURE_USER_VIEWPORT" val="{&quot;height&quot;:2855.2503937007873,&quot;width&quot;:3828.7496062992127}"/>
</p:tagLst>
</file>

<file path=ppt/tags/tag1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9"/>
  <p:tag name="KSO_WM_UNIT_TYPE" val="a"/>
  <p:tag name="KSO_WM_UNIT_INDEX" val="1"/>
  <p:tag name="KSO_WM_UNIT_PRESET_TEXT" val="单击此处添加标题"/>
  <p:tag name="KSO_WM_TEMPLATE_CATEGORY" val="custom"/>
  <p:tag name="KSO_WM_TEMPLATE_INDEX" val="20204447"/>
  <p:tag name="KSO_WM_UNIT_ID" val="custom20204447_7*a*1"/>
  <p:tag name="KSO_WM_UNIT_ISNUMDGMTITLE" val="0"/>
</p:tagLst>
</file>

<file path=ppt/tags/tag21.xml><?xml version="1.0" encoding="utf-8"?>
<p:tagLst xmlns:p="http://schemas.openxmlformats.org/presentationml/2006/main">
  <p:tag name="KSO_WM_UNIT_PLACING_PICTURE_USER_VIEWPORT" val="{&quot;height&quot;:4999.735433070866,&quot;width&quot;:6122.36062992126}"/>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DIAGRAM_GROUP_CODE" val="n1-1"/>
  <p:tag name="KSO_WM_UNIT_TYPE" val="n_h_h_i"/>
  <p:tag name="KSO_WM_UNIT_INDEX" val="1_1_1_2"/>
  <p:tag name="KSO_WM_UNIT_ID" val="diagram20228009_4*n_h_h_i*1_1_1_2"/>
  <p:tag name="KSO_WM_UNIT_LAYERLEVEL" val="1_1_1_1"/>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DIAGRAM_GROUP_CODE" val="n1-1"/>
  <p:tag name="KSO_WM_UNIT_TYPE" val="n_h_h_i"/>
  <p:tag name="KSO_WM_UNIT_INDEX" val="1_1_4_2"/>
  <p:tag name="KSO_WM_UNIT_ID" val="diagram20228009_4*n_h_h_i*1_1_4_2"/>
  <p:tag name="KSO_WM_UNIT_LAYERLEVEL" val="1_1_1_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DIAGRAM_GROUP_CODE" val="n1-1"/>
  <p:tag name="KSO_WM_UNIT_TYPE" val="n_h_h_i"/>
  <p:tag name="KSO_WM_UNIT_INDEX" val="1_1_3_1"/>
  <p:tag name="KSO_WM_UNIT_ID" val="diagram20228009_4*n_h_h_i*1_1_3_1"/>
  <p:tag name="KSO_WM_UNIT_LAYERLEVEL" val="1_1_1_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DIAGRAM_GROUP_CODE" val="n1-1"/>
  <p:tag name="KSO_WM_UNIT_TYPE" val="n_h_h_i"/>
  <p:tag name="KSO_WM_UNIT_INDEX" val="1_1_2_2"/>
  <p:tag name="KSO_WM_UNIT_ID" val="diagram20228009_4*n_h_h_i*1_1_2_2"/>
  <p:tag name="KSO_WM_UNIT_LAYERLEVEL" val="1_1_1_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TYPE" val="n_h_h_i"/>
  <p:tag name="KSO_WM_UNIT_INDEX" val="1_1_1_1"/>
  <p:tag name="KSO_WM_UNIT_ID" val="diagram20228009_4*n_h_h_i*1_1_1_1"/>
  <p:tag name="KSO_WM_UNIT_LAYERLEVEL" val="1_1_1_1"/>
  <p:tag name="KSO_WM_DIAGRAM_GROUP_CODE" val="n1-1"/>
  <p:tag name="KSO_WM_UNIT_LINE_FORE_SCHEMECOLOR_INDEX" val="5"/>
  <p:tag name="KSO_WM_UNIT_LINE_FILL_TYPE" val="2"/>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TYPE" val="n_h_h_i"/>
  <p:tag name="KSO_WM_UNIT_INDEX" val="1_1_4_1"/>
  <p:tag name="KSO_WM_UNIT_ID" val="diagram20228009_4*n_h_h_i*1_1_4_1"/>
  <p:tag name="KSO_WM_UNIT_LAYERLEVEL" val="1_1_1_1"/>
  <p:tag name="KSO_WM_DIAGRAM_GROUP_CODE" val="n1-1"/>
  <p:tag name="KSO_WM_UNIT_LINE_FORE_SCHEMECOLOR_INDEX" val="8"/>
  <p:tag name="KSO_WM_UNIT_LINE_FILL_TYPE" val="2"/>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TYPE" val="n_h_h_i"/>
  <p:tag name="KSO_WM_UNIT_INDEX" val="1_1_2_1"/>
  <p:tag name="KSO_WM_UNIT_ID" val="diagram20228009_4*n_h_h_i*1_1_2_1"/>
  <p:tag name="KSO_WM_UNIT_LAYERLEVEL" val="1_1_1_1"/>
  <p:tag name="KSO_WM_DIAGRAM_GROUP_CODE" val="n1-1"/>
  <p:tag name="KSO_WM_UNIT_LINE_FORE_SCHEMECOLOR_INDEX" val="6"/>
  <p:tag name="KSO_WM_UNIT_LINE_FILL_TYPE" val="2"/>
  <p:tag name="KSO_WM_UNIT_USESOURCEFORMAT_APPLY"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TYPE" val="n_h_h_i"/>
  <p:tag name="KSO_WM_UNIT_LAYERLEVEL" val="1_1_1_1"/>
  <p:tag name="KSO_WM_DIAGRAM_GROUP_CODE" val="n1-1"/>
  <p:tag name="KSO_WM_UNIT_INDEX" val="1_1_3_2"/>
  <p:tag name="KSO_WM_UNIT_ID" val="diagram20228009_4*n_h_h_i*1_1_3_2"/>
  <p:tag name="KSO_WM_UNIT_LINE_FORE_SCHEMECOLOR_INDEX" val="7"/>
  <p:tag name="KSO_WM_UNIT_LINE_FILL_TYPE" val="2"/>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VALUE" val="133*133"/>
  <p:tag name="KSO_WM_UNIT_TYPE" val="n_h_h_x"/>
  <p:tag name="KSO_WM_UNIT_INDEX" val="1_1_1_1"/>
  <p:tag name="KSO_WM_UNIT_ID" val="diagram20228009_4*n_h_h_x*1_1_1_1"/>
  <p:tag name="KSO_WM_UNIT_LAYERLEVEL" val="1_1_1_1"/>
  <p:tag name="KSO_WM_DIAGRAM_GROUP_CODE" val="n1-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VALUE" val="139*139"/>
  <p:tag name="KSO_WM_UNIT_TYPE" val="n_h_h_x"/>
  <p:tag name="KSO_WM_UNIT_INDEX" val="1_1_2_1"/>
  <p:tag name="KSO_WM_UNIT_ID" val="diagram20228009_4*n_h_h_x*1_1_2_1"/>
  <p:tag name="KSO_WM_UNIT_LAYERLEVEL" val="1_1_1_1"/>
  <p:tag name="KSO_WM_DIAGRAM_GROUP_CODE" val="n1-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VALUE" val="141*141"/>
  <p:tag name="KSO_WM_UNIT_TYPE" val="n_h_h_x"/>
  <p:tag name="KSO_WM_UNIT_INDEX" val="1_1_3_1"/>
  <p:tag name="KSO_WM_UNIT_ID" val="diagram20228009_4*n_h_h_x*1_1_3_1"/>
  <p:tag name="KSO_WM_UNIT_LAYERLEVEL" val="1_1_1_1"/>
  <p:tag name="KSO_WM_DIAGRAM_GROUP_CODE" val="n1-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VALUE" val="135*135"/>
  <p:tag name="KSO_WM_UNIT_TYPE" val="n_h_h_x"/>
  <p:tag name="KSO_WM_UNIT_INDEX" val="1_1_4_1"/>
  <p:tag name="KSO_WM_UNIT_ID" val="diagram20228009_4*n_h_h_x*1_1_4_1"/>
  <p:tag name="KSO_WM_UNIT_LAYERLEVEL" val="1_1_1_1"/>
  <p:tag name="KSO_WM_DIAGRAM_GROUP_CODE" val="n1-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d"/>
  <p:tag name="KSO_WM_UNIT_TYPE" val="n_h_h_i"/>
  <p:tag name="KSO_WM_UNIT_LAYERLEVEL" val="1_1_1_1"/>
  <p:tag name="KSO_WM_DIAGRAM_GROUP_CODE" val="n1-1"/>
  <p:tag name="KSO_WM_UNIT_INDEX" val="1_1_1_3"/>
  <p:tag name="KSO_WM_UNIT_ID" val="diagram20228009_4*n_h_h_i*1_1_1_3"/>
  <p:tag name="KSO_WM_UNIT_TEXT_FILL_FORE_SCHEMECOLOR_INDEX" val="14"/>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d"/>
  <p:tag name="KSO_WM_UNIT_TYPE" val="n_h_h_i"/>
  <p:tag name="KSO_WM_UNIT_LAYERLEVEL" val="1_1_1_1"/>
  <p:tag name="KSO_WM_DIAGRAM_GROUP_CODE" val="n1-1"/>
  <p:tag name="KSO_WM_UNIT_INDEX" val="1_1_2_3"/>
  <p:tag name="KSO_WM_UNIT_ID" val="diagram20228009_4*n_h_h_i*1_1_2_3"/>
  <p:tag name="KSO_WM_UNIT_TEXT_FILL_FORE_SCHEMECOLOR_INDEX" val="14"/>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d"/>
  <p:tag name="KSO_WM_UNIT_TYPE" val="n_h_h_i"/>
  <p:tag name="KSO_WM_UNIT_LAYERLEVEL" val="1_1_1_1"/>
  <p:tag name="KSO_WM_DIAGRAM_GROUP_CODE" val="n1-1"/>
  <p:tag name="KSO_WM_UNIT_INDEX" val="1_1_3_3"/>
  <p:tag name="KSO_WM_UNIT_ID" val="diagram20228009_4*n_h_h_i*1_1_3_3"/>
  <p:tag name="KSO_WM_UNIT_TEXT_FILL_FORE_SCHEMECOLOR_INDEX" val="14"/>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d"/>
  <p:tag name="KSO_WM_UNIT_TYPE" val="n_h_h_i"/>
  <p:tag name="KSO_WM_UNIT_LAYERLEVEL" val="1_1_1_1"/>
  <p:tag name="KSO_WM_DIAGRAM_GROUP_CODE" val="n1-1"/>
  <p:tag name="KSO_WM_UNIT_INDEX" val="1_1_4_3"/>
  <p:tag name="KSO_WM_UNIT_ID" val="diagram20228009_4*n_h_h_i*1_1_4_3"/>
  <p:tag name="KSO_WM_UNIT_TEXT_FILL_FORE_SCHEMECOLOR_INDEX" val="14"/>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ISCONTENTSTITLE" val="0"/>
  <p:tag name="KSO_WM_UNIT_ISNUMDGMTITLE" val="0"/>
  <p:tag name="KSO_WM_UNIT_PRESET_TEXT" val="添加小标题"/>
  <p:tag name="KSO_WM_UNIT_NOCLEAR" val="0"/>
  <p:tag name="KSO_WM_UNIT_TYPE" val="n_h_h_a"/>
  <p:tag name="KSO_WM_UNIT_INDEX" val="1_1_1_1"/>
  <p:tag name="KSO_WM_UNIT_ID" val="diagram20228009_4*n_h_h_a*1_1_1_1"/>
  <p:tag name="KSO_WM_UNIT_LAYERLEVEL" val="1_1_1_1"/>
  <p:tag name="KSO_WM_DIAGRAM_GROUP_CODE" val="n1-1"/>
  <p:tag name="KSO_WM_UNIT_TEXT_FILL_FORE_SCHEMECOLOR_INDEX" val="5"/>
  <p:tag name="KSO_WM_UNIT_TEXT_FILL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a"/>
  <p:tag name="KSO_WM_UNIT_PRESET_TEXT" val="单击此处输入你的正文，文字是您思想的提炼。"/>
  <p:tag name="KSO_WM_UNIT_NOCLEAR" val="0"/>
  <p:tag name="KSO_WM_UNIT_VALUE" val="28"/>
  <p:tag name="KSO_WM_UNIT_TYPE" val="n_h_h_f"/>
  <p:tag name="KSO_WM_UNIT_INDEX" val="1_1_1_1"/>
  <p:tag name="KSO_WM_UNIT_ID" val="diagram20228009_4*n_h_h_f*1_1_1_1"/>
  <p:tag name="KSO_WM_UNIT_LAYERLEVEL" val="1_1_1_1"/>
  <p:tag name="KSO_WM_DIAGRAM_GROUP_CODE" val="n1-1"/>
  <p:tag name="KSO_WM_UNIT_TEXT_FILL_FORE_SCHEMECOLOR_INDEX" val="14"/>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ISCONTENTSTITLE" val="0"/>
  <p:tag name="KSO_WM_UNIT_ISNUMDGMTITLE" val="0"/>
  <p:tag name="KSO_WM_UNIT_PRESET_TEXT" val="添加小标题"/>
  <p:tag name="KSO_WM_UNIT_NOCLEAR" val="0"/>
  <p:tag name="KSO_WM_UNIT_TYPE" val="n_h_h_a"/>
  <p:tag name="KSO_WM_UNIT_INDEX" val="1_1_2_1"/>
  <p:tag name="KSO_WM_UNIT_ID" val="diagram20228009_4*n_h_h_a*1_1_2_1"/>
  <p:tag name="KSO_WM_UNIT_LAYERLEVEL" val="1_1_1_1"/>
  <p:tag name="KSO_WM_DIAGRAM_GROUP_CODE" val="n1-1"/>
  <p:tag name="KSO_WM_UNIT_TEXT_FILL_FORE_SCHEMECOLOR_INDEX" val="6"/>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ISCONTENTSTITLE" val="0"/>
  <p:tag name="KSO_WM_UNIT_ISNUMDGMTITLE" val="0"/>
  <p:tag name="KSO_WM_UNIT_PRESET_TEXT" val="添加小标题"/>
  <p:tag name="KSO_WM_UNIT_NOCLEAR" val="0"/>
  <p:tag name="KSO_WM_UNIT_TYPE" val="n_h_h_a"/>
  <p:tag name="KSO_WM_UNIT_INDEX" val="1_1_3_1"/>
  <p:tag name="KSO_WM_UNIT_ID" val="diagram20228009_4*n_h_h_a*1_1_3_1"/>
  <p:tag name="KSO_WM_UNIT_LAYERLEVEL" val="1_1_1_1"/>
  <p:tag name="KSO_WM_DIAGRAM_GROUP_CODE" val="n1-1"/>
  <p:tag name="KSO_WM_UNIT_TEXT_FILL_FORE_SCHEMECOLOR_INDEX" val="8"/>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ISCONTENTSTITLE" val="0"/>
  <p:tag name="KSO_WM_UNIT_ISNUMDGMTITLE" val="0"/>
  <p:tag name="KSO_WM_UNIT_PRESET_TEXT" val="添加小标题"/>
  <p:tag name="KSO_WM_UNIT_NOCLEAR" val="0"/>
  <p:tag name="KSO_WM_UNIT_VALUE" val="6"/>
  <p:tag name="KSO_WM_UNIT_TYPE" val="n_h_h_a"/>
  <p:tag name="KSO_WM_UNIT_INDEX" val="1_1_4_1"/>
  <p:tag name="KSO_WM_UNIT_ID" val="diagram20228009_4*n_h_h_a*1_1_4_1"/>
  <p:tag name="KSO_WM_UNIT_LAYERLEVEL" val="1_1_1_1"/>
  <p:tag name="KSO_WM_DIAGRAM_GROUP_CODE" val="n1-1"/>
  <p:tag name="KSO_WM_UNIT_TEXT_FILL_FORE_SCHEMECOLOR_INDEX" val="8"/>
  <p:tag name="KSO_WM_UNIT_TEX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ISCONTENTSTITLE" val="0"/>
  <p:tag name="KSO_WM_UNIT_ISNUMDGMTITLE" val="0"/>
  <p:tag name="KSO_WM_UNIT_PRESET_TEXT" val="单击添加大标题"/>
  <p:tag name="KSO_WM_UNIT_NOCLEAR" val="0"/>
  <p:tag name="KSO_WM_UNIT_TYPE" val="a"/>
  <p:tag name="KSO_WM_UNIT_INDEX" val="1"/>
  <p:tag name="KSO_WM_UNIT_ID" val="diagram20228009_4*a*1"/>
  <p:tag name="KSO_WM_DIAGRAM_GROUP_CODE" val="n1-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ISCONTENTSTITLE" val="0"/>
  <p:tag name="KSO_WM_UNIT_ISNUMDGMTITLE" val="0"/>
  <p:tag name="KSO_WM_UNIT_PRESET_TEXT" val="单击此处添加副标题内容"/>
  <p:tag name="KSO_WM_UNIT_NOCLEAR" val="0"/>
  <p:tag name="KSO_WM_UNIT_VALUE" val="13"/>
  <p:tag name="KSO_WM_UNIT_TYPE" val="b"/>
  <p:tag name="KSO_WM_UNIT_INDEX" val="1"/>
  <p:tag name="KSO_WM_UNIT_ID" val="diagram20228009_4*b*1"/>
  <p:tag name="KSO_WM_DIAGRAM_GROUP_CODE" val="n1-1"/>
  <p:tag name="KSO_WM_UNIT_TEXT_FILL_FORE_SCHEMECOLOR_INDEX" val="14"/>
  <p:tag name="KSO_WM_UNIT_TEXT_FILL_TYPE" val="1"/>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TYPE" val="i"/>
  <p:tag name="KSO_WM_UNIT_INDEX" val="1"/>
  <p:tag name="KSO_WM_UNIT_ID" val="diagram20228009_4*i*1"/>
  <p:tag name="KSO_WM_DIAGRAM_GROUP_CODE" val="n1-1"/>
  <p:tag name="KSO_WM_UNIT_FILL_FORE_SCHEMECOLOR_INDEX" val="5"/>
  <p:tag name="KSO_WM_UNIT_FILL_TYPE" val="1"/>
  <p:tag name="KSO_WM_UNIT_TEXT_FILL_FORE_SCHEMECOLOR_INDEX" val="2"/>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TYPE" val="i"/>
  <p:tag name="KSO_WM_UNIT_INDEX" val="2"/>
  <p:tag name="KSO_WM_UNIT_ID" val="diagram20228009_4*i*2"/>
  <p:tag name="KSO_WM_DIAGRAM_GROUP_CODE" val="n1-1"/>
  <p:tag name="KSO_WM_UNIT_FILL_FORE_SCHEMECOLOR_INDEX" val="6"/>
  <p:tag name="KSO_WM_UNIT_FILL_TYPE" val="1"/>
  <p:tag name="KSO_WM_UNIT_TEXT_FILL_FORE_SCHEMECOLOR_INDEX" val="2"/>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TYPE" val="i"/>
  <p:tag name="KSO_WM_UNIT_INDEX" val="3"/>
  <p:tag name="KSO_WM_UNIT_ID" val="diagram20228009_4*i*3"/>
  <p:tag name="KSO_WM_DIAGRAM_GROUP_CODE" val="n1-1"/>
  <p:tag name="KSO_WM_UNIT_FILL_FORE_SCHEMECOLOR_INDEX" val="7"/>
  <p:tag name="KSO_WM_UNIT_FILL_TYPE" val="1"/>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TYPE" val="i"/>
  <p:tag name="KSO_WM_UNIT_INDEX" val="4"/>
  <p:tag name="KSO_WM_UNIT_ID" val="diagram20228009_4*i*4"/>
  <p:tag name="KSO_WM_DIAGRAM_GROUP_CODE" val="n1-1"/>
  <p:tag name="KSO_WM_UNIT_FILL_FORE_SCHEMECOLOR_INDEX" val="8"/>
  <p:tag name="KSO_WM_UNIT_FILL_TYPE" val="1"/>
  <p:tag name="KSO_WM_UNIT_TEXT_FILL_FORE_SCHEMECOLOR_INDEX" val="2"/>
  <p:tag name="KSO_WM_UNIT_TEXT_FILL_TYPE" val="1"/>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TYPE" val="i"/>
  <p:tag name="KSO_WM_UNIT_INDEX" val="5"/>
  <p:tag name="KSO_WM_UNIT_ID" val="diagram20228009_4*i*5"/>
  <p:tag name="KSO_WM_DIAGRAM_GROUP_CODE" val="n1-1"/>
  <p:tag name="KSO_WM_UNIT_FILL_FORE_SCHEMECOLOR_INDEX" val="9"/>
  <p:tag name="KSO_WM_UNIT_FILL_TYPE" val="1"/>
  <p:tag name="KSO_WM_UNIT_TEXT_FILL_FORE_SCHEMECOLOR_INDEX" val="2"/>
  <p:tag name="KSO_WM_UNIT_TEXT_FILL_TYPE" val="1"/>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UNIT_LAYERLEVEL" val="1"/>
  <p:tag name="KSO_WM_TAG_VERSION" val="1.0"/>
  <p:tag name="KSO_WM_BEAUTIFY_FLAG" val="#wm#"/>
  <p:tag name="KSO_WM_UNIT_TYPE" val="i"/>
  <p:tag name="KSO_WM_UNIT_INDEX" val="6"/>
  <p:tag name="KSO_WM_UNIT_ID" val="diagram20228009_4*i*6"/>
  <p:tag name="KSO_WM_DIAGRAM_GROUP_CODE" val="n1-1"/>
  <p:tag name="KSO_WM_UNIT_FILL_FORE_SCHEMECOLOR_INDEX" val="10"/>
  <p:tag name="KSO_WM_UNIT_FILL_TYPE" val="1"/>
  <p:tag name="KSO_WM_UNIT_TEXT_FILL_FORE_SCHEMECOLOR_INDEX" val="2"/>
  <p:tag name="KSO_WM_UNIT_TEXT_FILL_TYPE" val="1"/>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ISCONTENTSTITLE" val="0"/>
  <p:tag name="KSO_WM_UNIT_ISNUMDGMTITLE" val="0"/>
  <p:tag name="KSO_WM_UNIT_PRESET_TEXT" val="添加小标题"/>
  <p:tag name="KSO_WM_UNIT_NOCLEAR" val="0"/>
  <p:tag name="KSO_WM_UNIT_VALUE" val="6"/>
  <p:tag name="KSO_WM_UNIT_TYPE" val="n_h_a"/>
  <p:tag name="KSO_WM_UNIT_INDEX" val="1_1_1"/>
  <p:tag name="KSO_WM_UNIT_ID" val="diagram20228009_4*n_h_a*1_1_1"/>
  <p:tag name="KSO_WM_UNIT_LAYERLEVEL" val="1_1_1"/>
  <p:tag name="KSO_WM_DIAGRAM_GROUP_CODE" val="n1-1"/>
  <p:tag name="KSO_WM_UNIT_TEXT_FILL_FORE_SCHEMECOLOR_INDEX" val="13"/>
  <p:tag name="KSO_WM_UNIT_TEXT_FILL_TYPE" val="1"/>
  <p:tag name="KSO_WM_UNIT_USESOURCEFORMAT_APPLY"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VALUE" val="166*166"/>
  <p:tag name="KSO_WM_UNIT_TYPE" val="n_h_x"/>
  <p:tag name="KSO_WM_UNIT_INDEX" val="1_1_1"/>
  <p:tag name="KSO_WM_UNIT_ID" val="diagram20228009_4*n_h_x*1_1_1"/>
  <p:tag name="KSO_WM_UNIT_LAYERLEVEL" val="1_1_1"/>
  <p:tag name="KSO_WM_DIAGRAM_GROUP_CODE" val="n1-1"/>
  <p:tag name="KSO_WM_UNIT_USESOURCEFORMAT_APPLY"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a"/>
  <p:tag name="KSO_WM_UNIT_PRESET_TEXT" val="单击此处输入你的正文，文字是您思想的提炼。"/>
  <p:tag name="KSO_WM_UNIT_NOCLEAR" val="0"/>
  <p:tag name="KSO_WM_UNIT_VALUE" val="28"/>
  <p:tag name="KSO_WM_UNIT_TYPE" val="n_h_h_f"/>
  <p:tag name="KSO_WM_UNIT_INDEX" val="1_1_1_1"/>
  <p:tag name="KSO_WM_UNIT_ID" val="diagram20228009_4*n_h_h_f*1_1_1_1"/>
  <p:tag name="KSO_WM_UNIT_LAYERLEVEL" val="1_1_1_1"/>
  <p:tag name="KSO_WM_DIAGRAM_GROUP_CODE" val="n1-1"/>
  <p:tag name="KSO_WM_UNIT_TEXT_FILL_FORE_SCHEMECOLOR_INDEX" val="14"/>
  <p:tag name="KSO_WM_UNIT_TEXT_FILL_TYPE" val="1"/>
  <p:tag name="KSO_WM_UNIT_USESOURCEFORMAT_APPLY"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a"/>
  <p:tag name="KSO_WM_UNIT_PRESET_TEXT" val="单击此处输入你的正文，文字是您思想的提炼。"/>
  <p:tag name="KSO_WM_UNIT_NOCLEAR" val="0"/>
  <p:tag name="KSO_WM_UNIT_VALUE" val="28"/>
  <p:tag name="KSO_WM_UNIT_TYPE" val="n_h_h_f"/>
  <p:tag name="KSO_WM_UNIT_INDEX" val="1_1_1_1"/>
  <p:tag name="KSO_WM_UNIT_ID" val="diagram20228009_4*n_h_h_f*1_1_1_1"/>
  <p:tag name="KSO_WM_UNIT_LAYERLEVEL" val="1_1_1_1"/>
  <p:tag name="KSO_WM_DIAGRAM_GROUP_CODE" val="n1-1"/>
  <p:tag name="KSO_WM_UNIT_TEXT_FILL_FORE_SCHEMECOLOR_INDEX" val="14"/>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28009"/>
  <p:tag name="KSO_WM_TAG_VERSION" val="1.0"/>
  <p:tag name="KSO_WM_BEAUTIFY_FLAG" val="#wm#"/>
  <p:tag name="KSO_WM_UNIT_SUBTYPE" val="a"/>
  <p:tag name="KSO_WM_UNIT_PRESET_TEXT" val="单击此处输入你的正文，文字是您思想的提炼。"/>
  <p:tag name="KSO_WM_UNIT_NOCLEAR" val="0"/>
  <p:tag name="KSO_WM_UNIT_VALUE" val="28"/>
  <p:tag name="KSO_WM_UNIT_TYPE" val="n_h_h_f"/>
  <p:tag name="KSO_WM_UNIT_INDEX" val="1_1_1_1"/>
  <p:tag name="KSO_WM_UNIT_ID" val="diagram20228009_4*n_h_h_f*1_1_1_1"/>
  <p:tag name="KSO_WM_UNIT_LAYERLEVEL" val="1_1_1_1"/>
  <p:tag name="KSO_WM_DIAGRAM_GROUP_CODE" val="n1-1"/>
  <p:tag name="KSO_WM_UNIT_TEXT_FILL_FORE_SCHEMECOLOR_INDEX" val="14"/>
  <p:tag name="KSO_WM_UNIT_TEXT_FILL_TYPE" val="1"/>
  <p:tag name="KSO_WM_UNIT_USESOURCEFORMAT_APPLY" val="1"/>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680_3*l_h_i*1_2_1"/>
  <p:tag name="KSO_WM_TEMPLATE_CATEGORY" val="diagram"/>
  <p:tag name="KSO_WM_TEMPLATE_INDEX" val="20228680"/>
  <p:tag name="KSO_WM_UNIT_LAYERLEVEL" val="1_1_1"/>
  <p:tag name="KSO_WM_TAG_VERSION" val="1.0"/>
  <p:tag name="KSO_WM_BEAUTIFY_FLAG" val="#wm#"/>
  <p:tag name="KSO_WM_UNIT_FILL_FORE_SCHEMECOLOR_INDEX" val="14"/>
  <p:tag name="KSO_WM_UNIT_FILL_TYPE" val="1"/>
  <p:tag name="KSO_WM_UNIT_SHADOW_SCHEMECOLOR_INDEX" val="6"/>
  <p:tag name="KSO_WM_UNIT_TEXT_FILL_FORE_SCHEMECOLOR_INDEX" val="2"/>
  <p:tag name="KSO_WM_UNIT_TEXT_FILL_TYPE" val="1"/>
  <p:tag name="KSO_WM_UNIT_USESOURCEFORMAT_APPLY" val="1"/>
</p:tagLst>
</file>

<file path=ppt/tags/tag59.xml><?xml version="1.0" encoding="utf-8"?>
<p:tagLst xmlns:p="http://schemas.openxmlformats.org/presentationml/2006/main">
  <p:tag name="KSO_WM_UNIT_VALUE" val="149*149"/>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8680_3*l_h_x*1_2_1"/>
  <p:tag name="KSO_WM_TEMPLATE_CATEGORY" val="diagram"/>
  <p:tag name="KSO_WM_TEMPLATE_INDEX" val="20228680"/>
  <p:tag name="KSO_WM_UNIT_LAYERLEVEL" val="1_1_1"/>
  <p:tag name="KSO_WM_TAG_VERSION" val="1.0"/>
  <p:tag name="KSO_WM_BEAUTIFY_FLAG" val="#wm#"/>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28680_3*l_i*1_1"/>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228680_3*l_i*1_4"/>
  <p:tag name="KSO_WM_TEMPLATE_CATEGORY" val="diagram"/>
  <p:tag name="KSO_WM_TEMPLATE_INDEX" val="20228680"/>
  <p:tag name="KSO_WM_UNIT_LAYERLEVEL" val="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228680_3*l_i*1_5"/>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228680_3*l_i*1_6"/>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228680_3*l_i*1_7"/>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228680_3*l_i*1_8"/>
  <p:tag name="KSO_WM_TEMPLATE_CATEGORY" val="diagram"/>
  <p:tag name="KSO_WM_TEMPLATE_INDEX" val="20228680"/>
  <p:tag name="KSO_WM_UNIT_LAYERLEVEL" val="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9"/>
  <p:tag name="KSO_WM_UNIT_ID" val="diagram20228680_3*l_i*1_9"/>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0"/>
  <p:tag name="KSO_WM_UNIT_ID" val="diagram20228680_3*l_i*1_10"/>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1"/>
  <p:tag name="KSO_WM_UNIT_ID" val="diagram20228680_3*l_i*1_11"/>
  <p:tag name="KSO_WM_TEMPLATE_CATEGORY" val="diagram"/>
  <p:tag name="KSO_WM_TEMPLATE_INDEX" val="20228680"/>
  <p:tag name="KSO_WM_UNIT_LAYERLEVEL" val="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2"/>
  <p:tag name="KSO_WM_UNIT_ID" val="diagram20228680_3*l_i*1_12"/>
  <p:tag name="KSO_WM_TEMPLATE_CATEGORY" val="diagram"/>
  <p:tag name="KSO_WM_TEMPLATE_INDEX" val="20228680"/>
  <p:tag name="KSO_WM_UNIT_LAYERLEVEL" val="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3"/>
  <p:tag name="KSO_WM_UNIT_ID" val="diagram20228680_3*l_i*1_13"/>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4"/>
  <p:tag name="KSO_WM_UNIT_ID" val="diagram20228680_3*l_i*1_14"/>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5"/>
  <p:tag name="KSO_WM_UNIT_ID" val="diagram20228680_3*l_i*1_15"/>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6"/>
  <p:tag name="KSO_WM_UNIT_ID" val="diagram20228680_3*l_i*1_16"/>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7"/>
  <p:tag name="KSO_WM_UNIT_ID" val="diagram20228680_3*l_i*1_17"/>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8"/>
  <p:tag name="KSO_WM_UNIT_ID" val="diagram20228680_3*l_i*1_18"/>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76.xml><?xml version="1.0" encoding="utf-8"?>
<p:tagLst xmlns:p="http://schemas.openxmlformats.org/presentationml/2006/main">
  <p:tag name="KSO_WM_UNIT_VALUE" val="135*135"/>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228680_3*l_x*1_1"/>
  <p:tag name="KSO_WM_TEMPLATE_CATEGORY" val="diagram"/>
  <p:tag name="KSO_WM_TEMPLATE_INDEX" val="20228680"/>
  <p:tag name="KSO_WM_UNIT_LAYERLEVEL" val="1_1"/>
  <p:tag name="KSO_WM_TAG_VERSION" val="1.0"/>
  <p:tag name="KSO_WM_BEAUTIFY_FLAG" val="#wm#"/>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680_3*l_h_i*1_3_1"/>
  <p:tag name="KSO_WM_TEMPLATE_CATEGORY" val="diagram"/>
  <p:tag name="KSO_WM_TEMPLATE_INDEX" val="20228680"/>
  <p:tag name="KSO_WM_UNIT_LAYERLEVEL" val="1_1_1"/>
  <p:tag name="KSO_WM_TAG_VERSION" val="1.0"/>
  <p:tag name="KSO_WM_BEAUTIFY_FLAG" val="#wm#"/>
  <p:tag name="KSO_WM_UNIT_FILL_FORE_SCHEMECOLOR_INDEX" val="14"/>
  <p:tag name="KSO_WM_UNIT_FILL_TYPE" val="1"/>
  <p:tag name="KSO_WM_UNIT_SHADOW_SCHEMECOLOR_INDEX" val="7"/>
  <p:tag name="KSO_WM_UNIT_TEXT_FILL_FORE_SCHEMECOLOR_INDEX" val="2"/>
  <p:tag name="KSO_WM_UNIT_TEXT_FILL_TYPE" val="1"/>
  <p:tag name="KSO_WM_UNIT_USESOURCEFORMAT_APPLY" val="1"/>
</p:tagLst>
</file>

<file path=ppt/tags/tag78.xml><?xml version="1.0" encoding="utf-8"?>
<p:tagLst xmlns:p="http://schemas.openxmlformats.org/presentationml/2006/main">
  <p:tag name="KSO_WM_UNIT_VALUE" val="163*163"/>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8680_3*l_h_x*1_3_1"/>
  <p:tag name="KSO_WM_TEMPLATE_CATEGORY" val="diagram"/>
  <p:tag name="KSO_WM_TEMPLATE_INDEX" val="20228680"/>
  <p:tag name="KSO_WM_UNIT_LAYERLEVEL" val="1_1_1"/>
  <p:tag name="KSO_WM_TAG_VERSION" val="1.0"/>
  <p:tag name="KSO_WM_BEAUTIFY_FLAG" val="#wm#"/>
  <p:tag name="KSO_WM_UNIT_USESOURCEFORMAT_APPLY" val="1"/>
</p:tagLst>
</file>

<file path=ppt/tags/tag79.xml><?xml version="1.0" encoding="utf-8"?>
<p:tagLst xmlns:p="http://schemas.openxmlformats.org/presentationml/2006/main">
  <p:tag name="KSO_WM_UNIT_SUBTYPE" val="a"/>
  <p:tag name="KSO_WM_UNIT_PRESET_TEXT" val="单击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680_3*l_h_f*1_3_1"/>
  <p:tag name="KSO_WM_TEMPLATE_CATEGORY" val="diagram"/>
  <p:tag name="KSO_WM_TEMPLATE_INDEX" val="20228680"/>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680_3*l_h_a*1_3_1"/>
  <p:tag name="KSO_WM_TEMPLATE_CATEGORY" val="diagram"/>
  <p:tag name="KSO_WM_TEMPLATE_INDEX" val="20228680"/>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9"/>
  <p:tag name="KSO_WM_UNIT_ID" val="diagram20228680_3*l_i*1_19"/>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82.xml><?xml version="1.0" encoding="utf-8"?>
<p:tagLst xmlns:p="http://schemas.openxmlformats.org/presentationml/2006/main">
  <p:tag name="KSO_WM_UNIT_VALUE" val="176*17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228680_3*l_x*1_2"/>
  <p:tag name="KSO_WM_TEMPLATE_CATEGORY" val="diagram"/>
  <p:tag name="KSO_WM_TEMPLATE_INDEX" val="20228680"/>
  <p:tag name="KSO_WM_UNIT_LAYERLEVEL" val="1_1"/>
  <p:tag name="KSO_WM_TAG_VERSION" val="1.0"/>
  <p:tag name="KSO_WM_BEAUTIFY_FLAG" val="#wm#"/>
  <p:tag name="KSO_WM_UNIT_USESOURCEFORMAT_APPLY" val="1"/>
</p:tagLst>
</file>

<file path=ppt/tags/tag83.xml><?xml version="1.0" encoding="utf-8"?>
<p:tagLst xmlns:p="http://schemas.openxmlformats.org/presentationml/2006/main">
  <p:tag name="KSO_WM_UNIT_VALUE" val="149*14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228680_3*l_x*1_3"/>
  <p:tag name="KSO_WM_TEMPLATE_CATEGORY" val="diagram"/>
  <p:tag name="KSO_WM_TEMPLATE_INDEX" val="20228680"/>
  <p:tag name="KSO_WM_UNIT_LAYERLEVEL" val="1_1"/>
  <p:tag name="KSO_WM_TAG_VERSION" val="1.0"/>
  <p:tag name="KSO_WM_BEAUTIFY_FLAG" val="#wm#"/>
  <p:tag name="KSO_WM_UNIT_USESOURCEFORMAT_APPLY"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680_3*l_h_i*1_1_1"/>
  <p:tag name="KSO_WM_TEMPLATE_CATEGORY" val="diagram"/>
  <p:tag name="KSO_WM_TEMPLATE_INDEX" val="20228680"/>
  <p:tag name="KSO_WM_UNIT_LAYERLEVEL" val="1_1_1"/>
  <p:tag name="KSO_WM_TAG_VERSION" val="1.0"/>
  <p:tag name="KSO_WM_BEAUTIFY_FLAG" val="#wm#"/>
  <p:tag name="KSO_WM_UNIT_FILL_FORE_SCHEMECOLOR_INDEX" val="14"/>
  <p:tag name="KSO_WM_UNIT_FILL_TYPE" val="1"/>
  <p:tag name="KSO_WM_UNIT_SHADOW_SCHEMECOLOR_INDEX" val="5"/>
  <p:tag name="KSO_WM_UNIT_TEXT_FILL_FORE_SCHEMECOLOR_INDEX" val="2"/>
  <p:tag name="KSO_WM_UNIT_TEXT_FILL_TYPE" val="1"/>
  <p:tag name="KSO_WM_UNIT_USESOURCEFORMAT_APPLY" val="1"/>
</p:tagLst>
</file>

<file path=ppt/tags/tag85.xml><?xml version="1.0" encoding="utf-8"?>
<p:tagLst xmlns:p="http://schemas.openxmlformats.org/presentationml/2006/main">
  <p:tag name="KSO_WM_UNIT_VALUE" val="169*16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8680_3*l_h_x*1_1_1"/>
  <p:tag name="KSO_WM_TEMPLATE_CATEGORY" val="diagram"/>
  <p:tag name="KSO_WM_TEMPLATE_INDEX" val="20228680"/>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86.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680_3*l_h_a*1_1_1"/>
  <p:tag name="KSO_WM_TEMPLATE_CATEGORY" val="diagram"/>
  <p:tag name="KSO_WM_TEMPLATE_INDEX" val="20228680"/>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680_3*l_h_a*1_2_1"/>
  <p:tag name="KSO_WM_TEMPLATE_CATEGORY" val="diagram"/>
  <p:tag name="KSO_WM_TEMPLATE_INDEX" val="20228680"/>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28680_3*l_i*1_2"/>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28680_3*l_i*1_3"/>
  <p:tag name="KSO_WM_TEMPLATE_CATEGORY" val="diagram"/>
  <p:tag name="KSO_WM_TEMPLATE_INDEX" val="20228680"/>
  <p:tag name="KSO_WM_UNIT_LAYERLEVEL" val="1_1"/>
  <p:tag name="KSO_WM_TAG_VERSION" val="1.0"/>
  <p:tag name="KSO_WM_BEAUTIFY_FLAG" val="#wm#"/>
  <p:tag name="KSO_WM_UNIT_FILL_FORE_SCHEMECOLOR_INDEX" val="5"/>
  <p:tag name="KSO_WM_UNIT_FILL_TYPE" val="1"/>
  <p:tag name="KSO_WM_UNIT_SHADOW_SCHEMECOLOR_INDEX" val="5"/>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1"/>
  <p:tag name="KSO_WM_UNIT_ID" val="diagram20201436_1*r_i*1_1"/>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6"/>
  <p:tag name="KSO_WM_UNIT_FILL_TYPE" val="1"/>
  <p:tag name="KSO_WM_UNIT_TEXT_FILL_FORE_SCHEMECOLOR_INDEX" val="2"/>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2"/>
  <p:tag name="KSO_WM_UNIT_ID" val="diagram20201436_1*r_i*1_2"/>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5"/>
  <p:tag name="KSO_WM_UNIT_FILL_TYPE" val="1"/>
  <p:tag name="KSO_WM_UNIT_TEXT_FILL_FORE_SCHEMECOLOR_INDEX" val="2"/>
  <p:tag name="KSO_WM_UNIT_TEXT_FILL_TYPE" val="1"/>
  <p:tag name="KSO_WM_UNIT_USESOURCEFORMAT_APPLY"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3"/>
  <p:tag name="KSO_WM_UNIT_ID" val="diagram20201436_1*r_i*1_3"/>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5"/>
  <p:tag name="KSO_WM_UNIT_FILL_TYPE" val="1"/>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4"/>
  <p:tag name="KSO_WM_UNIT_ID" val="diagram20201436_1*r_i*1_4"/>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5"/>
  <p:tag name="KSO_WM_UNIT_FILL_TYPE" val="1"/>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r1-1"/>
  <p:tag name="KSO_WM_UNIT_TYPE" val="r_i"/>
  <p:tag name="KSO_WM_UNIT_INDEX" val="1_5"/>
  <p:tag name="KSO_WM_UNIT_ID" val="diagram20201436_1*r_i*1_5"/>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6"/>
  <p:tag name="KSO_WM_UNIT_FILL_TYPE" val="1"/>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r1-1"/>
  <p:tag name="KSO_WM_UNIT_TYPE" val="r_t"/>
  <p:tag name="KSO_WM_UNIT_INDEX" val="1_1"/>
  <p:tag name="KSO_WM_UNIT_ID" val="diagram20201436_1*r_t*1_1"/>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PRESET_TEXT" val="单击此处添加标题"/>
  <p:tag name="KSO_WM_UNIT_TEXT_FILL_FORE_SCHEMECOLOR_INDEX" val="14"/>
  <p:tag name="KSO_WM_UNIT_TEXT_FILL_TYPE" val="1"/>
  <p:tag name="KSO_WM_UNIT_USESOURCEFORMAT_APPLY" val="1"/>
</p:tagLst>
</file>

<file path=ppt/tags/tag97.xml><?xml version="1.0" encoding="utf-8"?>
<p:tagLst xmlns:p="http://schemas.openxmlformats.org/presentationml/2006/main">
  <p:tag name="KSO_WM_UNIT_NOCLEAR" val="0"/>
  <p:tag name="KSO_WM_UNIT_VALUE" val="80"/>
  <p:tag name="KSO_WM_UNIT_HIGHLIGHT" val="0"/>
  <p:tag name="KSO_WM_UNIT_COMPATIBLE" val="0"/>
  <p:tag name="KSO_WM_UNIT_DIAGRAM_ISNUMVISUAL" val="0"/>
  <p:tag name="KSO_WM_UNIT_DIAGRAM_ISREFERUNIT" val="0"/>
  <p:tag name="KSO_WM_DIAGRAM_GROUP_CODE" val="r1-1"/>
  <p:tag name="KSO_WM_UNIT_TYPE" val="r_v"/>
  <p:tag name="KSO_WM_UNIT_INDEX" val="1_1"/>
  <p:tag name="KSO_WM_UNIT_ID" val="diagram20201436_1*r_v*1_1"/>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PRESET_TEXT" val="单击此处添加文本具体内容，简明扼要的阐述您的观点。根据需要可酌情增减文字，以便观者准确的理解您传达的思想。"/>
  <p:tag name="KSO_WM_UNIT_TEXT_FILL_FORE_SCHEMECOLOR_INDEX" val="14"/>
  <p:tag name="KSO_WM_UNIT_TEXT_FILL_TYPE" val="1"/>
  <p:tag name="KSO_WM_UNIT_USESOURCEFORMAT_APPLY" val="1"/>
</p:tagLst>
</file>

<file path=ppt/tags/tag98.xml><?xml version="1.0" encoding="utf-8"?>
<p:tagLst xmlns:p="http://schemas.openxmlformats.org/presentationml/2006/main">
  <p:tag name="KSO_WM_UNIT_VALUE" val="169*169"/>
  <p:tag name="KSO_WM_UNIT_HIGHLIGHT" val="0"/>
  <p:tag name="KSO_WM_UNIT_COMPATIBLE" val="0"/>
  <p:tag name="KSO_WM_UNIT_DIAGRAM_ISNUMVISUAL" val="0"/>
  <p:tag name="KSO_WM_UNIT_DIAGRAM_ISREFERUNIT" val="0"/>
  <p:tag name="KSO_WM_DIAGRAM_GROUP_CODE" val="r1-1"/>
  <p:tag name="KSO_WM_UNIT_TYPE" val="r_x"/>
  <p:tag name="KSO_WM_UNIT_INDEX" val="1_1"/>
  <p:tag name="KSO_WM_UNIT_ID" val="diagram20201436_1*r_x*1_1"/>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FILL_FORE_SCHEMECOLOR_INDEX" val="14"/>
  <p:tag name="KSO_WM_UNIT_FILL_TYPE" val="1"/>
  <p:tag name="KSO_WM_UNIT_TEXT_FILL_FORE_SCHEMECOLOR_INDEX" val="14"/>
  <p:tag name="KSO_WM_UNIT_TEXT_FILL_TYPE" val="1"/>
  <p:tag name="KSO_WM_UNIT_USESOURCEFORMAT_APPLY" val="1"/>
</p:tagLst>
</file>

<file path=ppt/tags/tag99.xml><?xml version="1.0" encoding="utf-8"?>
<p:tagLst xmlns:p="http://schemas.openxmlformats.org/presentationml/2006/main">
  <p:tag name="KSO_WM_UNIT_NOCLEAR" val="0"/>
  <p:tag name="KSO_WM_UNIT_VALUE" val="11"/>
  <p:tag name="KSO_WM_UNIT_HIGHLIGHT" val="0"/>
  <p:tag name="KSO_WM_UNIT_COMPATIBLE" val="0"/>
  <p:tag name="KSO_WM_UNIT_DIAGRAM_ISNUMVISUAL" val="0"/>
  <p:tag name="KSO_WM_UNIT_DIAGRAM_ISREFERUNIT" val="0"/>
  <p:tag name="KSO_WM_DIAGRAM_GROUP_CODE" val="r1-1"/>
  <p:tag name="KSO_WM_UNIT_TYPE" val="r_t"/>
  <p:tag name="KSO_WM_UNIT_INDEX" val="1_2"/>
  <p:tag name="KSO_WM_UNIT_ID" val="diagram20201436_1*r_t*1_2"/>
  <p:tag name="KSO_WM_TEMPLATE_CATEGORY" val="diagram"/>
  <p:tag name="KSO_WM_TEMPLATE_INDEX" val="20201436"/>
  <p:tag name="KSO_WM_UNIT_LAYERLEVEL" val="1_1"/>
  <p:tag name="KSO_WM_TAG_VERSION" val="1.0"/>
  <p:tag name="KSO_WM_BEAUTIFY_FLAG" val="#wm#"/>
  <p:tag name="KSO_WM_UNIT_DIAGRAM_CONTRAST_TITLE_CNT" val="2"/>
  <p:tag name="KSO_WM_UNIT_DIAGRAM_DIMENSION_TITLE_CNT" val="1"/>
  <p:tag name="KSO_WM_UNIT_PRESET_TEXT" val="单击此处添加标题"/>
  <p:tag name="KSO_WM_UNIT_TEXT_FILL_FORE_SCHEMECOLOR_INDEX" val="14"/>
  <p:tag name="KSO_WM_UNIT_TEXT_FILL_TYPE" val="1"/>
  <p:tag name="KSO_WM_UNIT_USESOURCEFORMAT_APPLY"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4744</Words>
  <Application>WPS 文字</Application>
  <PresentationFormat>宽屏</PresentationFormat>
  <Paragraphs>336</Paragraphs>
  <Slides>29</Slides>
  <Notes>4</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23</vt:i4>
      </vt:variant>
      <vt:variant>
        <vt:lpstr>幻灯片标题</vt:lpstr>
      </vt:variant>
      <vt:variant>
        <vt:i4>29</vt:i4>
      </vt:variant>
    </vt:vector>
  </HeadingPairs>
  <TitlesOfParts>
    <vt:vector size="69" baseType="lpstr">
      <vt:lpstr>Arial</vt:lpstr>
      <vt:lpstr>方正书宋_GBK</vt:lpstr>
      <vt:lpstr>Wingdings</vt:lpstr>
      <vt:lpstr>微软雅黑</vt:lpstr>
      <vt:lpstr>Wingdings</vt:lpstr>
      <vt:lpstr>楷体</vt:lpstr>
      <vt:lpstr>汉仪旗黑-85S</vt:lpstr>
      <vt:lpstr>苹方-简</vt:lpstr>
      <vt:lpstr>思源黑体 CN Bold</vt:lpstr>
      <vt:lpstr>思源黑体 CN Regular</vt:lpstr>
      <vt:lpstr>Roboto Light</vt:lpstr>
      <vt:lpstr>思源黑体 CN Heavy</vt:lpstr>
      <vt:lpstr>宋体</vt:lpstr>
      <vt:lpstr>Arial Unicode MS</vt:lpstr>
      <vt:lpstr>Calibri</vt:lpstr>
      <vt:lpstr>汉仪书宋二KW</vt:lpstr>
      <vt:lpstr>Office 主题​​</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Word.Document.8</vt:lpstr>
      <vt:lpstr>    2022年全国网民网络安全感满意度调查——  “网络安全法治社会建设”专题报告  </vt:lpstr>
      <vt:lpstr>PowerPoint 演示文稿</vt:lpstr>
      <vt:lpstr>PowerPoint 演示文稿</vt:lpstr>
      <vt:lpstr>PowerPoint 演示文稿</vt:lpstr>
      <vt:lpstr>PowerPoint 演示文稿</vt:lpstr>
      <vt:lpstr>PowerPoint 演示文稿</vt:lpstr>
      <vt:lpstr>习近平新时代中国特色社会主义思想指引法治中国建设</vt:lpstr>
      <vt:lpstr>PowerPoint 演示文稿</vt:lpstr>
      <vt:lpstr>二、执法层面：网络安全执法监督工作紧密开展</vt:lpstr>
      <vt:lpstr>PowerPoint 演示文稿</vt:lpstr>
      <vt:lpstr>四、普法层面：网络安全普法宣传提升质效</vt:lpstr>
      <vt:lpstr>PowerPoint 演示文稿</vt:lpstr>
      <vt:lpstr>1.网络安全法治社会建设满意度高，公众的网络安全感有所提升</vt:lpstr>
      <vt:lpstr>2.公众网络治理主体意识深化加强，参与积极性仍待进一步提高</vt:lpstr>
      <vt:lpstr>3.1网络安全普法宣传渠道平台多样，网民网络安全法治素养需加强</vt:lpstr>
      <vt:lpstr>3.2网络安全普法宣传渠道多样，网民网络安全法治素养需加强</vt:lpstr>
      <vt:lpstr>4.网络安全领域立法仍需加强，聚焦群众三大核心诉求关切</vt:lpstr>
      <vt:lpstr>5.依法开展网络安全监管执法，政府切实保障网络及数据安全</vt:lpstr>
      <vt:lpstr>6.网络安全司法工作卓有成效，公众对司法工作满意度较高</vt:lpstr>
      <vt:lpstr>7.当前帮信罪公众了解度较低，帮助行为具体类型仍待普及</vt:lpstr>
      <vt:lpstr>8.公众遭遇的网络安全问题较为集中，网络骚扰行为亟待惩治</vt:lpstr>
      <vt:lpstr>9.网络交易领域纠纷类型多样，平台投诉成为主流解决方式</vt:lpstr>
      <vt:lpstr>10.新闻媒体较好代表网民利益，人大代表等获得公众的认可</vt:lpstr>
      <vt:lpstr>11.多方主体加强网络安全治理，社会组织公众满意度待提高</vt:lpstr>
      <vt:lpstr>12.基层社区治理满意度有待提升，治理针对性、有效性不足</vt:lpstr>
      <vt:lpstr>“网络安全法治社会建设”五点共识</vt:lpstr>
      <vt:lpstr>PowerPoint 演示文稿</vt:lpstr>
      <vt:lpstr>“网络安全法治社会建设”四大展望</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lc</cp:lastModifiedBy>
  <cp:revision>226</cp:revision>
  <dcterms:created xsi:type="dcterms:W3CDTF">2022-12-13T09:07:24Z</dcterms:created>
  <dcterms:modified xsi:type="dcterms:W3CDTF">2022-12-13T09:07:24Z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2052-3.9.2.6301</vt:lpwstr>
  </property>
  <property fmtid="{D5CDD505-2E9C-101B-9397-08002B2CF9AE}" pid="3" name="ICV">
    <vt:lpwstr>0D68E38772C54E509D37593CA66E6A82</vt:lpwstr>
  </property>
</Properties>
</file>