
<file path=[Content_Types].xml><?xml version="1.0" encoding="utf-8"?>
<Types xmlns="http://schemas.openxmlformats.org/package/2006/content-types">
  <Default Extension="xlsx" ContentType="application/vnd.openxmlformats-officedocument.spreadsheetml.sheet"/>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8" r:id="rId3"/>
    <p:sldId id="259" r:id="rId4"/>
    <p:sldId id="266" r:id="rId5"/>
    <p:sldId id="262" r:id="rId6"/>
    <p:sldId id="267" r:id="rId7"/>
    <p:sldId id="270" r:id="rId8"/>
    <p:sldId id="277" r:id="rId9"/>
    <p:sldId id="278" r:id="rId10"/>
    <p:sldId id="284" r:id="rId11"/>
    <p:sldId id="285" r:id="rId12"/>
    <p:sldId id="286" r:id="rId13"/>
    <p:sldId id="268" r:id="rId14"/>
    <p:sldId id="287" r:id="rId15"/>
    <p:sldId id="288" r:id="rId16"/>
    <p:sldId id="291" r:id="rId17"/>
    <p:sldId id="289" r:id="rId18"/>
    <p:sldId id="290" r:id="rId19"/>
    <p:sldId id="293" r:id="rId20"/>
    <p:sldId id="292" r:id="rId21"/>
    <p:sldId id="294" r:id="rId22"/>
    <p:sldId id="295" r:id="rId23"/>
    <p:sldId id="269" r:id="rId24"/>
    <p:sldId id="296" r:id="rId25"/>
    <p:sldId id="297" r:id="rId26"/>
    <p:sldId id="298" r:id="rId27"/>
    <p:sldId id="299" r:id="rId28"/>
    <p:sldId id="261" r:id="rId29"/>
  </p:sldIdLst>
  <p:sldSz cx="9144000" cy="5143500" type="screen16x9"/>
  <p:notesSz cx="6858000" cy="9144000"/>
  <p:embeddedFontLst>
    <p:embeddedFont>
      <p:font typeface="微软雅黑" panose="020B0503020204020204" pitchFamily="34" charset="-122"/>
      <p:regular r:id="rId34"/>
    </p:embeddedFont>
    <p:embeddedFont>
      <p:font typeface="黑体" panose="02010609060101010101" charset="-122"/>
      <p:regular r:id="rId35"/>
    </p:embeddedFont>
    <p:embeddedFont>
      <p:font typeface="Calibri" panose="020F0502020204030204" charset="0"/>
      <p:regular r:id="rId36"/>
      <p:bold r:id="rId37"/>
      <p:italic r:id="rId38"/>
      <p:boldItalic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B97B2"/>
    <a:srgbClr val="074AB2"/>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212" d="100"/>
          <a:sy n="212" d="100"/>
        </p:scale>
        <p:origin x="468" y="-324"/>
      </p:cViewPr>
      <p:guideLst>
        <p:guide orient="horz" pos="1607"/>
        <p:guide pos="2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96.xml"/><Relationship Id="rId4" Type="http://schemas.openxmlformats.org/officeDocument/2006/relationships/slide" Target="slides/slide2.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1.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exp"/>
            <c:dispRSqr val="0"/>
            <c:dispEq val="0"/>
          </c:trendline>
          <c:cat>
            <c:strRef>
              <c:f>[工作簿1]Sheet1!$G$5:$I$5</c:f>
              <c:strCache>
                <c:ptCount val="3"/>
                <c:pt idx="0">
                  <c:v>有效问卷采集总数</c:v>
                </c:pt>
                <c:pt idx="1">
                  <c:v>公众网民版有效问卷采集数据</c:v>
                </c:pt>
                <c:pt idx="2">
                  <c:v>从业人员版有效问卷采集数据</c:v>
                </c:pt>
              </c:strCache>
            </c:strRef>
          </c:cat>
          <c:val>
            <c:numRef>
              <c:f>[工作簿1]Sheet1!$G$6:$I$6</c:f>
              <c:numCache>
                <c:formatCode>General</c:formatCode>
                <c:ptCount val="3"/>
                <c:pt idx="0">
                  <c:v>677189</c:v>
                </c:pt>
                <c:pt idx="1">
                  <c:v>513831</c:v>
                </c:pt>
                <c:pt idx="2">
                  <c:v>163358</c:v>
                </c:pt>
              </c:numCache>
            </c:numRef>
          </c:val>
        </c:ser>
        <c:ser>
          <c:idx val="1"/>
          <c:order val="1"/>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[工作簿1]Sheet1!$G$5:$I$5</c:f>
              <c:strCache>
                <c:ptCount val="3"/>
                <c:pt idx="0">
                  <c:v>有效问卷采集总数</c:v>
                </c:pt>
                <c:pt idx="1">
                  <c:v>公众网民版有效问卷采集数据</c:v>
                </c:pt>
                <c:pt idx="2">
                  <c:v>从业人员版有效问卷采集数据</c:v>
                </c:pt>
              </c:strCache>
            </c:strRef>
          </c:cat>
          <c:val>
            <c:numRef>
              <c:f>[工作簿1]Sheet1!$G$7:$I$7</c:f>
              <c:numCache>
                <c:formatCode>General</c:formatCode>
                <c:ptCount val="3"/>
                <c:pt idx="0">
                  <c:v>542933</c:v>
                </c:pt>
                <c:pt idx="1">
                  <c:v>455079</c:v>
                </c:pt>
                <c:pt idx="2">
                  <c:v>87854</c:v>
                </c:pt>
              </c:numCache>
            </c:numRef>
          </c:val>
        </c:ser>
        <c:ser>
          <c:idx val="2"/>
          <c:order val="2"/>
          <c:spPr>
            <a:solidFill>
              <a:schemeClr val="accent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[工作簿1]Sheet1!$G$5:$I$5</c:f>
              <c:strCache>
                <c:ptCount val="3"/>
                <c:pt idx="0">
                  <c:v>有效问卷采集总数</c:v>
                </c:pt>
                <c:pt idx="1">
                  <c:v>公众网民版有效问卷采集数据</c:v>
                </c:pt>
                <c:pt idx="2">
                  <c:v>从业人员版有效问卷采集数据</c:v>
                </c:pt>
              </c:strCache>
            </c:strRef>
          </c:cat>
          <c:val>
            <c:numRef>
              <c:f>[工作簿1]Sheet1!$G$8:$I$8</c:f>
              <c:numCache>
                <c:formatCode>General</c:formatCode>
                <c:ptCount val="3"/>
                <c:pt idx="0">
                  <c:v>260662</c:v>
                </c:pt>
                <c:pt idx="1">
                  <c:v>205016</c:v>
                </c:pt>
                <c:pt idx="2">
                  <c:v>55646</c:v>
                </c:pt>
              </c:numCache>
            </c:numRef>
          </c:val>
        </c:ser>
        <c:dLbls>
          <c:showLegendKey val="0"/>
          <c:showVal val="1"/>
          <c:showCatName val="0"/>
          <c:showSerName val="0"/>
          <c:showPercent val="0"/>
          <c:showBubbleSize val="0"/>
        </c:dLbls>
        <c:gapWidth val="219"/>
        <c:overlap val="-27"/>
        <c:axId val="135208078"/>
        <c:axId val="69503066"/>
      </c:barChart>
      <c:catAx>
        <c:axId val="135208078"/>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crossAx val="69503066"/>
        <c:crosses val="autoZero"/>
        <c:auto val="1"/>
        <c:lblAlgn val="ctr"/>
        <c:lblOffset val="100"/>
        <c:noMultiLvlLbl val="0"/>
      </c:catAx>
      <c:valAx>
        <c:axId val="6950306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crossAx val="135208078"/>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lang="zh-CN">
          <a:solidFill>
            <a:schemeClr val="tx1"/>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noFill/>
              <a:ln w="19050">
                <a:noFill/>
              </a:ln>
              <a:effectLst/>
            </c:spPr>
          </c:dPt>
          <c:dPt>
            <c:idx val="1"/>
            <c:bubble3D val="0"/>
            <c:spPr>
              <a:solidFill>
                <a:schemeClr val="accent1"/>
              </a:solid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0.32</c:v>
                </c:pt>
                <c:pt idx="1">
                  <c:v>0.68</c:v>
                </c:pt>
              </c:numCache>
            </c:numRef>
          </c:val>
        </c:ser>
        <c:dLbls>
          <c:showLegendKey val="0"/>
          <c:showVal val="0"/>
          <c:showCatName val="0"/>
          <c:showSerName val="0"/>
          <c:showPercent val="0"/>
          <c:showBubbleSize val="0"/>
          <c:showLeaderLines val="1"/>
        </c:dLbls>
        <c:firstSliceAng val="0"/>
        <c:holeSize val="22"/>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noFill/>
              <a:ln w="19050">
                <a:noFill/>
              </a:ln>
              <a:effectLst/>
            </c:spPr>
          </c:dPt>
          <c:dPt>
            <c:idx val="1"/>
            <c:bubble3D val="0"/>
            <c:spPr>
              <a:solidFill>
                <a:schemeClr val="accent2"/>
              </a:solid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0.25</c:v>
                </c:pt>
                <c:pt idx="1">
                  <c:v>0.75</c:v>
                </c:pt>
              </c:numCache>
            </c:numRef>
          </c:val>
        </c:ser>
        <c:dLbls>
          <c:showLegendKey val="0"/>
          <c:showVal val="0"/>
          <c:showCatName val="0"/>
          <c:showSerName val="0"/>
          <c:showPercent val="0"/>
          <c:showBubbleSize val="0"/>
          <c:showLeaderLines val="1"/>
        </c:dLbls>
        <c:firstSliceAng val="0"/>
        <c:holeSize val="22"/>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920"/>
            <a:ext cx="7349400" cy="1928137"/>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767"/>
            <a:ext cx="7349400" cy="1104493"/>
          </a:xfrm>
        </p:spPr>
        <p:txBody>
          <a:bodyPr lIns="90000" tIns="46800" rIns="90000" bIns="46800">
            <a:normAutofit/>
          </a:bodyPr>
          <a:lstStyle>
            <a:lvl1pPr marL="0" indent="0" algn="ctr">
              <a:lnSpc>
                <a:spcPct val="110000"/>
              </a:lnSpc>
              <a:buNone/>
              <a:defRPr sz="1800" spc="20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602"/>
            <a:ext cx="8229600" cy="411281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326"/>
            <a:ext cx="7349400" cy="764234"/>
          </a:xfrm>
        </p:spPr>
        <p:txBody>
          <a:bodyPr vert="horz" lIns="90000" tIns="46800" rIns="90000" bIns="46800" rtlCol="0" anchor="t" anchorCtr="0">
            <a:normAutofit/>
          </a:bodyPr>
          <a:lstStyle>
            <a:lvl1pPr algn="ctr">
              <a:defRPr sz="45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767"/>
            <a:ext cx="7349400" cy="353762"/>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996"/>
            <a:ext cx="8226900" cy="3570024"/>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805"/>
            <a:ext cx="5826600" cy="575201"/>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2006"/>
            <a:ext cx="5826600" cy="650814"/>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6097"/>
            <a:ext cx="3882600" cy="3561923"/>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6097"/>
            <a:ext cx="3882600" cy="3561923"/>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2088"/>
            <a:ext cx="4006800" cy="28625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743"/>
            <a:ext cx="4006800" cy="3297277"/>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483"/>
            <a:ext cx="4006800" cy="28625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743"/>
            <a:ext cx="4006800" cy="3297277"/>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248" y="1166540"/>
            <a:ext cx="3924776" cy="3456751"/>
          </a:xfrm>
        </p:spPr>
        <p:txBody>
          <a:bodyPr vert="horz" lIns="90000" tIns="46800" rIns="90000" bIns="46800" rtlCol="0">
            <a:normAutofit/>
          </a:bodyPr>
          <a:lstStyle>
            <a:lvl1pPr>
              <a:buNone/>
              <a:defRPr sz="12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604"/>
            <a:ext cx="3920400" cy="3456605"/>
          </a:xfrm>
        </p:spPr>
        <p:txBody>
          <a:bodyPr vert="horz" lIns="90000" tIns="46800" rIns="90000" bIns="46800" rtlCol="0">
            <a:normAutofit/>
          </a:bodyPr>
          <a:lstStyle>
            <a:lvl1pPr>
              <a:buNone/>
              <a:defRPr sz="12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920"/>
            <a:ext cx="783000" cy="3772560"/>
          </a:xfrm>
        </p:spPr>
        <p:txBody>
          <a:bodyPr vert="eaVert" lIns="90000" tIns="46800" rIns="90000" bIns="46800" rtlCol="0" anchor="ctr" anchorCtr="0">
            <a:normAutofit/>
          </a:bodyPr>
          <a:lstStyle>
            <a:lvl1pPr>
              <a:buNone/>
              <a:defRPr sz="21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920"/>
            <a:ext cx="6876900" cy="377256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456300" y="456380"/>
            <a:ext cx="8226900" cy="529293"/>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456300" y="1117996"/>
            <a:ext cx="8226900" cy="3570024"/>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459000" y="4736628"/>
            <a:ext cx="2025000" cy="237642"/>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3087000" y="4736628"/>
            <a:ext cx="2970000" cy="237642"/>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658200" y="4736628"/>
            <a:ext cx="2025000" cy="237642"/>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770" algn="l"/>
          <a:tab pos="1207770" algn="l"/>
          <a:tab pos="1207770" algn="l"/>
          <a:tab pos="1207770"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3.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6.xml"/><Relationship Id="rId7" Type="http://schemas.openxmlformats.org/officeDocument/2006/relationships/image" Target="../media/image2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7.xml"/><Relationship Id="rId7" Type="http://schemas.openxmlformats.org/officeDocument/2006/relationships/image" Target="../media/image21.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9.xml"/><Relationship Id="rId5" Type="http://schemas.openxmlformats.org/officeDocument/2006/relationships/image" Target="../media/image5.png"/><Relationship Id="rId4" Type="http://schemas.openxmlformats.org/officeDocument/2006/relationships/tags" Target="../tags/tag78.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0.xml"/><Relationship Id="rId7" Type="http://schemas.openxmlformats.org/officeDocument/2006/relationships/image" Target="../media/image22.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1.xml"/><Relationship Id="rId7" Type="http://schemas.openxmlformats.org/officeDocument/2006/relationships/image" Target="../media/image23.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2.xml"/><Relationship Id="rId7" Type="http://schemas.openxmlformats.org/officeDocument/2006/relationships/image" Target="../media/image2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3.xml"/><Relationship Id="rId7" Type="http://schemas.openxmlformats.org/officeDocument/2006/relationships/image" Target="../media/image25.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tags" Target="../tags/tag85.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5.xml"/><Relationship Id="rId5" Type="http://schemas.openxmlformats.org/officeDocument/2006/relationships/image" Target="../media/image5.png"/><Relationship Id="rId4" Type="http://schemas.openxmlformats.org/officeDocument/2006/relationships/tags" Target="../tags/tag6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0.xml"/><Relationship Id="rId5" Type="http://schemas.openxmlformats.org/officeDocument/2006/relationships/image" Target="../media/image5.png"/><Relationship Id="rId4" Type="http://schemas.openxmlformats.org/officeDocument/2006/relationships/tags" Target="../tags/tag89.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9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3.xml"/><Relationship Id="rId7" Type="http://schemas.openxmlformats.org/officeDocument/2006/relationships/image" Target="../media/image39.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4.xml"/><Relationship Id="rId7" Type="http://schemas.openxmlformats.org/officeDocument/2006/relationships/image" Target="../media/image4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5.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7.xml"/><Relationship Id="rId5" Type="http://schemas.openxmlformats.org/officeDocument/2006/relationships/image" Target="../media/image5.png"/><Relationship Id="rId4" Type="http://schemas.openxmlformats.org/officeDocument/2006/relationships/tags" Target="../tags/tag6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0" Type="http://schemas.openxmlformats.org/officeDocument/2006/relationships/slideLayout" Target="../slideLayouts/slideLayout1.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1.xml"/><Relationship Id="rId5" Type="http://schemas.openxmlformats.org/officeDocument/2006/relationships/image" Target="../media/image5.png"/><Relationship Id="rId4" Type="http://schemas.openxmlformats.org/officeDocument/2006/relationships/tags" Target="../tags/tag70.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3" Type="http://schemas.openxmlformats.org/officeDocument/2006/relationships/slideLayout" Target="../slideLayouts/slideLayout1.xml"/><Relationship Id="rId12" Type="http://schemas.openxmlformats.org/officeDocument/2006/relationships/tags" Target="../tags/tag7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chart" Target="../charts/chart3.xml"/><Relationship Id="rId13" Type="http://schemas.openxmlformats.org/officeDocument/2006/relationships/slideLayout" Target="../slideLayouts/slideLayout1.xml"/><Relationship Id="rId12" Type="http://schemas.openxmlformats.org/officeDocument/2006/relationships/tags" Target="../tags/tag73.xml"/><Relationship Id="rId11" Type="http://schemas.openxmlformats.org/officeDocument/2006/relationships/image" Target="../media/image17.png"/><Relationship Id="rId10" Type="http://schemas.microsoft.com/office/2007/relationships/hdphoto" Target="../media/image16.wdp"/><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4.xml"/><Relationship Id="rId7" Type="http://schemas.openxmlformats.org/officeDocument/2006/relationships/image" Target="../media/image18.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5.xml"/><Relationship Id="rId7" Type="http://schemas.openxmlformats.org/officeDocument/2006/relationships/image" Target="../media/image19.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1"/>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2"/>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3"/>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sp>
        <p:nvSpPr>
          <p:cNvPr id="25" name="文本框 24"/>
          <p:cNvSpPr txBox="1"/>
          <p:nvPr/>
        </p:nvSpPr>
        <p:spPr>
          <a:xfrm>
            <a:off x="691515" y="1687830"/>
            <a:ext cx="8220075" cy="768350"/>
          </a:xfrm>
          <a:prstGeom prst="rect">
            <a:avLst/>
          </a:prstGeom>
          <a:noFill/>
        </p:spPr>
        <p:txBody>
          <a:bodyPr wrap="square" rtlCol="0">
            <a:spAutoFit/>
          </a:bodyPr>
          <a:lstStyle/>
          <a:p>
            <a:pPr algn="ctr"/>
            <a:r>
              <a:rPr lang="zh-CN" altLang="en-US" sz="4400" dirty="0">
                <a:solidFill>
                  <a:schemeClr val="bg1"/>
                </a:solidFill>
                <a:latin typeface="思源黑体 Heavy" panose="020B0A00000000000000" charset="-122"/>
                <a:ea typeface="思源黑体 Heavy" panose="020B0A00000000000000" charset="-122"/>
              </a:rPr>
              <a:t>河南省网民网络安全感满意度</a:t>
            </a:r>
            <a:endParaRPr lang="zh-CN" altLang="en-US" sz="4400" dirty="0">
              <a:solidFill>
                <a:schemeClr val="bg1"/>
              </a:solidFill>
              <a:latin typeface="思源黑体 Heavy" panose="020B0A00000000000000" charset="-122"/>
              <a:ea typeface="思源黑体 Heavy" panose="020B0A00000000000000" charset="-122"/>
            </a:endParaRPr>
          </a:p>
        </p:txBody>
      </p:sp>
      <p:sp>
        <p:nvSpPr>
          <p:cNvPr id="28" name="文本框 27"/>
          <p:cNvSpPr txBox="1"/>
          <p:nvPr/>
        </p:nvSpPr>
        <p:spPr>
          <a:xfrm>
            <a:off x="3584575" y="1017270"/>
            <a:ext cx="2433320" cy="829945"/>
          </a:xfrm>
          <a:prstGeom prst="rect">
            <a:avLst/>
          </a:prstGeom>
          <a:noFill/>
        </p:spPr>
        <p:txBody>
          <a:bodyPr wrap="square" rtlCol="0">
            <a:spAutoFit/>
          </a:bodyPr>
          <a:lstStyle/>
          <a:p>
            <a:r>
              <a:rPr lang="zh-CN" altLang="en-US" sz="4800" dirty="0">
                <a:solidFill>
                  <a:schemeClr val="bg1"/>
                </a:solidFill>
                <a:latin typeface="思源黑体 Heavy" panose="020B0A00000000000000" charset="-122"/>
                <a:ea typeface="思源黑体 Heavy" panose="020B0A00000000000000" charset="-122"/>
              </a:rPr>
              <a:t>202</a:t>
            </a:r>
            <a:r>
              <a:rPr lang="en-US" altLang="zh-CN" sz="4800" dirty="0">
                <a:solidFill>
                  <a:schemeClr val="bg1"/>
                </a:solidFill>
                <a:latin typeface="思源黑体 Heavy" panose="020B0A00000000000000" charset="-122"/>
                <a:ea typeface="思源黑体 Heavy" panose="020B0A00000000000000" charset="-122"/>
              </a:rPr>
              <a:t>2</a:t>
            </a:r>
            <a:r>
              <a:rPr lang="zh-CN" altLang="en-US" sz="4800" dirty="0">
                <a:solidFill>
                  <a:schemeClr val="bg1"/>
                </a:solidFill>
                <a:latin typeface="思源黑体 Heavy" panose="020B0A00000000000000" charset="-122"/>
                <a:ea typeface="思源黑体 Heavy" panose="020B0A00000000000000" charset="-122"/>
              </a:rPr>
              <a:t>年</a:t>
            </a:r>
            <a:endParaRPr lang="zh-CN" altLang="en-US" sz="4800" i="1" dirty="0">
              <a:solidFill>
                <a:schemeClr val="bg1"/>
              </a:solidFill>
              <a:latin typeface="思源黑体 Heavy" panose="020B0A00000000000000" charset="-122"/>
              <a:ea typeface="思源黑体 Heavy" panose="020B0A00000000000000" charset="-122"/>
            </a:endParaRPr>
          </a:p>
        </p:txBody>
      </p:sp>
      <p:sp>
        <p:nvSpPr>
          <p:cNvPr id="35" name="文本框 34"/>
          <p:cNvSpPr txBox="1"/>
          <p:nvPr/>
        </p:nvSpPr>
        <p:spPr>
          <a:xfrm>
            <a:off x="2225675" y="2456180"/>
            <a:ext cx="4865370" cy="768350"/>
          </a:xfrm>
          <a:prstGeom prst="rect">
            <a:avLst/>
          </a:prstGeom>
          <a:noFill/>
        </p:spPr>
        <p:txBody>
          <a:bodyPr wrap="square" rtlCol="0">
            <a:spAutoFit/>
          </a:bodyPr>
          <a:lstStyle/>
          <a:p>
            <a:pPr algn="dist"/>
            <a:r>
              <a:rPr lang="zh-CN" altLang="en-US" sz="4400" dirty="0">
                <a:solidFill>
                  <a:schemeClr val="bg1"/>
                </a:solidFill>
                <a:latin typeface="思源黑体 Heavy" panose="020B0A00000000000000" charset="-122"/>
                <a:ea typeface="思源黑体 Heavy" panose="020B0A00000000000000" charset="-122"/>
                <a:sym typeface="+mn-ea"/>
              </a:rPr>
              <a:t>调查</a:t>
            </a:r>
            <a:r>
              <a:rPr lang="zh-CN" altLang="en-US" sz="4400" dirty="0">
                <a:solidFill>
                  <a:schemeClr val="bg1"/>
                </a:solidFill>
                <a:latin typeface="思源黑体 Heavy" panose="020B0A00000000000000" charset="-122"/>
                <a:ea typeface="思源黑体 Heavy" panose="020B0A00000000000000" charset="-122"/>
              </a:rPr>
              <a:t>报告发布</a:t>
            </a:r>
            <a:endParaRPr lang="zh-CN" altLang="en-US" sz="4400" dirty="0">
              <a:solidFill>
                <a:schemeClr val="bg1"/>
              </a:solidFill>
              <a:latin typeface="思源黑体 Heavy" panose="020B0A00000000000000" charset="-122"/>
              <a:ea typeface="思源黑体 Heavy" panose="020B0A00000000000000" charset="-122"/>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490980" y="628015"/>
            <a:ext cx="6034405" cy="368300"/>
          </a:xfrm>
          <a:prstGeom prst="rect">
            <a:avLst/>
          </a:prstGeom>
          <a:noFill/>
        </p:spPr>
        <p:txBody>
          <a:bodyPr wrap="square" rtlCol="0">
            <a:spAutoFit/>
          </a:bodyPr>
          <a:p>
            <a:r>
              <a:rPr lang="en-US" altLang="zh-CN">
                <a:solidFill>
                  <a:schemeClr val="accent1">
                    <a:lumMod val="75000"/>
                  </a:schemeClr>
                </a:solidFill>
              </a:rPr>
              <a:t>2022</a:t>
            </a:r>
            <a:r>
              <a:rPr lang="zh-CN" altLang="en-US">
                <a:solidFill>
                  <a:schemeClr val="accent1">
                    <a:lumMod val="75000"/>
                  </a:schemeClr>
                </a:solidFill>
              </a:rPr>
              <a:t>河南省</a:t>
            </a:r>
            <a:r>
              <a:rPr lang="en-US" altLang="zh-CN">
                <a:solidFill>
                  <a:schemeClr val="accent1">
                    <a:lumMod val="75000"/>
                  </a:schemeClr>
                </a:solidFill>
              </a:rPr>
              <a:t>    </a:t>
            </a:r>
            <a:r>
              <a:rPr lang="zh-CN" altLang="en-US">
                <a:solidFill>
                  <a:schemeClr val="accent1">
                    <a:lumMod val="75000"/>
                  </a:schemeClr>
                </a:solidFill>
              </a:rPr>
              <a:t>网络暴力防控与网络文明建设（新开设专题）</a:t>
            </a:r>
            <a:endParaRPr lang="zh-CN" altLang="en-US">
              <a:solidFill>
                <a:schemeClr val="accent1">
                  <a:lumMod val="75000"/>
                </a:schemeClr>
              </a:solidFill>
            </a:endParaRPr>
          </a:p>
        </p:txBody>
      </p:sp>
      <p:sp>
        <p:nvSpPr>
          <p:cNvPr id="11" name="文本框 10"/>
          <p:cNvSpPr txBox="1"/>
          <p:nvPr/>
        </p:nvSpPr>
        <p:spPr>
          <a:xfrm>
            <a:off x="187325" y="1335405"/>
            <a:ext cx="3571875" cy="332105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公众网民对今年中央网信办开展的“清朗网络暴力专项治理行动”整治专项行动成效的评价：认为满意以上的占62.00%，其中23.47%公众网民认为非常满意，38.53%认为满意。31.42%认为一般。6.58%认为不满意或非常不满意，其中4.47%认为不满意，2.11%认为非常不满意。</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相较于全省数据，</a:t>
            </a:r>
            <a:r>
              <a:rPr sz="16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非常满意的占比高了5.53个百分点。</a:t>
            </a:r>
            <a:endParaRPr sz="16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7" name="图片 6"/>
          <p:cNvPicPr>
            <a:picLocks noChangeAspect="1"/>
          </p:cNvPicPr>
          <p:nvPr/>
        </p:nvPicPr>
        <p:blipFill>
          <a:blip r:embed="rId7"/>
          <a:stretch>
            <a:fillRect/>
          </a:stretch>
        </p:blipFill>
        <p:spPr>
          <a:xfrm>
            <a:off x="4421505" y="1335405"/>
            <a:ext cx="2823845" cy="2632075"/>
          </a:xfrm>
          <a:prstGeom prst="rect">
            <a:avLst/>
          </a:prstGeom>
        </p:spPr>
      </p:pic>
    </p:spTree>
    <p:custDataLst>
      <p:tags r:id="rId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490980" y="628015"/>
            <a:ext cx="6034405" cy="368300"/>
          </a:xfrm>
          <a:prstGeom prst="rect">
            <a:avLst/>
          </a:prstGeom>
          <a:noFill/>
        </p:spPr>
        <p:txBody>
          <a:bodyPr wrap="square" rtlCol="0">
            <a:spAutoFit/>
          </a:bodyPr>
          <a:p>
            <a:r>
              <a:rPr lang="en-US" altLang="zh-CN">
                <a:solidFill>
                  <a:schemeClr val="accent1">
                    <a:lumMod val="75000"/>
                  </a:schemeClr>
                </a:solidFill>
              </a:rPr>
              <a:t>2022</a:t>
            </a:r>
            <a:r>
              <a:rPr lang="zh-CN" altLang="en-US">
                <a:solidFill>
                  <a:schemeClr val="accent1">
                    <a:lumMod val="75000"/>
                  </a:schemeClr>
                </a:solidFill>
              </a:rPr>
              <a:t>河南省</a:t>
            </a:r>
            <a:r>
              <a:rPr lang="en-US" altLang="zh-CN">
                <a:solidFill>
                  <a:schemeClr val="accent1">
                    <a:lumMod val="75000"/>
                  </a:schemeClr>
                </a:solidFill>
              </a:rPr>
              <a:t>    </a:t>
            </a:r>
            <a:r>
              <a:rPr lang="zh-CN" altLang="en-US">
                <a:solidFill>
                  <a:schemeClr val="accent1">
                    <a:lumMod val="75000"/>
                  </a:schemeClr>
                </a:solidFill>
              </a:rPr>
              <a:t>网络暴力防控与网络文明建设（新开设专题）</a:t>
            </a:r>
            <a:endParaRPr lang="zh-CN" altLang="en-US">
              <a:solidFill>
                <a:schemeClr val="accent1">
                  <a:lumMod val="75000"/>
                </a:schemeClr>
              </a:solidFill>
            </a:endParaRPr>
          </a:p>
        </p:txBody>
      </p:sp>
      <p:sp>
        <p:nvSpPr>
          <p:cNvPr id="11" name="文本框 10"/>
          <p:cNvSpPr txBox="1"/>
          <p:nvPr/>
        </p:nvSpPr>
        <p:spPr>
          <a:xfrm>
            <a:off x="400050" y="1428115"/>
            <a:ext cx="3708400" cy="332105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参与调查的公众网民对有关主管部门推动网络文明建设成效的满意度评价：表示较满意或非常满意的网民占58.17%，表示较不满意或非常不满的只占5.23%。</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与全国数据相比，</a:t>
            </a:r>
            <a:r>
              <a:rPr sz="1600" b="1" dirty="0">
                <a:latin typeface="宋体" panose="02010600030101010101" pitchFamily="2" charset="-122"/>
                <a:ea typeface="宋体" panose="02010600030101010101" pitchFamily="2" charset="-122"/>
                <a:cs typeface="宋体" panose="02010600030101010101" pitchFamily="2" charset="-122"/>
                <a:sym typeface="+mn-ea"/>
              </a:rPr>
              <a:t>表示非常满意比例要高4.64个百分点</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r>
              <a:rPr sz="1600" dirty="0">
                <a:latin typeface="宋体" panose="02010600030101010101" pitchFamily="2" charset="-122"/>
                <a:ea typeface="宋体" panose="02010600030101010101" pitchFamily="2" charset="-122"/>
                <a:cs typeface="宋体" panose="02010600030101010101" pitchFamily="2" charset="-122"/>
                <a:sym typeface="+mn-ea"/>
              </a:rPr>
              <a:t>表示较满意比例要低2.0个百分点</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endParaRPr lang="zh-CN"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5"/>
          <p:cNvPicPr>
            <a:picLocks noChangeAspect="1"/>
          </p:cNvPicPr>
          <p:nvPr/>
        </p:nvPicPr>
        <p:blipFill>
          <a:blip r:embed="rId7"/>
          <a:stretch>
            <a:fillRect/>
          </a:stretch>
        </p:blipFill>
        <p:spPr>
          <a:xfrm>
            <a:off x="4499610" y="1428115"/>
            <a:ext cx="3346450" cy="2955290"/>
          </a:xfrm>
          <a:prstGeom prst="rect">
            <a:avLst/>
          </a:prstGeom>
        </p:spPr>
      </p:pic>
    </p:spTree>
    <p:custDataLst>
      <p:tags r:id="rId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1"/>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2"/>
          <a:srcRect r="22272" b="22483"/>
          <a:stretch>
            <a:fillRect/>
          </a:stretch>
        </p:blipFill>
        <p:spPr>
          <a:xfrm>
            <a:off x="7947660" y="-40640"/>
            <a:ext cx="1207770" cy="880110"/>
          </a:xfrm>
          <a:prstGeom prst="rect">
            <a:avLst/>
          </a:prstGeom>
        </p:spPr>
      </p:pic>
      <p:pic>
        <p:nvPicPr>
          <p:cNvPr id="7" name="图片 6" descr="网安联logo3"/>
          <p:cNvPicPr>
            <a:picLocks noChangeAspect="1"/>
          </p:cNvPicPr>
          <p:nvPr/>
        </p:nvPicPr>
        <p:blipFill>
          <a:blip r:embed="rId3"/>
          <a:stretch>
            <a:fillRect/>
          </a:stretch>
        </p:blipFill>
        <p:spPr>
          <a:xfrm>
            <a:off x="7275830" y="-29845"/>
            <a:ext cx="1480820" cy="1047115"/>
          </a:xfrm>
          <a:prstGeom prst="rect">
            <a:avLst/>
          </a:prstGeom>
        </p:spPr>
      </p:pic>
      <p:sp>
        <p:nvSpPr>
          <p:cNvPr id="2" name="矩形 1"/>
          <p:cNvSpPr/>
          <p:nvPr/>
        </p:nvSpPr>
        <p:spPr>
          <a:xfrm>
            <a:off x="0" y="114443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1266634" y="1205664"/>
            <a:ext cx="6680835" cy="2080895"/>
            <a:chOff x="1521837" y="1796419"/>
            <a:chExt cx="8907780" cy="2774526"/>
          </a:xfrm>
        </p:grpSpPr>
        <p:sp>
          <p:nvSpPr>
            <p:cNvPr id="134" name="文本框 133"/>
            <p:cNvSpPr txBox="1"/>
            <p:nvPr/>
          </p:nvSpPr>
          <p:spPr>
            <a:xfrm>
              <a:off x="1521837" y="3526159"/>
              <a:ext cx="8907780" cy="10447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公众网民版主要发现</a:t>
              </a:r>
              <a:endParaRPr kumimoji="0" lang="zh-CN"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5" name="文本框 134"/>
            <p:cNvSpPr txBox="1"/>
            <p:nvPr/>
          </p:nvSpPr>
          <p:spPr>
            <a:xfrm>
              <a:off x="2774058" y="1796419"/>
              <a:ext cx="2363893" cy="73744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PART 03</a:t>
              </a:r>
              <a:endParaRPr kumimoji="0" lang="en-US" altLang="zh-CN"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14443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14443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custDataLst>
              <p:tags r:id="rId4"/>
            </p:custDataLst>
          </p:nvPr>
        </p:nvPicPr>
        <p:blipFill>
          <a:blip r:embed="rId5"/>
          <a:srcRect l="65278" b="80121"/>
          <a:stretch>
            <a:fillRect/>
          </a:stretch>
        </p:blipFill>
        <p:spPr>
          <a:xfrm>
            <a:off x="565150" y="359410"/>
            <a:ext cx="3175000" cy="250825"/>
          </a:xfrm>
          <a:prstGeom prst="rect">
            <a:avLst/>
          </a:prstGeom>
        </p:spPr>
      </p:pic>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823595"/>
            <a:ext cx="6425565" cy="368300"/>
          </a:xfrm>
          <a:prstGeom prst="rect">
            <a:avLst/>
          </a:prstGeom>
          <a:noFill/>
        </p:spPr>
        <p:txBody>
          <a:bodyPr wrap="square" rtlCol="0">
            <a:spAutoFit/>
          </a:bodyPr>
          <a:p>
            <a:r>
              <a:rPr lang="zh-CN">
                <a:solidFill>
                  <a:schemeClr val="accent1">
                    <a:lumMod val="75000"/>
                  </a:schemeClr>
                </a:solidFill>
              </a:rPr>
              <a:t>一、网络安全感正面评价持续攀升，网络安全治理成效夯实</a:t>
            </a:r>
            <a:endParaRPr lang="zh-CN">
              <a:solidFill>
                <a:schemeClr val="accent1">
                  <a:lumMod val="75000"/>
                </a:schemeClr>
              </a:solidFill>
            </a:endParaRPr>
          </a:p>
        </p:txBody>
      </p:sp>
      <p:sp>
        <p:nvSpPr>
          <p:cNvPr id="11" name="文本框 10"/>
          <p:cNvSpPr txBox="1"/>
          <p:nvPr/>
        </p:nvSpPr>
        <p:spPr>
          <a:xfrm>
            <a:off x="400050" y="1428115"/>
            <a:ext cx="3708400" cy="332105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公众网民认为与去年（2021年）相比，20.89%的网民认为网络安全感有明显提升，36.41%网民认为有提升</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endParaRPr lang="zh-CN"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sz="1600" dirty="0">
                <a:latin typeface="宋体" panose="02010600030101010101" pitchFamily="2" charset="-122"/>
                <a:ea typeface="宋体" panose="02010600030101010101" pitchFamily="2" charset="-122"/>
                <a:cs typeface="宋体" panose="02010600030101010101" pitchFamily="2" charset="-122"/>
                <a:sym typeface="+mn-ea"/>
              </a:rPr>
              <a:t>正面评价为</a:t>
            </a:r>
            <a:r>
              <a:rPr sz="1600" dirty="0">
                <a:latin typeface="宋体" panose="02010600030101010101" pitchFamily="2" charset="-122"/>
                <a:ea typeface="宋体" panose="02010600030101010101" pitchFamily="2" charset="-122"/>
                <a:cs typeface="宋体" panose="02010600030101010101" pitchFamily="2" charset="-122"/>
                <a:sym typeface="+mn-ea"/>
              </a:rPr>
              <a:t>57.30%</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与全国数据相比，</a:t>
            </a:r>
            <a:r>
              <a:rPr lang="zh-CN" sz="1600" dirty="0">
                <a:latin typeface="宋体" panose="02010600030101010101" pitchFamily="2" charset="-122"/>
                <a:ea typeface="宋体" panose="02010600030101010101" pitchFamily="2" charset="-122"/>
                <a:cs typeface="宋体" panose="02010600030101010101" pitchFamily="2" charset="-122"/>
                <a:sym typeface="+mn-ea"/>
              </a:rPr>
              <a:t>正面评价高</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3.06</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个百分点</a:t>
            </a:r>
            <a:r>
              <a:rPr sz="1600" dirty="0">
                <a:latin typeface="宋体" panose="02010600030101010101" pitchFamily="2" charset="-122"/>
                <a:ea typeface="宋体" panose="02010600030101010101" pitchFamily="2" charset="-122"/>
                <a:cs typeface="宋体" panose="02010600030101010101" pitchFamily="2" charset="-122"/>
                <a:sym typeface="+mn-ea"/>
              </a:rPr>
              <a:t>。</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8" name="Drawing 28" descr="Generated"/>
          <p:cNvPicPr>
            <a:picLocks noChangeAspect="1"/>
          </p:cNvPicPr>
          <p:nvPr/>
        </p:nvPicPr>
        <p:blipFill>
          <a:blip r:embed="rId7"/>
          <a:stretch>
            <a:fillRect/>
          </a:stretch>
        </p:blipFill>
        <p:spPr>
          <a:xfrm>
            <a:off x="4716780" y="1277620"/>
            <a:ext cx="3614420" cy="3202305"/>
          </a:xfrm>
          <a:prstGeom prst="rect">
            <a:avLst/>
          </a:prstGeom>
        </p:spPr>
      </p:pic>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r>
              <a:rPr lang="zh-CN">
                <a:solidFill>
                  <a:schemeClr val="accent1">
                    <a:lumMod val="75000"/>
                  </a:schemeClr>
                </a:solidFill>
              </a:rPr>
              <a:t>二、公众网民好评超过五成，</a:t>
            </a:r>
            <a:r>
              <a:rPr lang="zh-CN">
                <a:solidFill>
                  <a:schemeClr val="accent1">
                    <a:lumMod val="75000"/>
                  </a:schemeClr>
                </a:solidFill>
                <a:sym typeface="+mn-ea"/>
              </a:rPr>
              <a:t>基层社区网络（群组）在社区公共事务的管理成效显著</a:t>
            </a:r>
            <a:endParaRPr lang="zh-CN">
              <a:solidFill>
                <a:schemeClr val="accent1">
                  <a:lumMod val="75000"/>
                </a:schemeClr>
              </a:solidFill>
            </a:endParaRPr>
          </a:p>
        </p:txBody>
      </p:sp>
      <p:sp>
        <p:nvSpPr>
          <p:cNvPr id="11" name="文本框 10"/>
          <p:cNvSpPr txBox="1"/>
          <p:nvPr/>
        </p:nvSpPr>
        <p:spPr>
          <a:xfrm>
            <a:off x="298450" y="1608455"/>
            <a:ext cx="3708400" cy="332105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公众网民对基层社区网络（群组）在社区公共事务中发挥作用的满意度评价：</a:t>
            </a:r>
            <a:r>
              <a:rPr sz="1600" dirty="0">
                <a:latin typeface="宋体" panose="02010600030101010101" pitchFamily="2" charset="-122"/>
                <a:ea typeface="宋体" panose="02010600030101010101" pitchFamily="2" charset="-122"/>
                <a:cs typeface="宋体" panose="02010600030101010101" pitchFamily="2" charset="-122"/>
                <a:sym typeface="+mn-ea"/>
              </a:rPr>
              <a:t>29.31%的网民表示非常满意</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r>
              <a:rPr sz="1600" dirty="0">
                <a:latin typeface="宋体" panose="02010600030101010101" pitchFamily="2" charset="-122"/>
                <a:ea typeface="宋体" panose="02010600030101010101" pitchFamily="2" charset="-122"/>
                <a:cs typeface="宋体" panose="02010600030101010101" pitchFamily="2" charset="-122"/>
                <a:sym typeface="+mn-ea"/>
              </a:rPr>
              <a:t>30.34%的网民表示较满意。</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sz="1600" dirty="0">
                <a:latin typeface="宋体" panose="02010600030101010101" pitchFamily="2" charset="-122"/>
                <a:ea typeface="宋体" panose="02010600030101010101" pitchFamily="2" charset="-122"/>
                <a:cs typeface="宋体" panose="02010600030101010101" pitchFamily="2" charset="-122"/>
                <a:sym typeface="+mn-ea"/>
              </a:rPr>
              <a:t>总体评价（50.79%</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是满意的。</a:t>
            </a:r>
            <a:endParaRPr lang="zh-CN"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相较于全省数据，非常满意的占比</a:t>
            </a:r>
            <a:r>
              <a:rPr sz="1600" b="1" dirty="0">
                <a:latin typeface="宋体" panose="02010600030101010101" pitchFamily="2" charset="-122"/>
                <a:ea typeface="宋体" panose="02010600030101010101" pitchFamily="2" charset="-122"/>
                <a:cs typeface="宋体" panose="02010600030101010101" pitchFamily="2" charset="-122"/>
                <a:sym typeface="+mn-ea"/>
              </a:rPr>
              <a:t>高了3.86个百分点</a:t>
            </a:r>
            <a:r>
              <a:rPr sz="1600" dirty="0">
                <a:latin typeface="宋体" panose="02010600030101010101" pitchFamily="2" charset="-122"/>
                <a:ea typeface="宋体" panose="02010600030101010101" pitchFamily="2" charset="-122"/>
                <a:cs typeface="宋体" panose="02010600030101010101" pitchFamily="2" charset="-122"/>
                <a:sym typeface="+mn-ea"/>
              </a:rPr>
              <a:t>。</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0" name="Drawing 50" descr="Generated"/>
          <p:cNvPicPr>
            <a:picLocks noChangeAspect="1"/>
          </p:cNvPicPr>
          <p:nvPr/>
        </p:nvPicPr>
        <p:blipFill>
          <a:blip r:embed="rId7"/>
          <a:stretch>
            <a:fillRect/>
          </a:stretch>
        </p:blipFill>
        <p:spPr>
          <a:xfrm>
            <a:off x="4662805" y="1428115"/>
            <a:ext cx="3568065" cy="3161665"/>
          </a:xfrm>
          <a:prstGeom prst="rect">
            <a:avLst/>
          </a:prstGeom>
        </p:spPr>
      </p:pic>
    </p:spTree>
    <p:custDataLst>
      <p:tags r:id="rId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endParaRPr lang="zh-CN">
              <a:solidFill>
                <a:schemeClr val="accent1">
                  <a:lumMod val="75000"/>
                </a:schemeClr>
              </a:solidFill>
            </a:endParaRPr>
          </a:p>
        </p:txBody>
      </p:sp>
      <p:sp>
        <p:nvSpPr>
          <p:cNvPr id="11" name="文本框 10"/>
          <p:cNvSpPr txBox="1"/>
          <p:nvPr/>
        </p:nvSpPr>
        <p:spPr>
          <a:xfrm>
            <a:off x="298450" y="1608455"/>
            <a:ext cx="3708400" cy="332105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公众网民认为社会组织参与网络安全领域治理状况满意度评价为：满意以上的占62.60%，29.41%认为一般。3.08%的公众网民认为不满意或非常不满意</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endParaRPr lang="zh-CN"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相较于全省数据，非常满意的占比</a:t>
            </a:r>
            <a:r>
              <a:rPr sz="1600" b="1" dirty="0">
                <a:latin typeface="宋体" panose="02010600030101010101" pitchFamily="2" charset="-122"/>
                <a:ea typeface="宋体" panose="02010600030101010101" pitchFamily="2" charset="-122"/>
                <a:cs typeface="宋体" panose="02010600030101010101" pitchFamily="2" charset="-122"/>
                <a:sym typeface="+mn-ea"/>
              </a:rPr>
              <a:t>高了3.92个百分点</a:t>
            </a:r>
            <a:r>
              <a:rPr sz="1600" dirty="0">
                <a:latin typeface="宋体" panose="02010600030101010101" pitchFamily="2" charset="-122"/>
                <a:ea typeface="宋体" panose="02010600030101010101" pitchFamily="2" charset="-122"/>
                <a:cs typeface="宋体" panose="02010600030101010101" pitchFamily="2" charset="-122"/>
                <a:sym typeface="+mn-ea"/>
              </a:rPr>
              <a:t>。</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2" name="Drawing 52" descr="Generated"/>
          <p:cNvPicPr>
            <a:picLocks noChangeAspect="1"/>
          </p:cNvPicPr>
          <p:nvPr/>
        </p:nvPicPr>
        <p:blipFill>
          <a:blip r:embed="rId7"/>
          <a:stretch>
            <a:fillRect/>
          </a:stretch>
        </p:blipFill>
        <p:spPr>
          <a:xfrm>
            <a:off x="4395470" y="1219200"/>
            <a:ext cx="3546475" cy="3141980"/>
          </a:xfrm>
          <a:prstGeom prst="rect">
            <a:avLst/>
          </a:prstGeom>
        </p:spPr>
      </p:pic>
      <p:sp>
        <p:nvSpPr>
          <p:cNvPr id="6" name="文本框 5"/>
          <p:cNvSpPr txBox="1"/>
          <p:nvPr/>
        </p:nvSpPr>
        <p:spPr>
          <a:xfrm>
            <a:off x="187325" y="856615"/>
            <a:ext cx="8091805" cy="722630"/>
          </a:xfrm>
          <a:prstGeom prst="rect">
            <a:avLst/>
          </a:prstGeom>
          <a:noFill/>
        </p:spPr>
        <p:txBody>
          <a:bodyPr wrap="square" rtlCol="0">
            <a:noAutofit/>
          </a:bodyPr>
          <a:p>
            <a:r>
              <a:rPr lang="zh-CN">
                <a:solidFill>
                  <a:schemeClr val="accent1">
                    <a:lumMod val="75000"/>
                  </a:schemeClr>
                </a:solidFill>
              </a:rPr>
              <a:t>三、社会组织参与网络安全领域治理状况满意度有所提升，显示仍有提升空间</a:t>
            </a:r>
            <a:endParaRPr lang="zh-CN">
              <a:solidFill>
                <a:schemeClr val="accent1">
                  <a:lumMod val="75000"/>
                </a:schemeClr>
              </a:solidFill>
            </a:endParaRPr>
          </a:p>
        </p:txBody>
      </p:sp>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r>
              <a:rPr lang="zh-CN">
                <a:solidFill>
                  <a:schemeClr val="accent1">
                    <a:lumMod val="75000"/>
                  </a:schemeClr>
                </a:solidFill>
              </a:rPr>
              <a:t>四、公众网民对帮信罪认知度呈对半分，显示宣传力度亟待加强</a:t>
            </a:r>
            <a:endParaRPr lang="zh-CN">
              <a:solidFill>
                <a:schemeClr val="accent1">
                  <a:lumMod val="75000"/>
                </a:schemeClr>
              </a:solidFill>
            </a:endParaRPr>
          </a:p>
        </p:txBody>
      </p:sp>
      <p:sp>
        <p:nvSpPr>
          <p:cNvPr id="11" name="文本框 10"/>
          <p:cNvSpPr txBox="1"/>
          <p:nvPr/>
        </p:nvSpPr>
        <p:spPr>
          <a:xfrm>
            <a:off x="298450" y="1608455"/>
            <a:ext cx="3708400" cy="332105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网民对明知他人利用网络实施犯罪而提供帮助的“帮信罪”了解情况：53.06%的网民表示了解，46.94%的网民表示不了解。</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相较于全省数据，了解的占比高了1.64个百分点。</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43" name="Drawing 43" descr="Generated"/>
          <p:cNvPicPr>
            <a:picLocks noChangeAspect="1"/>
          </p:cNvPicPr>
          <p:nvPr/>
        </p:nvPicPr>
        <p:blipFill>
          <a:blip r:embed="rId7"/>
          <a:stretch>
            <a:fillRect/>
          </a:stretch>
        </p:blipFill>
        <p:spPr>
          <a:xfrm>
            <a:off x="4104640" y="1123315"/>
            <a:ext cx="3632835" cy="3218815"/>
          </a:xfrm>
          <a:prstGeom prst="rect">
            <a:avLst/>
          </a:prstGeom>
        </p:spPr>
      </p:pic>
    </p:spTree>
    <p:custDataLst>
      <p:tags r:id="rId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r>
              <a:rPr lang="zh-CN">
                <a:solidFill>
                  <a:schemeClr val="accent1">
                    <a:lumMod val="75000"/>
                  </a:schemeClr>
                </a:solidFill>
              </a:rPr>
              <a:t>五、网络诚信建设状况较好，主流媒体信任度较强</a:t>
            </a:r>
            <a:endParaRPr lang="en-US" altLang="zh-CN">
              <a:solidFill>
                <a:schemeClr val="accent1">
                  <a:lumMod val="75000"/>
                </a:schemeClr>
              </a:solidFill>
            </a:endParaRPr>
          </a:p>
        </p:txBody>
      </p:sp>
      <p:pic>
        <p:nvPicPr>
          <p:cNvPr id="55" name="Drawing 55" descr="Generated"/>
          <p:cNvPicPr>
            <a:picLocks noChangeAspect="1"/>
          </p:cNvPicPr>
          <p:nvPr/>
        </p:nvPicPr>
        <p:blipFill>
          <a:blip r:embed="rId7"/>
          <a:stretch>
            <a:fillRect/>
          </a:stretch>
        </p:blipFill>
        <p:spPr>
          <a:xfrm>
            <a:off x="5824855" y="472440"/>
            <a:ext cx="2649855" cy="2347595"/>
          </a:xfrm>
          <a:prstGeom prst="rect">
            <a:avLst/>
          </a:prstGeom>
        </p:spPr>
      </p:pic>
      <p:sp>
        <p:nvSpPr>
          <p:cNvPr id="6" name="文本框 5"/>
          <p:cNvSpPr txBox="1"/>
          <p:nvPr/>
        </p:nvSpPr>
        <p:spPr>
          <a:xfrm>
            <a:off x="85725" y="1120140"/>
            <a:ext cx="5606415" cy="161036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在网络诚信状况方面，与去年（2021年）相比，39.04%的公众网民认为网络安全状况明显提升，37.71%的公众网民认为有</a:t>
            </a:r>
            <a:r>
              <a:rPr lang="zh-CN" sz="1600" dirty="0">
                <a:latin typeface="宋体" panose="02010600030101010101" pitchFamily="2" charset="-122"/>
                <a:ea typeface="宋体" panose="02010600030101010101" pitchFamily="2" charset="-122"/>
                <a:cs typeface="宋体" panose="02010600030101010101" pitchFamily="2" charset="-122"/>
                <a:sym typeface="+mn-ea"/>
              </a:rPr>
              <a:t>稍有提升。认为没有变化的公众网民为</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18.73%</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a:t>
            </a:r>
            <a:endParaRPr lang="zh-CN"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网络诚信状况</a:t>
            </a:r>
            <a:r>
              <a:rPr lang="zh-CN" sz="1600" dirty="0">
                <a:latin typeface="宋体" panose="02010600030101010101" pitchFamily="2" charset="-122"/>
                <a:ea typeface="宋体" panose="02010600030101010101" pitchFamily="2" charset="-122"/>
                <a:cs typeface="宋体" panose="02010600030101010101" pitchFamily="2" charset="-122"/>
                <a:sym typeface="+mn-ea"/>
              </a:rPr>
              <a:t>好评（</a:t>
            </a:r>
            <a:r>
              <a:rPr sz="1600" dirty="0">
                <a:latin typeface="宋体" panose="02010600030101010101" pitchFamily="2" charset="-122"/>
                <a:ea typeface="宋体" panose="02010600030101010101" pitchFamily="2" charset="-122"/>
                <a:cs typeface="宋体" panose="02010600030101010101" pitchFamily="2" charset="-122"/>
                <a:sym typeface="+mn-ea"/>
              </a:rPr>
              <a:t>76.75%</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r>
              <a:rPr sz="1600" dirty="0">
                <a:latin typeface="宋体" panose="02010600030101010101" pitchFamily="2" charset="-122"/>
                <a:ea typeface="宋体" panose="02010600030101010101" pitchFamily="2" charset="-122"/>
                <a:cs typeface="宋体" panose="02010600030101010101" pitchFamily="2" charset="-122"/>
                <a:sym typeface="+mn-ea"/>
              </a:rPr>
              <a:t>。</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相较于全省数据，明显提升的占比</a:t>
            </a:r>
            <a:r>
              <a:rPr sz="1600" b="1" dirty="0">
                <a:latin typeface="宋体" panose="02010600030101010101" pitchFamily="2" charset="-122"/>
                <a:ea typeface="宋体" panose="02010600030101010101" pitchFamily="2" charset="-122"/>
                <a:cs typeface="宋体" panose="02010600030101010101" pitchFamily="2" charset="-122"/>
                <a:sym typeface="+mn-ea"/>
              </a:rPr>
              <a:t>高了5.39个百分点</a:t>
            </a:r>
            <a:r>
              <a:rPr sz="1600" dirty="0">
                <a:latin typeface="宋体" panose="02010600030101010101" pitchFamily="2" charset="-122"/>
                <a:ea typeface="宋体" panose="02010600030101010101" pitchFamily="2" charset="-122"/>
                <a:cs typeface="宋体" panose="02010600030101010101" pitchFamily="2" charset="-122"/>
                <a:sym typeface="+mn-ea"/>
              </a:rPr>
              <a:t>。</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6" name="Drawing 66" descr="Generated"/>
          <p:cNvPicPr>
            <a:picLocks noChangeAspect="1"/>
          </p:cNvPicPr>
          <p:nvPr/>
        </p:nvPicPr>
        <p:blipFill>
          <a:blip r:embed="rId8"/>
          <a:stretch>
            <a:fillRect/>
          </a:stretch>
        </p:blipFill>
        <p:spPr>
          <a:xfrm>
            <a:off x="-62230" y="2291080"/>
            <a:ext cx="2900045" cy="2569845"/>
          </a:xfrm>
          <a:prstGeom prst="rect">
            <a:avLst/>
          </a:prstGeom>
        </p:spPr>
      </p:pic>
      <p:sp>
        <p:nvSpPr>
          <p:cNvPr id="7" name="文本框 6"/>
          <p:cNvSpPr txBox="1"/>
          <p:nvPr/>
        </p:nvSpPr>
        <p:spPr>
          <a:xfrm>
            <a:off x="2826385" y="3069590"/>
            <a:ext cx="5699760" cy="161036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公众网民对互联网行业或领域的网络诚信状况评分</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r>
              <a:rPr sz="1600" dirty="0">
                <a:latin typeface="宋体" panose="02010600030101010101" pitchFamily="2" charset="-122"/>
                <a:ea typeface="宋体" panose="02010600030101010101" pitchFamily="2" charset="-122"/>
                <a:cs typeface="宋体" panose="02010600030101010101" pitchFamily="2" charset="-122"/>
                <a:sym typeface="+mn-ea"/>
              </a:rPr>
              <a:t>第一位是新闻媒体（平均值为7.42分），第二位是短视频和直播（平均值为6.65分），第三位是社交平台（平均值为6.76分），第四位是电商平台（6.75分），第五位是互联网游戏平台（平均值为6.32分）。</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9"/>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r>
              <a:rPr lang="zh-CN">
                <a:solidFill>
                  <a:schemeClr val="accent1">
                    <a:lumMod val="75000"/>
                  </a:schemeClr>
                </a:solidFill>
              </a:rPr>
              <a:t>六、</a:t>
            </a:r>
            <a:r>
              <a:rPr lang="zh-CN">
                <a:solidFill>
                  <a:schemeClr val="accent1">
                    <a:lumMod val="75000"/>
                  </a:schemeClr>
                </a:solidFill>
                <a:sym typeface="+mn-ea"/>
              </a:rPr>
              <a:t>《个人信息保护法》实施一周年，</a:t>
            </a:r>
            <a:r>
              <a:rPr lang="zh-CN">
                <a:solidFill>
                  <a:schemeClr val="accent1">
                    <a:lumMod val="75000"/>
                  </a:schemeClr>
                </a:solidFill>
              </a:rPr>
              <a:t>个人信息保护仍为关注焦点</a:t>
            </a:r>
            <a:endParaRPr lang="zh-CN">
              <a:solidFill>
                <a:schemeClr val="accent1">
                  <a:lumMod val="75000"/>
                </a:schemeClr>
              </a:solidFill>
            </a:endParaRPr>
          </a:p>
        </p:txBody>
      </p:sp>
      <p:pic>
        <p:nvPicPr>
          <p:cNvPr id="57" name="Drawing 57" descr="Generated"/>
          <p:cNvPicPr>
            <a:picLocks noChangeAspect="1"/>
          </p:cNvPicPr>
          <p:nvPr/>
        </p:nvPicPr>
        <p:blipFill>
          <a:blip r:embed="rId7"/>
          <a:stretch>
            <a:fillRect/>
          </a:stretch>
        </p:blipFill>
        <p:spPr>
          <a:xfrm>
            <a:off x="1873250" y="1133475"/>
            <a:ext cx="2099310" cy="1860550"/>
          </a:xfrm>
          <a:prstGeom prst="rect">
            <a:avLst/>
          </a:prstGeom>
        </p:spPr>
      </p:pic>
      <p:sp>
        <p:nvSpPr>
          <p:cNvPr id="6" name="文本框 5"/>
          <p:cNvSpPr txBox="1"/>
          <p:nvPr/>
        </p:nvSpPr>
        <p:spPr>
          <a:xfrm>
            <a:off x="-62230" y="1232535"/>
            <a:ext cx="2063750" cy="112522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公众网民对我国个人信息过度采集情况的评价：认为经常和总是的占40.24%，</a:t>
            </a:r>
            <a:r>
              <a:rPr lang="en-US" sz="1600" dirty="0">
                <a:latin typeface="宋体" panose="02010600030101010101" pitchFamily="2" charset="-122"/>
                <a:ea typeface="宋体" panose="02010600030101010101" pitchFamily="2" charset="-122"/>
                <a:cs typeface="宋体" panose="02010600030101010101" pitchFamily="2" charset="-122"/>
                <a:sym typeface="+mn-ea"/>
              </a:rPr>
              <a:t>38.03</a:t>
            </a:r>
            <a:r>
              <a:rPr sz="1600" dirty="0">
                <a:latin typeface="宋体" panose="02010600030101010101" pitchFamily="2" charset="-122"/>
                <a:ea typeface="宋体" panose="02010600030101010101" pitchFamily="2" charset="-122"/>
                <a:cs typeface="宋体" panose="02010600030101010101" pitchFamily="2" charset="-122"/>
                <a:sym typeface="+mn-ea"/>
              </a:rPr>
              <a:t>%表示偶尔</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r>
              <a:rPr sz="1600" dirty="0">
                <a:latin typeface="宋体" panose="02010600030101010101" pitchFamily="2" charset="-122"/>
                <a:ea typeface="宋体" panose="02010600030101010101" pitchFamily="2" charset="-122"/>
                <a:cs typeface="宋体" panose="02010600030101010101" pitchFamily="2" charset="-122"/>
                <a:sym typeface="+mn-ea"/>
              </a:rPr>
              <a:t>仅有</a:t>
            </a:r>
            <a:r>
              <a:rPr lang="en-US" sz="1600" dirty="0">
                <a:latin typeface="宋体" panose="02010600030101010101" pitchFamily="2" charset="-122"/>
                <a:ea typeface="宋体" panose="02010600030101010101" pitchFamily="2" charset="-122"/>
                <a:cs typeface="宋体" panose="02010600030101010101" pitchFamily="2" charset="-122"/>
                <a:sym typeface="+mn-ea"/>
              </a:rPr>
              <a:t>15.43%</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公众网民表示极少、</a:t>
            </a:r>
            <a:r>
              <a:rPr sz="1600" dirty="0">
                <a:latin typeface="宋体" panose="02010600030101010101" pitchFamily="2" charset="-122"/>
                <a:ea typeface="宋体" panose="02010600030101010101" pitchFamily="2" charset="-122"/>
                <a:cs typeface="宋体" panose="02010600030101010101" pitchFamily="2" charset="-122"/>
                <a:sym typeface="+mn-ea"/>
              </a:rPr>
              <a:t>6.29%</a:t>
            </a:r>
            <a:r>
              <a:rPr lang="zh-CN" sz="1600" dirty="0">
                <a:latin typeface="宋体" panose="02010600030101010101" pitchFamily="2" charset="-122"/>
                <a:ea typeface="宋体" panose="02010600030101010101" pitchFamily="2" charset="-122"/>
                <a:cs typeface="宋体" panose="02010600030101010101" pitchFamily="2" charset="-122"/>
                <a:sym typeface="+mn-ea"/>
              </a:rPr>
              <a:t>公众网民</a:t>
            </a:r>
            <a:r>
              <a:rPr sz="1600" dirty="0">
                <a:latin typeface="宋体" panose="02010600030101010101" pitchFamily="2" charset="-122"/>
                <a:ea typeface="宋体" panose="02010600030101010101" pitchFamily="2" charset="-122"/>
                <a:cs typeface="宋体" panose="02010600030101010101" pitchFamily="2" charset="-122"/>
                <a:sym typeface="+mn-ea"/>
              </a:rPr>
              <a:t>表示从不。</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89" name="Drawing 89" descr="Generated"/>
          <p:cNvPicPr>
            <a:picLocks noChangeAspect="1"/>
          </p:cNvPicPr>
          <p:nvPr/>
        </p:nvPicPr>
        <p:blipFill>
          <a:blip r:embed="rId8"/>
          <a:stretch>
            <a:fillRect/>
          </a:stretch>
        </p:blipFill>
        <p:spPr>
          <a:xfrm>
            <a:off x="6079490" y="1232535"/>
            <a:ext cx="2181860" cy="1933575"/>
          </a:xfrm>
          <a:prstGeom prst="rect">
            <a:avLst/>
          </a:prstGeom>
        </p:spPr>
      </p:pic>
      <p:sp>
        <p:nvSpPr>
          <p:cNvPr id="7" name="文本框 6"/>
          <p:cNvSpPr txBox="1"/>
          <p:nvPr/>
        </p:nvSpPr>
        <p:spPr>
          <a:xfrm>
            <a:off x="4121785" y="1232535"/>
            <a:ext cx="1808480" cy="147701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参与调查的公众网民认为互联网平台企业应加强网络安全诚信建设方面的措施为：第一位是加强个人信息保护，杜绝个人信息泄露（选择率70.41%）</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endParaRPr lang="zh-CN"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0" name="Drawing 120" descr="Generated"/>
          <p:cNvPicPr>
            <a:picLocks noChangeAspect="1"/>
          </p:cNvPicPr>
          <p:nvPr/>
        </p:nvPicPr>
        <p:blipFill>
          <a:blip r:embed="rId9"/>
          <a:stretch>
            <a:fillRect/>
          </a:stretch>
        </p:blipFill>
        <p:spPr>
          <a:xfrm>
            <a:off x="1383030" y="3002280"/>
            <a:ext cx="2204085" cy="1952625"/>
          </a:xfrm>
          <a:prstGeom prst="rect">
            <a:avLst/>
          </a:prstGeom>
        </p:spPr>
      </p:pic>
      <p:sp>
        <p:nvSpPr>
          <p:cNvPr id="8" name="文本框 7"/>
          <p:cNvSpPr txBox="1"/>
          <p:nvPr/>
        </p:nvSpPr>
        <p:spPr>
          <a:xfrm>
            <a:off x="3453130" y="3257550"/>
            <a:ext cx="5690235" cy="147701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公众网民认为个人信息泄露的主要环节有：排行第一位是注册APP账户，App要求获取相机、位置等隐私权限（选择率69.36%），第二位是参与网上测试、投票、抽奖活动（选择率45.49%），第三位是点击网上不明二维码、链接（选择率40.25%），第四位是使用公共WiFi（选择率34.96%），第五位是浏览器截取敏感信息（选择率27.38%）。</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10"/>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r>
              <a:rPr lang="zh-CN">
                <a:solidFill>
                  <a:schemeClr val="accent1">
                    <a:lumMod val="75000"/>
                  </a:schemeClr>
                </a:solidFill>
              </a:rPr>
              <a:t>七、</a:t>
            </a:r>
            <a:r>
              <a:rPr lang="zh-CN">
                <a:solidFill>
                  <a:schemeClr val="accent1">
                    <a:lumMod val="75000"/>
                  </a:schemeClr>
                </a:solidFill>
                <a:sym typeface="+mn-ea"/>
              </a:rPr>
              <a:t>《数据安全法》出台后，私隐安全防护意识</a:t>
            </a:r>
            <a:r>
              <a:rPr lang="en-US" altLang="zh-CN">
                <a:solidFill>
                  <a:schemeClr val="accent1">
                    <a:lumMod val="75000"/>
                  </a:schemeClr>
                </a:solidFill>
                <a:sym typeface="+mn-ea"/>
              </a:rPr>
              <a:t>“</a:t>
            </a:r>
            <a:r>
              <a:rPr lang="zh-CN" altLang="en-US">
                <a:solidFill>
                  <a:schemeClr val="accent1">
                    <a:lumMod val="75000"/>
                  </a:schemeClr>
                </a:solidFill>
                <a:sym typeface="+mn-ea"/>
              </a:rPr>
              <a:t>三三分</a:t>
            </a:r>
            <a:r>
              <a:rPr lang="en-US" altLang="zh-CN">
                <a:solidFill>
                  <a:schemeClr val="accent1">
                    <a:lumMod val="75000"/>
                  </a:schemeClr>
                </a:solidFill>
                <a:sym typeface="+mn-ea"/>
              </a:rPr>
              <a:t>”</a:t>
            </a:r>
            <a:endParaRPr lang="en-US" altLang="zh-CN">
              <a:solidFill>
                <a:schemeClr val="accent1">
                  <a:lumMod val="75000"/>
                </a:schemeClr>
              </a:solidFill>
              <a:sym typeface="+mn-ea"/>
            </a:endParaRPr>
          </a:p>
        </p:txBody>
      </p:sp>
      <p:sp>
        <p:nvSpPr>
          <p:cNvPr id="6" name="文本框 5"/>
          <p:cNvSpPr txBox="1"/>
          <p:nvPr/>
        </p:nvSpPr>
        <p:spPr>
          <a:xfrm>
            <a:off x="60960" y="1209040"/>
            <a:ext cx="5606415" cy="112522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参与调查的公众网民对移动应用APP私隐协议的认知情况：选择最多的是不会留意30.76%，其次30.6%公众网民表示极个别会认真阅读、21.84%公众网民表示都会认真阅读。</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2985135" y="2915285"/>
            <a:ext cx="5606415" cy="898525"/>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公众网民认为对于目前数据安全保护存有以下问题：第一位是数据不规范（选择率39.07%），第二位是数据交易市场比较乱（选择率35.55%），第三位是数据应用程度低（选择率30.58%），第四位是数据安全标准规范建设滞后（选择率28.61%），第五位是不清楚（选择率25.96%）。认为中介服务供应不足</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r>
              <a:rPr sz="1600" dirty="0">
                <a:latin typeface="宋体" panose="02010600030101010101" pitchFamily="2" charset="-122"/>
                <a:ea typeface="宋体" panose="02010600030101010101" pitchFamily="2" charset="-122"/>
                <a:cs typeface="宋体" panose="02010600030101010101" pitchFamily="2" charset="-122"/>
                <a:sym typeface="+mn-ea"/>
              </a:rPr>
              <a:t>选择率为19.63%</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r>
              <a:rPr sz="1600" dirty="0">
                <a:latin typeface="宋体" panose="02010600030101010101" pitchFamily="2" charset="-122"/>
                <a:ea typeface="宋体" panose="02010600030101010101" pitchFamily="2" charset="-122"/>
                <a:cs typeface="宋体" panose="02010600030101010101" pitchFamily="2" charset="-122"/>
                <a:sym typeface="+mn-ea"/>
              </a:rPr>
              <a:t>。</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9" name="Drawing 129" descr="Generated"/>
          <p:cNvPicPr>
            <a:picLocks noChangeAspect="1"/>
          </p:cNvPicPr>
          <p:nvPr/>
        </p:nvPicPr>
        <p:blipFill>
          <a:blip r:embed="rId7"/>
          <a:stretch>
            <a:fillRect/>
          </a:stretch>
        </p:blipFill>
        <p:spPr>
          <a:xfrm>
            <a:off x="5790565" y="427990"/>
            <a:ext cx="2800985" cy="2481580"/>
          </a:xfrm>
          <a:prstGeom prst="rect">
            <a:avLst/>
          </a:prstGeom>
        </p:spPr>
      </p:pic>
      <p:pic>
        <p:nvPicPr>
          <p:cNvPr id="132" name="Drawing 132" descr="Generated"/>
          <p:cNvPicPr>
            <a:picLocks noChangeAspect="1"/>
          </p:cNvPicPr>
          <p:nvPr/>
        </p:nvPicPr>
        <p:blipFill>
          <a:blip r:embed="rId8"/>
          <a:stretch>
            <a:fillRect/>
          </a:stretch>
        </p:blipFill>
        <p:spPr>
          <a:xfrm>
            <a:off x="60960" y="1960880"/>
            <a:ext cx="3175635" cy="2813050"/>
          </a:xfrm>
          <a:prstGeom prst="rect">
            <a:avLst/>
          </a:prstGeom>
        </p:spPr>
      </p:pic>
    </p:spTree>
    <p:custDataLst>
      <p:tags r:id="rId9"/>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1"/>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2"/>
          <a:srcRect r="22272" b="22483"/>
          <a:stretch>
            <a:fillRect/>
          </a:stretch>
        </p:blipFill>
        <p:spPr>
          <a:xfrm>
            <a:off x="7947660" y="-40640"/>
            <a:ext cx="1207770" cy="880110"/>
          </a:xfrm>
          <a:prstGeom prst="rect">
            <a:avLst/>
          </a:prstGeom>
        </p:spPr>
      </p:pic>
      <p:pic>
        <p:nvPicPr>
          <p:cNvPr id="7" name="图片 6" descr="网安联logo3"/>
          <p:cNvPicPr>
            <a:picLocks noChangeAspect="1"/>
          </p:cNvPicPr>
          <p:nvPr/>
        </p:nvPicPr>
        <p:blipFill>
          <a:blip r:embed="rId3"/>
          <a:stretch>
            <a:fillRect/>
          </a:stretch>
        </p:blipFill>
        <p:spPr>
          <a:xfrm>
            <a:off x="7275830" y="-29845"/>
            <a:ext cx="1480820" cy="1047115"/>
          </a:xfrm>
          <a:prstGeom prst="rect">
            <a:avLst/>
          </a:prstGeom>
        </p:spPr>
      </p:pic>
      <p:pic>
        <p:nvPicPr>
          <p:cNvPr id="3" name="图片 2" descr="未标题-3"/>
          <p:cNvPicPr>
            <a:picLocks noChangeAspect="1"/>
          </p:cNvPicPr>
          <p:nvPr>
            <p:custDataLst>
              <p:tags r:id="rId4"/>
            </p:custDataLst>
          </p:nvPr>
        </p:nvPicPr>
        <p:blipFill>
          <a:blip r:embed="rId5"/>
          <a:srcRect l="65278" b="80121"/>
          <a:stretch>
            <a:fillRect/>
          </a:stretch>
        </p:blipFill>
        <p:spPr>
          <a:xfrm>
            <a:off x="565150" y="359410"/>
            <a:ext cx="3175000" cy="250825"/>
          </a:xfrm>
          <a:prstGeom prst="rect">
            <a:avLst/>
          </a:prstGeom>
        </p:spPr>
      </p:pic>
      <p:sp>
        <p:nvSpPr>
          <p:cNvPr id="4" name="文本框 3"/>
          <p:cNvSpPr txBox="1"/>
          <p:nvPr/>
        </p:nvSpPr>
        <p:spPr>
          <a:xfrm>
            <a:off x="3330575" y="610235"/>
            <a:ext cx="2033270" cy="1014730"/>
          </a:xfrm>
          <a:prstGeom prst="rect">
            <a:avLst/>
          </a:prstGeom>
          <a:noFill/>
        </p:spPr>
        <p:txBody>
          <a:bodyPr wrap="square" rtlCol="0">
            <a:spAutoFit/>
          </a:bodyPr>
          <a:lstStyle/>
          <a:p>
            <a:pPr algn="ctr"/>
            <a:r>
              <a:rPr lang="zh-CN" altLang="en-US" sz="6000" dirty="0">
                <a:solidFill>
                  <a:schemeClr val="bg1"/>
                </a:solidFill>
                <a:latin typeface="字魂143号-正酷超级黑" panose="00000500000000000000" pitchFamily="2" charset="-122"/>
                <a:ea typeface="字魂143号-正酷超级黑" panose="00000500000000000000" pitchFamily="2" charset="-122"/>
              </a:rPr>
              <a:t>目录</a:t>
            </a:r>
            <a:endParaRPr lang="zh-CN" altLang="en-US" sz="6000" dirty="0">
              <a:solidFill>
                <a:schemeClr val="bg1"/>
              </a:solidFill>
              <a:latin typeface="字魂143号-正酷超级黑" panose="00000500000000000000" pitchFamily="2" charset="-122"/>
              <a:ea typeface="字魂143号-正酷超级黑" panose="00000500000000000000" pitchFamily="2" charset="-122"/>
            </a:endParaRPr>
          </a:p>
        </p:txBody>
      </p:sp>
      <p:grpSp>
        <p:nvGrpSpPr>
          <p:cNvPr id="8" name="组合 7"/>
          <p:cNvGrpSpPr/>
          <p:nvPr/>
        </p:nvGrpSpPr>
        <p:grpSpPr>
          <a:xfrm>
            <a:off x="1195070" y="1765935"/>
            <a:ext cx="7609206" cy="672465"/>
            <a:chOff x="1496285" y="2338142"/>
            <a:chExt cx="8657817" cy="673100"/>
          </a:xfrm>
        </p:grpSpPr>
        <p:sp>
          <p:nvSpPr>
            <p:cNvPr id="11" name="文本框 10"/>
            <p:cNvSpPr txBox="1"/>
            <p:nvPr/>
          </p:nvSpPr>
          <p:spPr>
            <a:xfrm>
              <a:off x="1661017" y="2510389"/>
              <a:ext cx="8493085" cy="460810"/>
            </a:xfrm>
            <a:prstGeom prst="rect">
              <a:avLst/>
            </a:prstGeom>
            <a:noFill/>
          </p:spPr>
          <p:txBody>
            <a:bodyPr wrap="square" rtlCol="0">
              <a:spAutoFit/>
            </a:bodyPr>
            <a:lstStyle/>
            <a:p>
              <a:r>
                <a:rPr lang="en-US" altLang="zh-CN" sz="2400" b="1" dirty="0">
                  <a:solidFill>
                    <a:schemeClr val="bg1"/>
                  </a:solidFill>
                  <a:latin typeface="黑体" panose="02010609060101010101" charset="-122"/>
                  <a:ea typeface="黑体" panose="02010609060101010101" charset="-122"/>
                  <a:cs typeface="黑体" panose="02010609060101010101" charset="-122"/>
                </a:rPr>
                <a:t>01-</a:t>
              </a:r>
              <a:r>
                <a:rPr lang="zh-CN" altLang="en-US" sz="2400" b="1" dirty="0">
                  <a:solidFill>
                    <a:schemeClr val="bg1"/>
                  </a:solidFill>
                  <a:latin typeface="黑体" panose="02010609060101010101" charset="-122"/>
                  <a:ea typeface="黑体" panose="02010609060101010101" charset="-122"/>
                  <a:cs typeface="黑体" panose="02010609060101010101" charset="-122"/>
                </a:rPr>
                <a:t>河南省调查问卷采集情况</a:t>
              </a:r>
              <a:endParaRPr lang="zh-CN" altLang="en-US" sz="2400" b="1" dirty="0">
                <a:solidFill>
                  <a:schemeClr val="bg1"/>
                </a:solidFill>
                <a:latin typeface="黑体" panose="02010609060101010101" charset="-122"/>
                <a:ea typeface="黑体" panose="02010609060101010101" charset="-122"/>
                <a:cs typeface="黑体" panose="02010609060101010101" charset="-122"/>
              </a:endParaRPr>
            </a:p>
          </p:txBody>
        </p:sp>
        <p:sp>
          <p:nvSpPr>
            <p:cNvPr id="12" name="椭圆 11"/>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 name="组合 13"/>
          <p:cNvGrpSpPr/>
          <p:nvPr/>
        </p:nvGrpSpPr>
        <p:grpSpPr>
          <a:xfrm>
            <a:off x="1195295" y="3722442"/>
            <a:ext cx="6828790" cy="740410"/>
            <a:chOff x="1496285" y="2338142"/>
            <a:chExt cx="6828790" cy="740410"/>
          </a:xfrm>
        </p:grpSpPr>
        <p:sp>
          <p:nvSpPr>
            <p:cNvPr id="15" name="文本框 14"/>
            <p:cNvSpPr txBox="1"/>
            <p:nvPr/>
          </p:nvSpPr>
          <p:spPr>
            <a:xfrm>
              <a:off x="1660750" y="2510227"/>
              <a:ext cx="6664325" cy="568325"/>
            </a:xfrm>
            <a:prstGeom prst="rect">
              <a:avLst/>
            </a:prstGeom>
            <a:noFill/>
          </p:spPr>
          <p:txBody>
            <a:bodyPr wrap="square" rtlCol="0">
              <a:noAutofit/>
            </a:bodyPr>
            <a:lstStyle/>
            <a:p>
              <a:r>
                <a:rPr lang="zh-CN" altLang="en-US" sz="2400" b="1" dirty="0">
                  <a:solidFill>
                    <a:schemeClr val="bg1"/>
                  </a:solidFill>
                  <a:latin typeface="黑体" panose="02010609060101010101" charset="-122"/>
                  <a:ea typeface="黑体" panose="02010609060101010101" charset="-122"/>
                  <a:cs typeface="黑体" panose="02010609060101010101" charset="-122"/>
                </a:rPr>
                <a:t>0</a:t>
              </a:r>
              <a:r>
                <a:rPr lang="en-US" altLang="zh-CN" sz="2400" b="1" dirty="0">
                  <a:solidFill>
                    <a:schemeClr val="bg1"/>
                  </a:solidFill>
                  <a:latin typeface="黑体" panose="02010609060101010101" charset="-122"/>
                  <a:ea typeface="黑体" panose="02010609060101010101" charset="-122"/>
                  <a:cs typeface="黑体" panose="02010609060101010101" charset="-122"/>
                </a:rPr>
                <a:t>4</a:t>
              </a:r>
              <a:r>
                <a:rPr lang="zh-CN" altLang="en-US" sz="2400" b="1" dirty="0">
                  <a:solidFill>
                    <a:schemeClr val="bg1"/>
                  </a:solidFill>
                  <a:latin typeface="黑体" panose="02010609060101010101" charset="-122"/>
                  <a:ea typeface="黑体" panose="02010609060101010101" charset="-122"/>
                  <a:cs typeface="黑体" panose="02010609060101010101" charset="-122"/>
                </a:rPr>
                <a:t>-</a:t>
              </a:r>
              <a:r>
                <a:rPr lang="zh-CN" altLang="en-US" sz="2400" b="1" dirty="0">
                  <a:solidFill>
                    <a:schemeClr val="bg1"/>
                  </a:solidFill>
                  <a:latin typeface="黑体" panose="02010609060101010101" charset="-122"/>
                  <a:ea typeface="黑体" panose="02010609060101010101" charset="-122"/>
                  <a:cs typeface="黑体" panose="02010609060101010101" charset="-122"/>
                  <a:sym typeface="+mn-ea"/>
                </a:rPr>
                <a:t>从业人员版主要发现</a:t>
              </a:r>
              <a:endParaRPr lang="zh-CN" altLang="en-US" sz="2400" dirty="0">
                <a:solidFill>
                  <a:schemeClr val="bg1"/>
                </a:solidFill>
                <a:latin typeface="黑体" panose="02010609060101010101" charset="-122"/>
                <a:ea typeface="黑体" panose="02010609060101010101" charset="-122"/>
                <a:cs typeface="黑体" panose="02010609060101010101" charset="-122"/>
              </a:endParaRPr>
            </a:p>
            <a:p>
              <a:endParaRPr lang="zh-CN" altLang="en-US" sz="2400" dirty="0">
                <a:solidFill>
                  <a:schemeClr val="bg1"/>
                </a:solidFill>
                <a:latin typeface="黑体" panose="02010609060101010101" charset="-122"/>
                <a:ea typeface="黑体" panose="02010609060101010101" charset="-122"/>
                <a:cs typeface="黑体" panose="02010609060101010101" charset="-122"/>
              </a:endParaRPr>
            </a:p>
          </p:txBody>
        </p:sp>
        <p:sp>
          <p:nvSpPr>
            <p:cNvPr id="16" name="椭圆 15"/>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 name="组合 16"/>
          <p:cNvGrpSpPr/>
          <p:nvPr/>
        </p:nvGrpSpPr>
        <p:grpSpPr>
          <a:xfrm>
            <a:off x="1195295" y="3049342"/>
            <a:ext cx="6828790" cy="673100"/>
            <a:chOff x="1496285" y="2338142"/>
            <a:chExt cx="6828790" cy="673100"/>
          </a:xfrm>
        </p:grpSpPr>
        <p:sp>
          <p:nvSpPr>
            <p:cNvPr id="18" name="文本框 17"/>
            <p:cNvSpPr txBox="1"/>
            <p:nvPr/>
          </p:nvSpPr>
          <p:spPr>
            <a:xfrm>
              <a:off x="1660750" y="2510227"/>
              <a:ext cx="6664325" cy="460375"/>
            </a:xfrm>
            <a:prstGeom prst="rect">
              <a:avLst/>
            </a:prstGeom>
            <a:noFill/>
          </p:spPr>
          <p:txBody>
            <a:bodyPr wrap="square" rtlCol="0">
              <a:spAutoFit/>
            </a:bodyPr>
            <a:lstStyle/>
            <a:p>
              <a:r>
                <a:rPr lang="zh-CN" altLang="en-US" sz="2400" b="1" dirty="0">
                  <a:solidFill>
                    <a:schemeClr val="bg1"/>
                  </a:solidFill>
                  <a:latin typeface="黑体" panose="02010609060101010101" charset="-122"/>
                  <a:ea typeface="黑体" panose="02010609060101010101" charset="-122"/>
                  <a:cs typeface="黑体" panose="02010609060101010101" charset="-122"/>
                </a:rPr>
                <a:t>0</a:t>
              </a:r>
              <a:r>
                <a:rPr lang="en-US" altLang="zh-CN" sz="2400" b="1" dirty="0">
                  <a:solidFill>
                    <a:schemeClr val="bg1"/>
                  </a:solidFill>
                  <a:latin typeface="黑体" panose="02010609060101010101" charset="-122"/>
                  <a:ea typeface="黑体" panose="02010609060101010101" charset="-122"/>
                  <a:cs typeface="黑体" panose="02010609060101010101" charset="-122"/>
                </a:rPr>
                <a:t>3</a:t>
              </a:r>
              <a:r>
                <a:rPr lang="zh-CN" altLang="en-US" sz="2400" b="1" dirty="0">
                  <a:solidFill>
                    <a:schemeClr val="bg1"/>
                  </a:solidFill>
                  <a:latin typeface="黑体" panose="02010609060101010101" charset="-122"/>
                  <a:ea typeface="黑体" panose="02010609060101010101" charset="-122"/>
                  <a:cs typeface="黑体" panose="02010609060101010101" charset="-122"/>
                </a:rPr>
                <a:t>-</a:t>
              </a:r>
              <a:r>
                <a:rPr lang="zh-CN" altLang="en-US" sz="2400" b="1">
                  <a:solidFill>
                    <a:schemeClr val="bg1"/>
                  </a:solidFill>
                  <a:latin typeface="黑体" panose="02010609060101010101" charset="-122"/>
                  <a:ea typeface="黑体" panose="02010609060101010101" charset="-122"/>
                  <a:cs typeface="黑体" panose="02010609060101010101" charset="-122"/>
                  <a:sym typeface="+mn-ea"/>
                </a:rPr>
                <a:t>公众网民版主要发现</a:t>
              </a:r>
              <a:endParaRPr lang="zh-CN" altLang="en-US" sz="2400" dirty="0">
                <a:solidFill>
                  <a:schemeClr val="bg1"/>
                </a:solidFill>
                <a:latin typeface="黑体" panose="02010609060101010101" charset="-122"/>
                <a:ea typeface="黑体" panose="02010609060101010101" charset="-122"/>
                <a:cs typeface="黑体" panose="02010609060101010101" charset="-122"/>
              </a:endParaRPr>
            </a:p>
          </p:txBody>
        </p:sp>
        <p:sp>
          <p:nvSpPr>
            <p:cNvPr id="19" name="椭圆 18"/>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2" name="组合 21"/>
          <p:cNvGrpSpPr/>
          <p:nvPr/>
        </p:nvGrpSpPr>
        <p:grpSpPr>
          <a:xfrm>
            <a:off x="1195295" y="2456252"/>
            <a:ext cx="5203825" cy="673100"/>
            <a:chOff x="1496285" y="2338142"/>
            <a:chExt cx="5203825" cy="673100"/>
          </a:xfrm>
        </p:grpSpPr>
        <p:sp>
          <p:nvSpPr>
            <p:cNvPr id="23" name="文本框 22"/>
            <p:cNvSpPr txBox="1"/>
            <p:nvPr/>
          </p:nvSpPr>
          <p:spPr>
            <a:xfrm>
              <a:off x="1660750" y="2510227"/>
              <a:ext cx="5039360" cy="460375"/>
            </a:xfrm>
            <a:prstGeom prst="rect">
              <a:avLst/>
            </a:prstGeom>
            <a:noFill/>
          </p:spPr>
          <p:txBody>
            <a:bodyPr wrap="square" rtlCol="0">
              <a:spAutoFit/>
            </a:bodyPr>
            <a:lstStyle/>
            <a:p>
              <a:r>
                <a:rPr lang="en-US" altLang="zh-CN" sz="2400" b="1">
                  <a:solidFill>
                    <a:schemeClr val="bg1"/>
                  </a:solidFill>
                  <a:latin typeface="黑体" panose="02010609060101010101" charset="-122"/>
                  <a:ea typeface="黑体" panose="02010609060101010101" charset="-122"/>
                  <a:cs typeface="黑体" panose="02010609060101010101" charset="-122"/>
                </a:rPr>
                <a:t>02-</a:t>
              </a:r>
              <a:r>
                <a:rPr lang="zh-CN" altLang="en-US" sz="2400" b="1">
                  <a:solidFill>
                    <a:schemeClr val="bg1"/>
                  </a:solidFill>
                  <a:latin typeface="黑体" panose="02010609060101010101" charset="-122"/>
                  <a:ea typeface="黑体" panose="02010609060101010101" charset="-122"/>
                  <a:cs typeface="黑体" panose="02010609060101010101" charset="-122"/>
                </a:rPr>
                <a:t>河南省网民安全感满意度情况</a:t>
              </a:r>
              <a:endParaRPr lang="zh-CN" altLang="en-US" sz="2400" b="1" dirty="0">
                <a:solidFill>
                  <a:schemeClr val="bg1"/>
                </a:solidFill>
                <a:latin typeface="黑体" panose="02010609060101010101" charset="-122"/>
                <a:ea typeface="黑体" panose="02010609060101010101" charset="-122"/>
                <a:cs typeface="黑体" panose="02010609060101010101" charset="-122"/>
              </a:endParaRPr>
            </a:p>
          </p:txBody>
        </p:sp>
        <p:sp>
          <p:nvSpPr>
            <p:cNvPr id="24" name="椭圆 23"/>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ustDataLst>
      <p:tags r:id="rId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r>
              <a:rPr lang="zh-CN">
                <a:solidFill>
                  <a:schemeClr val="accent1">
                    <a:lumMod val="75000"/>
                  </a:schemeClr>
                </a:solidFill>
              </a:rPr>
              <a:t>八、公众网民网络素养偏向理性，专项整治行为好评度高</a:t>
            </a:r>
            <a:endParaRPr lang="zh-CN">
              <a:solidFill>
                <a:schemeClr val="accent1">
                  <a:lumMod val="75000"/>
                </a:schemeClr>
              </a:solidFill>
            </a:endParaRPr>
          </a:p>
        </p:txBody>
      </p:sp>
      <p:sp>
        <p:nvSpPr>
          <p:cNvPr id="6" name="文本框 5"/>
          <p:cNvSpPr txBox="1"/>
          <p:nvPr/>
        </p:nvSpPr>
        <p:spPr>
          <a:xfrm>
            <a:off x="60960" y="1193800"/>
            <a:ext cx="5606415" cy="112522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参与调查的公众网民对遭遇网络暴力行为情况，最多选择的是没有（选择率，40.79%），其次是很少（选择率，26.61%）、偶尔会（选择率21.97%）、比较多（选择率，6.14%），而非常多（选择率，4.49%）。</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2724785" y="3175000"/>
            <a:ext cx="5606415" cy="898525"/>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参与调查的公众网民对自己或身边人网络活动的渗透率为：排第一位是从不（渗透率76.81%）、第二位是网络对骂（渗透率9.55%）、第三位是帮推转发（渗透率9.44%）。</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28" name="Drawing 228" descr="Generated"/>
          <p:cNvPicPr>
            <a:picLocks noChangeAspect="1"/>
          </p:cNvPicPr>
          <p:nvPr/>
        </p:nvPicPr>
        <p:blipFill>
          <a:blip r:embed="rId7"/>
          <a:stretch>
            <a:fillRect/>
          </a:stretch>
        </p:blipFill>
        <p:spPr>
          <a:xfrm>
            <a:off x="5667375" y="284480"/>
            <a:ext cx="3129915" cy="2773045"/>
          </a:xfrm>
          <a:prstGeom prst="rect">
            <a:avLst/>
          </a:prstGeom>
        </p:spPr>
      </p:pic>
      <p:pic>
        <p:nvPicPr>
          <p:cNvPr id="232" name="Drawing 232" descr="Generated"/>
          <p:cNvPicPr>
            <a:picLocks noChangeAspect="1"/>
          </p:cNvPicPr>
          <p:nvPr/>
        </p:nvPicPr>
        <p:blipFill>
          <a:blip r:embed="rId8"/>
          <a:stretch>
            <a:fillRect/>
          </a:stretch>
        </p:blipFill>
        <p:spPr>
          <a:xfrm>
            <a:off x="0" y="2319020"/>
            <a:ext cx="2753995" cy="2439670"/>
          </a:xfrm>
          <a:prstGeom prst="rect">
            <a:avLst/>
          </a:prstGeom>
        </p:spPr>
      </p:pic>
    </p:spTree>
    <p:custDataLst>
      <p:tags r:id="rId9"/>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endParaRPr lang="zh-CN">
              <a:solidFill>
                <a:schemeClr val="accent1">
                  <a:lumMod val="75000"/>
                </a:schemeClr>
              </a:solidFill>
            </a:endParaRPr>
          </a:p>
        </p:txBody>
      </p:sp>
      <p:sp>
        <p:nvSpPr>
          <p:cNvPr id="6" name="文本框 5"/>
          <p:cNvSpPr txBox="1"/>
          <p:nvPr/>
        </p:nvSpPr>
        <p:spPr>
          <a:xfrm>
            <a:off x="60960" y="827405"/>
            <a:ext cx="5606415" cy="1236345"/>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参与调查的公众网民对今年中央网信办开展的</a:t>
            </a:r>
            <a:r>
              <a:rPr sz="1600" dirty="0">
                <a:latin typeface="宋体" panose="02010600030101010101" pitchFamily="2" charset="-122"/>
                <a:ea typeface="宋体" panose="02010600030101010101" pitchFamily="2" charset="-122"/>
                <a:cs typeface="宋体" panose="02010600030101010101" pitchFamily="2" charset="-122"/>
                <a:sym typeface="+mn-ea"/>
              </a:rPr>
              <a:t>集中治理网络暴力问题</a:t>
            </a:r>
            <a:r>
              <a:rPr lang="zh-CN" sz="1600" dirty="0">
                <a:latin typeface="宋体" panose="02010600030101010101" pitchFamily="2" charset="-122"/>
                <a:ea typeface="宋体" panose="02010600030101010101" pitchFamily="2" charset="-122"/>
                <a:cs typeface="宋体" panose="02010600030101010101" pitchFamily="2" charset="-122"/>
                <a:sym typeface="+mn-ea"/>
              </a:rPr>
              <a:t>的</a:t>
            </a:r>
            <a:r>
              <a:rPr sz="1600" dirty="0">
                <a:latin typeface="宋体" panose="02010600030101010101" pitchFamily="2" charset="-122"/>
                <a:ea typeface="宋体" panose="02010600030101010101" pitchFamily="2" charset="-122"/>
                <a:cs typeface="宋体" panose="02010600030101010101" pitchFamily="2" charset="-122"/>
                <a:sym typeface="+mn-ea"/>
              </a:rPr>
              <a:t>“清朗网络暴力专项治理行动”整治专项行动成效的评价：认为满意以上的占62.00%，31.42%认为一般。</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38" name="Drawing 238" descr="Generated"/>
          <p:cNvPicPr>
            <a:picLocks noChangeAspect="1"/>
          </p:cNvPicPr>
          <p:nvPr/>
        </p:nvPicPr>
        <p:blipFill>
          <a:blip r:embed="rId7"/>
          <a:stretch>
            <a:fillRect/>
          </a:stretch>
        </p:blipFill>
        <p:spPr>
          <a:xfrm>
            <a:off x="5625465" y="39370"/>
            <a:ext cx="2705735" cy="2397760"/>
          </a:xfrm>
          <a:prstGeom prst="rect">
            <a:avLst/>
          </a:prstGeom>
        </p:spPr>
      </p:pic>
      <p:pic>
        <p:nvPicPr>
          <p:cNvPr id="240" name="Drawing 240" descr="Generated"/>
          <p:cNvPicPr>
            <a:picLocks noChangeAspect="1"/>
          </p:cNvPicPr>
          <p:nvPr/>
        </p:nvPicPr>
        <p:blipFill>
          <a:blip r:embed="rId8"/>
          <a:stretch>
            <a:fillRect/>
          </a:stretch>
        </p:blipFill>
        <p:spPr>
          <a:xfrm>
            <a:off x="187325" y="1835150"/>
            <a:ext cx="3350895" cy="2968625"/>
          </a:xfrm>
          <a:prstGeom prst="rect">
            <a:avLst/>
          </a:prstGeom>
        </p:spPr>
      </p:pic>
      <p:sp>
        <p:nvSpPr>
          <p:cNvPr id="101" name="文本框 100"/>
          <p:cNvSpPr txBox="1"/>
          <p:nvPr/>
        </p:nvSpPr>
        <p:spPr>
          <a:xfrm>
            <a:off x="3410585" y="2437130"/>
            <a:ext cx="5667375" cy="2306955"/>
          </a:xfrm>
          <a:prstGeom prst="rect">
            <a:avLst/>
          </a:prstGeom>
          <a:noFill/>
          <a:ln w="9525">
            <a:noFill/>
          </a:ln>
        </p:spPr>
        <p:txBody>
          <a:bodyPr wrap="square">
            <a:spAutoFit/>
          </a:bodyPr>
          <a:p>
            <a:pPr indent="304800"/>
            <a:r>
              <a:rPr sz="1600" b="0" dirty="0">
                <a:latin typeface="宋体" panose="02010600030101010101" pitchFamily="2" charset="-122"/>
                <a:ea typeface="宋体" panose="02010600030101010101" pitchFamily="2" charset="-122"/>
                <a:cs typeface="宋体" panose="02010600030101010101" pitchFamily="2" charset="-122"/>
              </a:rPr>
              <a:t>参与调查的公众网民对改善网络环境、减少网络暴力等网络文明行为工作的期望主要有：第一位是“加强打击网络暴力行为，打造清朗网络空间”（选择率69.33%），第二位是“推动社会力量参与共治，设立和完善求助渠道，提供心理疏导”（选择率66.18%），第三位是“加强司法救济，严惩施暴者，还受害者一个公道”（选择率59.66%）、第四位是“强化平台主体责任，维护网络秩序，防止网络霸凌发生”（选择率59.51%），第五位是“加强教育培训，提高网民自我保护能力”（选择率52.63%），</a:t>
            </a:r>
            <a:endParaRPr sz="1600" b="0"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9"/>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1"/>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2"/>
          <a:srcRect r="22272" b="22483"/>
          <a:stretch>
            <a:fillRect/>
          </a:stretch>
        </p:blipFill>
        <p:spPr>
          <a:xfrm>
            <a:off x="7947660" y="-40640"/>
            <a:ext cx="1207770" cy="880110"/>
          </a:xfrm>
          <a:prstGeom prst="rect">
            <a:avLst/>
          </a:prstGeom>
        </p:spPr>
      </p:pic>
      <p:pic>
        <p:nvPicPr>
          <p:cNvPr id="7" name="图片 6" descr="网安联logo3"/>
          <p:cNvPicPr>
            <a:picLocks noChangeAspect="1"/>
          </p:cNvPicPr>
          <p:nvPr/>
        </p:nvPicPr>
        <p:blipFill>
          <a:blip r:embed="rId3"/>
          <a:stretch>
            <a:fillRect/>
          </a:stretch>
        </p:blipFill>
        <p:spPr>
          <a:xfrm>
            <a:off x="7275830" y="-29845"/>
            <a:ext cx="1480820" cy="1047115"/>
          </a:xfrm>
          <a:prstGeom prst="rect">
            <a:avLst/>
          </a:prstGeom>
        </p:spPr>
      </p:pic>
      <p:sp>
        <p:nvSpPr>
          <p:cNvPr id="2" name="矩形 1"/>
          <p:cNvSpPr/>
          <p:nvPr/>
        </p:nvSpPr>
        <p:spPr>
          <a:xfrm>
            <a:off x="0" y="114443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1090104" y="1205664"/>
            <a:ext cx="6964045" cy="2059305"/>
            <a:chOff x="1286464" y="1796419"/>
            <a:chExt cx="9285393" cy="2745739"/>
          </a:xfrm>
        </p:grpSpPr>
        <p:sp>
          <p:nvSpPr>
            <p:cNvPr id="134" name="文本框 133"/>
            <p:cNvSpPr txBox="1"/>
            <p:nvPr/>
          </p:nvSpPr>
          <p:spPr>
            <a:xfrm>
              <a:off x="1286464" y="3497372"/>
              <a:ext cx="9285393" cy="10447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从业人员版主要发现</a:t>
              </a:r>
              <a:endParaRPr kumimoji="0" lang="zh-CN"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5" name="文本框 134"/>
            <p:cNvSpPr txBox="1"/>
            <p:nvPr/>
          </p:nvSpPr>
          <p:spPr>
            <a:xfrm>
              <a:off x="2774058" y="1796419"/>
              <a:ext cx="2363893" cy="73744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PART 04</a:t>
              </a:r>
              <a:endParaRPr kumimoji="0" lang="en-US" altLang="zh-CN"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14443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14443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custDataLst>
              <p:tags r:id="rId4"/>
            </p:custDataLst>
          </p:nvPr>
        </p:nvPicPr>
        <p:blipFill>
          <a:blip r:embed="rId5"/>
          <a:srcRect l="65278" b="80121"/>
          <a:stretch>
            <a:fillRect/>
          </a:stretch>
        </p:blipFill>
        <p:spPr>
          <a:xfrm>
            <a:off x="565150" y="359410"/>
            <a:ext cx="3175000" cy="250825"/>
          </a:xfrm>
          <a:prstGeom prst="rect">
            <a:avLst/>
          </a:prstGeom>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endParaRPr lang="zh-CN">
              <a:solidFill>
                <a:schemeClr val="accent1">
                  <a:lumMod val="75000"/>
                </a:schemeClr>
              </a:solidFill>
            </a:endParaRPr>
          </a:p>
        </p:txBody>
      </p:sp>
      <p:sp>
        <p:nvSpPr>
          <p:cNvPr id="6" name="文本框 5"/>
          <p:cNvSpPr txBox="1"/>
          <p:nvPr/>
        </p:nvSpPr>
        <p:spPr>
          <a:xfrm>
            <a:off x="0" y="1127760"/>
            <a:ext cx="5606415" cy="1236345"/>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从业人员对使用网络时的总体安全感觉是：感到安全占38.01%，非常安全占27.51%，两者相加占65.52%。评价一般的占29.72%，显示从业人员对网络安全持有保留态度。在负面评价方面，持不安全评价的占3.54%，非常不安全的评价占1.23%，两者相加，持不安全评价或非常不安全评价的占4.77%。</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55" name="Drawing 255" descr="Generated"/>
          <p:cNvPicPr>
            <a:picLocks noChangeAspect="1"/>
          </p:cNvPicPr>
          <p:nvPr/>
        </p:nvPicPr>
        <p:blipFill>
          <a:blip r:embed="rId7"/>
          <a:stretch>
            <a:fillRect/>
          </a:stretch>
        </p:blipFill>
        <p:spPr>
          <a:xfrm>
            <a:off x="6001385" y="359410"/>
            <a:ext cx="2712085" cy="2402840"/>
          </a:xfrm>
          <a:prstGeom prst="rect">
            <a:avLst/>
          </a:prstGeom>
        </p:spPr>
      </p:pic>
      <p:sp>
        <p:nvSpPr>
          <p:cNvPr id="7" name="文本框 6"/>
          <p:cNvSpPr txBox="1"/>
          <p:nvPr/>
        </p:nvSpPr>
        <p:spPr>
          <a:xfrm>
            <a:off x="0" y="628015"/>
            <a:ext cx="7354570" cy="722630"/>
          </a:xfrm>
          <a:prstGeom prst="rect">
            <a:avLst/>
          </a:prstGeom>
          <a:noFill/>
        </p:spPr>
        <p:txBody>
          <a:bodyPr wrap="square" rtlCol="0">
            <a:noAutofit/>
          </a:bodyPr>
          <a:p>
            <a:r>
              <a:rPr lang="zh-CN">
                <a:solidFill>
                  <a:schemeClr val="accent1">
                    <a:lumMod val="75000"/>
                  </a:schemeClr>
                </a:solidFill>
              </a:rPr>
              <a:t>九、网络从业人员对网络安全感满意度高，网络安全状况得到提升</a:t>
            </a:r>
            <a:endParaRPr lang="zh-CN" altLang="en-US">
              <a:solidFill>
                <a:schemeClr val="accent1">
                  <a:lumMod val="75000"/>
                </a:schemeClr>
              </a:solidFill>
            </a:endParaRPr>
          </a:p>
        </p:txBody>
      </p:sp>
      <p:pic>
        <p:nvPicPr>
          <p:cNvPr id="256" name="Drawing 256" descr="Generated"/>
          <p:cNvPicPr>
            <a:picLocks noChangeAspect="1"/>
          </p:cNvPicPr>
          <p:nvPr/>
        </p:nvPicPr>
        <p:blipFill>
          <a:blip r:embed="rId8"/>
          <a:stretch>
            <a:fillRect/>
          </a:stretch>
        </p:blipFill>
        <p:spPr>
          <a:xfrm>
            <a:off x="307340" y="2370455"/>
            <a:ext cx="2882265" cy="2553335"/>
          </a:xfrm>
          <a:prstGeom prst="rect">
            <a:avLst/>
          </a:prstGeom>
        </p:spPr>
      </p:pic>
      <p:sp>
        <p:nvSpPr>
          <p:cNvPr id="8" name="文本框 7"/>
          <p:cNvSpPr txBox="1"/>
          <p:nvPr/>
        </p:nvSpPr>
        <p:spPr>
          <a:xfrm>
            <a:off x="3244215" y="3159760"/>
            <a:ext cx="5606415" cy="176403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在网络安全状况方面，与去年（2021年）相比，45.84%的从业人员认为网络安全状况有明显改善，35.26%的从业人员认为有略有改善。达81.10%从业人员网民认为网络安全状况有提升。</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9"/>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endParaRPr lang="zh-CN">
              <a:solidFill>
                <a:schemeClr val="accent1">
                  <a:lumMod val="75000"/>
                </a:schemeClr>
              </a:solidFill>
            </a:endParaRPr>
          </a:p>
        </p:txBody>
      </p:sp>
      <p:sp>
        <p:nvSpPr>
          <p:cNvPr id="6" name="文本框 5"/>
          <p:cNvSpPr txBox="1"/>
          <p:nvPr/>
        </p:nvSpPr>
        <p:spPr>
          <a:xfrm>
            <a:off x="0" y="1000760"/>
            <a:ext cx="9078595" cy="3928745"/>
          </a:xfrm>
          <a:prstGeom prst="rect">
            <a:avLst/>
          </a:prstGeom>
          <a:noFill/>
        </p:spPr>
        <p:txBody>
          <a:bodyPr wrap="square" rtlCol="0">
            <a:noAutofit/>
          </a:bodyPr>
          <a:p>
            <a:pPr marL="285750" indent="-285750">
              <a:lnSpc>
                <a:spcPct val="100000"/>
              </a:lnSpc>
              <a:spcBef>
                <a:spcPts val="0"/>
              </a:spcBef>
              <a:buFont typeface="Wingdings" panose="05000000000000000000" charset="0"/>
              <a:buChar char="Ø"/>
            </a:pPr>
            <a:r>
              <a:rPr sz="1400" b="1" dirty="0">
                <a:latin typeface="宋体" panose="02010600030101010101" pitchFamily="2" charset="-122"/>
                <a:ea typeface="宋体" panose="02010600030101010101" pitchFamily="2" charset="-122"/>
                <a:cs typeface="宋体" panose="02010600030101010101" pitchFamily="2" charset="-122"/>
                <a:sym typeface="+mn-ea"/>
              </a:rPr>
              <a:t>68.03%从业人员所在单位设置了网络安全专门机构，</a:t>
            </a:r>
            <a:r>
              <a:rPr sz="1400" dirty="0">
                <a:latin typeface="宋体" panose="02010600030101010101" pitchFamily="2" charset="-122"/>
                <a:ea typeface="宋体" panose="02010600030101010101" pitchFamily="2" charset="-122"/>
                <a:cs typeface="宋体" panose="02010600030101010101" pitchFamily="2" charset="-122"/>
                <a:sym typeface="+mn-ea"/>
              </a:rPr>
              <a:t>14.07%的从业人员单位没有设置专门的网络安全保护机构。</a:t>
            </a: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r>
              <a:rPr sz="1400" b="1" dirty="0">
                <a:latin typeface="宋体" panose="02010600030101010101" pitchFamily="2" charset="-122"/>
                <a:ea typeface="宋体" panose="02010600030101010101" pitchFamily="2" charset="-122"/>
                <a:cs typeface="宋体" panose="02010600030101010101" pitchFamily="2" charset="-122"/>
                <a:sym typeface="+mn-ea"/>
              </a:rPr>
              <a:t>74.38%从业人员所在单位落实了网络安全责任人</a:t>
            </a:r>
            <a:r>
              <a:rPr sz="1400" dirty="0">
                <a:latin typeface="宋体" panose="02010600030101010101" pitchFamily="2" charset="-122"/>
                <a:ea typeface="宋体" panose="02010600030101010101" pitchFamily="2" charset="-122"/>
                <a:cs typeface="宋体" panose="02010600030101010101" pitchFamily="2" charset="-122"/>
                <a:sym typeface="+mn-ea"/>
              </a:rPr>
              <a:t>，10.11%的从业人员单位没有落实。</a:t>
            </a: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r>
              <a:rPr sz="1400" b="1" dirty="0">
                <a:latin typeface="宋体" panose="02010600030101010101" pitchFamily="2" charset="-122"/>
                <a:ea typeface="宋体" panose="02010600030101010101" pitchFamily="2" charset="-122"/>
                <a:cs typeface="宋体" panose="02010600030101010101" pitchFamily="2" charset="-122"/>
                <a:sym typeface="+mn-ea"/>
              </a:rPr>
              <a:t>74.99%从业人员所在单位有效地落实了责任追究措施</a:t>
            </a:r>
            <a:r>
              <a:rPr sz="1400" dirty="0">
                <a:latin typeface="宋体" panose="02010600030101010101" pitchFamily="2" charset="-122"/>
                <a:ea typeface="宋体" panose="02010600030101010101" pitchFamily="2" charset="-122"/>
                <a:cs typeface="宋体" panose="02010600030101010101" pitchFamily="2" charset="-122"/>
                <a:sym typeface="+mn-ea"/>
              </a:rPr>
              <a:t>，8.79%的从业人员单位没有落实。</a:t>
            </a: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r>
              <a:rPr sz="1400" b="1" dirty="0">
                <a:latin typeface="宋体" panose="02010600030101010101" pitchFamily="2" charset="-122"/>
                <a:ea typeface="宋体" panose="02010600030101010101" pitchFamily="2" charset="-122"/>
                <a:cs typeface="宋体" panose="02010600030101010101" pitchFamily="2" charset="-122"/>
                <a:sym typeface="+mn-ea"/>
              </a:rPr>
              <a:t>75.34%从业人员所在单位定期对重要的信息系统/业务系统进行安全检查</a:t>
            </a:r>
            <a:r>
              <a:rPr sz="1400" dirty="0">
                <a:latin typeface="宋体" panose="02010600030101010101" pitchFamily="2" charset="-122"/>
                <a:ea typeface="宋体" panose="02010600030101010101" pitchFamily="2" charset="-122"/>
                <a:cs typeface="宋体" panose="02010600030101010101" pitchFamily="2" charset="-122"/>
                <a:sym typeface="+mn-ea"/>
              </a:rPr>
              <a:t>，7.67%从业人员所在单位没有定期进行安全检查，16.98%从业人员表示不了解。</a:t>
            </a: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r>
              <a:rPr sz="1400" dirty="0">
                <a:latin typeface="宋体" panose="02010600030101010101" pitchFamily="2" charset="-122"/>
                <a:ea typeface="宋体" panose="02010600030101010101" pitchFamily="2" charset="-122"/>
                <a:cs typeface="宋体" panose="02010600030101010101" pitchFamily="2" charset="-122"/>
                <a:sym typeface="+mn-ea"/>
              </a:rPr>
              <a:t>从业人员参与所在单位等保或关保合规情况：</a:t>
            </a:r>
            <a:r>
              <a:rPr sz="1400" b="1" dirty="0">
                <a:latin typeface="宋体" panose="02010600030101010101" pitchFamily="2" charset="-122"/>
                <a:ea typeface="宋体" panose="02010600030101010101" pitchFamily="2" charset="-122"/>
                <a:cs typeface="宋体" panose="02010600030101010101" pitchFamily="2" charset="-122"/>
                <a:sym typeface="+mn-ea"/>
              </a:rPr>
              <a:t>22.76%从业人员主持主管所在单位等保或关保合规工作，17.99%从业人员主要参与所在单位等保或关保合规工作，</a:t>
            </a:r>
            <a:r>
              <a:rPr sz="1400" dirty="0">
                <a:latin typeface="宋体" panose="02010600030101010101" pitchFamily="2" charset="-122"/>
                <a:ea typeface="宋体" panose="02010600030101010101" pitchFamily="2" charset="-122"/>
                <a:cs typeface="宋体" panose="02010600030101010101" pitchFamily="2" charset="-122"/>
                <a:sym typeface="+mn-ea"/>
              </a:rPr>
              <a:t>34.66%从业人员一般性参与所在单位等保或关保合规工作，24.59%从业人员没有参与。</a:t>
            </a: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r>
              <a:rPr sz="1400" b="1" dirty="0">
                <a:latin typeface="宋体" panose="02010600030101010101" pitchFamily="2" charset="-122"/>
                <a:ea typeface="宋体" panose="02010600030101010101" pitchFamily="2" charset="-122"/>
                <a:cs typeface="宋体" panose="02010600030101010101" pitchFamily="2" charset="-122"/>
                <a:sym typeface="+mn-ea"/>
              </a:rPr>
              <a:t>41.77%从业人员了解网络安全等级保护制度2.0国家标准的要求</a:t>
            </a:r>
            <a:r>
              <a:rPr sz="1400" dirty="0">
                <a:latin typeface="宋体" panose="02010600030101010101" pitchFamily="2" charset="-122"/>
                <a:ea typeface="宋体" panose="02010600030101010101" pitchFamily="2" charset="-122"/>
                <a:cs typeface="宋体" panose="02010600030101010101" pitchFamily="2" charset="-122"/>
                <a:sym typeface="+mn-ea"/>
              </a:rPr>
              <a:t>，34.15%从业人员知道等级保护但不了解等级保护2.0，</a:t>
            </a:r>
            <a:r>
              <a:rPr sz="1400" u="sng" dirty="0">
                <a:latin typeface="宋体" panose="02010600030101010101" pitchFamily="2" charset="-122"/>
                <a:ea typeface="宋体" panose="02010600030101010101" pitchFamily="2" charset="-122"/>
                <a:cs typeface="宋体" panose="02010600030101010101" pitchFamily="2" charset="-122"/>
                <a:sym typeface="+mn-ea"/>
              </a:rPr>
              <a:t>24.09%从业人员表示完全不了解</a:t>
            </a:r>
            <a:r>
              <a:rPr sz="1400" dirty="0">
                <a:latin typeface="宋体" panose="02010600030101010101" pitchFamily="2" charset="-122"/>
                <a:ea typeface="宋体" panose="02010600030101010101" pitchFamily="2" charset="-122"/>
                <a:cs typeface="宋体" panose="02010600030101010101" pitchFamily="2" charset="-122"/>
                <a:sym typeface="+mn-ea"/>
              </a:rPr>
              <a:t>。</a:t>
            </a: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endParaRPr sz="14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r>
              <a:rPr sz="1400" dirty="0">
                <a:latin typeface="宋体" panose="02010600030101010101" pitchFamily="2" charset="-122"/>
                <a:ea typeface="宋体" panose="02010600030101010101" pitchFamily="2" charset="-122"/>
                <a:cs typeface="宋体" panose="02010600030101010101" pitchFamily="2" charset="-122"/>
                <a:sym typeface="+mn-ea"/>
              </a:rPr>
              <a:t>从业人员对所在单位安全管理状况满意度评价方面，</a:t>
            </a:r>
            <a:r>
              <a:rPr sz="1400" b="1" dirty="0">
                <a:latin typeface="宋体" panose="02010600030101010101" pitchFamily="2" charset="-122"/>
                <a:ea typeface="宋体" panose="02010600030101010101" pitchFamily="2" charset="-122"/>
                <a:cs typeface="宋体" panose="02010600030101010101" pitchFamily="2" charset="-122"/>
                <a:sym typeface="+mn-ea"/>
              </a:rPr>
              <a:t>74.70%从业人员表示满意或非常满意</a:t>
            </a:r>
            <a:r>
              <a:rPr sz="1400" dirty="0">
                <a:latin typeface="宋体" panose="02010600030101010101" pitchFamily="2" charset="-122"/>
                <a:ea typeface="宋体" panose="02010600030101010101" pitchFamily="2" charset="-122"/>
                <a:cs typeface="宋体" panose="02010600030101010101" pitchFamily="2" charset="-122"/>
                <a:sym typeface="+mn-ea"/>
              </a:rPr>
              <a:t>，其中30.38%从业人员表示满意，44.32%从业人员表示非常满意。</a:t>
            </a:r>
            <a:endParaRPr sz="14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0" y="628015"/>
            <a:ext cx="7737475" cy="458470"/>
          </a:xfrm>
          <a:prstGeom prst="rect">
            <a:avLst/>
          </a:prstGeom>
          <a:noFill/>
        </p:spPr>
        <p:txBody>
          <a:bodyPr wrap="square" rtlCol="0">
            <a:noAutofit/>
          </a:bodyPr>
          <a:p>
            <a:r>
              <a:rPr lang="zh-CN">
                <a:solidFill>
                  <a:schemeClr val="accent1">
                    <a:lumMod val="75000"/>
                  </a:schemeClr>
                </a:solidFill>
              </a:rPr>
              <a:t>十、网络安全合规建设仍在路上，从业人员对所在单位安全管理状况满意</a:t>
            </a:r>
            <a:endParaRPr lang="zh-CN" altLang="en-US">
              <a:solidFill>
                <a:schemeClr val="accent1">
                  <a:lumMod val="75000"/>
                </a:schemeClr>
              </a:solidFill>
            </a:endParaRPr>
          </a:p>
        </p:txBody>
      </p:sp>
    </p:spTree>
    <p:custDataLst>
      <p:tags r:id="rId7"/>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endParaRPr lang="zh-CN">
              <a:solidFill>
                <a:schemeClr val="accent1">
                  <a:lumMod val="75000"/>
                </a:schemeClr>
              </a:solidFill>
            </a:endParaRPr>
          </a:p>
        </p:txBody>
      </p:sp>
      <p:sp>
        <p:nvSpPr>
          <p:cNvPr id="6" name="文本框 5"/>
          <p:cNvSpPr txBox="1"/>
          <p:nvPr/>
        </p:nvSpPr>
        <p:spPr>
          <a:xfrm>
            <a:off x="187325" y="1137285"/>
            <a:ext cx="8220075" cy="1911350"/>
          </a:xfrm>
          <a:prstGeom prst="rect">
            <a:avLst/>
          </a:prstGeom>
          <a:noFill/>
        </p:spPr>
        <p:txBody>
          <a:bodyPr wrap="square" rtlCol="0">
            <a:noAutofit/>
          </a:bodyPr>
          <a:p>
            <a:pPr marL="285750" indent="-285750">
              <a:lnSpc>
                <a:spcPct val="100000"/>
              </a:lnSpc>
              <a:spcBef>
                <a:spcPts val="0"/>
              </a:spcBef>
              <a:buFont typeface="Wingdings" panose="05000000000000000000" charset="0"/>
              <a:buChar char="Ø"/>
            </a:pPr>
            <a:r>
              <a:rPr sz="1600" dirty="0">
                <a:latin typeface="宋体" panose="02010600030101010101" pitchFamily="2" charset="-122"/>
                <a:ea typeface="宋体" panose="02010600030101010101" pitchFamily="2" charset="-122"/>
                <a:cs typeface="宋体" panose="02010600030101010101" pitchFamily="2" charset="-122"/>
                <a:sym typeface="+mn-ea"/>
              </a:rPr>
              <a:t>对关键信息基础设施保护要求的认识方面，44.71%从业人员认为了解而且单位已经实施，14.58%从业人员认为了解但还没有实施，18.13%认为知道但不清楚具体要求，22.58%认为不了解。</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r>
              <a:rPr sz="1600" dirty="0">
                <a:latin typeface="宋体" panose="02010600030101010101" pitchFamily="2" charset="-122"/>
                <a:ea typeface="宋体" panose="02010600030101010101" pitchFamily="2" charset="-122"/>
                <a:cs typeface="宋体" panose="02010600030101010101" pitchFamily="2" charset="-122"/>
                <a:sym typeface="+mn-ea"/>
              </a:rPr>
              <a:t>对关键信息基础设施安全保护核心岗位人员管理要求的认识方面，57.89%从业人员认为了解而且单位已经实施，17.44%从业人员认为了解但还没有实施，18.9%认为知道但不清楚具体要求，5.77%认为不了解。</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0" y="628015"/>
            <a:ext cx="7830820" cy="722630"/>
          </a:xfrm>
          <a:prstGeom prst="rect">
            <a:avLst/>
          </a:prstGeom>
          <a:noFill/>
        </p:spPr>
        <p:txBody>
          <a:bodyPr wrap="square" rtlCol="0">
            <a:noAutofit/>
          </a:bodyPr>
          <a:p>
            <a:r>
              <a:rPr lang="zh-CN">
                <a:solidFill>
                  <a:schemeClr val="accent1">
                    <a:lumMod val="75000"/>
                  </a:schemeClr>
                </a:solidFill>
              </a:rPr>
              <a:t>十一、关键信息基础设施安全保护过半企业已实施落实，建设效果逐步提高</a:t>
            </a:r>
            <a:endParaRPr lang="zh-CN">
              <a:solidFill>
                <a:schemeClr val="accent1">
                  <a:lumMod val="75000"/>
                </a:schemeClr>
              </a:solidFill>
            </a:endParaRPr>
          </a:p>
        </p:txBody>
      </p:sp>
      <p:pic>
        <p:nvPicPr>
          <p:cNvPr id="9" name="图片 8" descr="25110123wrwz"/>
          <p:cNvPicPr>
            <a:picLocks noChangeAspect="1"/>
          </p:cNvPicPr>
          <p:nvPr/>
        </p:nvPicPr>
        <p:blipFill>
          <a:blip r:embed="rId7"/>
          <a:srcRect b="8730"/>
          <a:stretch>
            <a:fillRect/>
          </a:stretch>
        </p:blipFill>
        <p:spPr>
          <a:xfrm>
            <a:off x="5872480" y="2944495"/>
            <a:ext cx="3121025" cy="1925320"/>
          </a:xfrm>
          <a:prstGeom prst="rect">
            <a:avLst/>
          </a:prstGeom>
        </p:spPr>
      </p:pic>
      <p:sp>
        <p:nvSpPr>
          <p:cNvPr id="10" name="文本框 9"/>
          <p:cNvSpPr txBox="1"/>
          <p:nvPr/>
        </p:nvSpPr>
        <p:spPr>
          <a:xfrm>
            <a:off x="186690" y="3112135"/>
            <a:ext cx="5503545" cy="1911350"/>
          </a:xfrm>
          <a:prstGeom prst="rect">
            <a:avLst/>
          </a:prstGeom>
          <a:noFill/>
        </p:spPr>
        <p:txBody>
          <a:bodyPr wrap="square" rtlCol="0">
            <a:noAutofit/>
          </a:bodyPr>
          <a:p>
            <a:pPr marL="285750" indent="-285750">
              <a:lnSpc>
                <a:spcPct val="100000"/>
              </a:lnSpc>
              <a:spcBef>
                <a:spcPts val="0"/>
              </a:spcBef>
              <a:buFont typeface="Wingdings" panose="05000000000000000000" charset="0"/>
              <a:buChar char="Ø"/>
            </a:pPr>
            <a:r>
              <a:rPr sz="1600" dirty="0">
                <a:latin typeface="宋体" panose="02010600030101010101" pitchFamily="2" charset="-122"/>
                <a:ea typeface="宋体" panose="02010600030101010101" pitchFamily="2" charset="-122"/>
                <a:cs typeface="宋体" panose="02010600030101010101" pitchFamily="2" charset="-122"/>
                <a:sym typeface="+mn-ea"/>
              </a:rPr>
              <a:t>对关键信息基础设施安全保护供应链安全管理要求的认识方面，59.18%从业人员认为了解而且单位已经实施，14.85%从业人员认为了解但还没有实施，19.18%认为知道但不清楚具体要求，6.79%认为不了解。</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8"/>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87325" y="705485"/>
            <a:ext cx="7354570" cy="722630"/>
          </a:xfrm>
          <a:prstGeom prst="rect">
            <a:avLst/>
          </a:prstGeom>
          <a:noFill/>
        </p:spPr>
        <p:txBody>
          <a:bodyPr wrap="square" rtlCol="0">
            <a:noAutofit/>
          </a:bodyPr>
          <a:p>
            <a:endParaRPr lang="zh-CN">
              <a:solidFill>
                <a:schemeClr val="accent1">
                  <a:lumMod val="75000"/>
                </a:schemeClr>
              </a:solidFill>
            </a:endParaRPr>
          </a:p>
        </p:txBody>
      </p:sp>
      <p:sp>
        <p:nvSpPr>
          <p:cNvPr id="7" name="文本框 6"/>
          <p:cNvSpPr txBox="1"/>
          <p:nvPr/>
        </p:nvSpPr>
        <p:spPr>
          <a:xfrm>
            <a:off x="0" y="628015"/>
            <a:ext cx="7830820" cy="722630"/>
          </a:xfrm>
          <a:prstGeom prst="rect">
            <a:avLst/>
          </a:prstGeom>
          <a:noFill/>
        </p:spPr>
        <p:txBody>
          <a:bodyPr wrap="square" rtlCol="0">
            <a:noAutofit/>
          </a:bodyPr>
          <a:p>
            <a:r>
              <a:rPr lang="zh-CN">
                <a:solidFill>
                  <a:schemeClr val="accent1">
                    <a:lumMod val="75000"/>
                  </a:schemeClr>
                </a:solidFill>
              </a:rPr>
              <a:t>十二、</a:t>
            </a:r>
            <a:r>
              <a:rPr lang="zh-CN">
                <a:solidFill>
                  <a:schemeClr val="accent1">
                    <a:lumMod val="75000"/>
                  </a:schemeClr>
                </a:solidFill>
                <a:sym typeface="+mn-ea"/>
              </a:rPr>
              <a:t>从业人员对网络安全行业问题高度关注</a:t>
            </a:r>
            <a:endParaRPr lang="zh-CN">
              <a:solidFill>
                <a:schemeClr val="accent1">
                  <a:lumMod val="75000"/>
                </a:schemeClr>
              </a:solidFill>
            </a:endParaRPr>
          </a:p>
          <a:p>
            <a:endParaRPr lang="zh-CN">
              <a:solidFill>
                <a:schemeClr val="accent1">
                  <a:lumMod val="75000"/>
                </a:schemeClr>
              </a:solidFill>
            </a:endParaRPr>
          </a:p>
        </p:txBody>
      </p:sp>
      <p:pic>
        <p:nvPicPr>
          <p:cNvPr id="314" name="Drawing 314" descr="Generated"/>
          <p:cNvPicPr>
            <a:picLocks noChangeAspect="1"/>
          </p:cNvPicPr>
          <p:nvPr/>
        </p:nvPicPr>
        <p:blipFill>
          <a:blip r:embed="rId7"/>
          <a:stretch>
            <a:fillRect/>
          </a:stretch>
        </p:blipFill>
        <p:spPr>
          <a:xfrm>
            <a:off x="5686425" y="1215390"/>
            <a:ext cx="2873375" cy="2545715"/>
          </a:xfrm>
          <a:prstGeom prst="rect">
            <a:avLst/>
          </a:prstGeom>
        </p:spPr>
      </p:pic>
      <p:sp>
        <p:nvSpPr>
          <p:cNvPr id="11" name="文本框 10"/>
          <p:cNvSpPr txBox="1"/>
          <p:nvPr/>
        </p:nvSpPr>
        <p:spPr>
          <a:xfrm>
            <a:off x="-62230" y="1312545"/>
            <a:ext cx="5606415" cy="2351405"/>
          </a:xfrm>
          <a:prstGeom prst="rect">
            <a:avLst/>
          </a:prstGeom>
          <a:noFill/>
        </p:spPr>
        <p:txBody>
          <a:bodyPr wrap="square" rtlCol="0">
            <a:noAutofit/>
          </a:bodyPr>
          <a:p>
            <a:pPr marL="285750" indent="-285750">
              <a:lnSpc>
                <a:spcPct val="100000"/>
              </a:lnSpc>
              <a:spcBef>
                <a:spcPts val="0"/>
              </a:spcBef>
              <a:buFont typeface="Wingdings" panose="05000000000000000000" charset="0"/>
              <a:buChar char="Ø"/>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参与调查的从业人员对网络安全行业未来一年发展的趋势评价34.64%认为明显增长，31.92%认为略有增长，（60.45%）从业人员认为持平。（60.45%）从业人员认为未来有增长，（17.66%）从业人员认为下滑。</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r>
              <a:rPr sz="1600" dirty="0">
                <a:latin typeface="宋体" panose="02010600030101010101" pitchFamily="2" charset="-122"/>
                <a:ea typeface="宋体" panose="02010600030101010101" pitchFamily="2" charset="-122"/>
                <a:cs typeface="宋体" panose="02010600030101010101" pitchFamily="2" charset="-122"/>
                <a:sym typeface="+mn-ea"/>
              </a:rPr>
              <a:t>从业人员制约网络安全行业发展的主要因素排前3位是：人才35.2%，技术65.87%，政策55.58%</a:t>
            </a:r>
            <a:r>
              <a:rPr lang="zh-CN" sz="1600" dirty="0">
                <a:latin typeface="宋体" panose="02010600030101010101" pitchFamily="2" charset="-122"/>
                <a:ea typeface="宋体" panose="02010600030101010101" pitchFamily="2" charset="-122"/>
                <a:cs typeface="宋体" panose="02010600030101010101" pitchFamily="2" charset="-122"/>
                <a:sym typeface="+mn-ea"/>
              </a:rPr>
              <a:t>，资金</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48.14%</a:t>
            </a:r>
            <a:r>
              <a:rPr sz="1600" dirty="0">
                <a:latin typeface="宋体" panose="02010600030101010101" pitchFamily="2" charset="-122"/>
                <a:ea typeface="宋体" panose="02010600030101010101" pitchFamily="2" charset="-122"/>
                <a:cs typeface="宋体" panose="02010600030101010101" pitchFamily="2" charset="-122"/>
                <a:sym typeface="+mn-ea"/>
              </a:rPr>
              <a:t>。</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spcBef>
                <a:spcPts val="0"/>
              </a:spcBef>
              <a:buFont typeface="Wingdings" panose="05000000000000000000" charset="0"/>
              <a:buChar char="Ø"/>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参与调查的从业人员对中国品牌的网络安全产品和服务走出国门存在问题看法为：排前5位的为：标准化（49.46%）、系统兼容性（49.46%）、市场渠道（45.87%）、应用生态（43.53%）、本地化服务（36.59%）</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endParaRPr lang="zh-CN" sz="1600" dirty="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8"/>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调查活动logo"/>
          <p:cNvPicPr>
            <a:picLocks noChangeAspect="1"/>
          </p:cNvPicPr>
          <p:nvPr/>
        </p:nvPicPr>
        <p:blipFill>
          <a:blip r:embed="rId1"/>
          <a:stretch>
            <a:fillRect/>
          </a:stretch>
        </p:blipFill>
        <p:spPr>
          <a:xfrm>
            <a:off x="187325" y="162560"/>
            <a:ext cx="465455" cy="465455"/>
          </a:xfrm>
          <a:prstGeom prst="rect">
            <a:avLst/>
          </a:prstGeom>
        </p:spPr>
      </p:pic>
      <p:pic>
        <p:nvPicPr>
          <p:cNvPr id="11" name="图片 10" descr="发布周"/>
          <p:cNvPicPr>
            <a:picLocks noChangeAspect="1"/>
          </p:cNvPicPr>
          <p:nvPr/>
        </p:nvPicPr>
        <p:blipFill>
          <a:blip r:embed="rId2"/>
          <a:stretch>
            <a:fillRect/>
          </a:stretch>
        </p:blipFill>
        <p:spPr>
          <a:xfrm>
            <a:off x="7947660" y="-40640"/>
            <a:ext cx="1553845" cy="1135380"/>
          </a:xfrm>
          <a:prstGeom prst="rect">
            <a:avLst/>
          </a:prstGeom>
        </p:spPr>
      </p:pic>
      <p:pic>
        <p:nvPicPr>
          <p:cNvPr id="12" name="图片 11" descr="网安联logo3"/>
          <p:cNvPicPr>
            <a:picLocks noChangeAspect="1"/>
          </p:cNvPicPr>
          <p:nvPr/>
        </p:nvPicPr>
        <p:blipFill>
          <a:blip r:embed="rId3"/>
          <a:stretch>
            <a:fillRect/>
          </a:stretch>
        </p:blipFill>
        <p:spPr>
          <a:xfrm>
            <a:off x="7275830" y="-29845"/>
            <a:ext cx="1480820" cy="1047115"/>
          </a:xfrm>
          <a:prstGeom prst="rect">
            <a:avLst/>
          </a:prstGeom>
        </p:spPr>
      </p:pic>
      <p:grpSp>
        <p:nvGrpSpPr>
          <p:cNvPr id="14" name="组合 13"/>
          <p:cNvGrpSpPr/>
          <p:nvPr/>
        </p:nvGrpSpPr>
        <p:grpSpPr>
          <a:xfrm>
            <a:off x="3150822" y="1547288"/>
            <a:ext cx="3932016" cy="1861093"/>
            <a:chOff x="5988050" y="1994969"/>
            <a:chExt cx="5242689" cy="2481457"/>
          </a:xfrm>
        </p:grpSpPr>
        <p:sp>
          <p:nvSpPr>
            <p:cNvPr id="15" name="文本框 14"/>
            <p:cNvSpPr txBox="1"/>
            <p:nvPr/>
          </p:nvSpPr>
          <p:spPr>
            <a:xfrm>
              <a:off x="5988050" y="1994969"/>
              <a:ext cx="3507740" cy="1137073"/>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95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THANKS</a:t>
              </a:r>
              <a:endParaRPr kumimoji="0" lang="zh-CN" altLang="en-US" sz="495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p:cNvSpPr txBox="1"/>
            <p:nvPr/>
          </p:nvSpPr>
          <p:spPr>
            <a:xfrm>
              <a:off x="6172200" y="3132338"/>
              <a:ext cx="3291840" cy="1044787"/>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感谢观看</a:t>
              </a:r>
              <a:endParaRPr kumimoji="0" lang="zh-CN" altLang="en-US" sz="4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6096000" y="4097119"/>
              <a:ext cx="5134739" cy="37930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1050" b="0" i="0" u="none" strike="noStrike" kern="1200" cap="none" spc="0" normalizeH="0" baseline="0" noProof="0" dirty="0">
                <a:ln>
                  <a:noFill/>
                </a:ln>
                <a:gradFill>
                  <a:gsLst>
                    <a:gs pos="0">
                      <a:srgbClr val="54F2F5"/>
                    </a:gs>
                    <a:gs pos="100000">
                      <a:srgbClr val="071643"/>
                    </a:gs>
                  </a:gsLst>
                  <a:lin ang="2700000" scaled="1"/>
                </a:gradFill>
                <a:effectLst/>
                <a:uLnTx/>
                <a:uFillTx/>
                <a:latin typeface="Century Gothic" panose="020B0502020202020204" pitchFamily="34" charset="0"/>
                <a:ea typeface="微软雅黑" panose="020B0503020204020204" pitchFamily="34" charset="-122"/>
                <a:cs typeface="+mn-cs"/>
              </a:endParaRPr>
            </a:p>
          </p:txBody>
        </p:sp>
      </p:gr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1"/>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2"/>
          <a:srcRect r="22272" b="22483"/>
          <a:stretch>
            <a:fillRect/>
          </a:stretch>
        </p:blipFill>
        <p:spPr>
          <a:xfrm>
            <a:off x="7947660" y="-40640"/>
            <a:ext cx="1207770" cy="880110"/>
          </a:xfrm>
          <a:prstGeom prst="rect">
            <a:avLst/>
          </a:prstGeom>
        </p:spPr>
      </p:pic>
      <p:pic>
        <p:nvPicPr>
          <p:cNvPr id="7" name="图片 6" descr="网安联logo3"/>
          <p:cNvPicPr>
            <a:picLocks noChangeAspect="1"/>
          </p:cNvPicPr>
          <p:nvPr/>
        </p:nvPicPr>
        <p:blipFill>
          <a:blip r:embed="rId3"/>
          <a:stretch>
            <a:fillRect/>
          </a:stretch>
        </p:blipFill>
        <p:spPr>
          <a:xfrm>
            <a:off x="7275830" y="-29845"/>
            <a:ext cx="1480820" cy="1047115"/>
          </a:xfrm>
          <a:prstGeom prst="rect">
            <a:avLst/>
          </a:prstGeom>
        </p:spPr>
      </p:pic>
      <p:sp>
        <p:nvSpPr>
          <p:cNvPr id="2" name="矩形 1"/>
          <p:cNvSpPr/>
          <p:nvPr/>
        </p:nvSpPr>
        <p:spPr>
          <a:xfrm>
            <a:off x="0" y="114443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935164" y="1205664"/>
            <a:ext cx="7567295" cy="2080895"/>
            <a:chOff x="1079877" y="1796419"/>
            <a:chExt cx="10089727" cy="2774526"/>
          </a:xfrm>
        </p:grpSpPr>
        <p:sp>
          <p:nvSpPr>
            <p:cNvPr id="134" name="文本框 133"/>
            <p:cNvSpPr txBox="1"/>
            <p:nvPr/>
          </p:nvSpPr>
          <p:spPr>
            <a:xfrm>
              <a:off x="1079877" y="3526158"/>
              <a:ext cx="10089727" cy="104478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河南省调查问卷采集情况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5" name="文本框 134"/>
            <p:cNvSpPr txBox="1"/>
            <p:nvPr/>
          </p:nvSpPr>
          <p:spPr>
            <a:xfrm>
              <a:off x="2774058" y="1796419"/>
              <a:ext cx="2363893" cy="73744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PART 01</a:t>
              </a:r>
              <a:endParaRPr kumimoji="0" lang="en-US" altLang="zh-CN"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14443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14443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custDataLst>
              <p:tags r:id="rId4"/>
            </p:custDataLst>
          </p:nvPr>
        </p:nvPicPr>
        <p:blipFill>
          <a:blip r:embed="rId5"/>
          <a:srcRect l="65278" b="80121"/>
          <a:stretch>
            <a:fillRect/>
          </a:stretch>
        </p:blipFill>
        <p:spPr>
          <a:xfrm>
            <a:off x="565150" y="359410"/>
            <a:ext cx="3175000" cy="250825"/>
          </a:xfrm>
          <a:prstGeom prst="rect">
            <a:avLst/>
          </a:prstGeom>
        </p:spPr>
      </p:pic>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2"/>
          <a:srcRect/>
          <a:stretch>
            <a:fillRect/>
          </a:stretch>
        </p:blipFill>
        <p:spPr>
          <a:xfrm>
            <a:off x="3175" y="1905"/>
            <a:ext cx="9140825" cy="5142230"/>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2" name="文本框 1"/>
          <p:cNvSpPr txBox="1"/>
          <p:nvPr/>
        </p:nvSpPr>
        <p:spPr>
          <a:xfrm>
            <a:off x="652780" y="701675"/>
            <a:ext cx="4265930" cy="368300"/>
          </a:xfrm>
          <a:prstGeom prst="rect">
            <a:avLst/>
          </a:prstGeom>
          <a:noFill/>
        </p:spPr>
        <p:txBody>
          <a:bodyPr wrap="square" rtlCol="0">
            <a:spAutoFit/>
          </a:bodyPr>
          <a:lstStyle/>
          <a:p>
            <a:r>
              <a:rPr lang="zh-CN" altLang="en-US">
                <a:solidFill>
                  <a:schemeClr val="accent1">
                    <a:lumMod val="75000"/>
                  </a:schemeClr>
                </a:solidFill>
              </a:rPr>
              <a:t>河南省有效采集问卷总数逐年递增</a:t>
            </a:r>
            <a:endParaRPr lang="zh-CN" altLang="en-US">
              <a:solidFill>
                <a:schemeClr val="accent1">
                  <a:lumMod val="75000"/>
                </a:schemeClr>
              </a:solidFill>
            </a:endParaRPr>
          </a:p>
        </p:txBody>
      </p:sp>
      <p:graphicFrame>
        <p:nvGraphicFramePr>
          <p:cNvPr id="8" name="表格 7"/>
          <p:cNvGraphicFramePr/>
          <p:nvPr>
            <p:custDataLst>
              <p:tags r:id="rId8"/>
            </p:custDataLst>
          </p:nvPr>
        </p:nvGraphicFramePr>
        <p:xfrm>
          <a:off x="1158875" y="1145540"/>
          <a:ext cx="6397625" cy="1765300"/>
        </p:xfrm>
        <a:graphic>
          <a:graphicData uri="http://schemas.openxmlformats.org/drawingml/2006/table">
            <a:tbl>
              <a:tblPr firstRow="1" bandRow="1">
                <a:tableStyleId>{5C22544A-7EE6-4342-B048-85BDC9FD1C3A}</a:tableStyleId>
              </a:tblPr>
              <a:tblGrid>
                <a:gridCol w="1279525"/>
                <a:gridCol w="1279525"/>
                <a:gridCol w="1407160"/>
                <a:gridCol w="1390650"/>
                <a:gridCol w="1040765"/>
              </a:tblGrid>
              <a:tr h="622300">
                <a:tc>
                  <a:txBody>
                    <a:bodyPr/>
                    <a:lstStyle/>
                    <a:p>
                      <a:pPr algn="ctr">
                        <a:buNone/>
                      </a:pPr>
                      <a:endParaRPr lang="zh-CN" altLang="en-US"/>
                    </a:p>
                    <a:p>
                      <a:pPr algn="ctr">
                        <a:buNone/>
                      </a:pPr>
                      <a:r>
                        <a:rPr lang="zh-CN" altLang="en-US"/>
                        <a:t>年份</a:t>
                      </a:r>
                      <a:endParaRPr lang="zh-CN" altLang="en-US"/>
                    </a:p>
                  </a:txBody>
                  <a:tcPr/>
                </a:tc>
                <a:tc>
                  <a:txBody>
                    <a:bodyPr/>
                    <a:lstStyle/>
                    <a:p>
                      <a:pPr algn="ctr">
                        <a:buNone/>
                      </a:pPr>
                      <a:r>
                        <a:rPr lang="zh-CN" altLang="en-US"/>
                        <a:t>有效问卷采集总数</a:t>
                      </a:r>
                      <a:endParaRPr lang="zh-CN" altLang="en-US"/>
                    </a:p>
                  </a:txBody>
                  <a:tcPr/>
                </a:tc>
                <a:tc>
                  <a:txBody>
                    <a:bodyPr/>
                    <a:lstStyle/>
                    <a:p>
                      <a:pPr algn="ctr">
                        <a:buNone/>
                      </a:pPr>
                      <a:r>
                        <a:rPr lang="zh-CN" altLang="en-US"/>
                        <a:t>公众网民版有效问卷采集数据</a:t>
                      </a:r>
                      <a:endParaRPr lang="zh-CN" altLang="en-US"/>
                    </a:p>
                  </a:txBody>
                  <a:tcPr/>
                </a:tc>
                <a:tc>
                  <a:txBody>
                    <a:bodyPr/>
                    <a:lstStyle/>
                    <a:p>
                      <a:pPr algn="ctr">
                        <a:buNone/>
                      </a:pPr>
                      <a:r>
                        <a:rPr lang="zh-CN" altLang="en-US"/>
                        <a:t>从业人员版有效问卷采集数据</a:t>
                      </a:r>
                      <a:endParaRPr lang="zh-CN" altLang="en-US"/>
                    </a:p>
                  </a:txBody>
                  <a:tcPr/>
                </a:tc>
                <a:tc>
                  <a:txBody>
                    <a:bodyPr/>
                    <a:lstStyle/>
                    <a:p>
                      <a:pPr algn="ctr">
                        <a:buNone/>
                      </a:pPr>
                      <a:endParaRPr lang="zh-CN" altLang="en-US"/>
                    </a:p>
                    <a:p>
                      <a:pPr algn="ctr">
                        <a:buNone/>
                      </a:pPr>
                      <a:r>
                        <a:rPr lang="zh-CN" altLang="en-US"/>
                        <a:t>比去年增加</a:t>
                      </a:r>
                      <a:endParaRPr lang="zh-CN" altLang="en-US"/>
                    </a:p>
                  </a:txBody>
                  <a:tcPr/>
                </a:tc>
              </a:tr>
              <a:tr h="381000">
                <a:tc>
                  <a:txBody>
                    <a:bodyPr/>
                    <a:lstStyle/>
                    <a:p>
                      <a:pPr algn="ctr">
                        <a:buNone/>
                      </a:pPr>
                      <a:r>
                        <a:rPr lang="en-US" altLang="zh-CN"/>
                        <a:t>2022</a:t>
                      </a:r>
                      <a:endParaRPr lang="en-US" altLang="zh-CN"/>
                    </a:p>
                  </a:txBody>
                  <a:tcPr/>
                </a:tc>
                <a:tc>
                  <a:txBody>
                    <a:bodyPr/>
                    <a:lstStyle/>
                    <a:p>
                      <a:pPr algn="ctr">
                        <a:buNone/>
                      </a:pPr>
                      <a:r>
                        <a:rPr lang="en-US" altLang="zh-CN"/>
                        <a:t>677189</a:t>
                      </a:r>
                      <a:endParaRPr lang="en-US" altLang="zh-CN"/>
                    </a:p>
                  </a:txBody>
                  <a:tcPr/>
                </a:tc>
                <a:tc>
                  <a:txBody>
                    <a:bodyPr/>
                    <a:lstStyle/>
                    <a:p>
                      <a:pPr algn="ctr">
                        <a:buNone/>
                      </a:pPr>
                      <a:r>
                        <a:rPr lang="en-US" altLang="zh-CN"/>
                        <a:t>513831</a:t>
                      </a:r>
                      <a:endParaRPr lang="en-US" altLang="zh-CN"/>
                    </a:p>
                  </a:txBody>
                  <a:tcPr/>
                </a:tc>
                <a:tc>
                  <a:txBody>
                    <a:bodyPr/>
                    <a:lstStyle/>
                    <a:p>
                      <a:pPr algn="ctr">
                        <a:buNone/>
                      </a:pPr>
                      <a:r>
                        <a:rPr lang="en-US" altLang="zh-CN">
                          <a:solidFill>
                            <a:srgbClr val="0070C0"/>
                          </a:solidFill>
                        </a:rPr>
                        <a:t>163358</a:t>
                      </a:r>
                      <a:endParaRPr lang="en-US" altLang="zh-CN">
                        <a:solidFill>
                          <a:srgbClr val="0070C0"/>
                        </a:solidFill>
                      </a:endParaRPr>
                    </a:p>
                  </a:txBody>
                  <a:tcPr/>
                </a:tc>
                <a:tc>
                  <a:txBody>
                    <a:bodyPr/>
                    <a:lstStyle/>
                    <a:p>
                      <a:pPr algn="ctr">
                        <a:buNone/>
                      </a:pPr>
                      <a:r>
                        <a:rPr lang="en-US" altLang="zh-CN"/>
                        <a:t>0.24</a:t>
                      </a:r>
                      <a:r>
                        <a:rPr lang="zh-CN" altLang="en-US"/>
                        <a:t>倍</a:t>
                      </a:r>
                      <a:endParaRPr lang="zh-CN" altLang="en-US"/>
                    </a:p>
                  </a:txBody>
                  <a:tcPr/>
                </a:tc>
              </a:tr>
              <a:tr h="381000">
                <a:tc>
                  <a:txBody>
                    <a:bodyPr/>
                    <a:lstStyle/>
                    <a:p>
                      <a:pPr algn="ctr">
                        <a:buNone/>
                      </a:pPr>
                      <a:r>
                        <a:rPr lang="en-US" altLang="zh-CN"/>
                        <a:t>2021</a:t>
                      </a:r>
                      <a:endParaRPr lang="en-US" altLang="zh-CN"/>
                    </a:p>
                  </a:txBody>
                  <a:tcPr/>
                </a:tc>
                <a:tc>
                  <a:txBody>
                    <a:bodyPr/>
                    <a:lstStyle/>
                    <a:p>
                      <a:pPr algn="ctr">
                        <a:buNone/>
                      </a:pPr>
                      <a:r>
                        <a:rPr lang="en-US" altLang="zh-CN"/>
                        <a:t>542933</a:t>
                      </a:r>
                      <a:endParaRPr lang="en-US" altLang="zh-CN"/>
                    </a:p>
                  </a:txBody>
                  <a:tcPr/>
                </a:tc>
                <a:tc>
                  <a:txBody>
                    <a:bodyPr/>
                    <a:lstStyle/>
                    <a:p>
                      <a:pPr algn="ctr">
                        <a:buNone/>
                      </a:pPr>
                      <a:r>
                        <a:rPr lang="en-US" altLang="zh-CN"/>
                        <a:t>455079</a:t>
                      </a:r>
                      <a:endParaRPr lang="en-US" altLang="zh-CN"/>
                    </a:p>
                  </a:txBody>
                  <a:tcPr/>
                </a:tc>
                <a:tc>
                  <a:txBody>
                    <a:bodyPr/>
                    <a:lstStyle/>
                    <a:p>
                      <a:pPr algn="ctr">
                        <a:buNone/>
                      </a:pPr>
                      <a:r>
                        <a:rPr lang="en-US" altLang="zh-CN">
                          <a:solidFill>
                            <a:srgbClr val="0070C0"/>
                          </a:solidFill>
                        </a:rPr>
                        <a:t>87854</a:t>
                      </a:r>
                      <a:endParaRPr lang="en-US" altLang="zh-CN">
                        <a:solidFill>
                          <a:srgbClr val="0070C0"/>
                        </a:solidFill>
                      </a:endParaRPr>
                    </a:p>
                  </a:txBody>
                  <a:tcPr/>
                </a:tc>
                <a:tc>
                  <a:txBody>
                    <a:bodyPr/>
                    <a:lstStyle/>
                    <a:p>
                      <a:pPr algn="ctr">
                        <a:buNone/>
                      </a:pPr>
                      <a:r>
                        <a:rPr lang="en-US" altLang="zh-CN"/>
                        <a:t>1.08</a:t>
                      </a:r>
                      <a:r>
                        <a:rPr lang="zh-CN" altLang="en-US"/>
                        <a:t>倍</a:t>
                      </a:r>
                      <a:endParaRPr lang="zh-CN" altLang="en-US"/>
                    </a:p>
                  </a:txBody>
                  <a:tcPr/>
                </a:tc>
              </a:tr>
              <a:tr h="381000">
                <a:tc>
                  <a:txBody>
                    <a:bodyPr/>
                    <a:lstStyle/>
                    <a:p>
                      <a:pPr algn="ctr">
                        <a:buNone/>
                      </a:pPr>
                      <a:r>
                        <a:rPr lang="en-US" altLang="zh-CN"/>
                        <a:t>2020</a:t>
                      </a:r>
                      <a:endParaRPr lang="en-US" altLang="zh-CN"/>
                    </a:p>
                  </a:txBody>
                  <a:tcPr/>
                </a:tc>
                <a:tc>
                  <a:txBody>
                    <a:bodyPr/>
                    <a:lstStyle/>
                    <a:p>
                      <a:pPr algn="ctr">
                        <a:buNone/>
                      </a:pPr>
                      <a:r>
                        <a:rPr lang="en-US" altLang="zh-CN"/>
                        <a:t>260662</a:t>
                      </a:r>
                      <a:endParaRPr lang="en-US" altLang="zh-CN"/>
                    </a:p>
                  </a:txBody>
                  <a:tcPr/>
                </a:tc>
                <a:tc>
                  <a:txBody>
                    <a:bodyPr/>
                    <a:lstStyle/>
                    <a:p>
                      <a:pPr algn="ctr">
                        <a:buNone/>
                      </a:pPr>
                      <a:r>
                        <a:rPr lang="en-US" altLang="zh-CN"/>
                        <a:t>205016</a:t>
                      </a:r>
                      <a:endParaRPr lang="en-US" altLang="zh-CN"/>
                    </a:p>
                  </a:txBody>
                  <a:tcPr/>
                </a:tc>
                <a:tc>
                  <a:txBody>
                    <a:bodyPr/>
                    <a:lstStyle/>
                    <a:p>
                      <a:pPr algn="ctr">
                        <a:buNone/>
                      </a:pPr>
                      <a:r>
                        <a:rPr lang="en-US" altLang="zh-CN"/>
                        <a:t>55646</a:t>
                      </a:r>
                      <a:endParaRPr lang="en-US" altLang="zh-CN"/>
                    </a:p>
                  </a:txBody>
                  <a:tcPr/>
                </a:tc>
                <a:tc>
                  <a:txBody>
                    <a:bodyPr/>
                    <a:lstStyle/>
                    <a:p>
                      <a:pPr algn="ctr">
                        <a:buNone/>
                      </a:pPr>
                      <a:r>
                        <a:rPr lang="en-US" altLang="zh-CN"/>
                        <a:t>——</a:t>
                      </a:r>
                      <a:endParaRPr lang="en-US" altLang="zh-CN"/>
                    </a:p>
                  </a:txBody>
                  <a:tcPr/>
                </a:tc>
              </a:tr>
            </a:tbl>
          </a:graphicData>
        </a:graphic>
      </p:graphicFrame>
      <p:graphicFrame>
        <p:nvGraphicFramePr>
          <p:cNvPr id="15" name="图表 14"/>
          <p:cNvGraphicFramePr/>
          <p:nvPr/>
        </p:nvGraphicFramePr>
        <p:xfrm>
          <a:off x="1158875" y="2910840"/>
          <a:ext cx="6397625" cy="1952625"/>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nvSpPr>
        <p:spPr>
          <a:xfrm>
            <a:off x="0" y="4929531"/>
            <a:ext cx="9144000" cy="230832"/>
          </a:xfrm>
          <a:prstGeom prst="rect">
            <a:avLst/>
          </a:prstGeom>
          <a:solidFill>
            <a:srgbClr val="7B97B2"/>
          </a:solidFill>
        </p:spPr>
        <p:txBody>
          <a:bodyPr wrap="square" rtlCol="0">
            <a:spAutoFit/>
          </a:bodyPr>
          <a:p>
            <a:r>
              <a:rPr lang="en-US" altLang="zh-CN" sz="900" dirty="0"/>
              <a:t>   2022</a:t>
            </a:r>
            <a:r>
              <a:rPr lang="zh-CN" altLang="en-US" sz="900" dirty="0"/>
              <a:t>网民网络安全感满意度调查报告发布周</a:t>
            </a:r>
            <a:endParaRPr lang="zh-CN" altLang="en-US" sz="900" dirty="0"/>
          </a:p>
        </p:txBody>
      </p:sp>
      <p:sp>
        <p:nvSpPr>
          <p:cNvPr id="6" name="文本框 5"/>
          <p:cNvSpPr txBox="1"/>
          <p:nvPr/>
        </p:nvSpPr>
        <p:spPr>
          <a:xfrm>
            <a:off x="6849110" y="900430"/>
            <a:ext cx="707390" cy="245110"/>
          </a:xfrm>
          <a:prstGeom prst="rect">
            <a:avLst/>
          </a:prstGeom>
          <a:noFill/>
        </p:spPr>
        <p:txBody>
          <a:bodyPr wrap="square" rtlCol="0">
            <a:spAutoFit/>
          </a:bodyPr>
          <a:p>
            <a:r>
              <a:rPr lang="zh-CN" altLang="en-US" sz="1000"/>
              <a:t>单位：份</a:t>
            </a:r>
            <a:endParaRPr lang="zh-CN" altLang="en-US" sz="1000"/>
          </a:p>
        </p:txBody>
      </p:sp>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1"/>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2"/>
          <a:srcRect r="22272" b="22483"/>
          <a:stretch>
            <a:fillRect/>
          </a:stretch>
        </p:blipFill>
        <p:spPr>
          <a:xfrm>
            <a:off x="7947660" y="-40640"/>
            <a:ext cx="1207770" cy="880110"/>
          </a:xfrm>
          <a:prstGeom prst="rect">
            <a:avLst/>
          </a:prstGeom>
        </p:spPr>
      </p:pic>
      <p:pic>
        <p:nvPicPr>
          <p:cNvPr id="7" name="图片 6" descr="网安联logo3"/>
          <p:cNvPicPr>
            <a:picLocks noChangeAspect="1"/>
          </p:cNvPicPr>
          <p:nvPr/>
        </p:nvPicPr>
        <p:blipFill>
          <a:blip r:embed="rId3"/>
          <a:stretch>
            <a:fillRect/>
          </a:stretch>
        </p:blipFill>
        <p:spPr>
          <a:xfrm>
            <a:off x="7275830" y="-29845"/>
            <a:ext cx="1480820" cy="1047115"/>
          </a:xfrm>
          <a:prstGeom prst="rect">
            <a:avLst/>
          </a:prstGeom>
        </p:spPr>
      </p:pic>
      <p:sp>
        <p:nvSpPr>
          <p:cNvPr id="2" name="矩形 1"/>
          <p:cNvSpPr/>
          <p:nvPr/>
        </p:nvSpPr>
        <p:spPr>
          <a:xfrm>
            <a:off x="0" y="114443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606869" y="1205664"/>
            <a:ext cx="7929245" cy="2139950"/>
            <a:chOff x="642151" y="1796419"/>
            <a:chExt cx="10572326" cy="2853266"/>
          </a:xfrm>
        </p:grpSpPr>
        <p:sp>
          <p:nvSpPr>
            <p:cNvPr id="134" name="文本框 133"/>
            <p:cNvSpPr txBox="1"/>
            <p:nvPr/>
          </p:nvSpPr>
          <p:spPr>
            <a:xfrm>
              <a:off x="642151" y="3604899"/>
              <a:ext cx="10572326" cy="10447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河南省网民安全感满意度情况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5" name="文本框 134"/>
            <p:cNvSpPr txBox="1"/>
            <p:nvPr/>
          </p:nvSpPr>
          <p:spPr>
            <a:xfrm>
              <a:off x="2774058" y="1796419"/>
              <a:ext cx="2363893" cy="73744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PART 02</a:t>
              </a:r>
              <a:endParaRPr kumimoji="0" lang="en-US" altLang="zh-CN"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14443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14443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custDataLst>
              <p:tags r:id="rId4"/>
            </p:custDataLst>
          </p:nvPr>
        </p:nvPicPr>
        <p:blipFill>
          <a:blip r:embed="rId5"/>
          <a:srcRect l="65278" b="80121"/>
          <a:stretch>
            <a:fillRect/>
          </a:stretch>
        </p:blipFill>
        <p:spPr>
          <a:xfrm>
            <a:off x="565150" y="359410"/>
            <a:ext cx="3175000" cy="250825"/>
          </a:xfrm>
          <a:prstGeom prst="rect">
            <a:avLst/>
          </a:prstGeom>
        </p:spPr>
      </p:pic>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3175" y="1905"/>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652780" y="701675"/>
            <a:ext cx="4265930" cy="368300"/>
          </a:xfrm>
          <a:prstGeom prst="rect">
            <a:avLst/>
          </a:prstGeom>
          <a:noFill/>
        </p:spPr>
        <p:txBody>
          <a:bodyPr wrap="square" rtlCol="0">
            <a:spAutoFit/>
          </a:bodyPr>
          <a:p>
            <a:r>
              <a:rPr lang="zh-CN" altLang="en-US">
                <a:solidFill>
                  <a:schemeClr val="accent1">
                    <a:lumMod val="75000"/>
                  </a:schemeClr>
                </a:solidFill>
              </a:rPr>
              <a:t>河南省</a:t>
            </a:r>
            <a:r>
              <a:rPr lang="zh-CN">
                <a:solidFill>
                  <a:schemeClr val="accent1">
                    <a:lumMod val="75000"/>
                  </a:schemeClr>
                </a:solidFill>
              </a:rPr>
              <a:t>采集群体画像</a:t>
            </a:r>
            <a:endParaRPr lang="zh-CN">
              <a:solidFill>
                <a:schemeClr val="accent1">
                  <a:lumMod val="75000"/>
                </a:schemeClr>
              </a:solidFill>
            </a:endParaRPr>
          </a:p>
        </p:txBody>
      </p:sp>
      <p:pic>
        <p:nvPicPr>
          <p:cNvPr id="6" name="图片 5" descr="echarts (1)"/>
          <p:cNvPicPr>
            <a:picLocks noChangeAspect="1"/>
          </p:cNvPicPr>
          <p:nvPr/>
        </p:nvPicPr>
        <p:blipFill>
          <a:blip r:embed="rId7"/>
          <a:stretch>
            <a:fillRect/>
          </a:stretch>
        </p:blipFill>
        <p:spPr>
          <a:xfrm>
            <a:off x="38735" y="2527300"/>
            <a:ext cx="1848485" cy="1637665"/>
          </a:xfrm>
          <a:prstGeom prst="rect">
            <a:avLst/>
          </a:prstGeom>
        </p:spPr>
      </p:pic>
      <p:pic>
        <p:nvPicPr>
          <p:cNvPr id="7" name="图片 6" descr="echarts (2)"/>
          <p:cNvPicPr>
            <a:picLocks noChangeAspect="1"/>
          </p:cNvPicPr>
          <p:nvPr/>
        </p:nvPicPr>
        <p:blipFill>
          <a:blip r:embed="rId8"/>
          <a:stretch>
            <a:fillRect/>
          </a:stretch>
        </p:blipFill>
        <p:spPr>
          <a:xfrm>
            <a:off x="1674495" y="2527300"/>
            <a:ext cx="1854835" cy="1642745"/>
          </a:xfrm>
          <a:prstGeom prst="rect">
            <a:avLst/>
          </a:prstGeom>
        </p:spPr>
      </p:pic>
      <p:pic>
        <p:nvPicPr>
          <p:cNvPr id="8" name="图片 7" descr="echarts (3)"/>
          <p:cNvPicPr>
            <a:picLocks noChangeAspect="1"/>
          </p:cNvPicPr>
          <p:nvPr/>
        </p:nvPicPr>
        <p:blipFill>
          <a:blip r:embed="rId9"/>
          <a:stretch>
            <a:fillRect/>
          </a:stretch>
        </p:blipFill>
        <p:spPr>
          <a:xfrm>
            <a:off x="3529330" y="2509520"/>
            <a:ext cx="1867535" cy="1653540"/>
          </a:xfrm>
          <a:prstGeom prst="rect">
            <a:avLst/>
          </a:prstGeom>
        </p:spPr>
      </p:pic>
      <p:pic>
        <p:nvPicPr>
          <p:cNvPr id="9" name="图片 8" descr="echarts (4)"/>
          <p:cNvPicPr>
            <a:picLocks noChangeAspect="1"/>
          </p:cNvPicPr>
          <p:nvPr/>
        </p:nvPicPr>
        <p:blipFill>
          <a:blip r:embed="rId10"/>
          <a:stretch>
            <a:fillRect/>
          </a:stretch>
        </p:blipFill>
        <p:spPr>
          <a:xfrm>
            <a:off x="5372100" y="2512695"/>
            <a:ext cx="1864995" cy="1652270"/>
          </a:xfrm>
          <a:prstGeom prst="rect">
            <a:avLst/>
          </a:prstGeom>
        </p:spPr>
      </p:pic>
      <p:pic>
        <p:nvPicPr>
          <p:cNvPr id="10" name="图片 9" descr="echarts (5)"/>
          <p:cNvPicPr>
            <a:picLocks noChangeAspect="1"/>
          </p:cNvPicPr>
          <p:nvPr/>
        </p:nvPicPr>
        <p:blipFill>
          <a:blip r:embed="rId11"/>
          <a:stretch>
            <a:fillRect/>
          </a:stretch>
        </p:blipFill>
        <p:spPr>
          <a:xfrm>
            <a:off x="7237095" y="2514600"/>
            <a:ext cx="1883410" cy="1668780"/>
          </a:xfrm>
          <a:prstGeom prst="rect">
            <a:avLst/>
          </a:prstGeom>
        </p:spPr>
      </p:pic>
      <p:sp>
        <p:nvSpPr>
          <p:cNvPr id="11" name="文本框 10"/>
          <p:cNvSpPr txBox="1"/>
          <p:nvPr/>
        </p:nvSpPr>
        <p:spPr>
          <a:xfrm>
            <a:off x="897255" y="1237615"/>
            <a:ext cx="7355840" cy="1076325"/>
          </a:xfrm>
          <a:prstGeom prst="rect">
            <a:avLst/>
          </a:prstGeom>
          <a:noFill/>
        </p:spPr>
        <p:txBody>
          <a:bodyPr wrap="square" rtlCol="0">
            <a:spAutoFit/>
          </a:bodyPr>
          <a:p>
            <a:r>
              <a:rPr lang="zh-CN" altLang="en-US" sz="1600">
                <a:solidFill>
                  <a:schemeClr val="accent1">
                    <a:lumMod val="75000"/>
                  </a:schemeClr>
                </a:solidFill>
              </a:rPr>
              <a:t>标签：</a:t>
            </a:r>
            <a:r>
              <a:rPr lang="en-US" altLang="zh-CN" sz="1600">
                <a:solidFill>
                  <a:schemeClr val="accent1">
                    <a:lumMod val="75000"/>
                  </a:schemeClr>
                </a:solidFill>
              </a:rPr>
              <a:t>     19</a:t>
            </a:r>
            <a:r>
              <a:rPr lang="zh-CN" altLang="en-US" sz="1600">
                <a:solidFill>
                  <a:schemeClr val="accent1">
                    <a:lumMod val="75000"/>
                  </a:schemeClr>
                </a:solidFill>
              </a:rPr>
              <a:t>岁至</a:t>
            </a:r>
            <a:r>
              <a:rPr lang="en-US" altLang="zh-CN" sz="1600">
                <a:solidFill>
                  <a:schemeClr val="accent1">
                    <a:lumMod val="75000"/>
                  </a:schemeClr>
                </a:solidFill>
              </a:rPr>
              <a:t>45</a:t>
            </a:r>
            <a:r>
              <a:rPr lang="zh-CN" altLang="en-US" sz="1600">
                <a:solidFill>
                  <a:schemeClr val="accent1">
                    <a:lumMod val="75000"/>
                  </a:schemeClr>
                </a:solidFill>
              </a:rPr>
              <a:t>岁</a:t>
            </a:r>
            <a:r>
              <a:rPr lang="zh-CN" sz="1600">
                <a:solidFill>
                  <a:schemeClr val="accent1">
                    <a:lumMod val="75000"/>
                  </a:schemeClr>
                </a:solidFill>
              </a:rPr>
              <a:t>中青年人群体</a:t>
            </a:r>
            <a:endParaRPr lang="zh-CN" sz="1600">
              <a:solidFill>
                <a:schemeClr val="accent1">
                  <a:lumMod val="75000"/>
                </a:schemeClr>
              </a:solidFill>
            </a:endParaRPr>
          </a:p>
          <a:p>
            <a:r>
              <a:rPr lang="en-US" altLang="zh-CN" sz="1600">
                <a:solidFill>
                  <a:schemeClr val="accent1">
                    <a:lumMod val="75000"/>
                  </a:schemeClr>
                </a:solidFill>
              </a:rPr>
              <a:t>                </a:t>
            </a:r>
            <a:r>
              <a:rPr lang="zh-CN" sz="1600">
                <a:solidFill>
                  <a:schemeClr val="accent1">
                    <a:lumMod val="75000"/>
                  </a:schemeClr>
                </a:solidFill>
              </a:rPr>
              <a:t>本科</a:t>
            </a:r>
            <a:r>
              <a:rPr lang="en-US" altLang="zh-CN" sz="1600">
                <a:solidFill>
                  <a:schemeClr val="accent1">
                    <a:lumMod val="75000"/>
                  </a:schemeClr>
                </a:solidFill>
              </a:rPr>
              <a:t>/</a:t>
            </a:r>
            <a:r>
              <a:rPr lang="zh-CN" altLang="en-US" sz="1600">
                <a:solidFill>
                  <a:schemeClr val="accent1">
                    <a:lumMod val="75000"/>
                  </a:schemeClr>
                </a:solidFill>
              </a:rPr>
              <a:t>大专学历</a:t>
            </a:r>
            <a:endParaRPr lang="zh-CN" altLang="en-US" sz="1600">
              <a:solidFill>
                <a:schemeClr val="accent1">
                  <a:lumMod val="75000"/>
                </a:schemeClr>
              </a:solidFill>
            </a:endParaRPr>
          </a:p>
          <a:p>
            <a:r>
              <a:rPr lang="en-US" altLang="zh-CN" sz="1600">
                <a:solidFill>
                  <a:schemeClr val="accent1">
                    <a:lumMod val="75000"/>
                  </a:schemeClr>
                </a:solidFill>
              </a:rPr>
              <a:t>                </a:t>
            </a:r>
            <a:r>
              <a:rPr lang="zh-CN" altLang="en-US" sz="1600">
                <a:solidFill>
                  <a:schemeClr val="accent1">
                    <a:lumMod val="75000"/>
                  </a:schemeClr>
                </a:solidFill>
              </a:rPr>
              <a:t>学生</a:t>
            </a:r>
            <a:r>
              <a:rPr lang="en-US" altLang="zh-CN" sz="1600">
                <a:solidFill>
                  <a:schemeClr val="accent1">
                    <a:lumMod val="75000"/>
                  </a:schemeClr>
                </a:solidFill>
              </a:rPr>
              <a:t>/</a:t>
            </a:r>
            <a:r>
              <a:rPr lang="zh-CN" altLang="en-US" sz="1600">
                <a:solidFill>
                  <a:schemeClr val="accent1">
                    <a:lumMod val="75000"/>
                  </a:schemeClr>
                </a:solidFill>
              </a:rPr>
              <a:t>党政机关事业单位一般人员</a:t>
            </a:r>
            <a:r>
              <a:rPr lang="en-US" altLang="zh-CN" sz="1600">
                <a:solidFill>
                  <a:schemeClr val="accent1">
                    <a:lumMod val="75000"/>
                  </a:schemeClr>
                </a:solidFill>
              </a:rPr>
              <a:t>/</a:t>
            </a:r>
            <a:r>
              <a:rPr lang="zh-CN" altLang="en-US" sz="1600">
                <a:solidFill>
                  <a:schemeClr val="accent1">
                    <a:lumMod val="75000"/>
                  </a:schemeClr>
                </a:solidFill>
              </a:rPr>
              <a:t>专业技术人员（</a:t>
            </a:r>
            <a:r>
              <a:rPr lang="en-US" altLang="zh-CN" sz="1600">
                <a:solidFill>
                  <a:schemeClr val="accent1">
                    <a:lumMod val="75000"/>
                  </a:schemeClr>
                </a:solidFill>
              </a:rPr>
              <a:t>8.1%</a:t>
            </a:r>
            <a:r>
              <a:rPr lang="zh-CN" altLang="en-US" sz="1600">
                <a:solidFill>
                  <a:schemeClr val="accent1">
                    <a:lumMod val="75000"/>
                  </a:schemeClr>
                </a:solidFill>
              </a:rPr>
              <a:t>）</a:t>
            </a:r>
            <a:endParaRPr lang="zh-CN" altLang="en-US" sz="1600">
              <a:solidFill>
                <a:schemeClr val="accent1">
                  <a:lumMod val="75000"/>
                </a:schemeClr>
              </a:solidFill>
            </a:endParaRPr>
          </a:p>
          <a:p>
            <a:r>
              <a:rPr lang="en-US" altLang="zh-CN" sz="1600">
                <a:solidFill>
                  <a:schemeClr val="accent1">
                    <a:lumMod val="75000"/>
                  </a:schemeClr>
                </a:solidFill>
              </a:rPr>
              <a:t>                </a:t>
            </a:r>
            <a:r>
              <a:rPr lang="zh-CN" altLang="en-US" sz="1600">
                <a:solidFill>
                  <a:schemeClr val="accent1">
                    <a:lumMod val="75000"/>
                  </a:schemeClr>
                </a:solidFill>
              </a:rPr>
              <a:t>普通网民（消费者）</a:t>
            </a:r>
            <a:endParaRPr lang="zh-CN" altLang="en-US" sz="1600">
              <a:solidFill>
                <a:schemeClr val="accent1">
                  <a:lumMod val="75000"/>
                </a:schemeClr>
              </a:solidFill>
            </a:endParaRPr>
          </a:p>
        </p:txBody>
      </p:sp>
      <p:grpSp>
        <p:nvGrpSpPr>
          <p:cNvPr id="80" name="Group 79"/>
          <p:cNvGrpSpPr/>
          <p:nvPr/>
        </p:nvGrpSpPr>
        <p:grpSpPr>
          <a:xfrm flipV="1">
            <a:off x="1655445" y="1536700"/>
            <a:ext cx="194945" cy="195580"/>
            <a:chOff x="7275629" y="3973834"/>
            <a:chExt cx="464344" cy="465138"/>
          </a:xfrm>
          <a:solidFill>
            <a:schemeClr val="tx2">
              <a:lumMod val="40000"/>
              <a:lumOff val="60000"/>
            </a:schemeClr>
          </a:solidFill>
        </p:grpSpPr>
        <p:sp>
          <p:nvSpPr>
            <p:cNvPr id="8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7" name="Group 86"/>
          <p:cNvGrpSpPr/>
          <p:nvPr/>
        </p:nvGrpSpPr>
        <p:grpSpPr>
          <a:xfrm flipV="1">
            <a:off x="1674495" y="2093595"/>
            <a:ext cx="165735" cy="189230"/>
            <a:chOff x="9162373" y="3045147"/>
            <a:chExt cx="406400" cy="464344"/>
          </a:xfrm>
          <a:solidFill>
            <a:schemeClr val="tx2">
              <a:lumMod val="40000"/>
              <a:lumOff val="60000"/>
            </a:schemeClr>
          </a:solidFill>
        </p:grpSpPr>
        <p:sp>
          <p:nvSpPr>
            <p:cNvPr id="88"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9"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0"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1"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2" name="Group 91"/>
          <p:cNvGrpSpPr/>
          <p:nvPr/>
        </p:nvGrpSpPr>
        <p:grpSpPr>
          <a:xfrm flipV="1">
            <a:off x="1697990" y="1291590"/>
            <a:ext cx="133985" cy="194945"/>
            <a:chOff x="3582988" y="3510757"/>
            <a:chExt cx="319088" cy="465138"/>
          </a:xfrm>
          <a:solidFill>
            <a:schemeClr val="tx2">
              <a:lumMod val="40000"/>
              <a:lumOff val="60000"/>
            </a:schemeClr>
          </a:solidFill>
        </p:grpSpPr>
        <p:sp>
          <p:nvSpPr>
            <p:cNvPr id="93"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4"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5" name="Group 94"/>
          <p:cNvGrpSpPr/>
          <p:nvPr/>
        </p:nvGrpSpPr>
        <p:grpSpPr>
          <a:xfrm flipV="1">
            <a:off x="1692275" y="1801495"/>
            <a:ext cx="146685" cy="195580"/>
            <a:chOff x="2639219" y="3510757"/>
            <a:chExt cx="348456" cy="465138"/>
          </a:xfrm>
          <a:solidFill>
            <a:schemeClr val="tx2">
              <a:lumMod val="40000"/>
              <a:lumOff val="60000"/>
            </a:schemeClr>
          </a:solidFill>
        </p:grpSpPr>
        <p:sp>
          <p:nvSpPr>
            <p:cNvPr id="96"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7"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Effect transition="in" filter="fade">
                                      <p:cBhvr>
                                        <p:cTn id="9" dur="500"/>
                                        <p:tgtEl>
                                          <p:spTgt spid="9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500" fill="hold"/>
                                        <p:tgtEl>
                                          <p:spTgt spid="80"/>
                                        </p:tgtEl>
                                        <p:attrNameLst>
                                          <p:attrName>ppt_w</p:attrName>
                                        </p:attrNameLst>
                                      </p:cBhvr>
                                      <p:tavLst>
                                        <p:tav tm="0">
                                          <p:val>
                                            <p:fltVal val="0"/>
                                          </p:val>
                                        </p:tav>
                                        <p:tav tm="100000">
                                          <p:val>
                                            <p:strVal val="#ppt_w"/>
                                          </p:val>
                                        </p:tav>
                                      </p:tavLst>
                                    </p:anim>
                                    <p:anim calcmode="lin" valueType="num">
                                      <p:cBhvr>
                                        <p:cTn id="14" dur="500" fill="hold"/>
                                        <p:tgtEl>
                                          <p:spTgt spid="80"/>
                                        </p:tgtEl>
                                        <p:attrNameLst>
                                          <p:attrName>ppt_h</p:attrName>
                                        </p:attrNameLst>
                                      </p:cBhvr>
                                      <p:tavLst>
                                        <p:tav tm="0">
                                          <p:val>
                                            <p:fltVal val="0"/>
                                          </p:val>
                                        </p:tav>
                                        <p:tav tm="100000">
                                          <p:val>
                                            <p:strVal val="#ppt_h"/>
                                          </p:val>
                                        </p:tav>
                                      </p:tavLst>
                                    </p:anim>
                                    <p:animEffect transition="in" filter="fade">
                                      <p:cBhvr>
                                        <p:cTn id="15" dur="500"/>
                                        <p:tgtEl>
                                          <p:spTgt spid="8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p:cTn id="19" dur="500" fill="hold"/>
                                        <p:tgtEl>
                                          <p:spTgt spid="95"/>
                                        </p:tgtEl>
                                        <p:attrNameLst>
                                          <p:attrName>ppt_w</p:attrName>
                                        </p:attrNameLst>
                                      </p:cBhvr>
                                      <p:tavLst>
                                        <p:tav tm="0">
                                          <p:val>
                                            <p:fltVal val="0"/>
                                          </p:val>
                                        </p:tav>
                                        <p:tav tm="100000">
                                          <p:val>
                                            <p:strVal val="#ppt_w"/>
                                          </p:val>
                                        </p:tav>
                                      </p:tavLst>
                                    </p:anim>
                                    <p:anim calcmode="lin" valueType="num">
                                      <p:cBhvr>
                                        <p:cTn id="20" dur="500" fill="hold"/>
                                        <p:tgtEl>
                                          <p:spTgt spid="95"/>
                                        </p:tgtEl>
                                        <p:attrNameLst>
                                          <p:attrName>ppt_h</p:attrName>
                                        </p:attrNameLst>
                                      </p:cBhvr>
                                      <p:tavLst>
                                        <p:tav tm="0">
                                          <p:val>
                                            <p:fltVal val="0"/>
                                          </p:val>
                                        </p:tav>
                                        <p:tav tm="100000">
                                          <p:val>
                                            <p:strVal val="#ppt_h"/>
                                          </p:val>
                                        </p:tav>
                                      </p:tavLst>
                                    </p:anim>
                                    <p:animEffect transition="in" filter="fade">
                                      <p:cBhvr>
                                        <p:cTn id="21" dur="500"/>
                                        <p:tgtEl>
                                          <p:spTgt spid="9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animEffect transition="in" filter="fade">
                                      <p:cBhvr>
                                        <p:cTn id="2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3"/>
          <a:srcRect/>
          <a:stretch>
            <a:fillRect/>
          </a:stretch>
        </p:blipFill>
        <p:spPr>
          <a:xfrm>
            <a:off x="0" y="-31115"/>
            <a:ext cx="9140825" cy="5142230"/>
          </a:xfrm>
          <a:prstGeom prst="rect">
            <a:avLst/>
          </a:prstGeom>
        </p:spPr>
      </p:pic>
      <p:pic>
        <p:nvPicPr>
          <p:cNvPr id="5" name="图片 4" descr="调查活动logo"/>
          <p:cNvPicPr>
            <a:picLocks noChangeAspect="1"/>
          </p:cNvPicPr>
          <p:nvPr/>
        </p:nvPicPr>
        <p:blipFill>
          <a:blip r:embed="rId4"/>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6"/>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7"/>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8"/>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379855" y="829310"/>
            <a:ext cx="6163945" cy="462915"/>
          </a:xfrm>
          <a:prstGeom prst="rect">
            <a:avLst/>
          </a:prstGeom>
          <a:noFill/>
        </p:spPr>
        <p:txBody>
          <a:bodyPr wrap="square" rtlCol="0">
            <a:noAutofit/>
          </a:bodyPr>
          <a:p>
            <a:r>
              <a:rPr lang="zh-CN" altLang="en-US" sz="2400" b="1">
                <a:solidFill>
                  <a:schemeClr val="accent1">
                    <a:lumMod val="75000"/>
                  </a:schemeClr>
                </a:solidFill>
                <a:latin typeface="黑体" panose="02010609060101010101" charset="-122"/>
                <a:ea typeface="黑体" panose="02010609060101010101" charset="-122"/>
                <a:cs typeface="黑体" panose="02010609060101010101" charset="-122"/>
              </a:rPr>
              <a:t>河南省</a:t>
            </a:r>
            <a:r>
              <a:rPr lang="en-US" altLang="zh-CN" sz="2400" b="1">
                <a:solidFill>
                  <a:schemeClr val="accent1">
                    <a:lumMod val="75000"/>
                  </a:schemeClr>
                </a:solidFill>
                <a:latin typeface="黑体" panose="02010609060101010101" charset="-122"/>
                <a:ea typeface="黑体" panose="02010609060101010101" charset="-122"/>
                <a:cs typeface="黑体" panose="02010609060101010101" charset="-122"/>
              </a:rPr>
              <a:t> 2022</a:t>
            </a:r>
            <a:r>
              <a:rPr lang="zh-CN" altLang="en-US" sz="2400" b="1">
                <a:solidFill>
                  <a:schemeClr val="accent1">
                    <a:lumMod val="75000"/>
                  </a:schemeClr>
                </a:solidFill>
                <a:latin typeface="黑体" panose="02010609060101010101" charset="-122"/>
                <a:ea typeface="黑体" panose="02010609060101010101" charset="-122"/>
                <a:cs typeface="黑体" panose="02010609060101010101" charset="-122"/>
              </a:rPr>
              <a:t>年网民网络安全感满意度总指数</a:t>
            </a:r>
            <a:endParaRPr lang="zh-CN" altLang="en-US" sz="2400" b="1">
              <a:solidFill>
                <a:schemeClr val="accent1">
                  <a:lumMod val="75000"/>
                </a:schemeClr>
              </a:solidFill>
              <a:latin typeface="黑体" panose="02010609060101010101" charset="-122"/>
              <a:ea typeface="黑体" panose="02010609060101010101" charset="-122"/>
              <a:cs typeface="黑体" panose="02010609060101010101" charset="-122"/>
            </a:endParaRPr>
          </a:p>
        </p:txBody>
      </p:sp>
      <p:pic>
        <p:nvPicPr>
          <p:cNvPr id="12" name="图片 11"/>
          <p:cNvPicPr>
            <a:picLocks noChangeAspect="1"/>
          </p:cNvPicPr>
          <p:nvPr/>
        </p:nvPicPr>
        <p:blipFill>
          <a:blip r:embed="rId9" cstate="print">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4763906" y="827381"/>
            <a:ext cx="6541078" cy="5845281"/>
          </a:xfrm>
          <a:prstGeom prst="rect">
            <a:avLst/>
          </a:prstGeom>
        </p:spPr>
      </p:pic>
      <p:sp>
        <p:nvSpPr>
          <p:cNvPr id="14" name="文本框 13"/>
          <p:cNvSpPr txBox="1"/>
          <p:nvPr/>
        </p:nvSpPr>
        <p:spPr>
          <a:xfrm>
            <a:off x="406400" y="1534795"/>
            <a:ext cx="7654925" cy="337185"/>
          </a:xfrm>
          <a:prstGeom prst="rect">
            <a:avLst/>
          </a:prstGeom>
          <a:noFill/>
        </p:spPr>
        <p:txBody>
          <a:bodyPr wrap="square" rtlCol="0">
            <a:spAutoFit/>
          </a:bodyPr>
          <a:p>
            <a:r>
              <a:rPr lang="en-US" altLang="zh-CN" sz="1600">
                <a:solidFill>
                  <a:schemeClr val="accent1">
                    <a:lumMod val="75000"/>
                  </a:schemeClr>
                </a:solidFill>
              </a:rPr>
              <a:t>2022</a:t>
            </a:r>
            <a:r>
              <a:rPr lang="zh-CN" altLang="en-US" sz="1600">
                <a:solidFill>
                  <a:schemeClr val="accent1">
                    <a:lumMod val="75000"/>
                  </a:schemeClr>
                </a:solidFill>
              </a:rPr>
              <a:t>网民满意度总指数比去年提升</a:t>
            </a:r>
            <a:r>
              <a:rPr lang="en-US" altLang="zh-CN" sz="1600">
                <a:solidFill>
                  <a:schemeClr val="accent1">
                    <a:lumMod val="75000"/>
                  </a:schemeClr>
                </a:solidFill>
              </a:rPr>
              <a:t>0.2534</a:t>
            </a:r>
            <a:r>
              <a:rPr lang="zh-CN" altLang="en-US" sz="1600">
                <a:solidFill>
                  <a:schemeClr val="accent1">
                    <a:lumMod val="75000"/>
                  </a:schemeClr>
                </a:solidFill>
              </a:rPr>
              <a:t>个百分点，上升幅度趋于平均</a:t>
            </a:r>
            <a:endParaRPr lang="zh-CN" altLang="en-US" sz="1600">
              <a:solidFill>
                <a:schemeClr val="accent1">
                  <a:lumMod val="75000"/>
                </a:schemeClr>
              </a:solidFill>
            </a:endParaRPr>
          </a:p>
        </p:txBody>
      </p:sp>
      <p:grpSp>
        <p:nvGrpSpPr>
          <p:cNvPr id="70" name="组合 7"/>
          <p:cNvGrpSpPr/>
          <p:nvPr/>
        </p:nvGrpSpPr>
        <p:grpSpPr>
          <a:xfrm>
            <a:off x="46990" y="2226945"/>
            <a:ext cx="2477770" cy="1758315"/>
            <a:chOff x="408100" y="2837794"/>
            <a:chExt cx="4083270" cy="2898264"/>
          </a:xfrm>
        </p:grpSpPr>
        <p:pic>
          <p:nvPicPr>
            <p:cNvPr id="71" name="图片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0603" y="2837794"/>
              <a:ext cx="2898264" cy="2898264"/>
            </a:xfrm>
            <a:prstGeom prst="rect">
              <a:avLst/>
            </a:prstGeom>
            <a:effectLst>
              <a:outerShdw blurRad="279400" dist="228600" dir="2700000" sx="101000" sy="101000" algn="tl" rotWithShape="0">
                <a:prstClr val="black">
                  <a:alpha val="23000"/>
                </a:prstClr>
              </a:outerShdw>
            </a:effectLst>
          </p:spPr>
        </p:pic>
        <p:graphicFrame>
          <p:nvGraphicFramePr>
            <p:cNvPr id="72" name="图表 71"/>
            <p:cNvGraphicFramePr/>
            <p:nvPr/>
          </p:nvGraphicFramePr>
          <p:xfrm>
            <a:off x="408100" y="2925836"/>
            <a:ext cx="4083270" cy="2722180"/>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73" name="组合 52"/>
          <p:cNvGrpSpPr/>
          <p:nvPr/>
        </p:nvGrpSpPr>
        <p:grpSpPr>
          <a:xfrm>
            <a:off x="2754630" y="2226945"/>
            <a:ext cx="2477770" cy="1758315"/>
            <a:chOff x="408100" y="2837794"/>
            <a:chExt cx="4083270" cy="2898264"/>
          </a:xfrm>
        </p:grpSpPr>
        <p:pic>
          <p:nvPicPr>
            <p:cNvPr id="74" name="图片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0603" y="2837794"/>
              <a:ext cx="2898264" cy="2898264"/>
            </a:xfrm>
            <a:prstGeom prst="rect">
              <a:avLst/>
            </a:prstGeom>
            <a:effectLst>
              <a:outerShdw blurRad="279400" dist="228600" dir="2700000" sx="101000" sy="101000" algn="tl" rotWithShape="0">
                <a:prstClr val="black">
                  <a:alpha val="23000"/>
                </a:prstClr>
              </a:outerShdw>
            </a:effectLst>
          </p:spPr>
        </p:pic>
        <p:graphicFrame>
          <p:nvGraphicFramePr>
            <p:cNvPr id="75" name="图表 55"/>
            <p:cNvGraphicFramePr/>
            <p:nvPr/>
          </p:nvGraphicFramePr>
          <p:xfrm>
            <a:off x="408100" y="2925836"/>
            <a:ext cx="4083270" cy="2722180"/>
          </p:xfrm>
          <a:graphic>
            <a:graphicData uri="http://schemas.openxmlformats.org/drawingml/2006/chart">
              <c:chart xmlns:c="http://schemas.openxmlformats.org/drawingml/2006/chart" xmlns:r="http://schemas.openxmlformats.org/officeDocument/2006/relationships" r:id="rId2"/>
            </a:graphicData>
          </a:graphic>
        </p:graphicFrame>
      </p:grpSp>
      <p:sp>
        <p:nvSpPr>
          <p:cNvPr id="77" name="文本框 64"/>
          <p:cNvSpPr txBox="1"/>
          <p:nvPr/>
        </p:nvSpPr>
        <p:spPr>
          <a:xfrm>
            <a:off x="3434080" y="2574290"/>
            <a:ext cx="671195" cy="390525"/>
          </a:xfrm>
          <a:prstGeom prst="rect">
            <a:avLst/>
          </a:prstGeom>
          <a:noFill/>
        </p:spPr>
        <p:txBody>
          <a:bodyPr wrap="none" rtlCol="0">
            <a:noAutofit/>
          </a:bodyPr>
          <a:p>
            <a:pPr algn="l"/>
            <a:r>
              <a:rPr lang="en-US" altLang="zh-CN" sz="2000" b="1" dirty="0">
                <a:solidFill>
                  <a:schemeClr val="tx1"/>
                </a:solidFill>
                <a:latin typeface="Arial" panose="020B0604020202020204" pitchFamily="34" charset="0"/>
                <a:cs typeface="Arial" panose="020B0604020202020204" pitchFamily="34" charset="0"/>
              </a:rPr>
              <a:t>74.6445%</a:t>
            </a:r>
            <a:endParaRPr lang="en-US" altLang="zh-CN" sz="2000" b="1" dirty="0">
              <a:solidFill>
                <a:schemeClr val="tx1"/>
              </a:solidFill>
              <a:latin typeface="Arial" panose="020B0604020202020204" pitchFamily="34" charset="0"/>
              <a:cs typeface="Arial" panose="020B0604020202020204" pitchFamily="34" charset="0"/>
            </a:endParaRPr>
          </a:p>
        </p:txBody>
      </p:sp>
      <p:sp>
        <p:nvSpPr>
          <p:cNvPr id="78" name="Rectangle 15"/>
          <p:cNvSpPr/>
          <p:nvPr/>
        </p:nvSpPr>
        <p:spPr>
          <a:xfrm>
            <a:off x="210185" y="4340225"/>
            <a:ext cx="2082800" cy="367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chemeClr val="bg1"/>
                </a:solidFill>
                <a:latin typeface="黑体" panose="02010609060101010101" charset="-122"/>
                <a:ea typeface="黑体" panose="02010609060101010101" charset="-122"/>
                <a:cs typeface="黑体" panose="02010609060101010101" charset="-122"/>
                <a:sym typeface="+mn-ea"/>
              </a:rPr>
              <a:t>2022</a:t>
            </a:r>
            <a:r>
              <a:rPr lang="zh-CN" altLang="en-US" sz="1400">
                <a:solidFill>
                  <a:schemeClr val="bg1"/>
                </a:solidFill>
                <a:latin typeface="黑体" panose="02010609060101010101" charset="-122"/>
                <a:ea typeface="黑体" panose="02010609060101010101" charset="-122"/>
                <a:cs typeface="黑体" panose="02010609060101010101" charset="-122"/>
                <a:sym typeface="+mn-ea"/>
              </a:rPr>
              <a:t>网民满意度总指数</a:t>
            </a:r>
            <a:endParaRPr lang="zh-CN" altLang="en-US" sz="14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79" name="Rectangle 16"/>
          <p:cNvSpPr/>
          <p:nvPr/>
        </p:nvSpPr>
        <p:spPr>
          <a:xfrm>
            <a:off x="3042285" y="4340225"/>
            <a:ext cx="2105025" cy="367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chemeClr val="bg1"/>
                </a:solidFill>
                <a:latin typeface="黑体" panose="02010609060101010101" charset="-122"/>
                <a:ea typeface="黑体" panose="02010609060101010101" charset="-122"/>
                <a:cs typeface="黑体" panose="02010609060101010101" charset="-122"/>
                <a:sym typeface="+mn-ea"/>
              </a:rPr>
              <a:t>2021</a:t>
            </a:r>
            <a:r>
              <a:rPr lang="zh-CN" altLang="en-US" sz="1400">
                <a:solidFill>
                  <a:schemeClr val="bg1"/>
                </a:solidFill>
                <a:latin typeface="黑体" panose="02010609060101010101" charset="-122"/>
                <a:ea typeface="黑体" panose="02010609060101010101" charset="-122"/>
                <a:cs typeface="黑体" panose="02010609060101010101" charset="-122"/>
                <a:sym typeface="+mn-ea"/>
              </a:rPr>
              <a:t>网民满意度总指数</a:t>
            </a:r>
            <a:endParaRPr lang="zh-CN" altLang="en-US" sz="14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85" name="Down Arrow 20"/>
          <p:cNvSpPr/>
          <p:nvPr/>
        </p:nvSpPr>
        <p:spPr bwMode="auto">
          <a:xfrm rot="5400000">
            <a:off x="2420620" y="3011805"/>
            <a:ext cx="479425" cy="763905"/>
          </a:xfrm>
          <a:prstGeom prst="downArrow">
            <a:avLst>
              <a:gd name="adj1" fmla="val 63516"/>
              <a:gd name="adj2" fmla="val 50000"/>
            </a:avLst>
          </a:prstGeom>
          <a:solidFill>
            <a:schemeClr val="accent4"/>
          </a:solidFill>
          <a:ln w="9525">
            <a:noFill/>
            <a:round/>
          </a:ln>
        </p:spPr>
        <p:txBody>
          <a:bodyPr vert="horz" wrap="square" lIns="121920" tIns="60960" rIns="121920" bIns="60960" numCol="1" rtlCol="0" anchor="t" anchorCtr="0" compatLnSpc="1"/>
          <a:p>
            <a:pPr algn="ctr" defTabSz="1374775"/>
            <a:endParaRPr lang="en-US" sz="2665">
              <a:solidFill>
                <a:srgbClr val="262626"/>
              </a:solidFill>
            </a:endParaRPr>
          </a:p>
        </p:txBody>
      </p:sp>
      <p:sp>
        <p:nvSpPr>
          <p:cNvPr id="6" name="文本框 64"/>
          <p:cNvSpPr txBox="1"/>
          <p:nvPr/>
        </p:nvSpPr>
        <p:spPr>
          <a:xfrm>
            <a:off x="915670" y="2574290"/>
            <a:ext cx="671195" cy="390525"/>
          </a:xfrm>
          <a:prstGeom prst="rect">
            <a:avLst/>
          </a:prstGeom>
          <a:noFill/>
        </p:spPr>
        <p:txBody>
          <a:bodyPr wrap="none" rtlCol="0">
            <a:noAutofit/>
          </a:bodyPr>
          <a:p>
            <a:pPr algn="l"/>
            <a:r>
              <a:rPr lang="en-US" altLang="zh-CN" sz="2000" b="1" dirty="0">
                <a:solidFill>
                  <a:schemeClr val="tx1"/>
                </a:solidFill>
                <a:latin typeface="Arial" panose="020B0604020202020204" pitchFamily="34" charset="0"/>
                <a:cs typeface="Arial" panose="020B0604020202020204" pitchFamily="34" charset="0"/>
              </a:rPr>
              <a:t>74.8979%</a:t>
            </a:r>
            <a:endParaRPr lang="en-US" altLang="zh-CN" sz="2000" b="1" dirty="0">
              <a:solidFill>
                <a:schemeClr val="tx1"/>
              </a:solidFill>
              <a:latin typeface="Arial" panose="020B0604020202020204" pitchFamily="34" charset="0"/>
              <a:cs typeface="Arial" panose="020B0604020202020204" pitchFamily="34" charset="0"/>
            </a:endParaRPr>
          </a:p>
        </p:txBody>
      </p:sp>
    </p:spTree>
    <p:custDataLst>
      <p:tags r:id="rId12"/>
    </p:custDataLst>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dissolve">
                                      <p:cBhvr>
                                        <p:cTn id="11" dur="500"/>
                                        <p:tgtEl>
                                          <p:spTgt spid="7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500"/>
                                        <p:tgtEl>
                                          <p:spTgt spid="7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childTnLst>
                          </p:cTn>
                        </p:par>
                        <p:par>
                          <p:cTn id="26" fill="hold">
                            <p:stCondLst>
                              <p:cond delay="2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500" fill="hold"/>
                                        <p:tgtEl>
                                          <p:spTgt spid="85"/>
                                        </p:tgtEl>
                                        <p:attrNameLst>
                                          <p:attrName>ppt_x</p:attrName>
                                        </p:attrNameLst>
                                      </p:cBhvr>
                                      <p:tavLst>
                                        <p:tav tm="0">
                                          <p:val>
                                            <p:strVal val="#ppt_x"/>
                                          </p:val>
                                        </p:tav>
                                        <p:tav tm="100000">
                                          <p:val>
                                            <p:strVal val="#ppt_x"/>
                                          </p:val>
                                        </p:tav>
                                      </p:tavLst>
                                    </p:anim>
                                    <p:anim calcmode="lin" valueType="num">
                                      <p:cBhvr additive="base">
                                        <p:cTn id="30" dur="500" fill="hold"/>
                                        <p:tgtEl>
                                          <p:spTgt spid="8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bldLvl="0" animBg="1"/>
      <p:bldP spid="79" grpId="0" bldLvl="0" animBg="1"/>
      <p:bldP spid="85" grpId="0" bldLvl="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2440305" y="628015"/>
            <a:ext cx="4263390" cy="368300"/>
          </a:xfrm>
          <a:prstGeom prst="rect">
            <a:avLst/>
          </a:prstGeom>
          <a:noFill/>
        </p:spPr>
        <p:txBody>
          <a:bodyPr wrap="square" rtlCol="0">
            <a:spAutoFit/>
          </a:bodyPr>
          <a:p>
            <a:r>
              <a:rPr lang="en-US" altLang="zh-CN">
                <a:solidFill>
                  <a:schemeClr val="accent1">
                    <a:lumMod val="75000"/>
                  </a:schemeClr>
                </a:solidFill>
              </a:rPr>
              <a:t>2022</a:t>
            </a:r>
            <a:r>
              <a:rPr lang="zh-CN" altLang="en-US">
                <a:solidFill>
                  <a:schemeClr val="accent1">
                    <a:lumMod val="75000"/>
                  </a:schemeClr>
                </a:solidFill>
              </a:rPr>
              <a:t>河南省</a:t>
            </a:r>
            <a:r>
              <a:rPr lang="en-US" altLang="zh-CN">
                <a:solidFill>
                  <a:schemeClr val="accent1">
                    <a:lumMod val="75000"/>
                  </a:schemeClr>
                </a:solidFill>
              </a:rPr>
              <a:t>      </a:t>
            </a:r>
            <a:r>
              <a:rPr lang="zh-CN" altLang="en-US">
                <a:solidFill>
                  <a:schemeClr val="accent1">
                    <a:lumMod val="75000"/>
                  </a:schemeClr>
                </a:solidFill>
              </a:rPr>
              <a:t>网络安全治理指数解析</a:t>
            </a:r>
            <a:endParaRPr lang="zh-CN" altLang="en-US">
              <a:solidFill>
                <a:schemeClr val="accent1">
                  <a:lumMod val="75000"/>
                </a:schemeClr>
              </a:solidFill>
            </a:endParaRPr>
          </a:p>
        </p:txBody>
      </p:sp>
      <p:pic>
        <p:nvPicPr>
          <p:cNvPr id="7" name="图片 6"/>
          <p:cNvPicPr>
            <a:picLocks noChangeAspect="1"/>
          </p:cNvPicPr>
          <p:nvPr/>
        </p:nvPicPr>
        <p:blipFill>
          <a:blip r:embed="rId7"/>
          <a:stretch>
            <a:fillRect/>
          </a:stretch>
        </p:blipFill>
        <p:spPr>
          <a:xfrm>
            <a:off x="2628265" y="1846580"/>
            <a:ext cx="6450330" cy="3082925"/>
          </a:xfrm>
          <a:prstGeom prst="rect">
            <a:avLst/>
          </a:prstGeom>
        </p:spPr>
      </p:pic>
      <p:sp>
        <p:nvSpPr>
          <p:cNvPr id="11" name="文本框 10"/>
          <p:cNvSpPr txBox="1"/>
          <p:nvPr/>
        </p:nvSpPr>
        <p:spPr>
          <a:xfrm>
            <a:off x="0" y="1504315"/>
            <a:ext cx="2627630" cy="3321050"/>
          </a:xfrm>
          <a:prstGeom prst="rect">
            <a:avLst/>
          </a:prstGeom>
          <a:noFill/>
        </p:spPr>
        <p:txBody>
          <a:bodyPr wrap="square" rtlCol="0">
            <a:noAutofit/>
          </a:bodyPr>
          <a:p>
            <a:pPr indent="0">
              <a:lnSpc>
                <a:spcPct val="100000"/>
              </a:lnSpc>
              <a:spcBef>
                <a:spcPts val="0"/>
              </a:spcBef>
              <a:buNone/>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各领域中，满意度最高为：等级保护满意度（</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78.6%</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），其次是司法工作满意度（</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67.5%</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网络安全现状满意度（</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63.79%</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执法检查满意度（</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63.2%</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）和法治总体满意度（</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61.17%</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不满意为：未成年个人权益保护（</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23.88%</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）和个人信息权益保护（</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17.53%</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SheJi01\Desktop\4ab32eb0ee0d7c2d5e808e21dd848535.jpg4ab32eb0ee0d7c2d5e808e21dd848535"/>
          <p:cNvPicPr>
            <a:picLocks noChangeAspect="1"/>
          </p:cNvPicPr>
          <p:nvPr/>
        </p:nvPicPr>
        <p:blipFill>
          <a:blip r:embed="rId1"/>
          <a:srcRect/>
          <a:stretch>
            <a:fillRect/>
          </a:stretch>
        </p:blipFill>
        <p:spPr>
          <a:xfrm>
            <a:off x="-62230" y="-19050"/>
            <a:ext cx="9140825" cy="5142230"/>
          </a:xfrm>
          <a:prstGeom prst="rect">
            <a:avLst/>
          </a:prstGeom>
        </p:spPr>
      </p:pic>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0" y="4929531"/>
            <a:ext cx="9144000" cy="230832"/>
          </a:xfrm>
          <a:prstGeom prst="rect">
            <a:avLst/>
          </a:prstGeom>
          <a:solidFill>
            <a:srgbClr val="7B97B2"/>
          </a:solidFill>
        </p:spPr>
        <p:txBody>
          <a:bodyPr wrap="square" rtlCol="0">
            <a:spAutoFit/>
          </a:bodyPr>
          <a:lstStyle/>
          <a:p>
            <a:r>
              <a:rPr lang="en-US" altLang="zh-CN" sz="900" dirty="0"/>
              <a:t>   2022</a:t>
            </a:r>
            <a:r>
              <a:rPr lang="zh-CN" altLang="en-US" sz="900" dirty="0"/>
              <a:t>网民网络安全感满意度调查报告发布周</a:t>
            </a:r>
            <a:endParaRPr lang="zh-CN" altLang="en-US" sz="900" dirty="0"/>
          </a:p>
        </p:txBody>
      </p:sp>
      <p:sp>
        <p:nvSpPr>
          <p:cNvPr id="4" name="文本框 3"/>
          <p:cNvSpPr txBox="1"/>
          <p:nvPr/>
        </p:nvSpPr>
        <p:spPr>
          <a:xfrm>
            <a:off x="1763395" y="644525"/>
            <a:ext cx="5489575" cy="368300"/>
          </a:xfrm>
          <a:prstGeom prst="rect">
            <a:avLst/>
          </a:prstGeom>
          <a:noFill/>
        </p:spPr>
        <p:txBody>
          <a:bodyPr wrap="square" rtlCol="0">
            <a:spAutoFit/>
          </a:bodyPr>
          <a:p>
            <a:r>
              <a:rPr lang="en-US" altLang="zh-CN">
                <a:solidFill>
                  <a:schemeClr val="accent1">
                    <a:lumMod val="75000"/>
                  </a:schemeClr>
                </a:solidFill>
              </a:rPr>
              <a:t>2022</a:t>
            </a:r>
            <a:r>
              <a:rPr lang="zh-CN" altLang="en-US">
                <a:solidFill>
                  <a:schemeClr val="accent1">
                    <a:lumMod val="75000"/>
                  </a:schemeClr>
                </a:solidFill>
              </a:rPr>
              <a:t>河南省</a:t>
            </a:r>
            <a:r>
              <a:rPr lang="en-US" altLang="zh-CN">
                <a:solidFill>
                  <a:schemeClr val="accent1">
                    <a:lumMod val="75000"/>
                  </a:schemeClr>
                </a:solidFill>
              </a:rPr>
              <a:t>    </a:t>
            </a:r>
            <a:r>
              <a:rPr lang="zh-CN" altLang="en-US">
                <a:solidFill>
                  <a:schemeClr val="accent1">
                    <a:lumMod val="75000"/>
                  </a:schemeClr>
                </a:solidFill>
              </a:rPr>
              <a:t>网络诚信建设满意度情况</a:t>
            </a:r>
            <a:r>
              <a:rPr lang="en-US" altLang="zh-CN">
                <a:solidFill>
                  <a:schemeClr val="accent1">
                    <a:lumMod val="75000"/>
                  </a:schemeClr>
                </a:solidFill>
              </a:rPr>
              <a:t>(</a:t>
            </a:r>
            <a:r>
              <a:rPr lang="zh-CN" altLang="en-US">
                <a:solidFill>
                  <a:schemeClr val="accent1">
                    <a:lumMod val="75000"/>
                  </a:schemeClr>
                </a:solidFill>
              </a:rPr>
              <a:t>新开设专题）</a:t>
            </a:r>
            <a:endParaRPr lang="zh-CN" altLang="en-US">
              <a:solidFill>
                <a:schemeClr val="accent1">
                  <a:lumMod val="75000"/>
                </a:schemeClr>
              </a:solidFill>
            </a:endParaRPr>
          </a:p>
        </p:txBody>
      </p:sp>
      <p:sp>
        <p:nvSpPr>
          <p:cNvPr id="11" name="文本框 10"/>
          <p:cNvSpPr txBox="1"/>
          <p:nvPr/>
        </p:nvSpPr>
        <p:spPr>
          <a:xfrm>
            <a:off x="168275" y="1504315"/>
            <a:ext cx="3571875" cy="3321050"/>
          </a:xfrm>
          <a:prstGeom prst="rect">
            <a:avLst/>
          </a:prstGeom>
          <a:noFill/>
        </p:spPr>
        <p:txBody>
          <a:bodyPr wrap="square" rtlCol="0">
            <a:noAutofit/>
          </a:bodyPr>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参与调查的公众网民对当前总体网络诚信状况评分排列：第一位是28.96%（得分10分），第二位是25.96%（得分8分），第三位是19.72%（得分9分）。</a:t>
            </a: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latin typeface="宋体" panose="02010600030101010101" pitchFamily="2" charset="-122"/>
                <a:ea typeface="宋体" panose="02010600030101010101" pitchFamily="2" charset="-122"/>
                <a:cs typeface="宋体" panose="02010600030101010101" pitchFamily="2" charset="-122"/>
                <a:sym typeface="+mn-ea"/>
              </a:rPr>
              <a:t>与全国数据相比，</a:t>
            </a:r>
            <a:r>
              <a:rPr sz="1600" b="1" dirty="0">
                <a:latin typeface="宋体" panose="02010600030101010101" pitchFamily="2" charset="-122"/>
                <a:ea typeface="宋体" panose="02010600030101010101" pitchFamily="2" charset="-122"/>
                <a:cs typeface="宋体" panose="02010600030101010101" pitchFamily="2" charset="-122"/>
                <a:sym typeface="+mn-ea"/>
              </a:rPr>
              <a:t>表示10分比例要高4.36个百分点</a:t>
            </a:r>
            <a:r>
              <a:rPr lang="zh-CN" sz="1600" dirty="0">
                <a:latin typeface="宋体" panose="02010600030101010101" pitchFamily="2" charset="-122"/>
                <a:ea typeface="宋体" panose="02010600030101010101" pitchFamily="2" charset="-122"/>
                <a:cs typeface="宋体" panose="02010600030101010101" pitchFamily="2" charset="-122"/>
                <a:sym typeface="+mn-ea"/>
              </a:rPr>
              <a:t>，</a:t>
            </a:r>
            <a:r>
              <a:rPr sz="1600" dirty="0">
                <a:latin typeface="宋体" panose="02010600030101010101" pitchFamily="2" charset="-122"/>
                <a:ea typeface="宋体" panose="02010600030101010101" pitchFamily="2" charset="-122"/>
                <a:cs typeface="宋体" panose="02010600030101010101" pitchFamily="2" charset="-122"/>
                <a:sym typeface="+mn-ea"/>
              </a:rPr>
              <a:t>表示8分比例要低1.24个百分点。</a:t>
            </a:r>
            <a:endParaRPr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4" name="Drawing 54" descr="Generated"/>
          <p:cNvPicPr>
            <a:picLocks noChangeAspect="1"/>
          </p:cNvPicPr>
          <p:nvPr/>
        </p:nvPicPr>
        <p:blipFill>
          <a:blip r:embed="rId7"/>
          <a:stretch>
            <a:fillRect/>
          </a:stretch>
        </p:blipFill>
        <p:spPr>
          <a:xfrm>
            <a:off x="3857625" y="1162050"/>
            <a:ext cx="4135120" cy="3663315"/>
          </a:xfrm>
          <a:prstGeom prst="rect">
            <a:avLst/>
          </a:prstGeom>
        </p:spPr>
      </p:pic>
    </p:spTree>
    <p:custDataLst>
      <p:tags r:id="rId8"/>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UNIT_PLACING_PICTURE_USER_VIEWPORT" val="{&quot;height&quot;:395,&quot;width&quot;:5000}"/>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PLACING_PICTURE_USER_VIEWPORT" val="{&quot;height&quot;:395,&quot;width&quot;:5000}"/>
</p:tagLst>
</file>

<file path=ppt/tags/tag6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UNIT_TABLE_BEAUTIFY" val="smartTable{074aa98a-e620-45d0-ae0a-46755f0f9dbb}"/>
</p:tagLst>
</file>

<file path=ppt/tags/tag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395,&quot;width&quot;:5000}"/>
</p:tagLst>
</file>

<file path=ppt/tags/tag7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UNIT_PLACING_PICTURE_USER_VIEWPORT" val="{&quot;height&quot;:395,&quot;width&quot;:5000}"/>
</p:tagLst>
</file>

<file path=ppt/tags/tag7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p="http://schemas.openxmlformats.org/presentationml/2006/main">
  <p:tag name="KSO_WM_UNIT_PLACING_PICTURE_USER_VIEWPORT" val="{&quot;height&quot;:395,&quot;width&quot;:500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p="http://schemas.openxmlformats.org/presentationml/2006/main">
  <p:tag name="KSO_WPP_MARK_KEY" val="b605f63d-1749-48a5-8c6a-5b15ddfd73e9"/>
  <p:tag name="COMMONDATA" val="eyJoZGlkIjoiZjg3OWJhMDNlOWM1ZjNjODUxNzFiM2NjMGIwOWYwMDYifQ=="/>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5028</Words>
  <Application>WPS 演示</Application>
  <PresentationFormat>全屏显示(16:9)</PresentationFormat>
  <Paragraphs>276</Paragraphs>
  <Slides>27</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vt:lpstr>
      <vt:lpstr>宋体</vt:lpstr>
      <vt:lpstr>Wingdings</vt:lpstr>
      <vt:lpstr>微软雅黑</vt:lpstr>
      <vt:lpstr>Wingdings</vt:lpstr>
      <vt:lpstr>思源黑体 Heavy</vt:lpstr>
      <vt:lpstr>黑体</vt:lpstr>
      <vt:lpstr>字魂143号-正酷超级黑</vt:lpstr>
      <vt:lpstr>Gill Sans</vt:lpstr>
      <vt:lpstr>Arial Unicode MS</vt:lpstr>
      <vt:lpstr>Calibri</vt:lpstr>
      <vt:lpstr>Century Gothic</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cp:lastModifiedBy>山风</cp:lastModifiedBy>
  <cp:revision>288</cp:revision>
  <dcterms:created xsi:type="dcterms:W3CDTF">2019-06-19T02:08:00Z</dcterms:created>
  <dcterms:modified xsi:type="dcterms:W3CDTF">2022-12-05T06:09:28Z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9120D5400FE14924996698B0E009944C</vt:lpwstr>
  </property>
</Properties>
</file>