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62" r:id="rId4"/>
  </p:sldMasterIdLst>
  <p:notesMasterIdLst>
    <p:notesMasterId r:id="rId6"/>
  </p:notesMasterIdLst>
  <p:sldIdLst>
    <p:sldId id="423" r:id="rId5"/>
    <p:sldId id="424" r:id="rId7"/>
    <p:sldId id="299" r:id="rId8"/>
    <p:sldId id="482" r:id="rId9"/>
    <p:sldId id="401" r:id="rId10"/>
    <p:sldId id="372" r:id="rId11"/>
    <p:sldId id="319" r:id="rId12"/>
    <p:sldId id="290" r:id="rId13"/>
    <p:sldId id="374" r:id="rId14"/>
    <p:sldId id="339" r:id="rId15"/>
    <p:sldId id="338" r:id="rId16"/>
    <p:sldId id="357" r:id="rId17"/>
    <p:sldId id="359" r:id="rId18"/>
    <p:sldId id="375" r:id="rId19"/>
    <p:sldId id="360" r:id="rId20"/>
    <p:sldId id="377" r:id="rId21"/>
    <p:sldId id="363" r:id="rId22"/>
    <p:sldId id="457" r:id="rId23"/>
    <p:sldId id="393" r:id="rId24"/>
    <p:sldId id="394" r:id="rId25"/>
    <p:sldId id="399" r:id="rId26"/>
    <p:sldId id="395" r:id="rId27"/>
    <p:sldId id="396" r:id="rId28"/>
    <p:sldId id="398" r:id="rId29"/>
    <p:sldId id="400" r:id="rId30"/>
    <p:sldId id="474" r:id="rId31"/>
    <p:sldId id="415" r:id="rId32"/>
    <p:sldId id="370" r:id="rId33"/>
    <p:sldId id="371" r:id="rId34"/>
    <p:sldId id="403" r:id="rId35"/>
    <p:sldId id="404" r:id="rId36"/>
    <p:sldId id="289" r:id="rId37"/>
    <p:sldId id="473" r:id="rId38"/>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8" userDrawn="1">
          <p15:clr>
            <a:srgbClr val="A4A3A4"/>
          </p15:clr>
        </p15:guide>
        <p15:guide id="2" pos="39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7EE5"/>
    <a:srgbClr val="8F37D4"/>
    <a:srgbClr val="F9436C"/>
    <a:srgbClr val="3078A6"/>
    <a:srgbClr val="1ABBD5"/>
    <a:srgbClr val="F5E024"/>
    <a:srgbClr val="1F78E2"/>
    <a:srgbClr val="A6CAFF"/>
    <a:srgbClr val="DDE4ED"/>
    <a:srgbClr val="E4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0" autoAdjust="0"/>
    <p:restoredTop sz="94660"/>
  </p:normalViewPr>
  <p:slideViewPr>
    <p:cSldViewPr snapToGrid="0" showGuides="1">
      <p:cViewPr varScale="1">
        <p:scale>
          <a:sx n="87" d="100"/>
          <a:sy n="87" d="100"/>
        </p:scale>
        <p:origin x="466" y="72"/>
      </p:cViewPr>
      <p:guideLst>
        <p:guide orient="horz" pos="2648"/>
        <p:guide pos="3905"/>
      </p:guideLst>
    </p:cSldViewPr>
  </p:slideViewPr>
  <p:notesTextViewPr>
    <p:cViewPr>
      <p:scale>
        <a:sx n="1" d="1"/>
        <a:sy n="1" d="1"/>
      </p:scale>
      <p:origin x="0" y="0"/>
    </p:cViewPr>
  </p:notesTextViewPr>
  <p:sorterViewPr>
    <p:cViewPr varScale="1">
      <p:scale>
        <a:sx n="1" d="1"/>
        <a:sy n="1" d="1"/>
      </p:scale>
      <p:origin x="0" y="-39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2" Type="http://schemas.openxmlformats.org/officeDocument/2006/relationships/tags" Target="tags/tag159.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21271;&#20140;&#21327;&#20250;\2022&#28385;&#24847;&#24230;&#35843;&#26597;&#21457;&#24067;&#21608;&#35268;&#21010;\2022&#28385;&#24847;&#24230;&#35843;&#26597;&#21457;&#24067;&#21608;&#35268;&#21010;\2022&#28385;&#24847;&#24230;&#35843;&#26597;&#21457;&#24067;&#21608;&#35268;&#21010;\&#21271;&#20140;&#25253;&#21578;\&#26032;&#24314;%20XLS%20&#24037;&#20316;&#34920;.xls"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4.xlsx"/></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Workbook5.xlsx"/></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Workbook6.xlsx"/></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7.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8.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21271;&#20140;&#21327;&#20250;\2022&#28385;&#24847;&#24230;&#35843;&#26597;&#21457;&#24067;&#21608;&#35268;&#21010;\2022&#28385;&#24847;&#24230;&#35843;&#26597;&#21457;&#24067;&#21608;&#35268;&#21010;\2022&#28385;&#24847;&#24230;&#35843;&#26597;&#21457;&#24067;&#21608;&#35268;&#21010;\&#21271;&#20140;&#25253;&#21578;\&#26032;&#24314;%20XLS%20&#24037;&#20316;&#34920;.xls"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G:\&#21271;&#20140;&#21327;&#20250;\2022&#28385;&#24847;&#24230;&#35843;&#26597;&#21457;&#24067;&#21608;&#35268;&#21010;\2022&#28385;&#24847;&#24230;&#35843;&#26597;&#21457;&#24067;&#21608;&#35268;&#21010;\2022&#28385;&#24847;&#24230;&#35843;&#26597;&#21457;&#24067;&#21608;&#35268;&#21010;\&#21271;&#20140;&#25253;&#21578;\&#26032;&#24314;%20XLS%20&#24037;&#20316;&#34920;.xls"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E:\&#21271;&#20140;&#21327;&#20250;\2022&#28385;&#24847;&#24230;&#35843;&#26597;&#21457;&#24067;&#21608;&#35268;&#21010;\2022&#28385;&#24847;&#24230;&#35843;&#26597;&#21457;&#24067;&#21608;&#35268;&#21010;\2022&#28385;&#24847;&#24230;&#35843;&#26597;&#21457;&#24067;&#21608;&#35268;&#21010;\&#21271;&#20140;&#25253;&#21578;\&#26032;&#24314;%20XLS%20&#24037;&#20316;&#34920;.xls"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E:\&#21271;&#20140;&#21327;&#20250;\2022&#28385;&#24847;&#24230;&#35843;&#26597;&#21457;&#24067;&#21608;&#35268;&#21010;\2022&#28385;&#24847;&#24230;&#35843;&#26597;&#21457;&#24067;&#21608;&#35268;&#21010;\2022&#28385;&#24847;&#24230;&#35843;&#26597;&#21457;&#24067;&#21608;&#35268;&#21010;\&#21271;&#20140;&#25253;&#21578;\&#26032;&#24314;%20XLS%20&#24037;&#20316;&#34920;.xls"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E:\&#21271;&#20140;&#21327;&#20250;\2022&#28385;&#24847;&#24230;&#35843;&#26597;&#21457;&#24067;&#21608;&#35268;&#21010;\2022&#28385;&#24847;&#24230;&#35843;&#26597;&#21457;&#24067;&#21608;&#35268;&#21010;\2022&#28385;&#24847;&#24230;&#35843;&#26597;&#21457;&#24067;&#21608;&#35268;&#21010;\&#21271;&#20140;&#25253;&#21578;\&#26032;&#24314;%20XLS%20&#24037;&#20316;&#34920;.xls"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1.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2.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2021</a:t>
            </a:r>
            <a:r>
              <a:rPr altLang="en-US"/>
              <a:t>年和</a:t>
            </a:r>
            <a:r>
              <a:rPr lang="en-US" altLang="zh-CN"/>
              <a:t>2022</a:t>
            </a:r>
            <a:r>
              <a:rPr altLang="en-US"/>
              <a:t>年网民常用网络的数据对比</a:t>
            </a:r>
            <a:endParaRPr lang="en-US" altLang="zh-CN"/>
          </a:p>
        </c:rich>
      </c:tx>
      <c:layout/>
      <c:overlay val="0"/>
      <c:spPr>
        <a:noFill/>
        <a:ln>
          <a:noFill/>
        </a:ln>
        <a:effectLst/>
      </c:spPr>
    </c:title>
    <c:autoTitleDeleted val="0"/>
    <c:plotArea>
      <c:layout>
        <c:manualLayout>
          <c:layoutTarget val="inner"/>
          <c:xMode val="edge"/>
          <c:yMode val="edge"/>
          <c:x val="0.168218954248366"/>
          <c:y val="0.174074074074074"/>
          <c:w val="0.801225490196078"/>
          <c:h val="0.326944444444444"/>
        </c:manualLayout>
      </c:layout>
      <c:barChart>
        <c:barDir val="col"/>
        <c:grouping val="clustered"/>
        <c:varyColors val="0"/>
        <c:ser>
          <c:idx val="0"/>
          <c:order val="0"/>
          <c:tx>
            <c:strRef>
              <c:f>'[新建 XLS 工作表.xls]Sheet1'!$B$1</c:f>
              <c:strCache>
                <c:ptCount val="1"/>
                <c:pt idx="0">
                  <c:v>2022</c:v>
                </c:pt>
              </c:strCache>
            </c:strRef>
          </c:tx>
          <c:spPr>
            <a:solidFill>
              <a:srgbClr val="00B0F0"/>
            </a:solidFill>
            <a:ln>
              <a:noFill/>
            </a:ln>
            <a:effectLst/>
          </c:spPr>
          <c:invertIfNegative val="0"/>
          <c:dLbls>
            <c:delete val="1"/>
          </c:dLbls>
          <c:trendline>
            <c:spPr>
              <a:ln w="19050" cap="rnd">
                <a:solidFill>
                  <a:schemeClr val="accent1"/>
                </a:solidFill>
                <a:prstDash val="sysDot"/>
              </a:ln>
              <a:effectLst/>
            </c:spPr>
            <c:trendlineType val="linear"/>
            <c:dispRSqr val="0"/>
            <c:dispEq val="0"/>
          </c:trendline>
          <c:cat>
            <c:strRef>
              <c:f>'[新建 XLS 工作表.xls]Sheet1'!$A$2:$A$10</c:f>
              <c:strCache>
                <c:ptCount val="9"/>
                <c:pt idx="0">
                  <c:v>第一位社交应用（即时通讯、博客、短视频等）</c:v>
                </c:pt>
                <c:pt idx="1">
                  <c:v>第二位网络媒体（新闻资讯、网上阅读、视频直播等）</c:v>
                </c:pt>
                <c:pt idx="2">
                  <c:v>第三位数字娱乐（网络游戏、网络音乐、网络视频等）</c:v>
                </c:pt>
                <c:pt idx="3">
                  <c:v>第四位电子商务（网络购物、网上支付、网上银行等）</c:v>
                </c:pt>
                <c:pt idx="4">
                  <c:v>第五位生活服务（搜索引擎、出行、导航、网约车、外卖、旅游预定、美图等）</c:v>
                </c:pt>
                <c:pt idx="5">
                  <c:v>育培训（在线教育、网上作业、网上考试）</c:v>
                </c:pt>
                <c:pt idx="6">
                  <c:v>办公业务（远程办公、网上会议、线上打卡、招聘等）</c:v>
                </c:pt>
                <c:pt idx="7">
                  <c:v>健康医疗（运动、医疗、卫生等）</c:v>
                </c:pt>
                <c:pt idx="8">
                  <c:v>电子政务（公共服务、办证、缴费等）</c:v>
                </c:pt>
              </c:strCache>
            </c:strRef>
          </c:cat>
          <c:val>
            <c:numRef>
              <c:f>'[新建 XLS 工作表.xls]Sheet1'!$B$2:$B$10</c:f>
              <c:numCache>
                <c:formatCode>0.00%</c:formatCode>
                <c:ptCount val="9"/>
                <c:pt idx="0">
                  <c:v>0.7105</c:v>
                </c:pt>
                <c:pt idx="1">
                  <c:v>0.5636</c:v>
                </c:pt>
                <c:pt idx="2">
                  <c:v>0.4974</c:v>
                </c:pt>
                <c:pt idx="3">
                  <c:v>0.4825</c:v>
                </c:pt>
                <c:pt idx="4">
                  <c:v>0.4148</c:v>
                </c:pt>
                <c:pt idx="5">
                  <c:v>0.3076</c:v>
                </c:pt>
                <c:pt idx="6">
                  <c:v>0.2951</c:v>
                </c:pt>
                <c:pt idx="7">
                  <c:v>0.2884</c:v>
                </c:pt>
                <c:pt idx="8">
                  <c:v>0.2833</c:v>
                </c:pt>
              </c:numCache>
            </c:numRef>
          </c:val>
        </c:ser>
        <c:ser>
          <c:idx val="1"/>
          <c:order val="1"/>
          <c:tx>
            <c:strRef>
              <c:f>'[新建 XLS 工作表.xls]Sheet1'!$C$1</c:f>
              <c:strCache>
                <c:ptCount val="1"/>
                <c:pt idx="0">
                  <c:v>2021</c:v>
                </c:pt>
              </c:strCache>
            </c:strRef>
          </c:tx>
          <c:spPr>
            <a:solidFill>
              <a:srgbClr val="FFC000"/>
            </a:solidFill>
            <a:ln>
              <a:noFill/>
            </a:ln>
            <a:effectLst/>
          </c:spPr>
          <c:invertIfNegative val="0"/>
          <c:dLbls>
            <c:delete val="1"/>
          </c:dLbls>
          <c:cat>
            <c:strRef>
              <c:f>'[新建 XLS 工作表.xls]Sheet1'!$A$2:$A$10</c:f>
              <c:strCache>
                <c:ptCount val="9"/>
                <c:pt idx="0">
                  <c:v>第一位社交应用（即时通讯、博客、短视频等）</c:v>
                </c:pt>
                <c:pt idx="1">
                  <c:v>第二位网络媒体（新闻资讯、网上阅读、视频直播等）</c:v>
                </c:pt>
                <c:pt idx="2">
                  <c:v>第三位数字娱乐（网络游戏、网络音乐、网络视频等）</c:v>
                </c:pt>
                <c:pt idx="3">
                  <c:v>第四位电子商务（网络购物、网上支付、网上银行等）</c:v>
                </c:pt>
                <c:pt idx="4">
                  <c:v>第五位生活服务（搜索引擎、出行、导航、网约车、外卖、旅游预定、美图等）</c:v>
                </c:pt>
                <c:pt idx="5">
                  <c:v>育培训（在线教育、网上作业、网上考试）</c:v>
                </c:pt>
                <c:pt idx="6">
                  <c:v>办公业务（远程办公、网上会议、线上打卡、招聘等）</c:v>
                </c:pt>
                <c:pt idx="7">
                  <c:v>健康医疗（运动、医疗、卫生等）</c:v>
                </c:pt>
                <c:pt idx="8">
                  <c:v>电子政务（公共服务、办证、缴费等）</c:v>
                </c:pt>
              </c:strCache>
            </c:strRef>
          </c:cat>
          <c:val>
            <c:numRef>
              <c:f>'[新建 XLS 工作表.xls]Sheet1'!$C$2:$C$10</c:f>
              <c:numCache>
                <c:formatCode>0.00%</c:formatCode>
                <c:ptCount val="9"/>
                <c:pt idx="0">
                  <c:v>0.573</c:v>
                </c:pt>
                <c:pt idx="1">
                  <c:v>0.4359</c:v>
                </c:pt>
                <c:pt idx="2">
                  <c:v>0.423</c:v>
                </c:pt>
                <c:pt idx="3">
                  <c:v>0.374</c:v>
                </c:pt>
                <c:pt idx="4">
                  <c:v>0.3268</c:v>
                </c:pt>
                <c:pt idx="5" c:formatCode="0%">
                  <c:v>0.25</c:v>
                </c:pt>
                <c:pt idx="6">
                  <c:v>0.2437</c:v>
                </c:pt>
                <c:pt idx="7">
                  <c:v>0.2381</c:v>
                </c:pt>
                <c:pt idx="8">
                  <c:v>0.2186</c:v>
                </c:pt>
              </c:numCache>
            </c:numRef>
          </c:val>
        </c:ser>
        <c:dLbls>
          <c:showLegendKey val="0"/>
          <c:showVal val="0"/>
          <c:showCatName val="0"/>
          <c:showSerName val="0"/>
          <c:showPercent val="0"/>
          <c:showBubbleSize val="0"/>
        </c:dLbls>
        <c:gapWidth val="219"/>
        <c:axId val="987264458"/>
        <c:axId val="236383330"/>
      </c:barChart>
      <c:catAx>
        <c:axId val="98726445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36383330"/>
        <c:crosses val="autoZero"/>
        <c:auto val="1"/>
        <c:lblAlgn val="ctr"/>
        <c:lblOffset val="100"/>
        <c:noMultiLvlLbl val="0"/>
      </c:catAx>
      <c:valAx>
        <c:axId val="23638333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8726445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b"/>
      <c:layout>
        <c:manualLayout>
          <c:xMode val="edge"/>
          <c:yMode val="edge"/>
          <c:x val="0.754205286646069"/>
          <c:y val="0.039663461538461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2021北京</c:v>
                </c:pt>
              </c:strCache>
            </c:strRef>
          </c:tx>
          <c:spPr>
            <a:solidFill>
              <a:schemeClr val="accent1">
                <a:shade val="65000"/>
              </a:schemeClr>
            </a:solidFill>
            <a:ln>
              <a:noFill/>
            </a:ln>
            <a:effectLst/>
          </c:spPr>
          <c:invertIfNegative val="0"/>
          <c:dLbls>
            <c:delete val="1"/>
          </c:dLbls>
          <c:cat>
            <c:strRef>
              <c:f>Sheet1!$A$2:$A$6</c:f>
              <c:strCache>
                <c:ptCount val="5"/>
                <c:pt idx="0">
                  <c:v>加强网络
安全法治
建设</c:v>
                </c:pt>
                <c:pt idx="1">
                  <c:v>强化网络
安全监管</c:v>
                </c:pt>
                <c:pt idx="2">
                  <c:v>贯彻落实
网络安全
等级保护
制度</c:v>
                </c:pt>
                <c:pt idx="3">
                  <c:v>落实网络
平台主体
责任</c:v>
                </c:pt>
                <c:pt idx="4">
                  <c:v>提升网络
安全问题
的发现能力</c:v>
                </c:pt>
              </c:strCache>
            </c:strRef>
          </c:cat>
          <c:val>
            <c:numRef>
              <c:f>Sheet1!$B$2:$B$6</c:f>
              <c:numCache>
                <c:formatCode>0.00%</c:formatCode>
                <c:ptCount val="5"/>
                <c:pt idx="0">
                  <c:v>0.4634</c:v>
                </c:pt>
                <c:pt idx="1">
                  <c:v>0.4037</c:v>
                </c:pt>
                <c:pt idx="2">
                  <c:v>0.3718</c:v>
                </c:pt>
                <c:pt idx="3">
                  <c:v>0.5502</c:v>
                </c:pt>
                <c:pt idx="4">
                  <c:v>0.3372</c:v>
                </c:pt>
              </c:numCache>
            </c:numRef>
          </c:val>
        </c:ser>
        <c:ser>
          <c:idx val="1"/>
          <c:order val="1"/>
          <c:tx>
            <c:strRef>
              <c:f>Sheet1!$C$1</c:f>
              <c:strCache>
                <c:ptCount val="1"/>
                <c:pt idx="0">
                  <c:v>2022北京</c:v>
                </c:pt>
              </c:strCache>
            </c:strRef>
          </c:tx>
          <c:spPr>
            <a:solidFill>
              <a:schemeClr val="accent1"/>
            </a:solidFill>
            <a:ln>
              <a:noFill/>
            </a:ln>
            <a:effectLst/>
          </c:spPr>
          <c:invertIfNegative val="0"/>
          <c:dLbls>
            <c:delete val="1"/>
          </c:dLbls>
          <c:cat>
            <c:strRef>
              <c:f>Sheet1!$A$2:$A$6</c:f>
              <c:strCache>
                <c:ptCount val="5"/>
                <c:pt idx="0">
                  <c:v>加强网络
安全法治
建设</c:v>
                </c:pt>
                <c:pt idx="1">
                  <c:v>强化网络
安全监管</c:v>
                </c:pt>
                <c:pt idx="2">
                  <c:v>贯彻落实
网络安全
等级保护
制度</c:v>
                </c:pt>
                <c:pt idx="3">
                  <c:v>落实网络
平台主体
责任</c:v>
                </c:pt>
                <c:pt idx="4">
                  <c:v>提升网络
安全问题
的发现能力</c:v>
                </c:pt>
              </c:strCache>
            </c:strRef>
          </c:cat>
          <c:val>
            <c:numRef>
              <c:f>Sheet1!$C$2:$C$6</c:f>
              <c:numCache>
                <c:formatCode>0.00%</c:formatCode>
                <c:ptCount val="5"/>
                <c:pt idx="0">
                  <c:v>0.512</c:v>
                </c:pt>
                <c:pt idx="1">
                  <c:v>0.4272</c:v>
                </c:pt>
                <c:pt idx="2">
                  <c:v>0.3549</c:v>
                </c:pt>
                <c:pt idx="3">
                  <c:v>0.3482</c:v>
                </c:pt>
                <c:pt idx="4">
                  <c:v>0.3277</c:v>
                </c:pt>
              </c:numCache>
            </c:numRef>
          </c:val>
        </c:ser>
        <c:ser>
          <c:idx val="2"/>
          <c:order val="2"/>
          <c:tx>
            <c:strRef>
              <c:f>Sheet1!$D$1</c:f>
              <c:strCache>
                <c:ptCount val="1"/>
                <c:pt idx="0">
                  <c:v>2022全国</c:v>
                </c:pt>
              </c:strCache>
            </c:strRef>
          </c:tx>
          <c:spPr>
            <a:solidFill>
              <a:schemeClr val="accent1">
                <a:tint val="65000"/>
              </a:schemeClr>
            </a:solidFill>
            <a:ln>
              <a:noFill/>
            </a:ln>
            <a:effectLst/>
          </c:spPr>
          <c:invertIfNegative val="0"/>
          <c:dLbls>
            <c:delete val="1"/>
          </c:dLbls>
          <c:cat>
            <c:strRef>
              <c:f>Sheet1!$A$2:$A$6</c:f>
              <c:strCache>
                <c:ptCount val="5"/>
                <c:pt idx="0">
                  <c:v>加强网络
安全法治
建设</c:v>
                </c:pt>
                <c:pt idx="1">
                  <c:v>强化网络
安全监管</c:v>
                </c:pt>
                <c:pt idx="2">
                  <c:v>贯彻落实
网络安全
等级保护
制度</c:v>
                </c:pt>
                <c:pt idx="3">
                  <c:v>落实网络
平台主体
责任</c:v>
                </c:pt>
                <c:pt idx="4">
                  <c:v>提升网络
安全问题
的发现能力</c:v>
                </c:pt>
              </c:strCache>
            </c:strRef>
          </c:cat>
          <c:val>
            <c:numRef>
              <c:f>Sheet1!$D$2:$D$6</c:f>
              <c:numCache>
                <c:formatCode>0.00%</c:formatCode>
                <c:ptCount val="5"/>
                <c:pt idx="0">
                  <c:v>0.638</c:v>
                </c:pt>
                <c:pt idx="1">
                  <c:v>0.4991</c:v>
                </c:pt>
                <c:pt idx="2">
                  <c:v>0.4134</c:v>
                </c:pt>
                <c:pt idx="3">
                  <c:v>0.3405</c:v>
                </c:pt>
                <c:pt idx="4">
                  <c:v>0.3692</c:v>
                </c:pt>
              </c:numCache>
            </c:numRef>
          </c:val>
        </c:ser>
        <c:dLbls>
          <c:showLegendKey val="0"/>
          <c:showVal val="0"/>
          <c:showCatName val="0"/>
          <c:showSerName val="0"/>
          <c:showPercent val="0"/>
          <c:showBubbleSize val="0"/>
        </c:dLbls>
        <c:gapWidth val="219"/>
        <c:overlap val="-27"/>
        <c:axId val="784443712"/>
        <c:axId val="784437152"/>
      </c:barChart>
      <c:catAx>
        <c:axId val="7844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84437152"/>
        <c:crosses val="autoZero"/>
        <c:auto val="1"/>
        <c:lblAlgn val="ctr"/>
        <c:lblOffset val="100"/>
        <c:noMultiLvlLbl val="0"/>
      </c:catAx>
      <c:valAx>
        <c:axId val="784437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84443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b"/>
      <c:layout>
        <c:manualLayout>
          <c:xMode val="edge"/>
          <c:yMode val="edge"/>
          <c:x val="0.314114245181623"/>
          <c:y val="0.0237044629776307"/>
          <c:w val="0.472400423843176"/>
          <c:h val="0.050588765161751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北京占比</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主持主管</c:v>
                </c:pt>
                <c:pt idx="1">
                  <c:v>没有参与</c:v>
                </c:pt>
              </c:strCache>
            </c:strRef>
          </c:cat>
          <c:val>
            <c:numRef>
              <c:f>Sheet1!$B$2:$B$3</c:f>
              <c:numCache>
                <c:formatCode>0.00%</c:formatCode>
                <c:ptCount val="2"/>
                <c:pt idx="0">
                  <c:v>0.1315</c:v>
                </c:pt>
                <c:pt idx="1">
                  <c:v>0.2553</c:v>
                </c:pt>
              </c:numCache>
            </c:numRef>
          </c:val>
        </c:ser>
        <c:ser>
          <c:idx val="1"/>
          <c:order val="1"/>
          <c:tx>
            <c:strRef>
              <c:f>Sheet1!$C$1</c:f>
              <c:strCache>
                <c:ptCount val="1"/>
                <c:pt idx="0">
                  <c:v>全国占比</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主持主管</c:v>
                </c:pt>
                <c:pt idx="1">
                  <c:v>没有参与</c:v>
                </c:pt>
              </c:strCache>
            </c:strRef>
          </c:cat>
          <c:val>
            <c:numRef>
              <c:f>Sheet1!$C$2:$C$3</c:f>
              <c:numCache>
                <c:formatCode>0%</c:formatCode>
                <c:ptCount val="2"/>
                <c:pt idx="0">
                  <c:v>0.22</c:v>
                </c:pt>
                <c:pt idx="1" c:formatCode="0.00%">
                  <c:v>0.2169</c:v>
                </c:pt>
              </c:numCache>
            </c:numRef>
          </c:val>
        </c:ser>
        <c:dLbls>
          <c:showLegendKey val="0"/>
          <c:showVal val="1"/>
          <c:showCatName val="0"/>
          <c:showSerName val="0"/>
          <c:showPercent val="0"/>
          <c:showBubbleSize val="0"/>
        </c:dLbls>
        <c:gapWidth val="164"/>
        <c:overlap val="-22"/>
        <c:axId val="651000456"/>
        <c:axId val="650997832"/>
      </c:barChart>
      <c:catAx>
        <c:axId val="6510004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50997832"/>
        <c:crosses val="autoZero"/>
        <c:auto val="1"/>
        <c:lblAlgn val="ctr"/>
        <c:lblOffset val="100"/>
        <c:noMultiLvlLbl val="0"/>
      </c:catAx>
      <c:valAx>
        <c:axId val="650997832"/>
        <c:scaling>
          <c:orientation val="minMax"/>
        </c:scaling>
        <c:delete val="0"/>
        <c:axPos val="l"/>
        <c:majorGridlines>
          <c:spPr>
            <a:ln>
              <a:solidFill>
                <a:schemeClr val="tx1">
                  <a:lumMod val="15000"/>
                  <a:lumOff val="85000"/>
                </a:schemeClr>
              </a:solidFill>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510004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sng" strike="noStrike" kern="1200" spc="0" baseline="0">
                <a:solidFill>
                  <a:schemeClr val="tx1">
                    <a:lumMod val="65000"/>
                    <a:lumOff val="35000"/>
                  </a:schemeClr>
                </a:solidFill>
                <a:latin typeface="+mn-lt"/>
                <a:ea typeface="+mn-ea"/>
                <a:cs typeface="+mn-cs"/>
              </a:defRPr>
            </a:pPr>
            <a:r>
              <a:rPr lang="zh-CN" altLang="en-US" sz="1600" b="1" u="sng" dirty="0">
                <a:effectLst/>
              </a:rPr>
              <a:t>从业人员认为网络安全行业市场需求变化对比</a:t>
            </a:r>
            <a:endParaRPr lang="zh-CN" altLang="zh-CN" sz="1600" b="1" u="sng" dirty="0">
              <a:effectLst/>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2021北京</c:v>
                </c:pt>
              </c:strCache>
            </c:strRef>
          </c:tx>
          <c:spPr>
            <a:solidFill>
              <a:schemeClr val="accent1"/>
            </a:solidFill>
            <a:ln>
              <a:noFill/>
            </a:ln>
            <a:effectLst/>
          </c:spPr>
          <c:invertIfNegative val="0"/>
          <c:dLbls>
            <c:delete val="1"/>
          </c:dLbls>
          <c:cat>
            <c:strRef>
              <c:f>Sheet1!$A$2:$A$6</c:f>
              <c:strCache>
                <c:ptCount val="5"/>
                <c:pt idx="0">
                  <c:v>明显上涨</c:v>
                </c:pt>
                <c:pt idx="1">
                  <c:v>略有上涨</c:v>
                </c:pt>
                <c:pt idx="2">
                  <c:v>没有变化</c:v>
                </c:pt>
                <c:pt idx="3">
                  <c:v>略有下降</c:v>
                </c:pt>
                <c:pt idx="4">
                  <c:v>明显下降</c:v>
                </c:pt>
              </c:strCache>
            </c:strRef>
          </c:cat>
          <c:val>
            <c:numRef>
              <c:f>Sheet1!$B$2:$B$6</c:f>
              <c:numCache>
                <c:formatCode>0.00%</c:formatCode>
                <c:ptCount val="5"/>
                <c:pt idx="0">
                  <c:v>0.487</c:v>
                </c:pt>
                <c:pt idx="1">
                  <c:v>0.3739</c:v>
                </c:pt>
                <c:pt idx="2">
                  <c:v>0.0913</c:v>
                </c:pt>
                <c:pt idx="3">
                  <c:v>0.0261</c:v>
                </c:pt>
                <c:pt idx="4">
                  <c:v>0.0217</c:v>
                </c:pt>
              </c:numCache>
            </c:numRef>
          </c:val>
        </c:ser>
        <c:ser>
          <c:idx val="1"/>
          <c:order val="1"/>
          <c:tx>
            <c:strRef>
              <c:f>Sheet1!$C$1</c:f>
              <c:strCache>
                <c:ptCount val="1"/>
                <c:pt idx="0">
                  <c:v>2022北京</c:v>
                </c:pt>
              </c:strCache>
            </c:strRef>
          </c:tx>
          <c:spPr>
            <a:solidFill>
              <a:schemeClr val="accent2"/>
            </a:solidFill>
            <a:ln>
              <a:noFill/>
            </a:ln>
            <a:effectLst/>
          </c:spPr>
          <c:invertIfNegative val="0"/>
          <c:dLbls>
            <c:delete val="1"/>
          </c:dLbls>
          <c:cat>
            <c:strRef>
              <c:f>Sheet1!$A$2:$A$6</c:f>
              <c:strCache>
                <c:ptCount val="5"/>
                <c:pt idx="0">
                  <c:v>明显上涨</c:v>
                </c:pt>
                <c:pt idx="1">
                  <c:v>略有上涨</c:v>
                </c:pt>
                <c:pt idx="2">
                  <c:v>没有变化</c:v>
                </c:pt>
                <c:pt idx="3">
                  <c:v>略有下降</c:v>
                </c:pt>
                <c:pt idx="4">
                  <c:v>明显下降</c:v>
                </c:pt>
              </c:strCache>
            </c:strRef>
          </c:cat>
          <c:val>
            <c:numRef>
              <c:f>Sheet1!$C$2:$C$6</c:f>
              <c:numCache>
                <c:formatCode>0.00%</c:formatCode>
                <c:ptCount val="5"/>
                <c:pt idx="0">
                  <c:v>0.3449</c:v>
                </c:pt>
                <c:pt idx="1">
                  <c:v>0.3517</c:v>
                </c:pt>
                <c:pt idx="2">
                  <c:v>0.1685</c:v>
                </c:pt>
                <c:pt idx="3">
                  <c:v>0.0989</c:v>
                </c:pt>
                <c:pt idx="4">
                  <c:v>0.036</c:v>
                </c:pt>
              </c:numCache>
            </c:numRef>
          </c:val>
        </c:ser>
        <c:ser>
          <c:idx val="2"/>
          <c:order val="2"/>
          <c:tx>
            <c:strRef>
              <c:f>Sheet1!$D$1</c:f>
              <c:strCache>
                <c:ptCount val="1"/>
                <c:pt idx="0">
                  <c:v>2022全国</c:v>
                </c:pt>
              </c:strCache>
            </c:strRef>
          </c:tx>
          <c:spPr>
            <a:solidFill>
              <a:schemeClr val="accent3"/>
            </a:solidFill>
            <a:ln>
              <a:noFill/>
            </a:ln>
            <a:effectLst/>
          </c:spPr>
          <c:invertIfNegative val="0"/>
          <c:dLbls>
            <c:delete val="1"/>
          </c:dLbls>
          <c:cat>
            <c:strRef>
              <c:f>Sheet1!$A$2:$A$6</c:f>
              <c:strCache>
                <c:ptCount val="5"/>
                <c:pt idx="0">
                  <c:v>明显上涨</c:v>
                </c:pt>
                <c:pt idx="1">
                  <c:v>略有上涨</c:v>
                </c:pt>
                <c:pt idx="2">
                  <c:v>没有变化</c:v>
                </c:pt>
                <c:pt idx="3">
                  <c:v>略有下降</c:v>
                </c:pt>
                <c:pt idx="4">
                  <c:v>明显下降</c:v>
                </c:pt>
              </c:strCache>
            </c:strRef>
          </c:cat>
          <c:val>
            <c:numRef>
              <c:f>Sheet1!$D$2:$D$6</c:f>
              <c:numCache>
                <c:formatCode>0.00%</c:formatCode>
                <c:ptCount val="5"/>
                <c:pt idx="0">
                  <c:v>0.3109</c:v>
                </c:pt>
                <c:pt idx="1">
                  <c:v>0.2432</c:v>
                </c:pt>
                <c:pt idx="2">
                  <c:v>0.1316</c:v>
                </c:pt>
                <c:pt idx="3">
                  <c:v>0.1818</c:v>
                </c:pt>
                <c:pt idx="4">
                  <c:v>0.1324</c:v>
                </c:pt>
              </c:numCache>
            </c:numRef>
          </c:val>
        </c:ser>
        <c:dLbls>
          <c:showLegendKey val="0"/>
          <c:showVal val="0"/>
          <c:showCatName val="0"/>
          <c:showSerName val="0"/>
          <c:showPercent val="0"/>
          <c:showBubbleSize val="0"/>
        </c:dLbls>
        <c:gapWidth val="219"/>
        <c:overlap val="-27"/>
        <c:axId val="1000395320"/>
        <c:axId val="1000404504"/>
      </c:barChart>
      <c:catAx>
        <c:axId val="100039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00404504"/>
        <c:crosses val="autoZero"/>
        <c:auto val="1"/>
        <c:lblAlgn val="ctr"/>
        <c:lblOffset val="100"/>
        <c:noMultiLvlLbl val="0"/>
      </c:catAx>
      <c:valAx>
        <c:axId val="1000404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003953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2021北京</c:v>
                </c:pt>
              </c:strCache>
            </c:strRef>
          </c:tx>
          <c:spPr>
            <a:pattFill prst="narHorz">
              <a:fgClr>
                <a:schemeClr val="accent3">
                  <a:shade val="65000"/>
                </a:schemeClr>
              </a:fgClr>
              <a:bgClr>
                <a:schemeClr val="accent3">
                  <a:shade val="65000"/>
                  <a:lumMod val="20000"/>
                  <a:lumOff val="80000"/>
                </a:schemeClr>
              </a:bgClr>
            </a:pattFill>
            <a:ln>
              <a:noFill/>
            </a:ln>
            <a:effectLst>
              <a:innerShdw blurRad="114300">
                <a:schemeClr val="accent3">
                  <a:shade val="65000"/>
                </a:schemeClr>
              </a:innerShdw>
            </a:effectLst>
          </c:spPr>
          <c:invertIfNegative val="0"/>
          <c:dLbls>
            <c:delete val="1"/>
          </c:dLbls>
          <c:cat>
            <c:strRef>
              <c:f>Sheet1!$A$2:$A$4</c:f>
              <c:strCache>
                <c:ptCount val="3"/>
                <c:pt idx="0">
                  <c:v>人才</c:v>
                </c:pt>
                <c:pt idx="1">
                  <c:v>资金</c:v>
                </c:pt>
                <c:pt idx="2">
                  <c:v>技术</c:v>
                </c:pt>
              </c:strCache>
            </c:strRef>
          </c:cat>
          <c:val>
            <c:numRef>
              <c:f>Sheet1!$B$2:$B$4</c:f>
              <c:numCache>
                <c:formatCode>0.00%</c:formatCode>
                <c:ptCount val="3"/>
                <c:pt idx="0">
                  <c:v>0.6754</c:v>
                </c:pt>
                <c:pt idx="1">
                  <c:v>0.5395</c:v>
                </c:pt>
                <c:pt idx="2">
                  <c:v>0.5833</c:v>
                </c:pt>
              </c:numCache>
            </c:numRef>
          </c:val>
        </c:ser>
        <c:ser>
          <c:idx val="1"/>
          <c:order val="1"/>
          <c:tx>
            <c:strRef>
              <c:f>Sheet1!$C$1</c:f>
              <c:strCache>
                <c:ptCount val="1"/>
                <c:pt idx="0">
                  <c:v>2022北京</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elete val="1"/>
          </c:dLbls>
          <c:cat>
            <c:strRef>
              <c:f>Sheet1!$A$2:$A$4</c:f>
              <c:strCache>
                <c:ptCount val="3"/>
                <c:pt idx="0">
                  <c:v>人才</c:v>
                </c:pt>
                <c:pt idx="1">
                  <c:v>资金</c:v>
                </c:pt>
                <c:pt idx="2">
                  <c:v>技术</c:v>
                </c:pt>
              </c:strCache>
            </c:strRef>
          </c:cat>
          <c:val>
            <c:numRef>
              <c:f>Sheet1!$C$2:$C$4</c:f>
              <c:numCache>
                <c:formatCode>0.00%</c:formatCode>
                <c:ptCount val="3"/>
                <c:pt idx="0">
                  <c:v>0.7396</c:v>
                </c:pt>
                <c:pt idx="1">
                  <c:v>0.6869</c:v>
                </c:pt>
                <c:pt idx="2">
                  <c:v>0.6599</c:v>
                </c:pt>
              </c:numCache>
            </c:numRef>
          </c:val>
        </c:ser>
        <c:ser>
          <c:idx val="2"/>
          <c:order val="2"/>
          <c:tx>
            <c:strRef>
              <c:f>Sheet1!$D$1</c:f>
              <c:strCache>
                <c:ptCount val="1"/>
                <c:pt idx="0">
                  <c:v>2022全国</c:v>
                </c:pt>
              </c:strCache>
            </c:strRef>
          </c:tx>
          <c:spPr>
            <a:pattFill prst="narHorz">
              <a:fgClr>
                <a:schemeClr val="accent3">
                  <a:tint val="65000"/>
                </a:schemeClr>
              </a:fgClr>
              <a:bgClr>
                <a:schemeClr val="accent3">
                  <a:tint val="65000"/>
                  <a:lumMod val="20000"/>
                  <a:lumOff val="80000"/>
                </a:schemeClr>
              </a:bgClr>
            </a:pattFill>
            <a:ln>
              <a:noFill/>
            </a:ln>
            <a:effectLst>
              <a:innerShdw blurRad="114300">
                <a:schemeClr val="accent3">
                  <a:tint val="65000"/>
                </a:schemeClr>
              </a:innerShdw>
            </a:effectLst>
          </c:spPr>
          <c:invertIfNegative val="0"/>
          <c:dLbls>
            <c:delete val="1"/>
          </c:dLbls>
          <c:cat>
            <c:strRef>
              <c:f>Sheet1!$A$2:$A$4</c:f>
              <c:strCache>
                <c:ptCount val="3"/>
                <c:pt idx="0">
                  <c:v>人才</c:v>
                </c:pt>
                <c:pt idx="1">
                  <c:v>资金</c:v>
                </c:pt>
                <c:pt idx="2">
                  <c:v>技术</c:v>
                </c:pt>
              </c:strCache>
            </c:strRef>
          </c:cat>
          <c:val>
            <c:numRef>
              <c:f>Sheet1!$D$2:$D$4</c:f>
              <c:numCache>
                <c:formatCode>0.00%</c:formatCode>
                <c:ptCount val="3"/>
                <c:pt idx="0">
                  <c:v>0.752</c:v>
                </c:pt>
                <c:pt idx="1">
                  <c:v>0.4665</c:v>
                </c:pt>
                <c:pt idx="2">
                  <c:v>0.6508</c:v>
                </c:pt>
              </c:numCache>
            </c:numRef>
          </c:val>
        </c:ser>
        <c:dLbls>
          <c:showLegendKey val="0"/>
          <c:showVal val="0"/>
          <c:showCatName val="0"/>
          <c:showSerName val="0"/>
          <c:showPercent val="0"/>
          <c:showBubbleSize val="0"/>
        </c:dLbls>
        <c:gapWidth val="164"/>
        <c:overlap val="-22"/>
        <c:axId val="1000417296"/>
        <c:axId val="1000418936"/>
      </c:barChart>
      <c:catAx>
        <c:axId val="100041729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00418936"/>
        <c:crosses val="autoZero"/>
        <c:auto val="1"/>
        <c:lblAlgn val="ctr"/>
        <c:lblOffset val="100"/>
        <c:noMultiLvlLbl val="0"/>
      </c:catAx>
      <c:valAx>
        <c:axId val="10004189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0041729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2021北京</c:v>
                </c:pt>
              </c:strCache>
            </c:strRef>
          </c:tx>
          <c:spPr>
            <a:solidFill>
              <a:schemeClr val="accent2">
                <a:shade val="65000"/>
              </a:schemeClr>
            </a:solidFill>
            <a:ln>
              <a:noFill/>
            </a:ln>
            <a:effectLst/>
          </c:spPr>
          <c:invertIfNegative val="0"/>
          <c:dLbls>
            <c:delete val="1"/>
          </c:dLbls>
          <c:cat>
            <c:strRef>
              <c:f>Sheet1!$A$2:$A$6</c:f>
              <c:strCache>
                <c:ptCount val="5"/>
                <c:pt idx="0">
                  <c:v>元宇宙</c:v>
                </c:pt>
                <c:pt idx="1">
                  <c:v>5G/6G
移动网络</c:v>
                </c:pt>
                <c:pt idx="2">
                  <c:v>区块链</c:v>
                </c:pt>
                <c:pt idx="3">
                  <c:v>大数据</c:v>
                </c:pt>
                <c:pt idx="4">
                  <c:v>人工智能</c:v>
                </c:pt>
              </c:strCache>
            </c:strRef>
          </c:cat>
          <c:val>
            <c:numRef>
              <c:f>Sheet1!$B$2:$B$6</c:f>
              <c:numCache>
                <c:formatCode>0.00%</c:formatCode>
                <c:ptCount val="5"/>
                <c:pt idx="0">
                  <c:v>0</c:v>
                </c:pt>
                <c:pt idx="1">
                  <c:v>0.6323</c:v>
                </c:pt>
                <c:pt idx="2">
                  <c:v>0.4674</c:v>
                </c:pt>
                <c:pt idx="3">
                  <c:v>0.6357</c:v>
                </c:pt>
                <c:pt idx="4">
                  <c:v>0.5361</c:v>
                </c:pt>
              </c:numCache>
            </c:numRef>
          </c:val>
        </c:ser>
        <c:ser>
          <c:idx val="1"/>
          <c:order val="1"/>
          <c:tx>
            <c:strRef>
              <c:f>Sheet1!$C$1</c:f>
              <c:strCache>
                <c:ptCount val="1"/>
                <c:pt idx="0">
                  <c:v>2022北京</c:v>
                </c:pt>
              </c:strCache>
            </c:strRef>
          </c:tx>
          <c:spPr>
            <a:solidFill>
              <a:schemeClr val="accent2"/>
            </a:solidFill>
            <a:ln>
              <a:noFill/>
            </a:ln>
            <a:effectLst/>
          </c:spPr>
          <c:invertIfNegative val="0"/>
          <c:dLbls>
            <c:delete val="1"/>
          </c:dLbls>
          <c:cat>
            <c:strRef>
              <c:f>Sheet1!$A$2:$A$6</c:f>
              <c:strCache>
                <c:ptCount val="5"/>
                <c:pt idx="0">
                  <c:v>元宇宙</c:v>
                </c:pt>
                <c:pt idx="1">
                  <c:v>5G/6G
移动网络</c:v>
                </c:pt>
                <c:pt idx="2">
                  <c:v>区块链</c:v>
                </c:pt>
                <c:pt idx="3">
                  <c:v>大数据</c:v>
                </c:pt>
                <c:pt idx="4">
                  <c:v>人工智能</c:v>
                </c:pt>
              </c:strCache>
            </c:strRef>
          </c:cat>
          <c:val>
            <c:numRef>
              <c:f>Sheet1!$C$2:$C$6</c:f>
              <c:numCache>
                <c:formatCode>0.00%</c:formatCode>
                <c:ptCount val="5"/>
                <c:pt idx="0">
                  <c:v>0.7436</c:v>
                </c:pt>
                <c:pt idx="1">
                  <c:v>0.7067</c:v>
                </c:pt>
                <c:pt idx="2">
                  <c:v>0.6234</c:v>
                </c:pt>
                <c:pt idx="3">
                  <c:v>0.5962</c:v>
                </c:pt>
                <c:pt idx="4">
                  <c:v>0.3846</c:v>
                </c:pt>
              </c:numCache>
            </c:numRef>
          </c:val>
        </c:ser>
        <c:ser>
          <c:idx val="2"/>
          <c:order val="2"/>
          <c:tx>
            <c:strRef>
              <c:f>Sheet1!$D$1</c:f>
              <c:strCache>
                <c:ptCount val="1"/>
                <c:pt idx="0">
                  <c:v>2022全国</c:v>
                </c:pt>
              </c:strCache>
            </c:strRef>
          </c:tx>
          <c:spPr>
            <a:solidFill>
              <a:schemeClr val="accent2">
                <a:tint val="65000"/>
              </a:schemeClr>
            </a:solidFill>
            <a:ln>
              <a:noFill/>
            </a:ln>
            <a:effectLst/>
          </c:spPr>
          <c:invertIfNegative val="0"/>
          <c:dLbls>
            <c:delete val="1"/>
          </c:dLbls>
          <c:cat>
            <c:strRef>
              <c:f>Sheet1!$A$2:$A$6</c:f>
              <c:strCache>
                <c:ptCount val="5"/>
                <c:pt idx="0">
                  <c:v>元宇宙</c:v>
                </c:pt>
                <c:pt idx="1">
                  <c:v>5G/6G
移动网络</c:v>
                </c:pt>
                <c:pt idx="2">
                  <c:v>区块链</c:v>
                </c:pt>
                <c:pt idx="3">
                  <c:v>大数据</c:v>
                </c:pt>
                <c:pt idx="4">
                  <c:v>人工智能</c:v>
                </c:pt>
              </c:strCache>
            </c:strRef>
          </c:cat>
          <c:val>
            <c:numRef>
              <c:f>Sheet1!$D$2:$D$6</c:f>
              <c:numCache>
                <c:formatCode>0.00%</c:formatCode>
                <c:ptCount val="5"/>
                <c:pt idx="0">
                  <c:v>0.406</c:v>
                </c:pt>
                <c:pt idx="1">
                  <c:v>0.5106</c:v>
                </c:pt>
                <c:pt idx="2">
                  <c:v>0.5895</c:v>
                </c:pt>
                <c:pt idx="3">
                  <c:v>0.523</c:v>
                </c:pt>
                <c:pt idx="4">
                  <c:v>0.5358</c:v>
                </c:pt>
              </c:numCache>
            </c:numRef>
          </c:val>
        </c:ser>
        <c:dLbls>
          <c:showLegendKey val="0"/>
          <c:showVal val="0"/>
          <c:showCatName val="0"/>
          <c:showSerName val="0"/>
          <c:showPercent val="0"/>
          <c:showBubbleSize val="0"/>
        </c:dLbls>
        <c:gapWidth val="219"/>
        <c:overlap val="-27"/>
        <c:axId val="1019572472"/>
        <c:axId val="1019579688"/>
      </c:barChart>
      <c:catAx>
        <c:axId val="101957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19579688"/>
        <c:crosses val="autoZero"/>
        <c:auto val="1"/>
        <c:lblAlgn val="ctr"/>
        <c:lblOffset val="100"/>
        <c:noMultiLvlLbl val="0"/>
      </c:catAx>
      <c:valAx>
        <c:axId val="1019579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19572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857142857143"/>
          <c:y val="0.171759259259259"/>
          <c:w val="0.851587301587302"/>
          <c:h val="0.309583333333333"/>
        </c:manualLayout>
      </c:layout>
      <c:barChart>
        <c:barDir val="col"/>
        <c:grouping val="clustered"/>
        <c:varyColors val="0"/>
        <c:ser>
          <c:idx val="0"/>
          <c:order val="0"/>
          <c:tx>
            <c:strRef>
              <c:f>'[新建 XLS 工作表.xls]Sheet1'!$B$23</c:f>
              <c:strCache>
                <c:ptCount val="1"/>
                <c:pt idx="0">
                  <c:v>2022</c:v>
                </c:pt>
              </c:strCache>
            </c:strRef>
          </c:tx>
          <c:spPr>
            <a:solidFill>
              <a:srgbClr val="FFC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工作表.xls]Sheet1'!$A$24:$A$27</c:f>
              <c:strCache>
                <c:ptCount val="4"/>
                <c:pt idx="0">
                  <c:v>网民在公共场所登录Wi-Fi</c:v>
                </c:pt>
                <c:pt idx="1">
                  <c:v>网民注册网络账户时使用手机号、身份证号码等个人信息</c:v>
                </c:pt>
                <c:pt idx="2">
                  <c:v>网民没有做过以上行为</c:v>
                </c:pt>
                <c:pt idx="3">
                  <c:v>网民网民没有做过以上行为</c:v>
                </c:pt>
              </c:strCache>
            </c:strRef>
          </c:cat>
          <c:val>
            <c:numRef>
              <c:f>'[新建 XLS 工作表.xls]Sheet1'!$B$24:$B$27</c:f>
              <c:numCache>
                <c:formatCode>0.00%</c:formatCode>
                <c:ptCount val="4"/>
                <c:pt idx="0">
                  <c:v>0.3171</c:v>
                </c:pt>
                <c:pt idx="1">
                  <c:v>0.3125</c:v>
                </c:pt>
                <c:pt idx="2">
                  <c:v>0.2548</c:v>
                </c:pt>
                <c:pt idx="3">
                  <c:v>0.2174</c:v>
                </c:pt>
              </c:numCache>
            </c:numRef>
          </c:val>
        </c:ser>
        <c:ser>
          <c:idx val="1"/>
          <c:order val="1"/>
          <c:tx>
            <c:strRef>
              <c:f>'[新建 XLS 工作表.xls]Sheet1'!$C$23</c:f>
              <c:strCache>
                <c:ptCount val="1"/>
                <c:pt idx="0">
                  <c:v>2021</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工作表.xls]Sheet1'!$A$24:$A$27</c:f>
              <c:strCache>
                <c:ptCount val="4"/>
                <c:pt idx="0">
                  <c:v>网民在公共场所登录Wi-Fi</c:v>
                </c:pt>
                <c:pt idx="1">
                  <c:v>网民注册网络账户时使用手机号、身份证号码等个人信息</c:v>
                </c:pt>
                <c:pt idx="2">
                  <c:v>网民没有做过以上行为</c:v>
                </c:pt>
                <c:pt idx="3">
                  <c:v>网民网民没有做过以上行为</c:v>
                </c:pt>
              </c:strCache>
            </c:strRef>
          </c:cat>
          <c:val>
            <c:numRef>
              <c:f>'[新建 XLS 工作表.xls]Sheet1'!$C$24:$C$27</c:f>
              <c:numCache>
                <c:formatCode>0.00%</c:formatCode>
                <c:ptCount val="4"/>
                <c:pt idx="0">
                  <c:v>0.2513</c:v>
                </c:pt>
                <c:pt idx="1">
                  <c:v>0.2567</c:v>
                </c:pt>
                <c:pt idx="2">
                  <c:v>0.2109</c:v>
                </c:pt>
                <c:pt idx="3">
                  <c:v>0.2228</c:v>
                </c:pt>
              </c:numCache>
            </c:numRef>
          </c:val>
        </c:ser>
        <c:dLbls>
          <c:showLegendKey val="0"/>
          <c:showVal val="1"/>
          <c:showCatName val="0"/>
          <c:showSerName val="0"/>
          <c:showPercent val="0"/>
          <c:showBubbleSize val="0"/>
        </c:dLbls>
        <c:gapWidth val="219"/>
        <c:overlap val="-27"/>
        <c:axId val="905806509"/>
        <c:axId val="639361450"/>
      </c:barChart>
      <c:catAx>
        <c:axId val="90580650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639361450"/>
        <c:crosses val="autoZero"/>
        <c:auto val="1"/>
        <c:lblAlgn val="ctr"/>
        <c:lblOffset val="100"/>
        <c:noMultiLvlLbl val="0"/>
      </c:catAx>
      <c:valAx>
        <c:axId val="63936145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90580650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688248422516595"/>
          <c:y val="0.00514050719671008"/>
          <c:w val="0.139300962443013"/>
          <c:h val="0.153785333069777"/>
        </c:manualLayout>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4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cap="all" spc="150" baseline="0">
                <a:solidFill>
                  <a:schemeClr val="tx1">
                    <a:lumMod val="50000"/>
                    <a:lumOff val="50000"/>
                  </a:schemeClr>
                </a:solidFill>
                <a:latin typeface="+mn-lt"/>
                <a:ea typeface="+mn-ea"/>
                <a:cs typeface="+mn-cs"/>
              </a:defRPr>
            </a:pPr>
            <a:r>
              <a:rPr sz="1440"/>
              <a:t>2021年和2022年安全感趋势图</a:t>
            </a:r>
            <a:endParaRPr sz="1440"/>
          </a:p>
        </c:rich>
      </c:tx>
      <c:layout/>
      <c:overlay val="0"/>
      <c:spPr>
        <a:noFill/>
        <a:ln>
          <a:noFill/>
        </a:ln>
        <a:effectLst/>
      </c:spPr>
    </c:title>
    <c:autoTitleDeleted val="0"/>
    <c:plotArea>
      <c:layout>
        <c:manualLayout>
          <c:layoutTarget val="inner"/>
          <c:xMode val="edge"/>
          <c:yMode val="edge"/>
          <c:x val="0.136888888888889"/>
          <c:y val="0.27625"/>
          <c:w val="0.806861111111111"/>
          <c:h val="0.620291666666667"/>
        </c:manualLayout>
      </c:layout>
      <c:barChart>
        <c:barDir val="bar"/>
        <c:grouping val="clustered"/>
        <c:varyColors val="0"/>
        <c:ser>
          <c:idx val="0"/>
          <c:order val="0"/>
          <c:tx>
            <c:strRef>
              <c:f>'[新建 XLS 工作表.xls]Sheet1'!$C$93</c:f>
              <c:strCache>
                <c:ptCount val="1"/>
                <c:pt idx="0">
                  <c:v>2022</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工作表.xls]Sheet1'!$B$94:$B$98</c:f>
              <c:strCache>
                <c:ptCount val="5"/>
                <c:pt idx="0">
                  <c:v>明显提升</c:v>
                </c:pt>
                <c:pt idx="1">
                  <c:v>有提升</c:v>
                </c:pt>
                <c:pt idx="2">
                  <c:v>没有变化</c:v>
                </c:pt>
                <c:pt idx="3">
                  <c:v>有下降</c:v>
                </c:pt>
                <c:pt idx="4">
                  <c:v>明显下降</c:v>
                </c:pt>
              </c:strCache>
            </c:strRef>
          </c:cat>
          <c:val>
            <c:numRef>
              <c:f>'[新建 XLS 工作表.xls]Sheet1'!$C$94:$C$98</c:f>
              <c:numCache>
                <c:formatCode>0.00%</c:formatCode>
                <c:ptCount val="5"/>
                <c:pt idx="0">
                  <c:v>0.1869</c:v>
                </c:pt>
                <c:pt idx="1">
                  <c:v>0.2855</c:v>
                </c:pt>
                <c:pt idx="2">
                  <c:v>0.38</c:v>
                </c:pt>
                <c:pt idx="3">
                  <c:v>0.0825</c:v>
                </c:pt>
                <c:pt idx="4">
                  <c:v>0.0652</c:v>
                </c:pt>
              </c:numCache>
            </c:numRef>
          </c:val>
        </c:ser>
        <c:ser>
          <c:idx val="1"/>
          <c:order val="1"/>
          <c:tx>
            <c:strRef>
              <c:f>'[新建 XLS 工作表.xls]Sheet1'!$D$93</c:f>
              <c:strCache>
                <c:ptCount val="1"/>
                <c:pt idx="0">
                  <c:v>2021</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工作表.xls]Sheet1'!$B$94:$B$98</c:f>
              <c:strCache>
                <c:ptCount val="5"/>
                <c:pt idx="0">
                  <c:v>明显提升</c:v>
                </c:pt>
                <c:pt idx="1">
                  <c:v>有提升</c:v>
                </c:pt>
                <c:pt idx="2">
                  <c:v>没有变化</c:v>
                </c:pt>
                <c:pt idx="3">
                  <c:v>有下降</c:v>
                </c:pt>
                <c:pt idx="4">
                  <c:v>明显下降</c:v>
                </c:pt>
              </c:strCache>
            </c:strRef>
          </c:cat>
          <c:val>
            <c:numRef>
              <c:f>'[新建 XLS 工作表.xls]Sheet1'!$D$94:$D$98</c:f>
              <c:numCache>
                <c:formatCode>0.00%</c:formatCode>
                <c:ptCount val="5"/>
                <c:pt idx="0">
                  <c:v>0.2341</c:v>
                </c:pt>
                <c:pt idx="1">
                  <c:v>0.2752</c:v>
                </c:pt>
                <c:pt idx="2">
                  <c:v>0.286</c:v>
                </c:pt>
                <c:pt idx="3">
                  <c:v>0.1083</c:v>
                </c:pt>
                <c:pt idx="4">
                  <c:v>0.0964</c:v>
                </c:pt>
              </c:numCache>
            </c:numRef>
          </c:val>
        </c:ser>
        <c:dLbls>
          <c:showLegendKey val="0"/>
          <c:showVal val="1"/>
          <c:showCatName val="0"/>
          <c:showSerName val="0"/>
          <c:showPercent val="0"/>
          <c:showBubbleSize val="0"/>
        </c:dLbls>
        <c:gapWidth val="238"/>
        <c:overlap val="-65"/>
        <c:axId val="453366905"/>
        <c:axId val="77471976"/>
      </c:barChart>
      <c:catAx>
        <c:axId val="453366905"/>
        <c:scaling>
          <c:orientation val="minMax"/>
        </c:scaling>
        <c:delete val="0"/>
        <c:axPos val="l"/>
        <c:majorTickMark val="none"/>
        <c:minorTickMark val="none"/>
        <c:tickLblPos val="nextTo"/>
        <c:spPr>
          <a:noFill/>
          <a:ln w="19050"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77471976"/>
        <c:crosses val="autoZero"/>
        <c:auto val="1"/>
        <c:lblAlgn val="ctr"/>
        <c:lblOffset val="100"/>
        <c:noMultiLvlLbl val="0"/>
      </c:catAx>
      <c:valAx>
        <c:axId val="77471976"/>
        <c:scaling>
          <c:orientation val="minMax"/>
        </c:scaling>
        <c:delete val="0"/>
        <c:axPos val="b"/>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453366905"/>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2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'[新建 XLS 工作表.xls]Sheet1'!$D$55</c:f>
              <c:strCache>
                <c:ptCount val="1"/>
                <c:pt idx="0">
                  <c:v>互联网企业履行网络安全责任方面满意度</c:v>
                </c:pt>
              </c:strCache>
            </c:strRef>
          </c:tx>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工作表.xls]Sheet1'!$E$54:$I$54</c:f>
              <c:strCache>
                <c:ptCount val="5"/>
                <c:pt idx="0">
                  <c:v>一般</c:v>
                </c:pt>
                <c:pt idx="1">
                  <c:v>较满意</c:v>
                </c:pt>
                <c:pt idx="2">
                  <c:v>非常满意</c:v>
                </c:pt>
                <c:pt idx="3">
                  <c:v>较不满意</c:v>
                </c:pt>
                <c:pt idx="4">
                  <c:v>非常不满意</c:v>
                </c:pt>
              </c:strCache>
            </c:strRef>
          </c:cat>
          <c:val>
            <c:numRef>
              <c:f>'[新建 XLS 工作表.xls]Sheet1'!$E$55:$I$55</c:f>
              <c:numCache>
                <c:formatCode>0.00%</c:formatCode>
                <c:ptCount val="5"/>
                <c:pt idx="0">
                  <c:v>0.3104</c:v>
                </c:pt>
                <c:pt idx="1">
                  <c:v>0.2883</c:v>
                </c:pt>
                <c:pt idx="2">
                  <c:v>0.2582</c:v>
                </c:pt>
                <c:pt idx="3">
                  <c:v>0.0779</c:v>
                </c:pt>
                <c:pt idx="4">
                  <c:v>0.0652</c:v>
                </c:pt>
              </c:numCache>
            </c:numRef>
          </c:val>
        </c:ser>
        <c:ser>
          <c:idx val="1"/>
          <c:order val="1"/>
          <c:tx>
            <c:strRef>
              <c:f>'[新建 XLS 工作表.xls]Sheet1'!$D$56</c:f>
              <c:strCache>
                <c:ptCount val="1"/>
                <c:pt idx="0">
                  <c:v>法制建设和依法治理</c:v>
                </c:pt>
              </c:strCache>
            </c:strRef>
          </c:tx>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工作表.xls]Sheet1'!$E$54:$I$54</c:f>
              <c:strCache>
                <c:ptCount val="5"/>
                <c:pt idx="0">
                  <c:v>一般</c:v>
                </c:pt>
                <c:pt idx="1">
                  <c:v>较满意</c:v>
                </c:pt>
                <c:pt idx="2">
                  <c:v>非常满意</c:v>
                </c:pt>
                <c:pt idx="3">
                  <c:v>较不满意</c:v>
                </c:pt>
                <c:pt idx="4">
                  <c:v>非常不满意</c:v>
                </c:pt>
              </c:strCache>
            </c:strRef>
          </c:cat>
          <c:val>
            <c:numRef>
              <c:f>'[新建 XLS 工作表.xls]Sheet1'!$E$56:$I$56</c:f>
              <c:numCache>
                <c:formatCode>0.00%</c:formatCode>
                <c:ptCount val="5"/>
                <c:pt idx="0">
                  <c:v>0.291</c:v>
                </c:pt>
                <c:pt idx="1">
                  <c:v>0.3199</c:v>
                </c:pt>
                <c:pt idx="2">
                  <c:v>0.2605</c:v>
                </c:pt>
                <c:pt idx="3">
                  <c:v>0.0779</c:v>
                </c:pt>
                <c:pt idx="4">
                  <c:v>0.0567</c:v>
                </c:pt>
              </c:numCache>
            </c:numRef>
          </c:val>
        </c:ser>
        <c:ser>
          <c:idx val="2"/>
          <c:order val="2"/>
          <c:tx>
            <c:strRef>
              <c:f>'[新建 XLS 工作表.xls]Sheet1'!$D$57</c:f>
              <c:strCache>
                <c:ptCount val="1"/>
                <c:pt idx="0">
                  <c:v>政府在网络监管和执法表现的满意度</c:v>
                </c:pt>
              </c:strCache>
            </c:strRef>
          </c:tx>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1"/>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工作表.xls]Sheet1'!$E$54:$I$54</c:f>
              <c:strCache>
                <c:ptCount val="5"/>
                <c:pt idx="0">
                  <c:v>一般</c:v>
                </c:pt>
                <c:pt idx="1">
                  <c:v>较满意</c:v>
                </c:pt>
                <c:pt idx="2">
                  <c:v>非常满意</c:v>
                </c:pt>
                <c:pt idx="3">
                  <c:v>较不满意</c:v>
                </c:pt>
                <c:pt idx="4">
                  <c:v>非常不满意</c:v>
                </c:pt>
              </c:strCache>
            </c:strRef>
          </c:cat>
          <c:val>
            <c:numRef>
              <c:f>'[新建 XLS 工作表.xls]Sheet1'!$E$57:$I$57</c:f>
              <c:numCache>
                <c:formatCode>0.00%</c:formatCode>
                <c:ptCount val="5"/>
                <c:pt idx="0">
                  <c:v>0.2739</c:v>
                </c:pt>
                <c:pt idx="1">
                  <c:v>0.3258</c:v>
                </c:pt>
                <c:pt idx="2">
                  <c:v>0.2749</c:v>
                </c:pt>
                <c:pt idx="3">
                  <c:v>0.0698</c:v>
                </c:pt>
                <c:pt idx="4">
                  <c:v>0.0556</c:v>
                </c:pt>
              </c:numCache>
            </c:numRef>
          </c:val>
        </c:ser>
        <c:dLbls>
          <c:showLegendKey val="0"/>
          <c:showVal val="1"/>
          <c:showCatName val="0"/>
          <c:showSerName val="0"/>
          <c:showPercent val="0"/>
          <c:showBubbleSize val="0"/>
        </c:dLbls>
        <c:gapWidth val="223"/>
        <c:overlap val="-28"/>
        <c:axId val="113018287"/>
        <c:axId val="776834469"/>
      </c:barChart>
      <c:catAx>
        <c:axId val="113018287"/>
        <c:scaling>
          <c:orientation val="minMax"/>
        </c:scaling>
        <c:delete val="0"/>
        <c:axPos val="l"/>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6834469"/>
        <c:crosses val="autoZero"/>
        <c:auto val="1"/>
        <c:lblAlgn val="ctr"/>
        <c:lblOffset val="100"/>
        <c:noMultiLvlLbl val="0"/>
      </c:catAx>
      <c:valAx>
        <c:axId val="776834469"/>
        <c:scaling>
          <c:orientation val="minMax"/>
        </c:scaling>
        <c:delete val="0"/>
        <c:axPos val="b"/>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3018287"/>
        <c:crosses val="autoZero"/>
        <c:crossBetween val="between"/>
      </c:valAx>
      <c:spPr>
        <a:noFill/>
        <a:ln>
          <a:noFill/>
        </a:ln>
        <a:effectLst/>
      </c:spPr>
    </c:plotArea>
    <c:legend>
      <c:legendPos val="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1" i="0" u="none" strike="noStrike" kern="1200" cap="all" spc="150" baseline="0">
                <a:solidFill>
                  <a:schemeClr val="tx1">
                    <a:lumMod val="50000"/>
                    <a:lumOff val="50000"/>
                  </a:schemeClr>
                </a:solidFill>
                <a:latin typeface="+mn-lt"/>
                <a:ea typeface="+mn-ea"/>
                <a:cs typeface="+mn-cs"/>
              </a:defRPr>
            </a:pPr>
            <a:r>
              <a:t>2021年和2022年网民对个人信息保护评价对比图</a:t>
            </a:r>
          </a:p>
        </c:rich>
      </c:tx>
      <c:layout/>
      <c:overlay val="0"/>
      <c:spPr>
        <a:noFill/>
        <a:ln>
          <a:noFill/>
        </a:ln>
        <a:effectLst/>
      </c:spPr>
    </c:title>
    <c:autoTitleDeleted val="0"/>
    <c:plotArea>
      <c:layout/>
      <c:barChart>
        <c:barDir val="col"/>
        <c:grouping val="clustered"/>
        <c:varyColors val="0"/>
        <c:ser>
          <c:idx val="0"/>
          <c:order val="0"/>
          <c:tx>
            <c:strRef>
              <c:f>'[新建 XLS 工作表.xls]Sheet1'!$E$71</c:f>
              <c:strCache>
                <c:ptCount val="1"/>
                <c:pt idx="0">
                  <c:v>2021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工作表.xls]Sheet1'!$D$72:$D$76</c:f>
              <c:strCache>
                <c:ptCount val="5"/>
                <c:pt idx="0">
                  <c:v>一般</c:v>
                </c:pt>
                <c:pt idx="1">
                  <c:v>比较好</c:v>
                </c:pt>
                <c:pt idx="2">
                  <c:v>不太好</c:v>
                </c:pt>
                <c:pt idx="3">
                  <c:v>非常不好</c:v>
                </c:pt>
                <c:pt idx="4">
                  <c:v>非常好</c:v>
                </c:pt>
              </c:strCache>
            </c:strRef>
          </c:cat>
          <c:val>
            <c:numRef>
              <c:f>'[新建 XLS 工作表.xls]Sheet1'!$E$72:$E$76</c:f>
              <c:numCache>
                <c:formatCode>0.00%</c:formatCode>
                <c:ptCount val="5"/>
                <c:pt idx="0">
                  <c:v>0.2565</c:v>
                </c:pt>
                <c:pt idx="1">
                  <c:v>0.1814</c:v>
                </c:pt>
                <c:pt idx="2">
                  <c:v>0.2127</c:v>
                </c:pt>
                <c:pt idx="3">
                  <c:v>0.1725</c:v>
                </c:pt>
                <c:pt idx="4">
                  <c:v>0.1769</c:v>
                </c:pt>
              </c:numCache>
            </c:numRef>
          </c:val>
        </c:ser>
        <c:ser>
          <c:idx val="1"/>
          <c:order val="1"/>
          <c:tx>
            <c:strRef>
              <c:f>'[新建 XLS 工作表.xls]Sheet1'!$F$71</c:f>
              <c:strCache>
                <c:ptCount val="1"/>
                <c:pt idx="0">
                  <c:v>2022</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工作表.xls]Sheet1'!$D$72:$D$76</c:f>
              <c:strCache>
                <c:ptCount val="5"/>
                <c:pt idx="0">
                  <c:v>一般</c:v>
                </c:pt>
                <c:pt idx="1">
                  <c:v>比较好</c:v>
                </c:pt>
                <c:pt idx="2">
                  <c:v>不太好</c:v>
                </c:pt>
                <c:pt idx="3">
                  <c:v>非常不好</c:v>
                </c:pt>
                <c:pt idx="4">
                  <c:v>非常好</c:v>
                </c:pt>
              </c:strCache>
            </c:strRef>
          </c:cat>
          <c:val>
            <c:numRef>
              <c:f>'[新建 XLS 工作表.xls]Sheet1'!$F$72:$F$76</c:f>
              <c:numCache>
                <c:formatCode>0.00%</c:formatCode>
                <c:ptCount val="5"/>
                <c:pt idx="0">
                  <c:v>0.3614</c:v>
                </c:pt>
                <c:pt idx="1">
                  <c:v>0.2521</c:v>
                </c:pt>
                <c:pt idx="2">
                  <c:v>0.2012</c:v>
                </c:pt>
                <c:pt idx="3">
                  <c:v>0.1227</c:v>
                </c:pt>
                <c:pt idx="4">
                  <c:v>0.0626</c:v>
                </c:pt>
              </c:numCache>
            </c:numRef>
          </c:val>
        </c:ser>
        <c:dLbls>
          <c:showLegendKey val="0"/>
          <c:showVal val="1"/>
          <c:showCatName val="0"/>
          <c:showSerName val="0"/>
          <c:showPercent val="0"/>
          <c:showBubbleSize val="0"/>
        </c:dLbls>
        <c:gapWidth val="164"/>
        <c:overlap val="-22"/>
        <c:axId val="419439343"/>
        <c:axId val="551545078"/>
      </c:barChart>
      <c:catAx>
        <c:axId val="419439343"/>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51545078"/>
        <c:crosses val="autoZero"/>
        <c:auto val="1"/>
        <c:lblAlgn val="ctr"/>
        <c:lblOffset val="100"/>
        <c:noMultiLvlLbl val="0"/>
      </c:catAx>
      <c:valAx>
        <c:axId val="551545078"/>
        <c:scaling>
          <c:orientation val="minMax"/>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19439343"/>
        <c:crosses val="autoZero"/>
        <c:crossBetween val="between"/>
      </c:valAx>
      <c:spPr>
        <a:noFill/>
        <a:ln>
          <a:noFill/>
        </a:ln>
        <a:effectLst/>
      </c:spPr>
    </c:plotArea>
    <c:legend>
      <c:legendPos val="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1" i="0" u="none" strike="noStrike" kern="1200" cap="all" spc="150" baseline="0">
                <a:solidFill>
                  <a:schemeClr val="tx1">
                    <a:lumMod val="50000"/>
                    <a:lumOff val="50000"/>
                  </a:schemeClr>
                </a:solidFill>
                <a:latin typeface="+mn-lt"/>
                <a:ea typeface="+mn-ea"/>
                <a:cs typeface="+mn-cs"/>
              </a:defRPr>
            </a:pPr>
            <a:r>
              <a:t>2021年和2022年未成年人网络权益保护状况满意度对比图</a:t>
            </a:r>
          </a:p>
        </c:rich>
      </c:tx>
      <c:layout/>
      <c:overlay val="0"/>
      <c:spPr>
        <a:noFill/>
        <a:ln>
          <a:noFill/>
        </a:ln>
        <a:effectLst/>
      </c:spPr>
    </c:title>
    <c:autoTitleDeleted val="0"/>
    <c:plotArea>
      <c:layout/>
      <c:barChart>
        <c:barDir val="col"/>
        <c:grouping val="clustered"/>
        <c:varyColors val="0"/>
        <c:ser>
          <c:idx val="0"/>
          <c:order val="0"/>
          <c:tx>
            <c:strRef>
              <c:f>'[新建 XLS 工作表.xls]Sheet1'!$D$78</c:f>
              <c:strCache>
                <c:ptCount val="1"/>
                <c:pt idx="0">
                  <c:v>2022</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工作表.xls]Sheet1'!$C$79:$C$83</c:f>
              <c:strCache>
                <c:ptCount val="5"/>
                <c:pt idx="0">
                  <c:v>一般</c:v>
                </c:pt>
                <c:pt idx="1">
                  <c:v>满意</c:v>
                </c:pt>
                <c:pt idx="2">
                  <c:v>不满意</c:v>
                </c:pt>
                <c:pt idx="3">
                  <c:v>非常满意</c:v>
                </c:pt>
                <c:pt idx="4">
                  <c:v>非常不满意</c:v>
                </c:pt>
              </c:strCache>
            </c:strRef>
          </c:cat>
          <c:val>
            <c:numRef>
              <c:f>'[新建 XLS 工作表.xls]Sheet1'!$D$79:$D$83</c:f>
              <c:numCache>
                <c:formatCode>0.00%</c:formatCode>
                <c:ptCount val="5"/>
                <c:pt idx="0">
                  <c:v>0.3894</c:v>
                </c:pt>
                <c:pt idx="1">
                  <c:v>0.2587</c:v>
                </c:pt>
                <c:pt idx="2">
                  <c:v>0.1837</c:v>
                </c:pt>
                <c:pt idx="3">
                  <c:v>0.1009</c:v>
                </c:pt>
                <c:pt idx="4">
                  <c:v>0.0673</c:v>
                </c:pt>
              </c:numCache>
            </c:numRef>
          </c:val>
        </c:ser>
        <c:ser>
          <c:idx val="1"/>
          <c:order val="1"/>
          <c:tx>
            <c:strRef>
              <c:f>'[新建 XLS 工作表.xls]Sheet1'!$E$78</c:f>
              <c:strCache>
                <c:ptCount val="1"/>
                <c:pt idx="0">
                  <c:v>2021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'[新建 XLS 工作表.xls]Sheet1'!$C$79:$C$83</c:f>
              <c:strCache>
                <c:ptCount val="5"/>
                <c:pt idx="0">
                  <c:v>一般</c:v>
                </c:pt>
                <c:pt idx="1">
                  <c:v>满意</c:v>
                </c:pt>
                <c:pt idx="2">
                  <c:v>不满意</c:v>
                </c:pt>
                <c:pt idx="3">
                  <c:v>非常满意</c:v>
                </c:pt>
                <c:pt idx="4">
                  <c:v>非常不满意</c:v>
                </c:pt>
              </c:strCache>
            </c:strRef>
          </c:cat>
          <c:val>
            <c:numRef>
              <c:f>'[新建 XLS 工作表.xls]Sheet1'!$E$79:$E$83</c:f>
              <c:numCache>
                <c:formatCode>0.00%</c:formatCode>
                <c:ptCount val="5"/>
                <c:pt idx="0">
                  <c:v>0.3389</c:v>
                </c:pt>
                <c:pt idx="1">
                  <c:v>0.2115</c:v>
                </c:pt>
                <c:pt idx="2">
                  <c:v>0.1667</c:v>
                </c:pt>
                <c:pt idx="3">
                  <c:v>0.1779</c:v>
                </c:pt>
                <c:pt idx="4">
                  <c:v>0.105</c:v>
                </c:pt>
              </c:numCache>
            </c:numRef>
          </c:val>
        </c:ser>
        <c:dLbls>
          <c:showLegendKey val="0"/>
          <c:showVal val="1"/>
          <c:showCatName val="0"/>
          <c:showSerName val="0"/>
          <c:showPercent val="0"/>
          <c:showBubbleSize val="0"/>
        </c:dLbls>
        <c:gapWidth val="164"/>
        <c:overlap val="-22"/>
        <c:axId val="580127305"/>
        <c:axId val="356597217"/>
      </c:barChart>
      <c:catAx>
        <c:axId val="580127305"/>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56597217"/>
        <c:crosses val="autoZero"/>
        <c:auto val="1"/>
        <c:lblAlgn val="ctr"/>
        <c:lblOffset val="100"/>
        <c:noMultiLvlLbl val="0"/>
      </c:catAx>
      <c:valAx>
        <c:axId val="356597217"/>
        <c:scaling>
          <c:orientation val="minMax"/>
        </c:scaling>
        <c:delete val="0"/>
        <c:axPos val="l"/>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80127305"/>
        <c:crosses val="autoZero"/>
        <c:crossBetween val="between"/>
      </c:valAx>
      <c:spPr>
        <a:noFill/>
        <a:ln>
          <a:noFill/>
        </a:ln>
        <a:effectLst/>
      </c:spPr>
    </c:plotArea>
    <c:legend>
      <c:legendPos val="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2021北京</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elete val="1"/>
          </c:dLbls>
          <c:cat>
            <c:strRef>
              <c:f>Sheet1!$A$2:$A$6</c:f>
              <c:strCache>
                <c:ptCount val="5"/>
                <c:pt idx="0">
                  <c:v>明显改善</c:v>
                </c:pt>
                <c:pt idx="1">
                  <c:v>略有改善</c:v>
                </c:pt>
                <c:pt idx="2">
                  <c:v>没有变化</c:v>
                </c:pt>
                <c:pt idx="3">
                  <c:v>略有恶化</c:v>
                </c:pt>
                <c:pt idx="4">
                  <c:v>明显恶化</c:v>
                </c:pt>
              </c:strCache>
            </c:strRef>
          </c:cat>
          <c:val>
            <c:numRef>
              <c:f>Sheet1!$B$2:$B$6</c:f>
              <c:numCache>
                <c:formatCode>0.00%</c:formatCode>
                <c:ptCount val="5"/>
                <c:pt idx="0">
                  <c:v>0.4538</c:v>
                </c:pt>
                <c:pt idx="1">
                  <c:v>0.2966</c:v>
                </c:pt>
                <c:pt idx="2">
                  <c:v>0.1541</c:v>
                </c:pt>
                <c:pt idx="3">
                  <c:v>0.0547</c:v>
                </c:pt>
                <c:pt idx="4">
                  <c:v>0.0115</c:v>
                </c:pt>
              </c:numCache>
            </c:numRef>
          </c:val>
        </c:ser>
        <c:ser>
          <c:idx val="1"/>
          <c:order val="1"/>
          <c:tx>
            <c:strRef>
              <c:f>Sheet1!$C$1</c:f>
              <c:strCache>
                <c:ptCount val="1"/>
                <c:pt idx="0">
                  <c:v>2022北京</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elete val="1"/>
          </c:dLbls>
          <c:cat>
            <c:strRef>
              <c:f>Sheet1!$A$2:$A$6</c:f>
              <c:strCache>
                <c:ptCount val="5"/>
                <c:pt idx="0">
                  <c:v>明显改善</c:v>
                </c:pt>
                <c:pt idx="1">
                  <c:v>略有改善</c:v>
                </c:pt>
                <c:pt idx="2">
                  <c:v>没有变化</c:v>
                </c:pt>
                <c:pt idx="3">
                  <c:v>略有恶化</c:v>
                </c:pt>
                <c:pt idx="4">
                  <c:v>明显恶化</c:v>
                </c:pt>
              </c:strCache>
            </c:strRef>
          </c:cat>
          <c:val>
            <c:numRef>
              <c:f>Sheet1!$C$2:$C$6</c:f>
              <c:numCache>
                <c:formatCode>0.00%</c:formatCode>
                <c:ptCount val="5"/>
                <c:pt idx="0">
                  <c:v>0.3141</c:v>
                </c:pt>
                <c:pt idx="1">
                  <c:v>0.4169</c:v>
                </c:pt>
                <c:pt idx="2">
                  <c:v>0.204</c:v>
                </c:pt>
                <c:pt idx="3">
                  <c:v>0.039</c:v>
                </c:pt>
                <c:pt idx="4">
                  <c:v>0.026</c:v>
                </c:pt>
              </c:numCache>
            </c:numRef>
          </c:val>
        </c:ser>
        <c:ser>
          <c:idx val="2"/>
          <c:order val="2"/>
          <c:tx>
            <c:strRef>
              <c:f>Sheet1!$D$1</c:f>
              <c:strCache>
                <c:ptCount val="1"/>
                <c:pt idx="0">
                  <c:v>20222全国</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elete val="1"/>
          </c:dLbls>
          <c:cat>
            <c:strRef>
              <c:f>Sheet1!$A$2:$A$6</c:f>
              <c:strCache>
                <c:ptCount val="5"/>
                <c:pt idx="0">
                  <c:v>明显改善</c:v>
                </c:pt>
                <c:pt idx="1">
                  <c:v>略有改善</c:v>
                </c:pt>
                <c:pt idx="2">
                  <c:v>没有变化</c:v>
                </c:pt>
                <c:pt idx="3">
                  <c:v>略有恶化</c:v>
                </c:pt>
                <c:pt idx="4">
                  <c:v>明显恶化</c:v>
                </c:pt>
              </c:strCache>
            </c:strRef>
          </c:cat>
          <c:val>
            <c:numRef>
              <c:f>Sheet1!$D$2:$D$6</c:f>
              <c:numCache>
                <c:formatCode>0.00%</c:formatCode>
                <c:ptCount val="5"/>
                <c:pt idx="0">
                  <c:v>0.4059</c:v>
                </c:pt>
                <c:pt idx="1">
                  <c:v>0.3752</c:v>
                </c:pt>
                <c:pt idx="2">
                  <c:v>0.1779</c:v>
                </c:pt>
                <c:pt idx="3">
                  <c:v>0.0236</c:v>
                </c:pt>
                <c:pt idx="4">
                  <c:v>0.0174</c:v>
                </c:pt>
              </c:numCache>
            </c:numRef>
          </c:val>
        </c:ser>
        <c:dLbls>
          <c:showLegendKey val="0"/>
          <c:showVal val="1"/>
          <c:showCatName val="0"/>
          <c:showSerName val="0"/>
          <c:showPercent val="0"/>
          <c:showBubbleSize val="0"/>
        </c:dLbls>
        <c:gapWidth val="164"/>
        <c:overlap val="-22"/>
        <c:axId val="606668120"/>
        <c:axId val="606669760"/>
      </c:barChart>
      <c:catAx>
        <c:axId val="60666812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06669760"/>
        <c:crosses val="autoZero"/>
        <c:auto val="1"/>
        <c:lblAlgn val="ctr"/>
        <c:lblOffset val="100"/>
        <c:noMultiLvlLbl val="0"/>
      </c:catAx>
      <c:valAx>
        <c:axId val="606669760"/>
        <c:scaling>
          <c:orientation val="minMax"/>
        </c:scaling>
        <c:delete val="0"/>
        <c:axPos val="l"/>
        <c:majorGridlines>
          <c:spPr>
            <a:ln>
              <a:solidFill>
                <a:schemeClr val="tx1">
                  <a:lumMod val="15000"/>
                  <a:lumOff val="85000"/>
                </a:schemeClr>
              </a:solidFill>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0666812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t"/>
      <c:layout>
        <c:manualLayout>
          <c:xMode val="edge"/>
          <c:yMode val="edge"/>
          <c:x val="0.25672755212737"/>
          <c:y val="0.121089388889342"/>
          <c:w val="0.635860207949478"/>
          <c:h val="0.052391391154827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2021北京</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elete val="1"/>
          </c:dLbls>
          <c:cat>
            <c:strRef>
              <c:f>Sheet1!$A$2:$A$6</c:f>
              <c:strCache>
                <c:ptCount val="5"/>
                <c:pt idx="0">
                  <c:v>缺少管理
和风险评
估机制</c:v>
                </c:pt>
                <c:pt idx="1">
                  <c:v>对第三方
与供应商
管理不到位</c:v>
                </c:pt>
                <c:pt idx="2">
                  <c:v>内部威胁
（无意的
操作、信
息错放、
配置错误等）</c:v>
                </c:pt>
                <c:pt idx="3">
                  <c:v>员工缺乏
安全培训</c:v>
                </c:pt>
                <c:pt idx="4">
                  <c:v>攻击威胁</c:v>
                </c:pt>
              </c:strCache>
            </c:strRef>
          </c:cat>
          <c:val>
            <c:numRef>
              <c:f>Sheet1!$B$2:$B$6</c:f>
              <c:numCache>
                <c:formatCode>0.00%</c:formatCode>
                <c:ptCount val="5"/>
                <c:pt idx="0">
                  <c:v>0.3284</c:v>
                </c:pt>
                <c:pt idx="1">
                  <c:v>0.4735</c:v>
                </c:pt>
                <c:pt idx="2">
                  <c:v>0.2442</c:v>
                </c:pt>
                <c:pt idx="3">
                  <c:v>0.4914</c:v>
                </c:pt>
                <c:pt idx="4">
                  <c:v>0.2361</c:v>
                </c:pt>
              </c:numCache>
            </c:numRef>
          </c:val>
        </c:ser>
        <c:ser>
          <c:idx val="1"/>
          <c:order val="1"/>
          <c:tx>
            <c:strRef>
              <c:f>Sheet1!$C$1</c:f>
              <c:strCache>
                <c:ptCount val="1"/>
                <c:pt idx="0">
                  <c:v>2022北京</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elete val="1"/>
          </c:dLbls>
          <c:cat>
            <c:strRef>
              <c:f>Sheet1!$A$2:$A$6</c:f>
              <c:strCache>
                <c:ptCount val="5"/>
                <c:pt idx="0">
                  <c:v>缺少管理
和风险评
估机制</c:v>
                </c:pt>
                <c:pt idx="1">
                  <c:v>对第三方
与供应商
管理不到位</c:v>
                </c:pt>
                <c:pt idx="2">
                  <c:v>内部威胁
（无意的
操作、信
息错放、
配置错误等）</c:v>
                </c:pt>
                <c:pt idx="3">
                  <c:v>员工缺乏
安全培训</c:v>
                </c:pt>
                <c:pt idx="4">
                  <c:v>攻击威胁</c:v>
                </c:pt>
              </c:strCache>
            </c:strRef>
          </c:cat>
          <c:val>
            <c:numRef>
              <c:f>Sheet1!$C$2:$C$6</c:f>
              <c:numCache>
                <c:formatCode>0.00%</c:formatCode>
                <c:ptCount val="5"/>
                <c:pt idx="0">
                  <c:v>0.4953</c:v>
                </c:pt>
                <c:pt idx="1">
                  <c:v>0.3269</c:v>
                </c:pt>
                <c:pt idx="2">
                  <c:v>0.2991</c:v>
                </c:pt>
                <c:pt idx="3">
                  <c:v>0.2913</c:v>
                </c:pt>
                <c:pt idx="4">
                  <c:v>0.2351</c:v>
                </c:pt>
              </c:numCache>
            </c:numRef>
          </c:val>
        </c:ser>
        <c:ser>
          <c:idx val="2"/>
          <c:order val="2"/>
          <c:tx>
            <c:strRef>
              <c:f>Sheet1!$D$1</c:f>
              <c:strCache>
                <c:ptCount val="1"/>
                <c:pt idx="0">
                  <c:v>2022全国</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delete val="1"/>
          </c:dLbls>
          <c:cat>
            <c:strRef>
              <c:f>Sheet1!$A$2:$A$6</c:f>
              <c:strCache>
                <c:ptCount val="5"/>
                <c:pt idx="0">
                  <c:v>缺少管理
和风险评
估机制</c:v>
                </c:pt>
                <c:pt idx="1">
                  <c:v>对第三方
与供应商
管理不到位</c:v>
                </c:pt>
                <c:pt idx="2">
                  <c:v>内部威胁
（无意的
操作、信
息错放、
配置错误等）</c:v>
                </c:pt>
                <c:pt idx="3">
                  <c:v>员工缺乏
安全培训</c:v>
                </c:pt>
                <c:pt idx="4">
                  <c:v>攻击威胁</c:v>
                </c:pt>
              </c:strCache>
            </c:strRef>
          </c:cat>
          <c:val>
            <c:numRef>
              <c:f>Sheet1!$D$2:$D$6</c:f>
              <c:numCache>
                <c:formatCode>0.00%</c:formatCode>
                <c:ptCount val="5"/>
                <c:pt idx="0">
                  <c:v>0.4567</c:v>
                </c:pt>
                <c:pt idx="1">
                  <c:v>0.3333</c:v>
                </c:pt>
                <c:pt idx="2">
                  <c:v>0.2393</c:v>
                </c:pt>
                <c:pt idx="3">
                  <c:v>0.3256</c:v>
                </c:pt>
                <c:pt idx="4">
                  <c:v>0.2556</c:v>
                </c:pt>
              </c:numCache>
            </c:numRef>
          </c:val>
        </c:ser>
        <c:dLbls>
          <c:showLegendKey val="0"/>
          <c:showVal val="1"/>
          <c:showCatName val="0"/>
          <c:showSerName val="0"/>
          <c:showPercent val="0"/>
          <c:showBubbleSize val="0"/>
        </c:dLbls>
        <c:gapWidth val="164"/>
        <c:overlap val="-22"/>
        <c:axId val="608910592"/>
        <c:axId val="608914528"/>
      </c:barChart>
      <c:catAx>
        <c:axId val="60891059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08914528"/>
        <c:crosses val="autoZero"/>
        <c:auto val="1"/>
        <c:lblAlgn val="ctr"/>
        <c:lblOffset val="100"/>
        <c:noMultiLvlLbl val="0"/>
      </c:catAx>
      <c:valAx>
        <c:axId val="608914528"/>
        <c:scaling>
          <c:orientation val="minMax"/>
        </c:scaling>
        <c:delete val="0"/>
        <c:axPos val="l"/>
        <c:majorGridlines>
          <c:spPr>
            <a:ln>
              <a:solidFill>
                <a:schemeClr val="tx1">
                  <a:lumMod val="15000"/>
                  <a:lumOff val="85000"/>
                </a:schemeClr>
              </a:solidFill>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0891059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2021北京</c:v>
                </c:pt>
              </c:strCache>
            </c:strRef>
          </c:tx>
          <c:spPr>
            <a:solidFill>
              <a:schemeClr val="accent6"/>
            </a:solidFill>
            <a:ln>
              <a:noFill/>
            </a:ln>
            <a:effectLst/>
          </c:spPr>
          <c:invertIfNegative val="0"/>
          <c:dLbls>
            <c:delete val="1"/>
          </c:dLbls>
          <c:cat>
            <c:strRef>
              <c:f>Sheet1!$A$2:$A$6</c:f>
              <c:strCache>
                <c:ptCount val="5"/>
                <c:pt idx="0">
                  <c:v>数据泄露</c:v>
                </c:pt>
                <c:pt idx="1">
                  <c:v>网络诈骗</c:v>
                </c:pt>
                <c:pt idx="2">
                  <c:v>数据非法交易</c:v>
                </c:pt>
                <c:pt idx="3">
                  <c:v>网络谣言与诽谤</c:v>
                </c:pt>
                <c:pt idx="4">
                  <c:v>网络沉迷</c:v>
                </c:pt>
              </c:strCache>
            </c:strRef>
          </c:cat>
          <c:val>
            <c:numRef>
              <c:f>Sheet1!$B$2:$B$6</c:f>
              <c:numCache>
                <c:formatCode>0.00%</c:formatCode>
                <c:ptCount val="5"/>
                <c:pt idx="0">
                  <c:v>0.458</c:v>
                </c:pt>
                <c:pt idx="1">
                  <c:v>0.4158</c:v>
                </c:pt>
                <c:pt idx="2" c:formatCode="0%">
                  <c:v>0.59</c:v>
                </c:pt>
                <c:pt idx="3">
                  <c:v>0.5482</c:v>
                </c:pt>
                <c:pt idx="4">
                  <c:v>0.4887</c:v>
                </c:pt>
              </c:numCache>
            </c:numRef>
          </c:val>
        </c:ser>
        <c:ser>
          <c:idx val="1"/>
          <c:order val="1"/>
          <c:tx>
            <c:strRef>
              <c:f>Sheet1!$C$1</c:f>
              <c:strCache>
                <c:ptCount val="1"/>
                <c:pt idx="0">
                  <c:v>2022北京</c:v>
                </c:pt>
              </c:strCache>
            </c:strRef>
          </c:tx>
          <c:spPr>
            <a:solidFill>
              <a:schemeClr val="accent5"/>
            </a:solidFill>
            <a:ln>
              <a:noFill/>
            </a:ln>
            <a:effectLst/>
          </c:spPr>
          <c:invertIfNegative val="0"/>
          <c:dLbls>
            <c:delete val="1"/>
          </c:dLbls>
          <c:cat>
            <c:strRef>
              <c:f>Sheet1!$A$2:$A$6</c:f>
              <c:strCache>
                <c:ptCount val="5"/>
                <c:pt idx="0">
                  <c:v>数据泄露</c:v>
                </c:pt>
                <c:pt idx="1">
                  <c:v>网络诈骗</c:v>
                </c:pt>
                <c:pt idx="2">
                  <c:v>数据非法交易</c:v>
                </c:pt>
                <c:pt idx="3">
                  <c:v>网络谣言与诽谤</c:v>
                </c:pt>
                <c:pt idx="4">
                  <c:v>网络沉迷</c:v>
                </c:pt>
              </c:strCache>
            </c:strRef>
          </c:cat>
          <c:val>
            <c:numRef>
              <c:f>Sheet1!$C$2:$C$6</c:f>
              <c:numCache>
                <c:formatCode>0.00%</c:formatCode>
                <c:ptCount val="5"/>
                <c:pt idx="0">
                  <c:v>0.5633</c:v>
                </c:pt>
                <c:pt idx="1">
                  <c:v>0.4823</c:v>
                </c:pt>
                <c:pt idx="2">
                  <c:v>0.4288</c:v>
                </c:pt>
                <c:pt idx="3">
                  <c:v>0.3302</c:v>
                </c:pt>
                <c:pt idx="4">
                  <c:v>0.328</c:v>
                </c:pt>
              </c:numCache>
            </c:numRef>
          </c:val>
        </c:ser>
        <c:ser>
          <c:idx val="2"/>
          <c:order val="2"/>
          <c:tx>
            <c:strRef>
              <c:f>Sheet1!$D$1</c:f>
              <c:strCache>
                <c:ptCount val="1"/>
                <c:pt idx="0">
                  <c:v>2022全国</c:v>
                </c:pt>
              </c:strCache>
            </c:strRef>
          </c:tx>
          <c:spPr>
            <a:solidFill>
              <a:schemeClr val="accent4"/>
            </a:solidFill>
            <a:ln>
              <a:noFill/>
            </a:ln>
            <a:effectLst/>
          </c:spPr>
          <c:invertIfNegative val="0"/>
          <c:dLbls>
            <c:delete val="1"/>
          </c:dLbls>
          <c:cat>
            <c:strRef>
              <c:f>Sheet1!$A$2:$A$6</c:f>
              <c:strCache>
                <c:ptCount val="5"/>
                <c:pt idx="0">
                  <c:v>数据泄露</c:v>
                </c:pt>
                <c:pt idx="1">
                  <c:v>网络诈骗</c:v>
                </c:pt>
                <c:pt idx="2">
                  <c:v>数据非法交易</c:v>
                </c:pt>
                <c:pt idx="3">
                  <c:v>网络谣言与诽谤</c:v>
                </c:pt>
                <c:pt idx="4">
                  <c:v>网络沉迷</c:v>
                </c:pt>
              </c:strCache>
            </c:strRef>
          </c:cat>
          <c:val>
            <c:numRef>
              <c:f>Sheet1!$D$2:$D$6</c:f>
              <c:numCache>
                <c:formatCode>0.00%</c:formatCode>
                <c:ptCount val="5"/>
                <c:pt idx="0">
                  <c:v>0.5757</c:v>
                </c:pt>
                <c:pt idx="1">
                  <c:v>0.5971</c:v>
                </c:pt>
                <c:pt idx="2">
                  <c:v>0.3963</c:v>
                </c:pt>
                <c:pt idx="3">
                  <c:v>0.3663</c:v>
                </c:pt>
                <c:pt idx="4">
                  <c:v>0.384</c:v>
                </c:pt>
              </c:numCache>
            </c:numRef>
          </c:val>
        </c:ser>
        <c:dLbls>
          <c:showLegendKey val="0"/>
          <c:showVal val="0"/>
          <c:showCatName val="0"/>
          <c:showSerName val="0"/>
          <c:showPercent val="0"/>
          <c:showBubbleSize val="0"/>
        </c:dLbls>
        <c:gapWidth val="444"/>
        <c:overlap val="-90"/>
        <c:axId val="770327160"/>
        <c:axId val="770331752"/>
      </c:barChart>
      <c:catAx>
        <c:axId val="770327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65" b="0" i="0" u="none" strike="noStrike" kern="1200" cap="all" spc="120" normalizeH="0" baseline="0">
                <a:solidFill>
                  <a:schemeClr val="tx1">
                    <a:lumMod val="65000"/>
                    <a:lumOff val="35000"/>
                  </a:schemeClr>
                </a:solidFill>
                <a:latin typeface="+mn-lt"/>
                <a:ea typeface="+mn-ea"/>
                <a:cs typeface="+mn-cs"/>
              </a:defRPr>
            </a:pPr>
          </a:p>
        </c:txPr>
        <c:crossAx val="770331752"/>
        <c:crosses val="autoZero"/>
        <c:auto val="1"/>
        <c:lblAlgn val="ctr"/>
        <c:lblOffset val="100"/>
        <c:noMultiLvlLbl val="0"/>
      </c:catAx>
      <c:valAx>
        <c:axId val="77033175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77032716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5"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5"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5"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5"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5"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50000"/>
        <a:lumOff val="50000"/>
      </a:schemeClr>
    </cs:fontRef>
    <cs:defRPr sz="1065"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1">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CA4798-3CB0-40B9-A037-86F2859A3F94}" type="doc">
      <dgm:prSet loTypeId="urn:microsoft.com/office/officeart/2005/8/layout/chevron1" loCatId="process" qsTypeId="urn:microsoft.com/office/officeart/2005/8/quickstyle/simple3" qsCatId="simple" csTypeId="urn:microsoft.com/office/officeart/2005/8/colors/colorful3#1" csCatId="colorful" phldr="1"/>
      <dgm:spPr/>
    </dgm:pt>
    <dgm:pt modelId="{66713A7E-A8FD-46AA-B3C3-8E475647811E}">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总采集量</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55110</a:t>
          </a:r>
          <a:r>
            <a:rPr lang="zh-CN" altLang="en-US" sz="2000" b="1" dirty="0">
              <a:latin typeface="微软雅黑" panose="020B0503020204020204" pitchFamily="34" charset="-122"/>
              <a:ea typeface="微软雅黑" panose="020B0503020204020204" pitchFamily="34" charset="-122"/>
            </a:rPr>
            <a:t>         </a:t>
          </a:r>
        </a:p>
      </dgm:t>
    </dgm:pt>
    <dgm:pt modelId="{CDC87439-457C-4F4A-83BF-96B6AA6FA9DD}" cxnId="{FE431F99-188A-4D90-9566-40579C6CCE77}"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6933977-7101-47E2-97B2-9D647AAD7799}" cxnId="{FE431F99-188A-4D90-9566-40579C6CCE77}"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63A0440-6588-49DC-A933-54A16354F9CA}">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有效问卷数</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44550</a:t>
          </a:r>
          <a:endParaRPr lang="zh-CN" altLang="en-US" sz="2000" b="1" dirty="0">
            <a:latin typeface="微软雅黑" panose="020B0503020204020204" pitchFamily="34" charset="-122"/>
            <a:ea typeface="微软雅黑" panose="020B0503020204020204" pitchFamily="34" charset="-122"/>
          </a:endParaRPr>
        </a:p>
      </dgm:t>
    </dgm:pt>
    <dgm:pt modelId="{B5514D39-0272-43B2-90B7-D7E7E4ECBC33}" cxnId="{33AF52B1-C85E-475C-AEC0-836F909F5D7F}"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15601F-7D4A-4468-968C-09C79077FC7F}" cxnId="{33AF52B1-C85E-475C-AEC0-836F909F5D7F}"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6EF2189-3947-4A87-9A2A-F2FB5BC1F1BA}">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有效数据占比</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80.84%</a:t>
          </a:r>
          <a:endParaRPr lang="zh-CN" altLang="en-US" sz="2000" b="1" dirty="0">
            <a:latin typeface="微软雅黑" panose="020B0503020204020204" pitchFamily="34" charset="-122"/>
            <a:ea typeface="微软雅黑" panose="020B0503020204020204" pitchFamily="34" charset="-122"/>
          </a:endParaRPr>
        </a:p>
      </dgm:t>
    </dgm:pt>
    <dgm:pt modelId="{006A9808-CFFB-4B1B-B8D4-EC50F16E690D}" cxnId="{3B0D3EA0-8239-40ED-BF51-6FA29544FC7C}"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C722914-DF5F-4C35-96CB-64FCA64A617B}" cxnId="{3B0D3EA0-8239-40ED-BF51-6FA29544FC7C}"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3">
        <dgm:presLayoutVars>
          <dgm:chMax val="0"/>
          <dgm:chPref val="0"/>
          <dgm:bulletEnabled val="1"/>
        </dgm:presLayoutVars>
      </dgm:prSet>
      <dgm:spPr/>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3">
        <dgm:presLayoutVars>
          <dgm:chMax val="0"/>
          <dgm:chPref val="0"/>
          <dgm:bulletEnabled val="1"/>
        </dgm:presLayoutVars>
      </dgm:prSet>
      <dgm:spPr/>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3">
        <dgm:presLayoutVars>
          <dgm:chMax val="0"/>
          <dgm:chPref val="0"/>
          <dgm:bulletEnabled val="1"/>
        </dgm:presLayoutVars>
      </dgm:prSet>
      <dgm:spPr/>
    </dgm:pt>
  </dgm:ptLst>
  <dgm:cxnLst>
    <dgm:cxn modelId="{57942E2F-C6BC-4E12-AD57-0803E78F7CF2}" type="presOf" srcId="{563A0440-6588-49DC-A933-54A16354F9CA}" destId="{2C65BCA7-1150-48C3-AFE5-637BA7EEB1F9}" srcOrd="0" destOrd="0" presId="urn:microsoft.com/office/officeart/2005/8/layout/chevron1"/>
    <dgm:cxn modelId="{24291A6E-D328-438B-B9FC-4D51DD3565D4}" type="presOf" srcId="{E6EF2189-3947-4A87-9A2A-F2FB5BC1F1BA}" destId="{591A1676-047A-49F6-BD31-C1F4032796A1}" srcOrd="0" destOrd="0" presId="urn:microsoft.com/office/officeart/2005/8/layout/chevron1"/>
    <dgm:cxn modelId="{9DC84372-5A55-45AF-B869-6A3F8FEA79B1}" type="presOf" srcId="{66713A7E-A8FD-46AA-B3C3-8E475647811E}" destId="{5D5D255E-F0A6-410D-B4C1-F43F49B61B72}" srcOrd="0" destOrd="0" presId="urn:microsoft.com/office/officeart/2005/8/layout/chevron1"/>
    <dgm:cxn modelId="{FE431F99-188A-4D90-9566-40579C6CCE77}" srcId="{26CA4798-3CB0-40B9-A037-86F2859A3F94}" destId="{66713A7E-A8FD-46AA-B3C3-8E475647811E}" srcOrd="0" destOrd="0" parTransId="{CDC87439-457C-4F4A-83BF-96B6AA6FA9DD}" sibTransId="{C6933977-7101-47E2-97B2-9D647AAD7799}"/>
    <dgm:cxn modelId="{3B0D3EA0-8239-40ED-BF51-6FA29544FC7C}" srcId="{26CA4798-3CB0-40B9-A037-86F2859A3F94}" destId="{E6EF2189-3947-4A87-9A2A-F2FB5BC1F1BA}" srcOrd="2" destOrd="0" parTransId="{006A9808-CFFB-4B1B-B8D4-EC50F16E690D}" sibTransId="{AC722914-DF5F-4C35-96CB-64FCA64A617B}"/>
    <dgm:cxn modelId="{33AF52B1-C85E-475C-AEC0-836F909F5D7F}" srcId="{26CA4798-3CB0-40B9-A037-86F2859A3F94}" destId="{563A0440-6588-49DC-A933-54A16354F9CA}" srcOrd="1" destOrd="0" parTransId="{B5514D39-0272-43B2-90B7-D7E7E4ECBC33}" sibTransId="{C715601F-7D4A-4468-968C-09C79077FC7F}"/>
    <dgm:cxn modelId="{11B7FFB3-7E95-4002-9143-B048C7FBA98C}" type="presOf" srcId="{26CA4798-3CB0-40B9-A037-86F2859A3F94}" destId="{FD435509-35FB-4127-B88B-D54C111F7D14}" srcOrd="0" destOrd="0" presId="urn:microsoft.com/office/officeart/2005/8/layout/chevron1"/>
    <dgm:cxn modelId="{3AB1098F-2444-4D3B-90D0-5833DE022376}" type="presParOf" srcId="{FD435509-35FB-4127-B88B-D54C111F7D14}" destId="{5D5D255E-F0A6-410D-B4C1-F43F49B61B72}" srcOrd="0" destOrd="0" presId="urn:microsoft.com/office/officeart/2005/8/layout/chevron1"/>
    <dgm:cxn modelId="{CD2754D6-08E8-4A3B-86A1-F9892E472EE9}" type="presParOf" srcId="{FD435509-35FB-4127-B88B-D54C111F7D14}" destId="{D9C94D43-5F51-48F1-ADD7-D4441BEA05D8}" srcOrd="1" destOrd="0" presId="urn:microsoft.com/office/officeart/2005/8/layout/chevron1"/>
    <dgm:cxn modelId="{6D5FAF3D-B6E4-44D8-AD8D-6E188A74FB81}" type="presParOf" srcId="{FD435509-35FB-4127-B88B-D54C111F7D14}" destId="{2C65BCA7-1150-48C3-AFE5-637BA7EEB1F9}" srcOrd="2" destOrd="0" presId="urn:microsoft.com/office/officeart/2005/8/layout/chevron1"/>
    <dgm:cxn modelId="{5179D84E-D046-4353-BE6C-2E8C3304527D}" type="presParOf" srcId="{FD435509-35FB-4127-B88B-D54C111F7D14}" destId="{ACEE6221-47B6-471E-822E-6E7CAB10CA45}" srcOrd="3" destOrd="0" presId="urn:microsoft.com/office/officeart/2005/8/layout/chevron1"/>
    <dgm:cxn modelId="{FA31CE02-9937-41E1-975D-8F5961865000}" type="presParOf" srcId="{FD435509-35FB-4127-B88B-D54C111F7D14}" destId="{591A1676-047A-49F6-BD31-C1F4032796A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A4798-3CB0-40B9-A037-86F2859A3F94}" type="doc">
      <dgm:prSet loTypeId="urn:microsoft.com/office/officeart/2005/8/layout/chevron1" loCatId="process" qsTypeId="urn:microsoft.com/office/officeart/2005/8/quickstyle/simple3" qsCatId="simple" csTypeId="urn:microsoft.com/office/officeart/2005/8/colors/accent4_5" csCatId="colorful" phldr="1"/>
      <dgm:spPr/>
    </dgm:pt>
    <dgm:pt modelId="{66713A7E-A8FD-46AA-B3C3-8E475647811E}">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27.67%公众网民有过被欺骗的遭遇</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CDC87439-457C-4F4A-83BF-96B6AA6FA9DD}" cxnId="{9BED96E9-D078-4314-9252-773866168CA1}"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6933977-7101-47E2-97B2-9D647AAD7799}" cxnId="{9BED96E9-D078-4314-9252-773866168CA1}"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63A0440-6588-49DC-A933-54A16354F9CA}">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47.89%公众网民表示很少遭遇</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B5514D39-0272-43B2-90B7-D7E7E4ECBC33}" cxnId="{A3A9ACA5-0073-4500-A36F-5C67D2D4BF4E}"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15601F-7D4A-4468-968C-09C79077FC7F}" cxnId="{A3A9ACA5-0073-4500-A36F-5C67D2D4BF4E}"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6EF2189-3947-4A87-9A2A-F2FB5BC1F1BA}">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有24.44%公众网民没有遇到过</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006A9808-CFFB-4B1B-B8D4-EC50F16E690D}" cxnId="{975D58A3-DE62-4C40-8323-BD11FED83CB8}"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C722914-DF5F-4C35-96CB-64FCA64A617B}" cxnId="{975D58A3-DE62-4C40-8323-BD11FED83CB8}"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3">
        <dgm:presLayoutVars>
          <dgm:chMax val="0"/>
          <dgm:chPref val="0"/>
          <dgm:bulletEnabled val="1"/>
        </dgm:presLayoutVars>
      </dgm:prSet>
      <dgm:spPr/>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3">
        <dgm:presLayoutVars>
          <dgm:chMax val="0"/>
          <dgm:chPref val="0"/>
          <dgm:bulletEnabled val="1"/>
        </dgm:presLayoutVars>
      </dgm:prSet>
      <dgm:spPr/>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3">
        <dgm:presLayoutVars>
          <dgm:chMax val="0"/>
          <dgm:chPref val="0"/>
          <dgm:bulletEnabled val="1"/>
        </dgm:presLayoutVars>
      </dgm:prSet>
      <dgm:spPr/>
    </dgm:pt>
  </dgm:ptLst>
  <dgm:cxnLst>
    <dgm:cxn modelId="{76A7C259-2BA8-41C0-AB7D-A9F65DF45E2B}" type="presOf" srcId="{E6EF2189-3947-4A87-9A2A-F2FB5BC1F1BA}" destId="{591A1676-047A-49F6-BD31-C1F4032796A1}" srcOrd="0" destOrd="0" presId="urn:microsoft.com/office/officeart/2005/8/layout/chevron1"/>
    <dgm:cxn modelId="{975D58A3-DE62-4C40-8323-BD11FED83CB8}" srcId="{26CA4798-3CB0-40B9-A037-86F2859A3F94}" destId="{E6EF2189-3947-4A87-9A2A-F2FB5BC1F1BA}" srcOrd="2" destOrd="0" parTransId="{006A9808-CFFB-4B1B-B8D4-EC50F16E690D}" sibTransId="{AC722914-DF5F-4C35-96CB-64FCA64A617B}"/>
    <dgm:cxn modelId="{A3A9ACA5-0073-4500-A36F-5C67D2D4BF4E}" srcId="{26CA4798-3CB0-40B9-A037-86F2859A3F94}" destId="{563A0440-6588-49DC-A933-54A16354F9CA}" srcOrd="1" destOrd="0" parTransId="{B5514D39-0272-43B2-90B7-D7E7E4ECBC33}" sibTransId="{C715601F-7D4A-4468-968C-09C79077FC7F}"/>
    <dgm:cxn modelId="{DEF6CEBF-283B-4938-841B-6D361EBC01BB}" type="presOf" srcId="{26CA4798-3CB0-40B9-A037-86F2859A3F94}" destId="{FD435509-35FB-4127-B88B-D54C111F7D14}" srcOrd="0" destOrd="0" presId="urn:microsoft.com/office/officeart/2005/8/layout/chevron1"/>
    <dgm:cxn modelId="{717183C8-2C48-4C89-B38B-DA2617EAC6B8}" type="presOf" srcId="{563A0440-6588-49DC-A933-54A16354F9CA}" destId="{2C65BCA7-1150-48C3-AFE5-637BA7EEB1F9}" srcOrd="0" destOrd="0" presId="urn:microsoft.com/office/officeart/2005/8/layout/chevron1"/>
    <dgm:cxn modelId="{C3591CE5-E3CD-4CBE-A47A-0C050B5C06EB}" type="presOf" srcId="{66713A7E-A8FD-46AA-B3C3-8E475647811E}" destId="{5D5D255E-F0A6-410D-B4C1-F43F49B61B72}" srcOrd="0" destOrd="0" presId="urn:microsoft.com/office/officeart/2005/8/layout/chevron1"/>
    <dgm:cxn modelId="{9BED96E9-D078-4314-9252-773866168CA1}" srcId="{26CA4798-3CB0-40B9-A037-86F2859A3F94}" destId="{66713A7E-A8FD-46AA-B3C3-8E475647811E}" srcOrd="0" destOrd="0" parTransId="{CDC87439-457C-4F4A-83BF-96B6AA6FA9DD}" sibTransId="{C6933977-7101-47E2-97B2-9D647AAD7799}"/>
    <dgm:cxn modelId="{BDC61EED-9E54-4C5A-85BA-3D2E2E2ABE3A}" type="presParOf" srcId="{FD435509-35FB-4127-B88B-D54C111F7D14}" destId="{5D5D255E-F0A6-410D-B4C1-F43F49B61B72}" srcOrd="0" destOrd="0" presId="urn:microsoft.com/office/officeart/2005/8/layout/chevron1"/>
    <dgm:cxn modelId="{2C97CE29-2B4C-42E2-8092-D243F548B707}" type="presParOf" srcId="{FD435509-35FB-4127-B88B-D54C111F7D14}" destId="{D9C94D43-5F51-48F1-ADD7-D4441BEA05D8}" srcOrd="1" destOrd="0" presId="urn:microsoft.com/office/officeart/2005/8/layout/chevron1"/>
    <dgm:cxn modelId="{5D73B022-2E29-43DA-AAC3-80446454FB92}" type="presParOf" srcId="{FD435509-35FB-4127-B88B-D54C111F7D14}" destId="{2C65BCA7-1150-48C3-AFE5-637BA7EEB1F9}" srcOrd="2" destOrd="0" presId="urn:microsoft.com/office/officeart/2005/8/layout/chevron1"/>
    <dgm:cxn modelId="{ACDF5B8D-F4C8-4462-B2EA-0F995FCB0726}" type="presParOf" srcId="{FD435509-35FB-4127-B88B-D54C111F7D14}" destId="{ACEE6221-47B6-471E-822E-6E7CAB10CA45}" srcOrd="3" destOrd="0" presId="urn:microsoft.com/office/officeart/2005/8/layout/chevron1"/>
    <dgm:cxn modelId="{0D182D60-1262-409F-AF42-CEC7AEC048F6}" type="presParOf" srcId="{FD435509-35FB-4127-B88B-D54C111F7D14}" destId="{591A1676-047A-49F6-BD31-C1F4032796A1}"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C91C8D-92AB-45D0-8DB8-22CCEA59165A}" type="doc">
      <dgm:prSet loTypeId="urn:microsoft.com/office/officeart/2005/8/layout/process5#3" loCatId="process" qsTypeId="urn:microsoft.com/office/officeart/2005/8/quickstyle/simple3" qsCatId="simple" csTypeId="urn:microsoft.com/office/officeart/2005/8/colors/accent3_5" csCatId="colorful" phldr="1"/>
      <dgm:spPr/>
      <dgm:t>
        <a:bodyPr/>
        <a:lstStyle/>
        <a:p>
          <a:endParaRPr lang="zh-CN" altLang="en-US"/>
        </a:p>
      </dgm:t>
    </dgm:pt>
    <dgm:pt modelId="{BA5741EE-CDD8-493C-8706-F596A6A45F4C}">
      <dgm:prSet phldrT="[文本]" phldr="0" custT="0"/>
      <dgm:spPr/>
      <dgm:t>
        <a:bodyPr vert="horz" wrap="square"/>
        <a:lstStyle/>
        <a:p>
          <a:pPr>
            <a:lnSpc>
              <a:spcPct val="100000"/>
            </a:lnSpc>
            <a:spcBef>
              <a:spcPct val="0"/>
            </a:spcBef>
            <a:spcAft>
              <a:spcPct val="35000"/>
            </a:spcAft>
          </a:pPr>
          <a:r>
            <a:rPr b="1">
              <a:sym typeface="+mn-ea"/>
            </a:rPr>
            <a:t>从</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不6.27%</a:t>
          </a:r>
        </a:p>
      </dgm:t>
    </dgm:pt>
    <dgm:pt modelId="{CC5E52A7-09AB-4D99-9804-6F8E7CBBC48C}" cxnId="{0FA895BB-41D1-4C9F-B29F-617FAE3520BE}"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6EEAE262-658A-4487-A980-BFE194F760DE}" cxnId="{0FA895BB-41D1-4C9F-B29F-617FAE3520BE}"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731A9D49-EA97-44CA-86C1-B724EAB139C1}">
      <dgm:prSet phldrT="[文本]" phldr="0" custT="0"/>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极少17.61%</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01B42D68-DB5D-47A3-B616-EEB28D43BB65}" cxnId="{04064428-47B7-4740-B2F6-99EE275D10DB}"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7567A090-380B-40A8-94AC-C6B84F563F47}" cxnId="{04064428-47B7-4740-B2F6-99EE275D10DB}"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D6C6948A-D8D8-490F-9DCD-6E7FA6A2A4AE}">
      <dgm:prSet phldrT="[文本]" phldr="0" custT="0"/>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偶尔39.7%</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3A1C6D93-A42E-4183-BCFD-0EB5EBF2C6C1}" cxnId="{EA96C31E-622C-461C-A1B9-9C16987173D2}"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96474E79-0584-4DE6-BF9C-48CB2BFF27EE}" cxnId="{EA96C31E-622C-461C-A1B9-9C16987173D2}"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F472F7B0-CDE8-4A07-889B-150587478D5F}">
      <dgm:prSet phldrT="[文本]" phldr="0" custT="0"/>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经常23.43%</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1D0D32D3-063A-4214-940D-3C576E946315}" cxnId="{0A78EECD-CE3F-4BF2-B76A-EAE485A3620D}"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E7A189CC-EE12-4EDD-94FB-378D0B5615BF}" cxnId="{0A78EECD-CE3F-4BF2-B76A-EAE485A3620D}"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31748317-221B-4233-8DCE-B57C87331310}">
      <dgm:prSet phldrT="[文本]" phldr="0" custT="0"/>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总是12.99%</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6B06137A-962F-40DD-A801-B74CD8AA6106}" cxnId="{3B1CF671-DE9D-4FFA-858C-7B65D71B27E7}"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CFD21BBE-3870-4D60-A2BC-205C05901E71}" cxnId="{3B1CF671-DE9D-4FFA-858C-7B65D71B27E7}"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2C83D07F-5F19-471C-BCB3-D6ADCBC38B41}" type="pres">
      <dgm:prSet presAssocID="{EBC91C8D-92AB-45D0-8DB8-22CCEA59165A}" presName="diagram" presStyleCnt="0">
        <dgm:presLayoutVars>
          <dgm:dir/>
          <dgm:resizeHandles val="exact"/>
        </dgm:presLayoutVars>
      </dgm:prSet>
      <dgm:spPr/>
    </dgm:pt>
    <dgm:pt modelId="{206F16EA-B353-4F60-973E-482BA3E9F479}" type="pres">
      <dgm:prSet presAssocID="{BA5741EE-CDD8-493C-8706-F596A6A45F4C}" presName="node" presStyleLbl="node1" presStyleIdx="0" presStyleCnt="5">
        <dgm:presLayoutVars>
          <dgm:bulletEnabled val="1"/>
        </dgm:presLayoutVars>
      </dgm:prSet>
      <dgm:spPr/>
    </dgm:pt>
    <dgm:pt modelId="{978BCF7D-B809-4806-8577-088295DF82A5}" type="pres">
      <dgm:prSet presAssocID="{6EEAE262-658A-4487-A980-BFE194F760DE}" presName="sibTrans" presStyleLbl="sibTrans2D1" presStyleIdx="0" presStyleCnt="4"/>
      <dgm:spPr/>
    </dgm:pt>
    <dgm:pt modelId="{791CFEB3-334F-439B-A731-0596590C2CEF}" type="pres">
      <dgm:prSet presAssocID="{6EEAE262-658A-4487-A980-BFE194F760DE}" presName="connectorText" presStyleLbl="sibTrans2D1" presStyleIdx="0" presStyleCnt="4"/>
      <dgm:spPr/>
    </dgm:pt>
    <dgm:pt modelId="{53B2A51F-B235-4B7A-A2AE-4946ADA26C5D}" type="pres">
      <dgm:prSet presAssocID="{731A9D49-EA97-44CA-86C1-B724EAB139C1}" presName="node" presStyleLbl="node1" presStyleIdx="1" presStyleCnt="5">
        <dgm:presLayoutVars>
          <dgm:bulletEnabled val="1"/>
        </dgm:presLayoutVars>
      </dgm:prSet>
      <dgm:spPr/>
    </dgm:pt>
    <dgm:pt modelId="{9F9F8ED5-DF62-4151-90DE-FC8762B6CC02}" type="pres">
      <dgm:prSet presAssocID="{7567A090-380B-40A8-94AC-C6B84F563F47}" presName="sibTrans" presStyleLbl="sibTrans2D1" presStyleIdx="1" presStyleCnt="4"/>
      <dgm:spPr/>
    </dgm:pt>
    <dgm:pt modelId="{6C6ADB37-BCEA-471E-8181-DBA7DDA1F140}" type="pres">
      <dgm:prSet presAssocID="{7567A090-380B-40A8-94AC-C6B84F563F47}" presName="connectorText" presStyleLbl="sibTrans2D1" presStyleIdx="1" presStyleCnt="4"/>
      <dgm:spPr/>
    </dgm:pt>
    <dgm:pt modelId="{ABCFD98A-606C-4B0D-A449-9A6F81CC1F4D}" type="pres">
      <dgm:prSet presAssocID="{D6C6948A-D8D8-490F-9DCD-6E7FA6A2A4AE}" presName="node" presStyleLbl="node1" presStyleIdx="2" presStyleCnt="5">
        <dgm:presLayoutVars>
          <dgm:bulletEnabled val="1"/>
        </dgm:presLayoutVars>
      </dgm:prSet>
      <dgm:spPr/>
    </dgm:pt>
    <dgm:pt modelId="{F898DA8B-2CEF-4CDE-8712-A4A974C936D6}" type="pres">
      <dgm:prSet presAssocID="{96474E79-0584-4DE6-BF9C-48CB2BFF27EE}" presName="sibTrans" presStyleLbl="sibTrans2D1" presStyleIdx="2" presStyleCnt="4"/>
      <dgm:spPr/>
    </dgm:pt>
    <dgm:pt modelId="{836E006E-E236-4449-8B1A-D2B0B02DE8CF}" type="pres">
      <dgm:prSet presAssocID="{96474E79-0584-4DE6-BF9C-48CB2BFF27EE}" presName="connectorText" presStyleLbl="sibTrans2D1" presStyleIdx="2" presStyleCnt="4"/>
      <dgm:spPr/>
    </dgm:pt>
    <dgm:pt modelId="{B5A232E8-BFBC-4EF6-BF37-74575BD7E927}" type="pres">
      <dgm:prSet presAssocID="{F472F7B0-CDE8-4A07-889B-150587478D5F}" presName="node" presStyleLbl="node1" presStyleIdx="3" presStyleCnt="5">
        <dgm:presLayoutVars>
          <dgm:bulletEnabled val="1"/>
        </dgm:presLayoutVars>
      </dgm:prSet>
      <dgm:spPr/>
    </dgm:pt>
    <dgm:pt modelId="{7B21FC33-8C4D-4BA4-810C-92D83D2354F7}" type="pres">
      <dgm:prSet presAssocID="{E7A189CC-EE12-4EDD-94FB-378D0B5615BF}" presName="sibTrans" presStyleLbl="sibTrans2D1" presStyleIdx="3" presStyleCnt="4"/>
      <dgm:spPr/>
    </dgm:pt>
    <dgm:pt modelId="{E879CB5C-79B5-420E-AF9B-EADFA82B622A}" type="pres">
      <dgm:prSet presAssocID="{E7A189CC-EE12-4EDD-94FB-378D0B5615BF}" presName="connectorText" presStyleLbl="sibTrans2D1" presStyleIdx="3" presStyleCnt="4"/>
      <dgm:spPr/>
    </dgm:pt>
    <dgm:pt modelId="{FA83C88E-DE9C-4ADF-A42A-36BAE17DB65C}" type="pres">
      <dgm:prSet presAssocID="{31748317-221B-4233-8DCE-B57C87331310}" presName="node" presStyleLbl="node1" presStyleIdx="4" presStyleCnt="5">
        <dgm:presLayoutVars>
          <dgm:bulletEnabled val="1"/>
        </dgm:presLayoutVars>
      </dgm:prSet>
      <dgm:spPr/>
    </dgm:pt>
  </dgm:ptLst>
  <dgm:cxnLst>
    <dgm:cxn modelId="{DFBD3818-2B95-466C-BD5B-2B580DF71EC4}" type="presOf" srcId="{7567A090-380B-40A8-94AC-C6B84F563F47}" destId="{6C6ADB37-BCEA-471E-8181-DBA7DDA1F140}" srcOrd="1" destOrd="0" presId="urn:microsoft.com/office/officeart/2005/8/layout/process5#3"/>
    <dgm:cxn modelId="{6C805119-837D-47F9-9E06-AC5172C69AD4}" type="presOf" srcId="{31748317-221B-4233-8DCE-B57C87331310}" destId="{FA83C88E-DE9C-4ADF-A42A-36BAE17DB65C}" srcOrd="0" destOrd="0" presId="urn:microsoft.com/office/officeart/2005/8/layout/process5#3"/>
    <dgm:cxn modelId="{EA96C31E-622C-461C-A1B9-9C16987173D2}" srcId="{EBC91C8D-92AB-45D0-8DB8-22CCEA59165A}" destId="{D6C6948A-D8D8-490F-9DCD-6E7FA6A2A4AE}" srcOrd="2" destOrd="0" parTransId="{3A1C6D93-A42E-4183-BCFD-0EB5EBF2C6C1}" sibTransId="{96474E79-0584-4DE6-BF9C-48CB2BFF27EE}"/>
    <dgm:cxn modelId="{04064428-47B7-4740-B2F6-99EE275D10DB}" srcId="{EBC91C8D-92AB-45D0-8DB8-22CCEA59165A}" destId="{731A9D49-EA97-44CA-86C1-B724EAB139C1}" srcOrd="1" destOrd="0" parTransId="{01B42D68-DB5D-47A3-B616-EEB28D43BB65}" sibTransId="{7567A090-380B-40A8-94AC-C6B84F563F47}"/>
    <dgm:cxn modelId="{E0B50D2F-6001-4721-B285-6B186A64CAD7}" type="presOf" srcId="{6EEAE262-658A-4487-A980-BFE194F760DE}" destId="{791CFEB3-334F-439B-A731-0596590C2CEF}" srcOrd="1" destOrd="0" presId="urn:microsoft.com/office/officeart/2005/8/layout/process5#3"/>
    <dgm:cxn modelId="{3B1CF671-DE9D-4FFA-858C-7B65D71B27E7}" srcId="{EBC91C8D-92AB-45D0-8DB8-22CCEA59165A}" destId="{31748317-221B-4233-8DCE-B57C87331310}" srcOrd="4" destOrd="0" parTransId="{6B06137A-962F-40DD-A801-B74CD8AA6106}" sibTransId="{CFD21BBE-3870-4D60-A2BC-205C05901E71}"/>
    <dgm:cxn modelId="{7ACDD575-8BE5-48EC-B43E-FD948BB4B0D3}" type="presOf" srcId="{7567A090-380B-40A8-94AC-C6B84F563F47}" destId="{9F9F8ED5-DF62-4151-90DE-FC8762B6CC02}" srcOrd="0" destOrd="0" presId="urn:microsoft.com/office/officeart/2005/8/layout/process5#3"/>
    <dgm:cxn modelId="{8179E958-5348-4C15-AF77-1506FC9113B4}" type="presOf" srcId="{EBC91C8D-92AB-45D0-8DB8-22CCEA59165A}" destId="{2C83D07F-5F19-471C-BCB3-D6ADCBC38B41}" srcOrd="0" destOrd="0" presId="urn:microsoft.com/office/officeart/2005/8/layout/process5#3"/>
    <dgm:cxn modelId="{F991447C-76B8-489E-AD83-75AF1F35635C}" type="presOf" srcId="{E7A189CC-EE12-4EDD-94FB-378D0B5615BF}" destId="{7B21FC33-8C4D-4BA4-810C-92D83D2354F7}" srcOrd="0" destOrd="0" presId="urn:microsoft.com/office/officeart/2005/8/layout/process5#3"/>
    <dgm:cxn modelId="{35402691-67E5-42E2-A121-271C3E17C6C8}" type="presOf" srcId="{BA5741EE-CDD8-493C-8706-F596A6A45F4C}" destId="{206F16EA-B353-4F60-973E-482BA3E9F479}" srcOrd="0" destOrd="0" presId="urn:microsoft.com/office/officeart/2005/8/layout/process5#3"/>
    <dgm:cxn modelId="{F8BE3B97-6974-4E40-9BE8-A20B60779E15}" type="presOf" srcId="{6EEAE262-658A-4487-A980-BFE194F760DE}" destId="{978BCF7D-B809-4806-8577-088295DF82A5}" srcOrd="0" destOrd="0" presId="urn:microsoft.com/office/officeart/2005/8/layout/process5#3"/>
    <dgm:cxn modelId="{F656709A-826F-48B0-8A41-F9D05E29F534}" type="presOf" srcId="{96474E79-0584-4DE6-BF9C-48CB2BFF27EE}" destId="{836E006E-E236-4449-8B1A-D2B0B02DE8CF}" srcOrd="1" destOrd="0" presId="urn:microsoft.com/office/officeart/2005/8/layout/process5#3"/>
    <dgm:cxn modelId="{E2C1A2AC-8D58-4923-8F58-86576A681ABD}" type="presOf" srcId="{96474E79-0584-4DE6-BF9C-48CB2BFF27EE}" destId="{F898DA8B-2CEF-4CDE-8712-A4A974C936D6}" srcOrd="0" destOrd="0" presId="urn:microsoft.com/office/officeart/2005/8/layout/process5#3"/>
    <dgm:cxn modelId="{6779F2AC-A7EF-4968-92A7-70700C039250}" type="presOf" srcId="{F472F7B0-CDE8-4A07-889B-150587478D5F}" destId="{B5A232E8-BFBC-4EF6-BF37-74575BD7E927}" srcOrd="0" destOrd="0" presId="urn:microsoft.com/office/officeart/2005/8/layout/process5#3"/>
    <dgm:cxn modelId="{B42A7CB2-1AA5-4BB5-BD54-1CD3E458DD24}" type="presOf" srcId="{D6C6948A-D8D8-490F-9DCD-6E7FA6A2A4AE}" destId="{ABCFD98A-606C-4B0D-A449-9A6F81CC1F4D}" srcOrd="0" destOrd="0" presId="urn:microsoft.com/office/officeart/2005/8/layout/process5#3"/>
    <dgm:cxn modelId="{0FA895BB-41D1-4C9F-B29F-617FAE3520BE}" srcId="{EBC91C8D-92AB-45D0-8DB8-22CCEA59165A}" destId="{BA5741EE-CDD8-493C-8706-F596A6A45F4C}" srcOrd="0" destOrd="0" parTransId="{CC5E52A7-09AB-4D99-9804-6F8E7CBBC48C}" sibTransId="{6EEAE262-658A-4487-A980-BFE194F760DE}"/>
    <dgm:cxn modelId="{0A78EECD-CE3F-4BF2-B76A-EAE485A3620D}" srcId="{EBC91C8D-92AB-45D0-8DB8-22CCEA59165A}" destId="{F472F7B0-CDE8-4A07-889B-150587478D5F}" srcOrd="3" destOrd="0" parTransId="{1D0D32D3-063A-4214-940D-3C576E946315}" sibTransId="{E7A189CC-EE12-4EDD-94FB-378D0B5615BF}"/>
    <dgm:cxn modelId="{25C522D0-4D6B-4E15-8A59-66F02A29780C}" type="presOf" srcId="{E7A189CC-EE12-4EDD-94FB-378D0B5615BF}" destId="{E879CB5C-79B5-420E-AF9B-EADFA82B622A}" srcOrd="1" destOrd="0" presId="urn:microsoft.com/office/officeart/2005/8/layout/process5#3"/>
    <dgm:cxn modelId="{9AF3C0D1-C248-4E91-B172-E53E9A960680}" type="presOf" srcId="{731A9D49-EA97-44CA-86C1-B724EAB139C1}" destId="{53B2A51F-B235-4B7A-A2AE-4946ADA26C5D}" srcOrd="0" destOrd="0" presId="urn:microsoft.com/office/officeart/2005/8/layout/process5#3"/>
    <dgm:cxn modelId="{7A351B82-FE29-47E9-9D5B-B59D4385D8CD}" type="presParOf" srcId="{2C83D07F-5F19-471C-BCB3-D6ADCBC38B41}" destId="{206F16EA-B353-4F60-973E-482BA3E9F479}" srcOrd="0" destOrd="0" presId="urn:microsoft.com/office/officeart/2005/8/layout/process5#3"/>
    <dgm:cxn modelId="{E50C03CA-4811-4044-BD6C-68B6ECB04D13}" type="presParOf" srcId="{2C83D07F-5F19-471C-BCB3-D6ADCBC38B41}" destId="{978BCF7D-B809-4806-8577-088295DF82A5}" srcOrd="1" destOrd="0" presId="urn:microsoft.com/office/officeart/2005/8/layout/process5#3"/>
    <dgm:cxn modelId="{FDF57CA4-C11C-4B36-988E-ED48241807EE}" type="presParOf" srcId="{978BCF7D-B809-4806-8577-088295DF82A5}" destId="{791CFEB3-334F-439B-A731-0596590C2CEF}" srcOrd="0" destOrd="0" presId="urn:microsoft.com/office/officeart/2005/8/layout/process5#3"/>
    <dgm:cxn modelId="{33AD76B1-1C4E-4B25-9F6F-3B0795EB84E7}" type="presParOf" srcId="{2C83D07F-5F19-471C-BCB3-D6ADCBC38B41}" destId="{53B2A51F-B235-4B7A-A2AE-4946ADA26C5D}" srcOrd="2" destOrd="0" presId="urn:microsoft.com/office/officeart/2005/8/layout/process5#3"/>
    <dgm:cxn modelId="{D5AAA59D-41F4-4CFF-81F6-FF83D149445C}" type="presParOf" srcId="{2C83D07F-5F19-471C-BCB3-D6ADCBC38B41}" destId="{9F9F8ED5-DF62-4151-90DE-FC8762B6CC02}" srcOrd="3" destOrd="0" presId="urn:microsoft.com/office/officeart/2005/8/layout/process5#3"/>
    <dgm:cxn modelId="{02154424-93F1-4B4D-922B-3171261B015F}" type="presParOf" srcId="{9F9F8ED5-DF62-4151-90DE-FC8762B6CC02}" destId="{6C6ADB37-BCEA-471E-8181-DBA7DDA1F140}" srcOrd="0" destOrd="0" presId="urn:microsoft.com/office/officeart/2005/8/layout/process5#3"/>
    <dgm:cxn modelId="{44B9EE97-329E-43ED-8449-CAFA3899D4B5}" type="presParOf" srcId="{2C83D07F-5F19-471C-BCB3-D6ADCBC38B41}" destId="{ABCFD98A-606C-4B0D-A449-9A6F81CC1F4D}" srcOrd="4" destOrd="0" presId="urn:microsoft.com/office/officeart/2005/8/layout/process5#3"/>
    <dgm:cxn modelId="{7AEED6AF-574D-4413-AE91-AED741D95BB6}" type="presParOf" srcId="{2C83D07F-5F19-471C-BCB3-D6ADCBC38B41}" destId="{F898DA8B-2CEF-4CDE-8712-A4A974C936D6}" srcOrd="5" destOrd="0" presId="urn:microsoft.com/office/officeart/2005/8/layout/process5#3"/>
    <dgm:cxn modelId="{93A68F30-F62A-4D29-A7D8-CAF3556FB81B}" type="presParOf" srcId="{F898DA8B-2CEF-4CDE-8712-A4A974C936D6}" destId="{836E006E-E236-4449-8B1A-D2B0B02DE8CF}" srcOrd="0" destOrd="0" presId="urn:microsoft.com/office/officeart/2005/8/layout/process5#3"/>
    <dgm:cxn modelId="{FE669FCF-8A52-4FAF-B3F1-0939296C4EE8}" type="presParOf" srcId="{2C83D07F-5F19-471C-BCB3-D6ADCBC38B41}" destId="{B5A232E8-BFBC-4EF6-BF37-74575BD7E927}" srcOrd="6" destOrd="0" presId="urn:microsoft.com/office/officeart/2005/8/layout/process5#3"/>
    <dgm:cxn modelId="{71859E42-B465-4735-98F2-4769A67A8343}" type="presParOf" srcId="{2C83D07F-5F19-471C-BCB3-D6ADCBC38B41}" destId="{7B21FC33-8C4D-4BA4-810C-92D83D2354F7}" srcOrd="7" destOrd="0" presId="urn:microsoft.com/office/officeart/2005/8/layout/process5#3"/>
    <dgm:cxn modelId="{546FB7AE-45C5-4484-B1EB-96F218FBFB10}" type="presParOf" srcId="{7B21FC33-8C4D-4BA4-810C-92D83D2354F7}" destId="{E879CB5C-79B5-420E-AF9B-EADFA82B622A}" srcOrd="0" destOrd="0" presId="urn:microsoft.com/office/officeart/2005/8/layout/process5#3"/>
    <dgm:cxn modelId="{ABB6E1FA-8E1D-4D1F-B284-746C3A6F215C}" type="presParOf" srcId="{2C83D07F-5F19-471C-BCB3-D6ADCBC38B41}" destId="{FA83C88E-DE9C-4ADF-A42A-36BAE17DB65C}" srcOrd="8" destOrd="0" presId="urn:microsoft.com/office/officeart/2005/8/layout/process5#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CA4798-3CB0-40B9-A037-86F2859A3F94}" type="doc">
      <dgm:prSet loTypeId="urn:microsoft.com/office/officeart/2005/8/layout/chevron1" loCatId="process" qsTypeId="urn:microsoft.com/office/officeart/2005/8/quickstyle/simple3" qsCatId="simple" csTypeId="urn:microsoft.com/office/officeart/2005/8/colors/accent5_5" csCatId="colorful" phldr="1"/>
      <dgm:spPr/>
    </dgm:pt>
    <dgm:pt modelId="{66713A7E-A8FD-46AA-B3C3-8E475647811E}">
      <dgm:prSet phldr="0" custT="1"/>
      <dgm:spPr/>
      <dgm:t>
        <a:bodyPr vert="horz" wrap="square"/>
        <a:lstStyle/>
        <a:p>
          <a:pPr>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产品质量问题</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59.97%</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CDC87439-457C-4F4A-83BF-96B6AA6FA9DD}" cxnId="{B27FF2DA-C5FC-4D77-9CE5-F6CB0DB4EEFC}"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6933977-7101-47E2-97B2-9D647AAD7799}" cxnId="{B27FF2DA-C5FC-4D77-9CE5-F6CB0DB4EEFC}"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63A0440-6588-49DC-A933-54A16354F9CA}">
      <dgm:prSet phldr="0" custT="1"/>
      <dgm:spPr/>
      <dgm:t>
        <a:bodyPr vert="horz" wrap="square"/>
        <a:lstStyle/>
        <a:p>
          <a:pPr>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延迟发货/拒不发货</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51.55%</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B5514D39-0272-43B2-90B7-D7E7E4ECBC33}" cxnId="{F76F7C6E-119D-4DA4-A8F0-E65CD118C7CC}"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15601F-7D4A-4468-968C-09C79077FC7F}" cxnId="{F76F7C6E-119D-4DA4-A8F0-E65CD118C7CC}"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6EF2189-3947-4A87-9A2A-F2FB5BC1F1BA}">
      <dgm:prSet phldr="0" custT="1"/>
      <dgm:spPr/>
      <dgm:t>
        <a:bodyPr vert="horz" wrap="square"/>
        <a:lstStyle/>
        <a:p>
          <a:pPr>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物流运输问题</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36.25%</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006A9808-CFFB-4B1B-B8D4-EC50F16E690D}" cxnId="{5500AE50-A64B-4A25-82A6-3D926D73FB3C}"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C722914-DF5F-4C35-96CB-64FCA64A617B}" cxnId="{5500AE50-A64B-4A25-82A6-3D926D73FB3C}"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2C2BCD1-C403-418B-A181-D0930EEC2865}">
      <dgm:prSet phldr="0" custT="1"/>
      <dgm:spPr/>
      <dgm:t>
        <a:bodyPr vert="horz" wrap="square"/>
        <a:lstStyle/>
        <a:p>
          <a:pPr>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产品宣传与实物不符</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48.28%</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gm:t>
    </dgm:pt>
    <dgm:pt modelId="{49DEBCBF-BC06-44A5-BABA-26245CFED999}" cxnId="{F723401C-CAFB-43DA-8D02-88C573730116}"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0376523A-749D-4253-AF4A-452225A1C31B}" cxnId="{F723401C-CAFB-43DA-8D02-88C573730116}"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4">
        <dgm:presLayoutVars>
          <dgm:chMax val="0"/>
          <dgm:chPref val="0"/>
          <dgm:bulletEnabled val="1"/>
        </dgm:presLayoutVars>
      </dgm:prSet>
      <dgm:spPr/>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4">
        <dgm:presLayoutVars>
          <dgm:chMax val="0"/>
          <dgm:chPref val="0"/>
          <dgm:bulletEnabled val="1"/>
        </dgm:presLayoutVars>
      </dgm:prSet>
      <dgm:spPr/>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4">
        <dgm:presLayoutVars>
          <dgm:chMax val="0"/>
          <dgm:chPref val="0"/>
          <dgm:bulletEnabled val="1"/>
        </dgm:presLayoutVars>
      </dgm:prSet>
      <dgm:spPr/>
    </dgm:pt>
    <dgm:pt modelId="{ED7C5A42-0265-43A4-9EA6-D8E3A9D224E6}" type="pres">
      <dgm:prSet presAssocID="{AC722914-DF5F-4C35-96CB-64FCA64A617B}" presName="parTxOnlySpace" presStyleCnt="0"/>
      <dgm:spPr/>
    </dgm:pt>
    <dgm:pt modelId="{3390F867-9B28-443C-82A7-BFCFBEB3FDE0}" type="pres">
      <dgm:prSet presAssocID="{32C2BCD1-C403-418B-A181-D0930EEC2865}" presName="parTxOnly" presStyleLbl="node1" presStyleIdx="3" presStyleCnt="4">
        <dgm:presLayoutVars>
          <dgm:chMax val="0"/>
          <dgm:chPref val="0"/>
          <dgm:bulletEnabled val="1"/>
        </dgm:presLayoutVars>
      </dgm:prSet>
      <dgm:spPr/>
    </dgm:pt>
  </dgm:ptLst>
  <dgm:cxnLst>
    <dgm:cxn modelId="{F723401C-CAFB-43DA-8D02-88C573730116}" srcId="{26CA4798-3CB0-40B9-A037-86F2859A3F94}" destId="{32C2BCD1-C403-418B-A181-D0930EEC2865}" srcOrd="3" destOrd="0" parTransId="{49DEBCBF-BC06-44A5-BABA-26245CFED999}" sibTransId="{0376523A-749D-4253-AF4A-452225A1C31B}"/>
    <dgm:cxn modelId="{FEE70624-297D-4E0B-BBD7-0DFCA4A40BE4}" type="presOf" srcId="{66713A7E-A8FD-46AA-B3C3-8E475647811E}" destId="{5D5D255E-F0A6-410D-B4C1-F43F49B61B72}" srcOrd="0" destOrd="0" presId="urn:microsoft.com/office/officeart/2005/8/layout/chevron1"/>
    <dgm:cxn modelId="{BA9DE269-14CF-4A67-A4A0-D24C18C6DB99}" type="presOf" srcId="{563A0440-6588-49DC-A933-54A16354F9CA}" destId="{2C65BCA7-1150-48C3-AFE5-637BA7EEB1F9}" srcOrd="0" destOrd="0" presId="urn:microsoft.com/office/officeart/2005/8/layout/chevron1"/>
    <dgm:cxn modelId="{F76F7C6E-119D-4DA4-A8F0-E65CD118C7CC}" srcId="{26CA4798-3CB0-40B9-A037-86F2859A3F94}" destId="{563A0440-6588-49DC-A933-54A16354F9CA}" srcOrd="1" destOrd="0" parTransId="{B5514D39-0272-43B2-90B7-D7E7E4ECBC33}" sibTransId="{C715601F-7D4A-4468-968C-09C79077FC7F}"/>
    <dgm:cxn modelId="{5500AE50-A64B-4A25-82A6-3D926D73FB3C}" srcId="{26CA4798-3CB0-40B9-A037-86F2859A3F94}" destId="{E6EF2189-3947-4A87-9A2A-F2FB5BC1F1BA}" srcOrd="2" destOrd="0" parTransId="{006A9808-CFFB-4B1B-B8D4-EC50F16E690D}" sibTransId="{AC722914-DF5F-4C35-96CB-64FCA64A617B}"/>
    <dgm:cxn modelId="{36DB49B0-2273-4820-81EA-1B5A1831EAFE}" type="presOf" srcId="{26CA4798-3CB0-40B9-A037-86F2859A3F94}" destId="{FD435509-35FB-4127-B88B-D54C111F7D14}" srcOrd="0" destOrd="0" presId="urn:microsoft.com/office/officeart/2005/8/layout/chevron1"/>
    <dgm:cxn modelId="{B27FF2DA-C5FC-4D77-9CE5-F6CB0DB4EEFC}" srcId="{26CA4798-3CB0-40B9-A037-86F2859A3F94}" destId="{66713A7E-A8FD-46AA-B3C3-8E475647811E}" srcOrd="0" destOrd="0" parTransId="{CDC87439-457C-4F4A-83BF-96B6AA6FA9DD}" sibTransId="{C6933977-7101-47E2-97B2-9D647AAD7799}"/>
    <dgm:cxn modelId="{F8A445F4-2B0E-40E6-8B13-B1407C8A9FEC}" type="presOf" srcId="{E6EF2189-3947-4A87-9A2A-F2FB5BC1F1BA}" destId="{591A1676-047A-49F6-BD31-C1F4032796A1}" srcOrd="0" destOrd="0" presId="urn:microsoft.com/office/officeart/2005/8/layout/chevron1"/>
    <dgm:cxn modelId="{8D56ABF5-0DD6-4250-8D3F-14019137239B}" type="presOf" srcId="{32C2BCD1-C403-418B-A181-D0930EEC2865}" destId="{3390F867-9B28-443C-82A7-BFCFBEB3FDE0}" srcOrd="0" destOrd="0" presId="urn:microsoft.com/office/officeart/2005/8/layout/chevron1"/>
    <dgm:cxn modelId="{DA60D79E-C2C9-42D4-8C42-6DDD6A4ADD8C}" type="presParOf" srcId="{FD435509-35FB-4127-B88B-D54C111F7D14}" destId="{5D5D255E-F0A6-410D-B4C1-F43F49B61B72}" srcOrd="0" destOrd="0" presId="urn:microsoft.com/office/officeart/2005/8/layout/chevron1"/>
    <dgm:cxn modelId="{EB1FAC13-C469-4ED7-AB88-B6CC17C9AA5F}" type="presParOf" srcId="{FD435509-35FB-4127-B88B-D54C111F7D14}" destId="{D9C94D43-5F51-48F1-ADD7-D4441BEA05D8}" srcOrd="1" destOrd="0" presId="urn:microsoft.com/office/officeart/2005/8/layout/chevron1"/>
    <dgm:cxn modelId="{0A973FD6-2588-4FF1-9C5F-0CBE30EB4A42}" type="presParOf" srcId="{FD435509-35FB-4127-B88B-D54C111F7D14}" destId="{2C65BCA7-1150-48C3-AFE5-637BA7EEB1F9}" srcOrd="2" destOrd="0" presId="urn:microsoft.com/office/officeart/2005/8/layout/chevron1"/>
    <dgm:cxn modelId="{CA508F6E-4559-4903-9DA2-36BA37303FA7}" type="presParOf" srcId="{FD435509-35FB-4127-B88B-D54C111F7D14}" destId="{ACEE6221-47B6-471E-822E-6E7CAB10CA45}" srcOrd="3" destOrd="0" presId="urn:microsoft.com/office/officeart/2005/8/layout/chevron1"/>
    <dgm:cxn modelId="{8A9DF86B-1BF4-41D0-90E6-04E36AD7F6A0}" type="presParOf" srcId="{FD435509-35FB-4127-B88B-D54C111F7D14}" destId="{591A1676-047A-49F6-BD31-C1F4032796A1}" srcOrd="4" destOrd="0" presId="urn:microsoft.com/office/officeart/2005/8/layout/chevron1"/>
    <dgm:cxn modelId="{3196FF58-D0E9-4DD0-BCBE-FE706542855D}" type="presParOf" srcId="{FD435509-35FB-4127-B88B-D54C111F7D14}" destId="{ED7C5A42-0265-43A4-9EA6-D8E3A9D224E6}" srcOrd="5" destOrd="0" presId="urn:microsoft.com/office/officeart/2005/8/layout/chevron1"/>
    <dgm:cxn modelId="{2B11CE1E-1BFD-4A08-9530-129D3027A408}" type="presParOf" srcId="{FD435509-35FB-4127-B88B-D54C111F7D14}" destId="{3390F867-9B28-443C-82A7-BFCFBEB3FDE0}" srcOrd="6"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CA4798-3CB0-40B9-A037-86F2859A3F94}" type="doc">
      <dgm:prSet loTypeId="urn:microsoft.com/office/officeart/2005/8/layout/chevron1" loCatId="process" qsTypeId="urn:microsoft.com/office/officeart/2005/8/quickstyle/simple1#3" qsCatId="simple" csTypeId="urn:microsoft.com/office/officeart/2005/8/colors/accent4_3#1" csCatId="colorful" phldr="1"/>
      <dgm:spPr/>
    </dgm:pt>
    <dgm:pt modelId="{66713A7E-A8FD-46AA-B3C3-8E475647811E}">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总采集量</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14410</a:t>
          </a:r>
          <a:r>
            <a:rPr lang="zh-CN" altLang="en-US" sz="2000" b="1" dirty="0">
              <a:latin typeface="微软雅黑" panose="020B0503020204020204" pitchFamily="34" charset="-122"/>
              <a:ea typeface="微软雅黑" panose="020B0503020204020204" pitchFamily="34" charset="-122"/>
            </a:rPr>
            <a:t>        </a:t>
          </a:r>
        </a:p>
      </dgm:t>
    </dgm:pt>
    <dgm:pt modelId="{CDC87439-457C-4F4A-83BF-96B6AA6FA9DD}" cxnId="{2943AD40-9328-46B3-812B-87D17412DDE0}"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6933977-7101-47E2-97B2-9D647AAD7799}" cxnId="{2943AD40-9328-46B3-812B-87D17412DDE0}"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63A0440-6588-49DC-A933-54A16354F9CA}">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有效问卷数</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9798</a:t>
          </a:r>
          <a:endParaRPr lang="zh-CN" altLang="en-US" sz="2000" b="1" dirty="0">
            <a:latin typeface="微软雅黑" panose="020B0503020204020204" pitchFamily="34" charset="-122"/>
            <a:ea typeface="微软雅黑" panose="020B0503020204020204" pitchFamily="34" charset="-122"/>
          </a:endParaRPr>
        </a:p>
      </dgm:t>
    </dgm:pt>
    <dgm:pt modelId="{B5514D39-0272-43B2-90B7-D7E7E4ECBC33}" cxnId="{385B5796-5003-4AF4-BCF0-FA9589C38443}"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15601F-7D4A-4468-968C-09C79077FC7F}" cxnId="{385B5796-5003-4AF4-BCF0-FA9589C38443}"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6EF2189-3947-4A87-9A2A-F2FB5BC1F1BA}">
      <dgm:prSet phldr="0" custT="1"/>
      <dgm:spPr/>
      <dgm:t>
        <a:bodyPr vert="horz" wrap="square"/>
        <a:lstStyle/>
        <a:p>
          <a:pPr>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有效数据占比</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67.98%</a:t>
          </a:r>
          <a:endParaRPr lang="zh-CN" altLang="en-US" sz="2000" b="1" dirty="0">
            <a:latin typeface="微软雅黑" panose="020B0503020204020204" pitchFamily="34" charset="-122"/>
            <a:ea typeface="微软雅黑" panose="020B0503020204020204" pitchFamily="34" charset="-122"/>
          </a:endParaRPr>
        </a:p>
      </dgm:t>
    </dgm:pt>
    <dgm:pt modelId="{006A9808-CFFB-4B1B-B8D4-EC50F16E690D}" cxnId="{101D1DF7-E3E7-4AAB-A235-FB3D1863B66E}"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C722914-DF5F-4C35-96CB-64FCA64A617B}" cxnId="{101D1DF7-E3E7-4AAB-A235-FB3D1863B66E}"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3">
        <dgm:presLayoutVars>
          <dgm:chMax val="0"/>
          <dgm:chPref val="0"/>
          <dgm:bulletEnabled val="1"/>
        </dgm:presLayoutVars>
      </dgm:prSet>
      <dgm:spPr/>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3">
        <dgm:presLayoutVars>
          <dgm:chMax val="0"/>
          <dgm:chPref val="0"/>
          <dgm:bulletEnabled val="1"/>
        </dgm:presLayoutVars>
      </dgm:prSet>
      <dgm:spPr/>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3">
        <dgm:presLayoutVars>
          <dgm:chMax val="0"/>
          <dgm:chPref val="0"/>
          <dgm:bulletEnabled val="1"/>
        </dgm:presLayoutVars>
      </dgm:prSet>
      <dgm:spPr/>
    </dgm:pt>
  </dgm:ptLst>
  <dgm:cxnLst>
    <dgm:cxn modelId="{8887E909-4F9F-4FF6-94B5-195EF2357DD1}" type="presOf" srcId="{E6EF2189-3947-4A87-9A2A-F2FB5BC1F1BA}" destId="{591A1676-047A-49F6-BD31-C1F4032796A1}" srcOrd="0" destOrd="0" presId="urn:microsoft.com/office/officeart/2005/8/layout/chevron1"/>
    <dgm:cxn modelId="{744EFD09-1DD4-4C13-8525-1D79CEF79B1B}" type="presOf" srcId="{26CA4798-3CB0-40B9-A037-86F2859A3F94}" destId="{FD435509-35FB-4127-B88B-D54C111F7D14}" srcOrd="0" destOrd="0" presId="urn:microsoft.com/office/officeart/2005/8/layout/chevron1"/>
    <dgm:cxn modelId="{2943AD40-9328-46B3-812B-87D17412DDE0}" srcId="{26CA4798-3CB0-40B9-A037-86F2859A3F94}" destId="{66713A7E-A8FD-46AA-B3C3-8E475647811E}" srcOrd="0" destOrd="0" parTransId="{CDC87439-457C-4F4A-83BF-96B6AA6FA9DD}" sibTransId="{C6933977-7101-47E2-97B2-9D647AAD7799}"/>
    <dgm:cxn modelId="{16FD8C65-4FA1-4B9E-A134-EE58BD313129}" type="presOf" srcId="{563A0440-6588-49DC-A933-54A16354F9CA}" destId="{2C65BCA7-1150-48C3-AFE5-637BA7EEB1F9}" srcOrd="0" destOrd="0" presId="urn:microsoft.com/office/officeart/2005/8/layout/chevron1"/>
    <dgm:cxn modelId="{385B5796-5003-4AF4-BCF0-FA9589C38443}" srcId="{26CA4798-3CB0-40B9-A037-86F2859A3F94}" destId="{563A0440-6588-49DC-A933-54A16354F9CA}" srcOrd="1" destOrd="0" parTransId="{B5514D39-0272-43B2-90B7-D7E7E4ECBC33}" sibTransId="{C715601F-7D4A-4468-968C-09C79077FC7F}"/>
    <dgm:cxn modelId="{A49C3BA2-414B-487D-A067-ACE90020173D}" type="presOf" srcId="{66713A7E-A8FD-46AA-B3C3-8E475647811E}" destId="{5D5D255E-F0A6-410D-B4C1-F43F49B61B72}" srcOrd="0" destOrd="0" presId="urn:microsoft.com/office/officeart/2005/8/layout/chevron1"/>
    <dgm:cxn modelId="{101D1DF7-E3E7-4AAB-A235-FB3D1863B66E}" srcId="{26CA4798-3CB0-40B9-A037-86F2859A3F94}" destId="{E6EF2189-3947-4A87-9A2A-F2FB5BC1F1BA}" srcOrd="2" destOrd="0" parTransId="{006A9808-CFFB-4B1B-B8D4-EC50F16E690D}" sibTransId="{AC722914-DF5F-4C35-96CB-64FCA64A617B}"/>
    <dgm:cxn modelId="{5B73E174-B12E-4A75-A31C-B465AE3ADC56}" type="presParOf" srcId="{FD435509-35FB-4127-B88B-D54C111F7D14}" destId="{5D5D255E-F0A6-410D-B4C1-F43F49B61B72}" srcOrd="0" destOrd="0" presId="urn:microsoft.com/office/officeart/2005/8/layout/chevron1"/>
    <dgm:cxn modelId="{35BEF224-1200-4443-B5DD-380D7F939DB3}" type="presParOf" srcId="{FD435509-35FB-4127-B88B-D54C111F7D14}" destId="{D9C94D43-5F51-48F1-ADD7-D4441BEA05D8}" srcOrd="1" destOrd="0" presId="urn:microsoft.com/office/officeart/2005/8/layout/chevron1"/>
    <dgm:cxn modelId="{2B22871F-A528-409D-B570-5B102D6D0098}" type="presParOf" srcId="{FD435509-35FB-4127-B88B-D54C111F7D14}" destId="{2C65BCA7-1150-48C3-AFE5-637BA7EEB1F9}" srcOrd="2" destOrd="0" presId="urn:microsoft.com/office/officeart/2005/8/layout/chevron1"/>
    <dgm:cxn modelId="{2FA9BC97-42C4-4557-B06D-D9FEBC4CD4EA}" type="presParOf" srcId="{FD435509-35FB-4127-B88B-D54C111F7D14}" destId="{ACEE6221-47B6-471E-822E-6E7CAB10CA45}" srcOrd="3" destOrd="0" presId="urn:microsoft.com/office/officeart/2005/8/layout/chevron1"/>
    <dgm:cxn modelId="{D1DFDBA2-7497-414F-98C9-82814DD68CD5}" type="presParOf" srcId="{FD435509-35FB-4127-B88B-D54C111F7D14}" destId="{591A1676-047A-49F6-BD31-C1F4032796A1}"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F865B1-E9B2-44B8-9E38-DDFCDCC5610D}" type="doc">
      <dgm:prSet loTypeId="urn:microsoft.com/office/officeart/2005/8/layout/cycle4" loCatId="cycle" qsTypeId="urn:microsoft.com/office/officeart/2005/8/quickstyle/simple2" qsCatId="simple" csTypeId="urn:microsoft.com/office/officeart/2005/8/colors/accent4_1" csCatId="accent4" phldr="1"/>
      <dgm:spPr/>
      <dgm:t>
        <a:bodyPr/>
        <a:lstStyle/>
        <a:p>
          <a:endParaRPr lang="zh-CN" altLang="en-US"/>
        </a:p>
      </dgm:t>
    </dgm:pt>
    <dgm:pt modelId="{DCAA30BF-4420-40A6-88F9-5FC2DD81A344}">
      <dgm:prSet phldrT="[文本]" custT="1"/>
      <dgm:spPr/>
      <dgm:t>
        <a:bodyPr/>
        <a:lstStyle/>
        <a:p>
          <a:r>
            <a:rPr lang="zh-CN" altLang="en-US" sz="1400" b="1">
              <a:latin typeface="+mn-ea"/>
              <a:ea typeface="+mn-ea"/>
            </a:rPr>
            <a:t>性别：</a:t>
          </a:r>
          <a:r>
            <a:rPr lang="zh-CN" altLang="en-US" sz="1400" b="0" spc="300">
              <a:latin typeface="+mn-ea"/>
              <a:ea typeface="+mn-ea"/>
              <a:cs typeface="+mn-ea"/>
              <a:sym typeface="Arial" panose="020B0604020202020204" pitchFamily="34" charset="0"/>
            </a:rPr>
            <a:t>参与度接近持平，男性略高</a:t>
          </a:r>
          <a:endParaRPr lang="zh-CN" altLang="en-US" sz="1400" b="0" dirty="0">
            <a:latin typeface="+mn-ea"/>
            <a:ea typeface="+mn-ea"/>
          </a:endParaRPr>
        </a:p>
      </dgm:t>
    </dgm:pt>
    <dgm:pt modelId="{2334B39B-4555-47CC-9F20-B9848210B9A0}" cxnId="{6EB2011B-06F1-483C-9C16-5137B872BE3D}" type="parTrans">
      <dgm:prSet/>
      <dgm:spPr/>
      <dgm:t>
        <a:bodyPr/>
        <a:lstStyle/>
        <a:p>
          <a:endParaRPr lang="zh-CN" altLang="en-US"/>
        </a:p>
      </dgm:t>
    </dgm:pt>
    <dgm:pt modelId="{4347BDDC-0CB9-491D-97F2-B461E5BF0F0E}" cxnId="{6EB2011B-06F1-483C-9C16-5137B872BE3D}" type="sibTrans">
      <dgm:prSet/>
      <dgm:spPr/>
      <dgm:t>
        <a:bodyPr/>
        <a:lstStyle/>
        <a:p>
          <a:endParaRPr lang="zh-CN" altLang="en-US"/>
        </a:p>
      </dgm:t>
    </dgm:pt>
    <dgm:pt modelId="{A111F865-6522-460F-8396-4A64C877D09C}">
      <dgm:prSet phldrT="[文本]" custT="1"/>
      <dgm:spPr/>
      <dgm:t>
        <a:bodyPr/>
        <a:lstStyle/>
        <a:p>
          <a:r>
            <a:rPr lang="zh-CN" altLang="en-US" sz="1200" spc="150" dirty="0">
              <a:latin typeface="Arial" panose="020B0604020202020204" pitchFamily="34" charset="0"/>
              <a:ea typeface="微软雅黑" panose="020B0503020204020204" pitchFamily="34" charset="-122"/>
              <a:sym typeface="Arial" panose="020B0604020202020204" pitchFamily="34" charset="0"/>
            </a:rPr>
            <a:t>参与调查的从业人员男性占50.15%，女性占49.85%。</a:t>
          </a:r>
          <a:endParaRPr lang="zh-CN" altLang="en-US" sz="1200" dirty="0"/>
        </a:p>
      </dgm:t>
    </dgm:pt>
    <dgm:pt modelId="{B1486B61-1816-4D8C-825A-41D1253E78C5}" cxnId="{75640105-2F72-47A6-8D14-EBB29913AC15}" type="parTrans">
      <dgm:prSet/>
      <dgm:spPr/>
      <dgm:t>
        <a:bodyPr/>
        <a:lstStyle/>
        <a:p>
          <a:endParaRPr lang="zh-CN" altLang="en-US"/>
        </a:p>
      </dgm:t>
    </dgm:pt>
    <dgm:pt modelId="{FA8DF8D9-B25B-4D76-8351-1C0EFA358721}" cxnId="{75640105-2F72-47A6-8D14-EBB29913AC15}" type="sibTrans">
      <dgm:prSet/>
      <dgm:spPr/>
      <dgm:t>
        <a:bodyPr/>
        <a:lstStyle/>
        <a:p>
          <a:endParaRPr lang="zh-CN" altLang="en-US"/>
        </a:p>
      </dgm:t>
    </dgm:pt>
    <dgm:pt modelId="{DC2F1D83-5DF9-4F0B-B3EE-32B3880848E0}">
      <dgm:prSet phldrT="[文本]" custT="1"/>
      <dgm:spPr/>
      <dgm:t>
        <a:bodyPr/>
        <a:lstStyle/>
        <a:p>
          <a:r>
            <a:rPr lang="zh-CN" altLang="en-US" sz="1400" b="1" spc="300">
              <a:latin typeface="+mn-ea"/>
              <a:ea typeface="+mn-ea"/>
              <a:cs typeface="+mn-ea"/>
              <a:sym typeface="Arial" panose="020B0604020202020204" pitchFamily="34" charset="0"/>
            </a:rPr>
            <a:t>年龄：</a:t>
          </a:r>
          <a:r>
            <a:rPr lang="zh-CN" altLang="en-US" sz="1400" b="0" spc="300">
              <a:latin typeface="+mn-ea"/>
              <a:ea typeface="+mn-ea"/>
              <a:cs typeface="+mn-ea"/>
              <a:sym typeface="Arial" panose="020B0604020202020204" pitchFamily="34" charset="0"/>
            </a:rPr>
            <a:t>以</a:t>
          </a:r>
          <a:r>
            <a:rPr lang="en-US" altLang="zh-CN" sz="1400" b="0" spc="300">
              <a:latin typeface="+mn-ea"/>
              <a:ea typeface="+mn-ea"/>
              <a:cs typeface="+mn-ea"/>
              <a:sym typeface="Arial" panose="020B0604020202020204" pitchFamily="34" charset="0"/>
            </a:rPr>
            <a:t>19-60</a:t>
          </a:r>
          <a:r>
            <a:rPr lang="zh-CN" altLang="en-US" sz="1400" b="0" spc="300">
              <a:latin typeface="+mn-ea"/>
              <a:ea typeface="+mn-ea"/>
              <a:cs typeface="+mn-ea"/>
              <a:sym typeface="Arial" panose="020B0604020202020204" pitchFamily="34" charset="0"/>
            </a:rPr>
            <a:t>岁为主</a:t>
          </a:r>
          <a:endParaRPr lang="zh-CN" altLang="en-US" sz="1400" b="0" dirty="0">
            <a:latin typeface="+mn-ea"/>
            <a:ea typeface="+mn-ea"/>
          </a:endParaRPr>
        </a:p>
      </dgm:t>
    </dgm:pt>
    <dgm:pt modelId="{C1FFC484-80B3-45A9-A9D8-62B3A7C441E7}" cxnId="{40243CD0-C1E6-4FBF-98EE-59150B183691}" type="parTrans">
      <dgm:prSet/>
      <dgm:spPr/>
      <dgm:t>
        <a:bodyPr/>
        <a:lstStyle/>
        <a:p>
          <a:endParaRPr lang="zh-CN" altLang="en-US"/>
        </a:p>
      </dgm:t>
    </dgm:pt>
    <dgm:pt modelId="{98B37249-64A8-428B-94F9-71F11E0CDDBE}" cxnId="{40243CD0-C1E6-4FBF-98EE-59150B183691}" type="sibTrans">
      <dgm:prSet/>
      <dgm:spPr/>
      <dgm:t>
        <a:bodyPr/>
        <a:lstStyle/>
        <a:p>
          <a:endParaRPr lang="zh-CN" altLang="en-US"/>
        </a:p>
      </dgm:t>
    </dgm:pt>
    <dgm:pt modelId="{1EAD4D92-AD84-4D0E-B23B-CCC5AFF56291}">
      <dgm:prSet phldrT="[文本]" custT="1"/>
      <dgm:spPr/>
      <dgm:t>
        <a:bodyPr/>
        <a:lstStyle/>
        <a:p>
          <a:r>
            <a:rPr lang="zh-CN" altLang="en-US" sz="1200" spc="150" dirty="0">
              <a:latin typeface="Arial" panose="020B0604020202020204" pitchFamily="34" charset="0"/>
              <a:ea typeface="微软雅黑" panose="020B0503020204020204" pitchFamily="34" charset="-122"/>
              <a:sym typeface="Arial" panose="020B0604020202020204" pitchFamily="34" charset="0"/>
            </a:rPr>
            <a:t>19岁</a:t>
          </a:r>
          <a:r>
            <a:rPr lang="en-US" altLang="zh-CN" sz="1200" spc="150" dirty="0">
              <a:latin typeface="Arial" panose="020B0604020202020204" pitchFamily="34" charset="0"/>
              <a:ea typeface="微软雅黑" panose="020B0503020204020204" pitchFamily="34" charset="-122"/>
              <a:sym typeface="Arial" panose="020B0604020202020204" pitchFamily="34" charset="0"/>
            </a:rPr>
            <a:t>-60</a:t>
          </a:r>
          <a:r>
            <a:rPr lang="zh-CN" altLang="en-US" sz="1200" spc="150" dirty="0">
              <a:latin typeface="Arial" panose="020B0604020202020204" pitchFamily="34" charset="0"/>
              <a:ea typeface="微软雅黑" panose="020B0503020204020204" pitchFamily="34" charset="-122"/>
              <a:sym typeface="Arial" panose="020B0604020202020204" pitchFamily="34" charset="0"/>
            </a:rPr>
            <a:t>岁占比为</a:t>
          </a:r>
          <a:r>
            <a:rPr lang="en-US" altLang="zh-CN" sz="1200" spc="150" dirty="0">
              <a:latin typeface="Arial" panose="020B0604020202020204" pitchFamily="34" charset="0"/>
              <a:ea typeface="微软雅黑" panose="020B0503020204020204" pitchFamily="34" charset="-122"/>
              <a:sym typeface="Arial" panose="020B0604020202020204" pitchFamily="34" charset="0"/>
            </a:rPr>
            <a:t>92.35%</a:t>
          </a:r>
          <a:r>
            <a:rPr lang="zh-CN" altLang="en-US" sz="1200" spc="150" dirty="0">
              <a:latin typeface="Arial" panose="020B0604020202020204" pitchFamily="34" charset="0"/>
              <a:ea typeface="微软雅黑" panose="020B0503020204020204" pitchFamily="34" charset="-122"/>
              <a:sym typeface="Arial" panose="020B0604020202020204" pitchFamily="34" charset="0"/>
            </a:rPr>
            <a:t>；其中</a:t>
          </a:r>
          <a:r>
            <a:rPr lang="en-US" altLang="zh-CN" sz="1200" spc="150" dirty="0">
              <a:latin typeface="Arial" panose="020B0604020202020204" pitchFamily="34" charset="0"/>
              <a:ea typeface="微软雅黑" panose="020B0503020204020204" pitchFamily="34" charset="-122"/>
              <a:sym typeface="Arial" panose="020B0604020202020204" pitchFamily="34" charset="0"/>
            </a:rPr>
            <a:t>19-30</a:t>
          </a:r>
          <a:r>
            <a:rPr lang="zh-CN" altLang="en-US" sz="1200" spc="150" dirty="0">
              <a:latin typeface="Arial" panose="020B0604020202020204" pitchFamily="34" charset="0"/>
              <a:ea typeface="微软雅黑" panose="020B0503020204020204" pitchFamily="34" charset="-122"/>
              <a:sym typeface="Arial" panose="020B0604020202020204" pitchFamily="34" charset="0"/>
            </a:rPr>
            <a:t>岁占比</a:t>
          </a:r>
          <a:r>
            <a:rPr lang="en-US" altLang="zh-CN" sz="1200" spc="150" dirty="0">
              <a:latin typeface="Arial" panose="020B0604020202020204" pitchFamily="34" charset="0"/>
              <a:ea typeface="微软雅黑" panose="020B0503020204020204" pitchFamily="34" charset="-122"/>
              <a:sym typeface="Arial" panose="020B0604020202020204" pitchFamily="34" charset="0"/>
            </a:rPr>
            <a:t>40.82%</a:t>
          </a:r>
          <a:r>
            <a:rPr lang="zh-CN" altLang="en-US" sz="1200" spc="150" dirty="0">
              <a:latin typeface="Arial" panose="020B0604020202020204" pitchFamily="34" charset="0"/>
              <a:ea typeface="微软雅黑" panose="020B0503020204020204" pitchFamily="34" charset="-122"/>
              <a:sym typeface="Arial" panose="020B0604020202020204" pitchFamily="34" charset="0"/>
            </a:rPr>
            <a:t>，比全国多出</a:t>
          </a:r>
          <a:r>
            <a:rPr lang="en-US" altLang="zh-CN" sz="1200" spc="150" dirty="0">
              <a:latin typeface="Arial" panose="020B0604020202020204" pitchFamily="34" charset="0"/>
              <a:ea typeface="微软雅黑" panose="020B0503020204020204" pitchFamily="34" charset="-122"/>
              <a:sym typeface="Arial" panose="020B0604020202020204" pitchFamily="34" charset="0"/>
            </a:rPr>
            <a:t>14.11%</a:t>
          </a:r>
          <a:r>
            <a:rPr lang="zh-CN" altLang="en-US" sz="1200" spc="150" dirty="0">
              <a:latin typeface="Arial" panose="020B0604020202020204" pitchFamily="34" charset="0"/>
              <a:ea typeface="微软雅黑" panose="020B0503020204020204" pitchFamily="34" charset="-122"/>
              <a:sym typeface="Arial" panose="020B0604020202020204" pitchFamily="34" charset="0"/>
            </a:rPr>
            <a:t>。</a:t>
          </a:r>
          <a:endParaRPr lang="zh-CN" altLang="en-US" sz="1200" dirty="0"/>
        </a:p>
      </dgm:t>
    </dgm:pt>
    <dgm:pt modelId="{C9F196C9-84D7-4458-BCE6-D2C14C056232}" cxnId="{EEEC9847-AC8C-4109-BF01-6F61891DC9C6}" type="parTrans">
      <dgm:prSet/>
      <dgm:spPr/>
      <dgm:t>
        <a:bodyPr/>
        <a:lstStyle/>
        <a:p>
          <a:endParaRPr lang="zh-CN" altLang="en-US"/>
        </a:p>
      </dgm:t>
    </dgm:pt>
    <dgm:pt modelId="{333E4480-7F41-442E-8B78-26B5975BEB8C}" cxnId="{EEEC9847-AC8C-4109-BF01-6F61891DC9C6}" type="sibTrans">
      <dgm:prSet/>
      <dgm:spPr/>
      <dgm:t>
        <a:bodyPr/>
        <a:lstStyle/>
        <a:p>
          <a:endParaRPr lang="zh-CN" altLang="en-US"/>
        </a:p>
      </dgm:t>
    </dgm:pt>
    <dgm:pt modelId="{D4838EC6-5A7A-431B-BBC8-096DB1A213A2}">
      <dgm:prSet phldrT="[文本]" custT="1"/>
      <dgm:spPr/>
      <dgm:t>
        <a:bodyPr/>
        <a:lstStyle/>
        <a:p>
          <a:r>
            <a:rPr lang="zh-CN" altLang="en-US" sz="1400" b="1" spc="300">
              <a:latin typeface="+mn-ea"/>
              <a:ea typeface="+mn-ea"/>
              <a:cs typeface="+mn-ea"/>
              <a:sym typeface="Arial" panose="020B0604020202020204" pitchFamily="34" charset="0"/>
            </a:rPr>
            <a:t>岗位：</a:t>
          </a:r>
          <a:r>
            <a:rPr lang="zh-CN" altLang="en-US" sz="1400" b="0" spc="300">
              <a:latin typeface="+mn-ea"/>
              <a:ea typeface="+mn-ea"/>
              <a:cs typeface="+mn-ea"/>
              <a:sym typeface="Arial" panose="020B0604020202020204" pitchFamily="34" charset="0"/>
            </a:rPr>
            <a:t>主要为一般职员和技术岗最多</a:t>
          </a:r>
          <a:endParaRPr lang="zh-CN" altLang="en-US" sz="1400" b="0" dirty="0">
            <a:latin typeface="+mn-ea"/>
            <a:ea typeface="+mn-ea"/>
          </a:endParaRPr>
        </a:p>
      </dgm:t>
    </dgm:pt>
    <dgm:pt modelId="{17A2B726-92F4-43CE-B7BB-7388A2117ACD}" cxnId="{873D9DC2-8A95-41A3-B505-1E92743CA3C2}" type="parTrans">
      <dgm:prSet/>
      <dgm:spPr/>
      <dgm:t>
        <a:bodyPr/>
        <a:lstStyle/>
        <a:p>
          <a:endParaRPr lang="zh-CN" altLang="en-US"/>
        </a:p>
      </dgm:t>
    </dgm:pt>
    <dgm:pt modelId="{26550948-7BA7-4D0F-B8B4-0E57577EF7FE}" cxnId="{873D9DC2-8A95-41A3-B505-1E92743CA3C2}" type="sibTrans">
      <dgm:prSet/>
      <dgm:spPr/>
      <dgm:t>
        <a:bodyPr/>
        <a:lstStyle/>
        <a:p>
          <a:endParaRPr lang="zh-CN" altLang="en-US"/>
        </a:p>
      </dgm:t>
    </dgm:pt>
    <dgm:pt modelId="{956A137C-1FD9-44AE-B0E6-DC59C3513A00}">
      <dgm:prSet phldrT="[文本]" custT="1"/>
      <dgm:spPr/>
      <dgm:t>
        <a:bodyPr/>
        <a:lstStyle/>
        <a:p>
          <a:r>
            <a:rPr lang="zh-CN" altLang="en-US" sz="1200" spc="150" dirty="0">
              <a:latin typeface="Arial" panose="020B0604020202020204" pitchFamily="34" charset="0"/>
              <a:ea typeface="微软雅黑" panose="020B0503020204020204" pitchFamily="34" charset="-122"/>
              <a:sym typeface="Arial" panose="020B0604020202020204" pitchFamily="34" charset="0"/>
            </a:rPr>
            <a:t>参与调查的从业人员的工作岗位以一般职员和技术岗最多，分别为37.52%和21.47%。</a:t>
          </a:r>
          <a:endParaRPr lang="zh-CN" altLang="en-US" sz="1200" dirty="0"/>
        </a:p>
      </dgm:t>
    </dgm:pt>
    <dgm:pt modelId="{DE00F477-0149-4D3B-B6BA-6A57C38D9E61}" cxnId="{F441C6B1-2079-4D73-A00E-363DA61877F7}" type="parTrans">
      <dgm:prSet/>
      <dgm:spPr/>
      <dgm:t>
        <a:bodyPr/>
        <a:lstStyle/>
        <a:p>
          <a:endParaRPr lang="zh-CN" altLang="en-US"/>
        </a:p>
      </dgm:t>
    </dgm:pt>
    <dgm:pt modelId="{C179A437-903D-4C1C-908D-4DB9BA9127C2}" cxnId="{F441C6B1-2079-4D73-A00E-363DA61877F7}" type="sibTrans">
      <dgm:prSet/>
      <dgm:spPr/>
      <dgm:t>
        <a:bodyPr/>
        <a:lstStyle/>
        <a:p>
          <a:endParaRPr lang="zh-CN" altLang="en-US"/>
        </a:p>
      </dgm:t>
    </dgm:pt>
    <dgm:pt modelId="{0113CCF6-6048-4A47-9A26-952C8DC96DF3}">
      <dgm:prSet phldrT="[文本]" custT="1"/>
      <dgm:spPr/>
      <dgm:t>
        <a:bodyPr/>
        <a:lstStyle/>
        <a:p>
          <a:r>
            <a:rPr lang="zh-CN" altLang="en-US" sz="1400" b="1" spc="300">
              <a:latin typeface="+mn-ea"/>
              <a:ea typeface="+mn-ea"/>
              <a:cs typeface="+mn-ea"/>
              <a:sym typeface="Arial" panose="020B0604020202020204" pitchFamily="34" charset="0"/>
            </a:rPr>
            <a:t>学历：</a:t>
          </a:r>
          <a:r>
            <a:rPr lang="zh-CN" altLang="en-US" sz="1400" b="0" spc="300">
              <a:latin typeface="+mn-ea"/>
              <a:ea typeface="+mn-ea"/>
              <a:cs typeface="+mn-ea"/>
              <a:sym typeface="Arial" panose="020B0604020202020204" pitchFamily="34" charset="0"/>
            </a:rPr>
            <a:t>大学本科学历人数最多，高出全国</a:t>
          </a:r>
          <a:r>
            <a:rPr lang="en-US" altLang="zh-CN" sz="1400" b="0" spc="300">
              <a:latin typeface="+mn-ea"/>
              <a:ea typeface="+mn-ea"/>
              <a:cs typeface="+mn-ea"/>
              <a:sym typeface="Arial" panose="020B0604020202020204" pitchFamily="34" charset="0"/>
            </a:rPr>
            <a:t>13.77%</a:t>
          </a:r>
          <a:endParaRPr lang="zh-CN" altLang="en-US" sz="1400" b="0" dirty="0">
            <a:latin typeface="+mn-ea"/>
            <a:ea typeface="+mn-ea"/>
          </a:endParaRPr>
        </a:p>
      </dgm:t>
    </dgm:pt>
    <dgm:pt modelId="{D349AFC1-E3E5-4934-B409-B88F4A9F7CFB}" cxnId="{B83FB294-F9BD-4F74-A79C-33C8EEC5CF68}" type="parTrans">
      <dgm:prSet/>
      <dgm:spPr/>
      <dgm:t>
        <a:bodyPr/>
        <a:lstStyle/>
        <a:p>
          <a:endParaRPr lang="zh-CN" altLang="en-US"/>
        </a:p>
      </dgm:t>
    </dgm:pt>
    <dgm:pt modelId="{B8B9AC62-7415-4065-BDE9-FFC16BF4E296}" cxnId="{B83FB294-F9BD-4F74-A79C-33C8EEC5CF68}" type="sibTrans">
      <dgm:prSet/>
      <dgm:spPr/>
      <dgm:t>
        <a:bodyPr/>
        <a:lstStyle/>
        <a:p>
          <a:endParaRPr lang="zh-CN" altLang="en-US"/>
        </a:p>
      </dgm:t>
    </dgm:pt>
    <dgm:pt modelId="{F4158A83-4A9F-46E0-BA5A-3CB5EE143D1D}">
      <dgm:prSet phldrT="[文本]" custT="1"/>
      <dgm:spPr/>
      <dgm:t>
        <a:bodyPr/>
        <a:lstStyle/>
        <a:p>
          <a:r>
            <a:rPr lang="zh-CN" altLang="en-US" sz="1200" spc="150" dirty="0">
              <a:latin typeface="Arial" panose="020B0604020202020204" pitchFamily="34" charset="0"/>
              <a:ea typeface="微软雅黑" panose="020B0503020204020204" pitchFamily="34" charset="-122"/>
              <a:sym typeface="Arial" panose="020B0604020202020204" pitchFamily="34" charset="0"/>
            </a:rPr>
            <a:t>拥有专科以上学历占比为</a:t>
          </a:r>
          <a:r>
            <a:rPr lang="en-US" altLang="zh-CN" sz="1200" spc="150" dirty="0">
              <a:latin typeface="Arial" panose="020B0604020202020204" pitchFamily="34" charset="0"/>
              <a:ea typeface="微软雅黑" panose="020B0503020204020204" pitchFamily="34" charset="-122"/>
              <a:sym typeface="Arial" panose="020B0604020202020204" pitchFamily="34" charset="0"/>
            </a:rPr>
            <a:t>84.17%</a:t>
          </a:r>
          <a:endParaRPr lang="zh-CN" altLang="en-US" sz="1200" dirty="0"/>
        </a:p>
      </dgm:t>
    </dgm:pt>
    <dgm:pt modelId="{93D5D3E0-CE9B-49BF-8FBA-6E79B9A6352F}" cxnId="{56D0C590-7D71-46E2-B4B3-F85AB381F5C4}" type="parTrans">
      <dgm:prSet/>
      <dgm:spPr/>
      <dgm:t>
        <a:bodyPr/>
        <a:lstStyle/>
        <a:p>
          <a:endParaRPr lang="zh-CN" altLang="en-US"/>
        </a:p>
      </dgm:t>
    </dgm:pt>
    <dgm:pt modelId="{DE4F1C16-E7EE-4632-9C78-628BE36F42CA}" cxnId="{56D0C590-7D71-46E2-B4B3-F85AB381F5C4}" type="sibTrans">
      <dgm:prSet/>
      <dgm:spPr/>
      <dgm:t>
        <a:bodyPr/>
        <a:lstStyle/>
        <a:p>
          <a:endParaRPr lang="zh-CN" altLang="en-US"/>
        </a:p>
      </dgm:t>
    </dgm:pt>
    <dgm:pt modelId="{8D567E56-30EC-4E22-9410-242F593DC607}" type="pres">
      <dgm:prSet presAssocID="{42F865B1-E9B2-44B8-9E38-DDFCDCC5610D}" presName="cycleMatrixDiagram" presStyleCnt="0">
        <dgm:presLayoutVars>
          <dgm:chMax val="1"/>
          <dgm:dir/>
          <dgm:animLvl val="lvl"/>
          <dgm:resizeHandles val="exact"/>
        </dgm:presLayoutVars>
      </dgm:prSet>
      <dgm:spPr/>
    </dgm:pt>
    <dgm:pt modelId="{DF91FF3E-FC1C-4631-A004-367AC2485331}" type="pres">
      <dgm:prSet presAssocID="{42F865B1-E9B2-44B8-9E38-DDFCDCC5610D}" presName="children" presStyleCnt="0"/>
      <dgm:spPr/>
    </dgm:pt>
    <dgm:pt modelId="{5C7A4BE5-03B1-45B5-A5B7-864A9060CBFC}" type="pres">
      <dgm:prSet presAssocID="{42F865B1-E9B2-44B8-9E38-DDFCDCC5610D}" presName="child1group" presStyleCnt="0"/>
      <dgm:spPr/>
    </dgm:pt>
    <dgm:pt modelId="{92E1FECE-5C4B-4CB9-B1C2-0584AA4FEEAB}" type="pres">
      <dgm:prSet presAssocID="{42F865B1-E9B2-44B8-9E38-DDFCDCC5610D}" presName="child1" presStyleLbl="bgAcc1" presStyleIdx="0" presStyleCnt="4"/>
      <dgm:spPr/>
    </dgm:pt>
    <dgm:pt modelId="{C686E7F1-2AA9-4521-A9D5-818C1FA77351}" type="pres">
      <dgm:prSet presAssocID="{42F865B1-E9B2-44B8-9E38-DDFCDCC5610D}" presName="child1Text" presStyleLbl="bgAcc1" presStyleIdx="0" presStyleCnt="4">
        <dgm:presLayoutVars>
          <dgm:bulletEnabled val="1"/>
        </dgm:presLayoutVars>
      </dgm:prSet>
      <dgm:spPr/>
    </dgm:pt>
    <dgm:pt modelId="{DE72FC9F-2535-4B44-8C2B-5C22B3C10644}" type="pres">
      <dgm:prSet presAssocID="{42F865B1-E9B2-44B8-9E38-DDFCDCC5610D}" presName="child2group" presStyleCnt="0"/>
      <dgm:spPr/>
    </dgm:pt>
    <dgm:pt modelId="{B8C22154-BE0A-4768-A222-39C3BA137CE7}" type="pres">
      <dgm:prSet presAssocID="{42F865B1-E9B2-44B8-9E38-DDFCDCC5610D}" presName="child2" presStyleLbl="bgAcc1" presStyleIdx="1" presStyleCnt="4"/>
      <dgm:spPr/>
    </dgm:pt>
    <dgm:pt modelId="{526F2E91-7346-44A9-9D3D-915217F33615}" type="pres">
      <dgm:prSet presAssocID="{42F865B1-E9B2-44B8-9E38-DDFCDCC5610D}" presName="child2Text" presStyleLbl="bgAcc1" presStyleIdx="1" presStyleCnt="4">
        <dgm:presLayoutVars>
          <dgm:bulletEnabled val="1"/>
        </dgm:presLayoutVars>
      </dgm:prSet>
      <dgm:spPr/>
    </dgm:pt>
    <dgm:pt modelId="{34B6E2A1-CB02-4065-8243-EEC42126B16F}" type="pres">
      <dgm:prSet presAssocID="{42F865B1-E9B2-44B8-9E38-DDFCDCC5610D}" presName="child3group" presStyleCnt="0"/>
      <dgm:spPr/>
    </dgm:pt>
    <dgm:pt modelId="{848A09EF-3AA9-479F-8FD5-491031E9149B}" type="pres">
      <dgm:prSet presAssocID="{42F865B1-E9B2-44B8-9E38-DDFCDCC5610D}" presName="child3" presStyleLbl="bgAcc1" presStyleIdx="2" presStyleCnt="4"/>
      <dgm:spPr/>
    </dgm:pt>
    <dgm:pt modelId="{BFF1520C-67BF-4772-B027-6F54CB0BF165}" type="pres">
      <dgm:prSet presAssocID="{42F865B1-E9B2-44B8-9E38-DDFCDCC5610D}" presName="child3Text" presStyleLbl="bgAcc1" presStyleIdx="2" presStyleCnt="4">
        <dgm:presLayoutVars>
          <dgm:bulletEnabled val="1"/>
        </dgm:presLayoutVars>
      </dgm:prSet>
      <dgm:spPr/>
    </dgm:pt>
    <dgm:pt modelId="{795A4E51-1500-445B-9E5C-B5A58188CB97}" type="pres">
      <dgm:prSet presAssocID="{42F865B1-E9B2-44B8-9E38-DDFCDCC5610D}" presName="child4group" presStyleCnt="0"/>
      <dgm:spPr/>
    </dgm:pt>
    <dgm:pt modelId="{499D8349-C395-4902-B6EA-DC7A92EB22DB}" type="pres">
      <dgm:prSet presAssocID="{42F865B1-E9B2-44B8-9E38-DDFCDCC5610D}" presName="child4" presStyleLbl="bgAcc1" presStyleIdx="3" presStyleCnt="4"/>
      <dgm:spPr/>
    </dgm:pt>
    <dgm:pt modelId="{2ACE49A6-A2CB-4B22-BDC0-AC324490FCC4}" type="pres">
      <dgm:prSet presAssocID="{42F865B1-E9B2-44B8-9E38-DDFCDCC5610D}" presName="child4Text" presStyleLbl="bgAcc1" presStyleIdx="3" presStyleCnt="4">
        <dgm:presLayoutVars>
          <dgm:bulletEnabled val="1"/>
        </dgm:presLayoutVars>
      </dgm:prSet>
      <dgm:spPr/>
    </dgm:pt>
    <dgm:pt modelId="{2BB06D55-15E3-4105-BEB4-28AD51DD3225}" type="pres">
      <dgm:prSet presAssocID="{42F865B1-E9B2-44B8-9E38-DDFCDCC5610D}" presName="childPlaceholder" presStyleCnt="0"/>
      <dgm:spPr/>
    </dgm:pt>
    <dgm:pt modelId="{4081C433-AF75-4B73-9473-C043067D01E9}" type="pres">
      <dgm:prSet presAssocID="{42F865B1-E9B2-44B8-9E38-DDFCDCC5610D}" presName="circle" presStyleCnt="0"/>
      <dgm:spPr/>
    </dgm:pt>
    <dgm:pt modelId="{4FD9AE2F-F619-416B-AD97-3E54A84614C8}" type="pres">
      <dgm:prSet presAssocID="{42F865B1-E9B2-44B8-9E38-DDFCDCC5610D}" presName="quadrant1" presStyleLbl="node1" presStyleIdx="0" presStyleCnt="4">
        <dgm:presLayoutVars>
          <dgm:chMax val="1"/>
          <dgm:bulletEnabled val="1"/>
        </dgm:presLayoutVars>
      </dgm:prSet>
      <dgm:spPr/>
    </dgm:pt>
    <dgm:pt modelId="{F84282AA-6D63-4757-8E2B-4803C528FD38}" type="pres">
      <dgm:prSet presAssocID="{42F865B1-E9B2-44B8-9E38-DDFCDCC5610D}" presName="quadrant2" presStyleLbl="node1" presStyleIdx="1" presStyleCnt="4">
        <dgm:presLayoutVars>
          <dgm:chMax val="1"/>
          <dgm:bulletEnabled val="1"/>
        </dgm:presLayoutVars>
      </dgm:prSet>
      <dgm:spPr/>
    </dgm:pt>
    <dgm:pt modelId="{13A2F397-14F5-47EB-8824-D23F2D0ECD8C}" type="pres">
      <dgm:prSet presAssocID="{42F865B1-E9B2-44B8-9E38-DDFCDCC5610D}" presName="quadrant3" presStyleLbl="node1" presStyleIdx="2" presStyleCnt="4">
        <dgm:presLayoutVars>
          <dgm:chMax val="1"/>
          <dgm:bulletEnabled val="1"/>
        </dgm:presLayoutVars>
      </dgm:prSet>
      <dgm:spPr/>
    </dgm:pt>
    <dgm:pt modelId="{B14B3EA4-1545-44FD-8331-DC04D41C1E3A}" type="pres">
      <dgm:prSet presAssocID="{42F865B1-E9B2-44B8-9E38-DDFCDCC5610D}" presName="quadrant4" presStyleLbl="node1" presStyleIdx="3" presStyleCnt="4">
        <dgm:presLayoutVars>
          <dgm:chMax val="1"/>
          <dgm:bulletEnabled val="1"/>
        </dgm:presLayoutVars>
      </dgm:prSet>
      <dgm:spPr/>
    </dgm:pt>
    <dgm:pt modelId="{0D45FC1B-7A66-48E4-AD79-67A42A8A3E8D}" type="pres">
      <dgm:prSet presAssocID="{42F865B1-E9B2-44B8-9E38-DDFCDCC5610D}" presName="quadrantPlaceholder" presStyleCnt="0"/>
      <dgm:spPr/>
    </dgm:pt>
    <dgm:pt modelId="{1848F751-4FB1-4C08-92A6-F3208C6D43FE}" type="pres">
      <dgm:prSet presAssocID="{42F865B1-E9B2-44B8-9E38-DDFCDCC5610D}" presName="center1" presStyleLbl="fgShp" presStyleIdx="0" presStyleCnt="2"/>
      <dgm:spPr/>
    </dgm:pt>
    <dgm:pt modelId="{D9853386-B17C-4DDE-84A4-A4227E7610DD}" type="pres">
      <dgm:prSet presAssocID="{42F865B1-E9B2-44B8-9E38-DDFCDCC5610D}" presName="center2" presStyleLbl="fgShp" presStyleIdx="1" presStyleCnt="2"/>
      <dgm:spPr/>
    </dgm:pt>
  </dgm:ptLst>
  <dgm:cxnLst>
    <dgm:cxn modelId="{75640105-2F72-47A6-8D14-EBB29913AC15}" srcId="{DCAA30BF-4420-40A6-88F9-5FC2DD81A344}" destId="{A111F865-6522-460F-8396-4A64C877D09C}" srcOrd="0" destOrd="0" parTransId="{B1486B61-1816-4D8C-825A-41D1253E78C5}" sibTransId="{FA8DF8D9-B25B-4D76-8351-1C0EFA358721}"/>
    <dgm:cxn modelId="{6EB2011B-06F1-483C-9C16-5137B872BE3D}" srcId="{42F865B1-E9B2-44B8-9E38-DDFCDCC5610D}" destId="{DCAA30BF-4420-40A6-88F9-5FC2DD81A344}" srcOrd="0" destOrd="0" parTransId="{2334B39B-4555-47CC-9F20-B9848210B9A0}" sibTransId="{4347BDDC-0CB9-491D-97F2-B461E5BF0F0E}"/>
    <dgm:cxn modelId="{5044131D-A194-4430-960D-00BE8E69B972}" type="presOf" srcId="{DCAA30BF-4420-40A6-88F9-5FC2DD81A344}" destId="{4FD9AE2F-F619-416B-AD97-3E54A84614C8}" srcOrd="0" destOrd="0" presId="urn:microsoft.com/office/officeart/2005/8/layout/cycle4"/>
    <dgm:cxn modelId="{B64A105E-12D2-4AE2-92D2-2E6CDE5B82F7}" type="presOf" srcId="{1EAD4D92-AD84-4D0E-B23B-CCC5AFF56291}" destId="{526F2E91-7346-44A9-9D3D-915217F33615}" srcOrd="1" destOrd="0" presId="urn:microsoft.com/office/officeart/2005/8/layout/cycle4"/>
    <dgm:cxn modelId="{EEEC9847-AC8C-4109-BF01-6F61891DC9C6}" srcId="{DC2F1D83-5DF9-4F0B-B3EE-32B3880848E0}" destId="{1EAD4D92-AD84-4D0E-B23B-CCC5AFF56291}" srcOrd="0" destOrd="0" parTransId="{C9F196C9-84D7-4458-BCE6-D2C14C056232}" sibTransId="{333E4480-7F41-442E-8B78-26B5975BEB8C}"/>
    <dgm:cxn modelId="{87FAE988-83EB-496A-87D5-CB3DAB6CAEDA}" type="presOf" srcId="{F4158A83-4A9F-46E0-BA5A-3CB5EE143D1D}" destId="{499D8349-C395-4902-B6EA-DC7A92EB22DB}" srcOrd="0" destOrd="0" presId="urn:microsoft.com/office/officeart/2005/8/layout/cycle4"/>
    <dgm:cxn modelId="{3800588A-BBFB-44A0-851C-D27C68E06455}" type="presOf" srcId="{956A137C-1FD9-44AE-B0E6-DC59C3513A00}" destId="{848A09EF-3AA9-479F-8FD5-491031E9149B}" srcOrd="0" destOrd="0" presId="urn:microsoft.com/office/officeart/2005/8/layout/cycle4"/>
    <dgm:cxn modelId="{56D0C590-7D71-46E2-B4B3-F85AB381F5C4}" srcId="{0113CCF6-6048-4A47-9A26-952C8DC96DF3}" destId="{F4158A83-4A9F-46E0-BA5A-3CB5EE143D1D}" srcOrd="0" destOrd="0" parTransId="{93D5D3E0-CE9B-49BF-8FBA-6E79B9A6352F}" sibTransId="{DE4F1C16-E7EE-4632-9C78-628BE36F42CA}"/>
    <dgm:cxn modelId="{B83FB294-F9BD-4F74-A79C-33C8EEC5CF68}" srcId="{42F865B1-E9B2-44B8-9E38-DDFCDCC5610D}" destId="{0113CCF6-6048-4A47-9A26-952C8DC96DF3}" srcOrd="3" destOrd="0" parTransId="{D349AFC1-E3E5-4934-B409-B88F4A9F7CFB}" sibTransId="{B8B9AC62-7415-4065-BDE9-FFC16BF4E296}"/>
    <dgm:cxn modelId="{957236AA-62C1-482E-8CFE-FDB3C4F93F3A}" type="presOf" srcId="{956A137C-1FD9-44AE-B0E6-DC59C3513A00}" destId="{BFF1520C-67BF-4772-B027-6F54CB0BF165}" srcOrd="1" destOrd="0" presId="urn:microsoft.com/office/officeart/2005/8/layout/cycle4"/>
    <dgm:cxn modelId="{F441C6B1-2079-4D73-A00E-363DA61877F7}" srcId="{D4838EC6-5A7A-431B-BBC8-096DB1A213A2}" destId="{956A137C-1FD9-44AE-B0E6-DC59C3513A00}" srcOrd="0" destOrd="0" parTransId="{DE00F477-0149-4D3B-B6BA-6A57C38D9E61}" sibTransId="{C179A437-903D-4C1C-908D-4DB9BA9127C2}"/>
    <dgm:cxn modelId="{659195B4-1C49-43BB-BE63-E3E71D83E7C9}" type="presOf" srcId="{1EAD4D92-AD84-4D0E-B23B-CCC5AFF56291}" destId="{B8C22154-BE0A-4768-A222-39C3BA137CE7}" srcOrd="0" destOrd="0" presId="urn:microsoft.com/office/officeart/2005/8/layout/cycle4"/>
    <dgm:cxn modelId="{670F55BC-A82D-499B-B884-B7F9072EA73F}" type="presOf" srcId="{D4838EC6-5A7A-431B-BBC8-096DB1A213A2}" destId="{13A2F397-14F5-47EB-8824-D23F2D0ECD8C}" srcOrd="0" destOrd="0" presId="urn:microsoft.com/office/officeart/2005/8/layout/cycle4"/>
    <dgm:cxn modelId="{873D9DC2-8A95-41A3-B505-1E92743CA3C2}" srcId="{42F865B1-E9B2-44B8-9E38-DDFCDCC5610D}" destId="{D4838EC6-5A7A-431B-BBC8-096DB1A213A2}" srcOrd="2" destOrd="0" parTransId="{17A2B726-92F4-43CE-B7BB-7388A2117ACD}" sibTransId="{26550948-7BA7-4D0F-B8B4-0E57577EF7FE}"/>
    <dgm:cxn modelId="{758C44C4-A6E4-43EE-BCA9-2AA40B2AE03D}" type="presOf" srcId="{A111F865-6522-460F-8396-4A64C877D09C}" destId="{C686E7F1-2AA9-4521-A9D5-818C1FA77351}" srcOrd="1" destOrd="0" presId="urn:microsoft.com/office/officeart/2005/8/layout/cycle4"/>
    <dgm:cxn modelId="{40243CD0-C1E6-4FBF-98EE-59150B183691}" srcId="{42F865B1-E9B2-44B8-9E38-DDFCDCC5610D}" destId="{DC2F1D83-5DF9-4F0B-B3EE-32B3880848E0}" srcOrd="1" destOrd="0" parTransId="{C1FFC484-80B3-45A9-A9D8-62B3A7C441E7}" sibTransId="{98B37249-64A8-428B-94F9-71F11E0CDDBE}"/>
    <dgm:cxn modelId="{9B11D4D6-3B73-4068-B52B-108D3416C26C}" type="presOf" srcId="{A111F865-6522-460F-8396-4A64C877D09C}" destId="{92E1FECE-5C4B-4CB9-B1C2-0584AA4FEEAB}" srcOrd="0" destOrd="0" presId="urn:microsoft.com/office/officeart/2005/8/layout/cycle4"/>
    <dgm:cxn modelId="{B44280D9-9445-45E1-BBFA-35CFAC1A6B2C}" type="presOf" srcId="{F4158A83-4A9F-46E0-BA5A-3CB5EE143D1D}" destId="{2ACE49A6-A2CB-4B22-BDC0-AC324490FCC4}" srcOrd="1" destOrd="0" presId="urn:microsoft.com/office/officeart/2005/8/layout/cycle4"/>
    <dgm:cxn modelId="{24DFB0DC-5D50-4149-939E-A4245526E22D}" type="presOf" srcId="{42F865B1-E9B2-44B8-9E38-DDFCDCC5610D}" destId="{8D567E56-30EC-4E22-9410-242F593DC607}" srcOrd="0" destOrd="0" presId="urn:microsoft.com/office/officeart/2005/8/layout/cycle4"/>
    <dgm:cxn modelId="{EE4476F8-5D2E-4F96-B940-8521765EDEA0}" type="presOf" srcId="{DC2F1D83-5DF9-4F0B-B3EE-32B3880848E0}" destId="{F84282AA-6D63-4757-8E2B-4803C528FD38}" srcOrd="0" destOrd="0" presId="urn:microsoft.com/office/officeart/2005/8/layout/cycle4"/>
    <dgm:cxn modelId="{F992CCFE-0D01-4038-AEBA-68907D84457A}" type="presOf" srcId="{0113CCF6-6048-4A47-9A26-952C8DC96DF3}" destId="{B14B3EA4-1545-44FD-8331-DC04D41C1E3A}" srcOrd="0" destOrd="0" presId="urn:microsoft.com/office/officeart/2005/8/layout/cycle4"/>
    <dgm:cxn modelId="{D9297EA1-62FC-4F4F-B692-EE3E547838F0}" type="presParOf" srcId="{8D567E56-30EC-4E22-9410-242F593DC607}" destId="{DF91FF3E-FC1C-4631-A004-367AC2485331}" srcOrd="0" destOrd="0" presId="urn:microsoft.com/office/officeart/2005/8/layout/cycle4"/>
    <dgm:cxn modelId="{6B8D276B-0FBB-4E08-B614-54BA4D8E1E51}" type="presParOf" srcId="{DF91FF3E-FC1C-4631-A004-367AC2485331}" destId="{5C7A4BE5-03B1-45B5-A5B7-864A9060CBFC}" srcOrd="0" destOrd="0" presId="urn:microsoft.com/office/officeart/2005/8/layout/cycle4"/>
    <dgm:cxn modelId="{77A2FEC1-7F83-4AC7-9946-E7D5AF14D9B4}" type="presParOf" srcId="{5C7A4BE5-03B1-45B5-A5B7-864A9060CBFC}" destId="{92E1FECE-5C4B-4CB9-B1C2-0584AA4FEEAB}" srcOrd="0" destOrd="0" presId="urn:microsoft.com/office/officeart/2005/8/layout/cycle4"/>
    <dgm:cxn modelId="{87E33E0B-FE84-465D-8476-602F348E0998}" type="presParOf" srcId="{5C7A4BE5-03B1-45B5-A5B7-864A9060CBFC}" destId="{C686E7F1-2AA9-4521-A9D5-818C1FA77351}" srcOrd="1" destOrd="0" presId="urn:microsoft.com/office/officeart/2005/8/layout/cycle4"/>
    <dgm:cxn modelId="{76A30040-B913-4F0A-9CEB-950AA3ECF09F}" type="presParOf" srcId="{DF91FF3E-FC1C-4631-A004-367AC2485331}" destId="{DE72FC9F-2535-4B44-8C2B-5C22B3C10644}" srcOrd="1" destOrd="0" presId="urn:microsoft.com/office/officeart/2005/8/layout/cycle4"/>
    <dgm:cxn modelId="{DE36EBF8-7684-4C61-9CB4-7BEF3BDB4FE0}" type="presParOf" srcId="{DE72FC9F-2535-4B44-8C2B-5C22B3C10644}" destId="{B8C22154-BE0A-4768-A222-39C3BA137CE7}" srcOrd="0" destOrd="0" presId="urn:microsoft.com/office/officeart/2005/8/layout/cycle4"/>
    <dgm:cxn modelId="{0CF71D0D-988C-4731-B5B9-595DA9A9BD6C}" type="presParOf" srcId="{DE72FC9F-2535-4B44-8C2B-5C22B3C10644}" destId="{526F2E91-7346-44A9-9D3D-915217F33615}" srcOrd="1" destOrd="0" presId="urn:microsoft.com/office/officeart/2005/8/layout/cycle4"/>
    <dgm:cxn modelId="{280C603F-3D27-42BA-BF45-859BB890AE10}" type="presParOf" srcId="{DF91FF3E-FC1C-4631-A004-367AC2485331}" destId="{34B6E2A1-CB02-4065-8243-EEC42126B16F}" srcOrd="2" destOrd="0" presId="urn:microsoft.com/office/officeart/2005/8/layout/cycle4"/>
    <dgm:cxn modelId="{3BA01692-269A-4C3F-BB5A-F004A718C6C6}" type="presParOf" srcId="{34B6E2A1-CB02-4065-8243-EEC42126B16F}" destId="{848A09EF-3AA9-479F-8FD5-491031E9149B}" srcOrd="0" destOrd="0" presId="urn:microsoft.com/office/officeart/2005/8/layout/cycle4"/>
    <dgm:cxn modelId="{C9D8CED2-A3C4-4840-AD3A-A9BEE69F5D44}" type="presParOf" srcId="{34B6E2A1-CB02-4065-8243-EEC42126B16F}" destId="{BFF1520C-67BF-4772-B027-6F54CB0BF165}" srcOrd="1" destOrd="0" presId="urn:microsoft.com/office/officeart/2005/8/layout/cycle4"/>
    <dgm:cxn modelId="{4AA70F09-6151-450F-8796-6C49377908CA}" type="presParOf" srcId="{DF91FF3E-FC1C-4631-A004-367AC2485331}" destId="{795A4E51-1500-445B-9E5C-B5A58188CB97}" srcOrd="3" destOrd="0" presId="urn:microsoft.com/office/officeart/2005/8/layout/cycle4"/>
    <dgm:cxn modelId="{A07D3E3B-1C19-4E52-A294-8E65ECB3B625}" type="presParOf" srcId="{795A4E51-1500-445B-9E5C-B5A58188CB97}" destId="{499D8349-C395-4902-B6EA-DC7A92EB22DB}" srcOrd="0" destOrd="0" presId="urn:microsoft.com/office/officeart/2005/8/layout/cycle4"/>
    <dgm:cxn modelId="{8FF78145-68C8-4F9E-A867-8CFBE3008E14}" type="presParOf" srcId="{795A4E51-1500-445B-9E5C-B5A58188CB97}" destId="{2ACE49A6-A2CB-4B22-BDC0-AC324490FCC4}" srcOrd="1" destOrd="0" presId="urn:microsoft.com/office/officeart/2005/8/layout/cycle4"/>
    <dgm:cxn modelId="{E567B3D7-6AB5-4298-90E3-3B79A8843A47}" type="presParOf" srcId="{DF91FF3E-FC1C-4631-A004-367AC2485331}" destId="{2BB06D55-15E3-4105-BEB4-28AD51DD3225}" srcOrd="4" destOrd="0" presId="urn:microsoft.com/office/officeart/2005/8/layout/cycle4"/>
    <dgm:cxn modelId="{4CF881FC-5302-4FD4-8846-D8435DABB5A3}" type="presParOf" srcId="{8D567E56-30EC-4E22-9410-242F593DC607}" destId="{4081C433-AF75-4B73-9473-C043067D01E9}" srcOrd="1" destOrd="0" presId="urn:microsoft.com/office/officeart/2005/8/layout/cycle4"/>
    <dgm:cxn modelId="{DD7108E1-856F-43B8-B149-A8CD5E587AF7}" type="presParOf" srcId="{4081C433-AF75-4B73-9473-C043067D01E9}" destId="{4FD9AE2F-F619-416B-AD97-3E54A84614C8}" srcOrd="0" destOrd="0" presId="urn:microsoft.com/office/officeart/2005/8/layout/cycle4"/>
    <dgm:cxn modelId="{0062049C-BC33-485B-B3CB-49CF5E13C1FF}" type="presParOf" srcId="{4081C433-AF75-4B73-9473-C043067D01E9}" destId="{F84282AA-6D63-4757-8E2B-4803C528FD38}" srcOrd="1" destOrd="0" presId="urn:microsoft.com/office/officeart/2005/8/layout/cycle4"/>
    <dgm:cxn modelId="{739FECC2-70E9-4015-8EB3-8CEE65E6F21B}" type="presParOf" srcId="{4081C433-AF75-4B73-9473-C043067D01E9}" destId="{13A2F397-14F5-47EB-8824-D23F2D0ECD8C}" srcOrd="2" destOrd="0" presId="urn:microsoft.com/office/officeart/2005/8/layout/cycle4"/>
    <dgm:cxn modelId="{F1F9DAC7-152C-4F4A-8590-8F2086BA13DB}" type="presParOf" srcId="{4081C433-AF75-4B73-9473-C043067D01E9}" destId="{B14B3EA4-1545-44FD-8331-DC04D41C1E3A}" srcOrd="3" destOrd="0" presId="urn:microsoft.com/office/officeart/2005/8/layout/cycle4"/>
    <dgm:cxn modelId="{DB053C3C-E3AE-4E44-BFE1-B21326BAD202}" type="presParOf" srcId="{4081C433-AF75-4B73-9473-C043067D01E9}" destId="{0D45FC1B-7A66-48E4-AD79-67A42A8A3E8D}" srcOrd="4" destOrd="0" presId="urn:microsoft.com/office/officeart/2005/8/layout/cycle4"/>
    <dgm:cxn modelId="{455A21A6-ACFC-4ADF-9546-6F9AA0671190}" type="presParOf" srcId="{8D567E56-30EC-4E22-9410-242F593DC607}" destId="{1848F751-4FB1-4C08-92A6-F3208C6D43FE}" srcOrd="2" destOrd="0" presId="urn:microsoft.com/office/officeart/2005/8/layout/cycle4"/>
    <dgm:cxn modelId="{80ECE934-D157-4578-8B67-73C993B720A5}" type="presParOf" srcId="{8D567E56-30EC-4E22-9410-242F593DC607}" destId="{D9853386-B17C-4DDE-84A4-A4227E7610DD}" srcOrd="3" destOrd="0" presId="urn:microsoft.com/office/officeart/2005/8/layout/cycle4"/>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A03146-86A9-4A2C-A970-8FEA5A9AFF4A}" type="doc">
      <dgm:prSet loTypeId="urn:microsoft.com/office/officeart/2005/8/layout/hProcess9" loCatId="process" qsTypeId="urn:microsoft.com/office/officeart/2005/8/quickstyle/simple1" qsCatId="simple" csTypeId="urn:microsoft.com/office/officeart/2005/8/colors/accent1_1" csCatId="accent1" phldr="1"/>
      <dgm:spPr/>
    </dgm:pt>
    <dgm:pt modelId="{13EFA31A-1214-42F0-805C-D1815FBE354C}">
      <dgm:prSet phldrT="[文本]" custT="1"/>
      <dgm:spPr/>
      <dgm:t>
        <a:bodyPr/>
        <a:lstStyle/>
        <a:p>
          <a:r>
            <a:rPr lang="en-US" altLang="en-US" sz="1800" b="1">
              <a:latin typeface="+mn-ea"/>
              <a:ea typeface="+mn-ea"/>
            </a:rPr>
            <a:t>1</a:t>
          </a:r>
          <a:r>
            <a:rPr lang="zh-CN" altLang="en-US" sz="1800" b="1">
              <a:latin typeface="+mn-ea"/>
              <a:ea typeface="+mn-ea"/>
            </a:rPr>
            <a:t>标准规范（</a:t>
          </a:r>
          <a:r>
            <a:rPr lang="en-US" altLang="en-US" sz="1800" b="1">
              <a:latin typeface="+mn-ea"/>
              <a:ea typeface="+mn-ea"/>
            </a:rPr>
            <a:t>87.89%</a:t>
          </a:r>
          <a:r>
            <a:rPr lang="zh-CN" altLang="en-US" sz="1800" b="1">
              <a:latin typeface="+mn-ea"/>
              <a:ea typeface="+mn-ea"/>
            </a:rPr>
            <a:t>） </a:t>
          </a:r>
          <a:endParaRPr lang="zh-CN" altLang="en-US" sz="1800" b="1" dirty="0">
            <a:latin typeface="+mn-ea"/>
            <a:ea typeface="+mn-ea"/>
          </a:endParaRPr>
        </a:p>
      </dgm:t>
    </dgm:pt>
    <dgm:pt modelId="{254D48A1-F7ED-4059-BCC1-2C673BD3B436}" cxnId="{99096481-6BF8-4E45-91EB-DF3403F89F6D}" type="parTrans">
      <dgm:prSet/>
      <dgm:spPr/>
      <dgm:t>
        <a:bodyPr/>
        <a:lstStyle/>
        <a:p>
          <a:endParaRPr lang="zh-CN" altLang="en-US" sz="1800" b="1">
            <a:solidFill>
              <a:schemeClr val="bg1"/>
            </a:solidFill>
            <a:latin typeface="+mn-ea"/>
            <a:ea typeface="+mn-ea"/>
          </a:endParaRPr>
        </a:p>
      </dgm:t>
    </dgm:pt>
    <dgm:pt modelId="{C16AA31F-3790-4EF8-AF98-B10CB00CA93B}" cxnId="{99096481-6BF8-4E45-91EB-DF3403F89F6D}" type="sibTrans">
      <dgm:prSet/>
      <dgm:spPr/>
      <dgm:t>
        <a:bodyPr/>
        <a:lstStyle/>
        <a:p>
          <a:endParaRPr lang="zh-CN" altLang="en-US" sz="1800" b="1">
            <a:solidFill>
              <a:schemeClr val="bg1"/>
            </a:solidFill>
            <a:latin typeface="+mn-ea"/>
            <a:ea typeface="+mn-ea"/>
          </a:endParaRPr>
        </a:p>
      </dgm:t>
    </dgm:pt>
    <dgm:pt modelId="{2B59A3F5-B038-41EF-A4E0-28D73C94E7B5}">
      <dgm:prSet phldrT="[文本]" custT="1"/>
      <dgm:spPr/>
      <dgm:t>
        <a:bodyPr/>
        <a:lstStyle/>
        <a:p>
          <a:r>
            <a:rPr lang="en-US" altLang="zh-CN" sz="1800" b="1">
              <a:latin typeface="+mn-ea"/>
              <a:ea typeface="+mn-ea"/>
              <a:cs typeface="微软雅黑" panose="020B0503020204020204" pitchFamily="34" charset="-122"/>
              <a:sym typeface="+mn-ea"/>
            </a:rPr>
            <a:t>2</a:t>
          </a:r>
          <a:r>
            <a:rPr lang="zh-CN" altLang="en-US" sz="1800" b="1">
              <a:latin typeface="+mn-ea"/>
              <a:ea typeface="+mn-ea"/>
              <a:cs typeface="微软雅黑" panose="020B0503020204020204" pitchFamily="34" charset="-122"/>
              <a:sym typeface="+mn-ea"/>
            </a:rPr>
            <a:t>人才队伍（</a:t>
          </a:r>
          <a:r>
            <a:rPr lang="en-US" altLang="zh-CN" sz="1800" b="1">
              <a:latin typeface="+mn-ea"/>
              <a:ea typeface="+mn-ea"/>
              <a:cs typeface="微软雅黑" panose="020B0503020204020204" pitchFamily="34" charset="-122"/>
              <a:sym typeface="+mn-ea"/>
            </a:rPr>
            <a:t>78.35%</a:t>
          </a:r>
          <a:r>
            <a:rPr lang="zh-CN" altLang="en-US" sz="1800" b="1">
              <a:latin typeface="+mn-ea"/>
              <a:ea typeface="+mn-ea"/>
              <a:cs typeface="微软雅黑" panose="020B0503020204020204" pitchFamily="34" charset="-122"/>
              <a:sym typeface="+mn-ea"/>
            </a:rPr>
            <a:t>）</a:t>
          </a:r>
          <a:endParaRPr lang="zh-CN" altLang="en-US" sz="1800" b="1" dirty="0">
            <a:latin typeface="+mn-ea"/>
            <a:ea typeface="+mn-ea"/>
          </a:endParaRPr>
        </a:p>
      </dgm:t>
    </dgm:pt>
    <dgm:pt modelId="{B9F8D99C-675F-42DD-9D79-AE1D2719C344}" cxnId="{CD70736D-9E65-423E-B8C7-38963D38B3BB}" type="parTrans">
      <dgm:prSet/>
      <dgm:spPr/>
      <dgm:t>
        <a:bodyPr/>
        <a:lstStyle/>
        <a:p>
          <a:endParaRPr lang="zh-CN" altLang="en-US" sz="1800" b="1">
            <a:solidFill>
              <a:schemeClr val="bg1"/>
            </a:solidFill>
            <a:latin typeface="+mn-ea"/>
            <a:ea typeface="+mn-ea"/>
          </a:endParaRPr>
        </a:p>
      </dgm:t>
    </dgm:pt>
    <dgm:pt modelId="{28156322-EF52-41D8-ADE8-6B241F4B9B0F}" cxnId="{CD70736D-9E65-423E-B8C7-38963D38B3BB}" type="sibTrans">
      <dgm:prSet/>
      <dgm:spPr/>
      <dgm:t>
        <a:bodyPr/>
        <a:lstStyle/>
        <a:p>
          <a:endParaRPr lang="zh-CN" altLang="en-US" sz="1800" b="1">
            <a:solidFill>
              <a:schemeClr val="bg1"/>
            </a:solidFill>
            <a:latin typeface="+mn-ea"/>
            <a:ea typeface="+mn-ea"/>
          </a:endParaRPr>
        </a:p>
      </dgm:t>
    </dgm:pt>
    <dgm:pt modelId="{BA1F12F1-7BE4-4510-AAD0-5EEAD4CD9157}">
      <dgm:prSet phldrT="[文本]" custT="1"/>
      <dgm:spPr/>
      <dgm:t>
        <a:bodyPr/>
        <a:lstStyle/>
        <a:p>
          <a:r>
            <a:rPr lang="en-US" altLang="zh-CN" sz="1800" b="1">
              <a:latin typeface="+mn-ea"/>
              <a:ea typeface="+mn-ea"/>
              <a:cs typeface="微软雅黑" panose="020B0503020204020204" pitchFamily="34" charset="-122"/>
              <a:sym typeface="+mn-ea"/>
            </a:rPr>
            <a:t>3</a:t>
          </a:r>
          <a:r>
            <a:rPr lang="zh-CN" altLang="en-US" sz="1800" b="1">
              <a:latin typeface="+mn-ea"/>
              <a:ea typeface="+mn-ea"/>
              <a:cs typeface="微软雅黑" panose="020B0503020204020204" pitchFamily="34" charset="-122"/>
              <a:sym typeface="+mn-ea"/>
            </a:rPr>
            <a:t>应急演练（</a:t>
          </a:r>
          <a:r>
            <a:rPr lang="en-US" altLang="zh-CN" sz="1800" b="1">
              <a:latin typeface="+mn-ea"/>
              <a:ea typeface="+mn-ea"/>
              <a:cs typeface="微软雅黑" panose="020B0503020204020204" pitchFamily="34" charset="-122"/>
              <a:sym typeface="+mn-ea"/>
            </a:rPr>
            <a:t>76.03%</a:t>
          </a:r>
          <a:r>
            <a:rPr lang="zh-CN" altLang="en-US" sz="1800" b="1">
              <a:latin typeface="+mn-ea"/>
              <a:ea typeface="+mn-ea"/>
              <a:cs typeface="微软雅黑" panose="020B0503020204020204" pitchFamily="34" charset="-122"/>
              <a:sym typeface="+mn-ea"/>
            </a:rPr>
            <a:t>）</a:t>
          </a:r>
          <a:endParaRPr lang="zh-CN" altLang="en-US" sz="1800" b="1" dirty="0">
            <a:latin typeface="+mn-ea"/>
            <a:ea typeface="+mn-ea"/>
          </a:endParaRPr>
        </a:p>
      </dgm:t>
    </dgm:pt>
    <dgm:pt modelId="{43A101CE-7FC5-439A-A3D6-3E9959AA3A1E}" cxnId="{13BA1024-D771-43D0-9E07-A351E56AE5E1}" type="parTrans">
      <dgm:prSet/>
      <dgm:spPr/>
      <dgm:t>
        <a:bodyPr/>
        <a:lstStyle/>
        <a:p>
          <a:endParaRPr lang="zh-CN" altLang="en-US" sz="1800" b="1">
            <a:solidFill>
              <a:schemeClr val="bg1"/>
            </a:solidFill>
            <a:latin typeface="+mn-ea"/>
            <a:ea typeface="+mn-ea"/>
          </a:endParaRPr>
        </a:p>
      </dgm:t>
    </dgm:pt>
    <dgm:pt modelId="{C03A1492-D363-40FF-9702-F60C7C4112DC}" cxnId="{13BA1024-D771-43D0-9E07-A351E56AE5E1}" type="sibTrans">
      <dgm:prSet/>
      <dgm:spPr/>
      <dgm:t>
        <a:bodyPr/>
        <a:lstStyle/>
        <a:p>
          <a:endParaRPr lang="zh-CN" altLang="en-US" sz="1800" b="1">
            <a:solidFill>
              <a:schemeClr val="bg1"/>
            </a:solidFill>
            <a:latin typeface="+mn-ea"/>
            <a:ea typeface="+mn-ea"/>
          </a:endParaRPr>
        </a:p>
      </dgm:t>
    </dgm:pt>
    <dgm:pt modelId="{7DD3AFA3-EAD0-4FBE-B37F-18913F38D438}" type="pres">
      <dgm:prSet presAssocID="{DCA03146-86A9-4A2C-A970-8FEA5A9AFF4A}" presName="CompostProcess" presStyleCnt="0">
        <dgm:presLayoutVars>
          <dgm:dir/>
          <dgm:resizeHandles val="exact"/>
        </dgm:presLayoutVars>
      </dgm:prSet>
      <dgm:spPr/>
    </dgm:pt>
    <dgm:pt modelId="{881640FB-632B-427E-8814-15D4B9AF1096}" type="pres">
      <dgm:prSet presAssocID="{DCA03146-86A9-4A2C-A970-8FEA5A9AFF4A}" presName="arrow" presStyleLbl="bgShp" presStyleIdx="0" presStyleCnt="1"/>
      <dgm:spPr/>
    </dgm:pt>
    <dgm:pt modelId="{9C2131AF-AFB8-4433-9AE1-8D19291578EC}" type="pres">
      <dgm:prSet presAssocID="{DCA03146-86A9-4A2C-A970-8FEA5A9AFF4A}" presName="linearProcess" presStyleCnt="0"/>
      <dgm:spPr/>
    </dgm:pt>
    <dgm:pt modelId="{05E89F02-10D8-4FAD-AB25-F7953E6AB4B6}" type="pres">
      <dgm:prSet presAssocID="{13EFA31A-1214-42F0-805C-D1815FBE354C}" presName="textNode" presStyleLbl="node1" presStyleIdx="0" presStyleCnt="3">
        <dgm:presLayoutVars>
          <dgm:bulletEnabled val="1"/>
        </dgm:presLayoutVars>
      </dgm:prSet>
      <dgm:spPr/>
    </dgm:pt>
    <dgm:pt modelId="{5714B806-E5CB-4163-8C39-2FD9F814A5EB}" type="pres">
      <dgm:prSet presAssocID="{C16AA31F-3790-4EF8-AF98-B10CB00CA93B}" presName="sibTrans" presStyleCnt="0"/>
      <dgm:spPr/>
    </dgm:pt>
    <dgm:pt modelId="{9D372AC3-BE61-462E-A3B2-5748D408808A}" type="pres">
      <dgm:prSet presAssocID="{2B59A3F5-B038-41EF-A4E0-28D73C94E7B5}" presName="textNode" presStyleLbl="node1" presStyleIdx="1" presStyleCnt="3">
        <dgm:presLayoutVars>
          <dgm:bulletEnabled val="1"/>
        </dgm:presLayoutVars>
      </dgm:prSet>
      <dgm:spPr/>
    </dgm:pt>
    <dgm:pt modelId="{74F98E4C-4515-4792-A4F9-60629D8BB03B}" type="pres">
      <dgm:prSet presAssocID="{28156322-EF52-41D8-ADE8-6B241F4B9B0F}" presName="sibTrans" presStyleCnt="0"/>
      <dgm:spPr/>
    </dgm:pt>
    <dgm:pt modelId="{127CF823-7F45-4BB4-A785-65A2DE1D6F4E}" type="pres">
      <dgm:prSet presAssocID="{BA1F12F1-7BE4-4510-AAD0-5EEAD4CD9157}" presName="textNode" presStyleLbl="node1" presStyleIdx="2" presStyleCnt="3">
        <dgm:presLayoutVars>
          <dgm:bulletEnabled val="1"/>
        </dgm:presLayoutVars>
      </dgm:prSet>
      <dgm:spPr/>
    </dgm:pt>
  </dgm:ptLst>
  <dgm:cxnLst>
    <dgm:cxn modelId="{13BA1024-D771-43D0-9E07-A351E56AE5E1}" srcId="{DCA03146-86A9-4A2C-A970-8FEA5A9AFF4A}" destId="{BA1F12F1-7BE4-4510-AAD0-5EEAD4CD9157}" srcOrd="2" destOrd="0" parTransId="{43A101CE-7FC5-439A-A3D6-3E9959AA3A1E}" sibTransId="{C03A1492-D363-40FF-9702-F60C7C4112DC}"/>
    <dgm:cxn modelId="{5ECE6D63-029C-4F44-A830-3FCC8140FDE8}" type="presOf" srcId="{13EFA31A-1214-42F0-805C-D1815FBE354C}" destId="{05E89F02-10D8-4FAD-AB25-F7953E6AB4B6}" srcOrd="0" destOrd="0" presId="urn:microsoft.com/office/officeart/2005/8/layout/hProcess9"/>
    <dgm:cxn modelId="{CD70736D-9E65-423E-B8C7-38963D38B3BB}" srcId="{DCA03146-86A9-4A2C-A970-8FEA5A9AFF4A}" destId="{2B59A3F5-B038-41EF-A4E0-28D73C94E7B5}" srcOrd="1" destOrd="0" parTransId="{B9F8D99C-675F-42DD-9D79-AE1D2719C344}" sibTransId="{28156322-EF52-41D8-ADE8-6B241F4B9B0F}"/>
    <dgm:cxn modelId="{99096481-6BF8-4E45-91EB-DF3403F89F6D}" srcId="{DCA03146-86A9-4A2C-A970-8FEA5A9AFF4A}" destId="{13EFA31A-1214-42F0-805C-D1815FBE354C}" srcOrd="0" destOrd="0" parTransId="{254D48A1-F7ED-4059-BCC1-2C673BD3B436}" sibTransId="{C16AA31F-3790-4EF8-AF98-B10CB00CA93B}"/>
    <dgm:cxn modelId="{788E88A1-A4F6-4557-BC90-6704F03E4F0B}" type="presOf" srcId="{BA1F12F1-7BE4-4510-AAD0-5EEAD4CD9157}" destId="{127CF823-7F45-4BB4-A785-65A2DE1D6F4E}" srcOrd="0" destOrd="0" presId="urn:microsoft.com/office/officeart/2005/8/layout/hProcess9"/>
    <dgm:cxn modelId="{6FCA0BBC-3FC5-4246-BA46-A0A61657FE11}" type="presOf" srcId="{DCA03146-86A9-4A2C-A970-8FEA5A9AFF4A}" destId="{7DD3AFA3-EAD0-4FBE-B37F-18913F38D438}" srcOrd="0" destOrd="0" presId="urn:microsoft.com/office/officeart/2005/8/layout/hProcess9"/>
    <dgm:cxn modelId="{8679A2F1-068F-4D84-BC69-3F9E08EEE5D9}" type="presOf" srcId="{2B59A3F5-B038-41EF-A4E0-28D73C94E7B5}" destId="{9D372AC3-BE61-462E-A3B2-5748D408808A}" srcOrd="0" destOrd="0" presId="urn:microsoft.com/office/officeart/2005/8/layout/hProcess9"/>
    <dgm:cxn modelId="{4BC4AB8D-811E-4003-91E4-B4EC4DAE3EED}" type="presParOf" srcId="{7DD3AFA3-EAD0-4FBE-B37F-18913F38D438}" destId="{881640FB-632B-427E-8814-15D4B9AF1096}" srcOrd="0" destOrd="0" presId="urn:microsoft.com/office/officeart/2005/8/layout/hProcess9"/>
    <dgm:cxn modelId="{D711C26E-C0B8-4317-B898-9E5E37692ECD}" type="presParOf" srcId="{7DD3AFA3-EAD0-4FBE-B37F-18913F38D438}" destId="{9C2131AF-AFB8-4433-9AE1-8D19291578EC}" srcOrd="1" destOrd="0" presId="urn:microsoft.com/office/officeart/2005/8/layout/hProcess9"/>
    <dgm:cxn modelId="{F0D81156-1C32-48AF-AD19-A82E699F148B}" type="presParOf" srcId="{9C2131AF-AFB8-4433-9AE1-8D19291578EC}" destId="{05E89F02-10D8-4FAD-AB25-F7953E6AB4B6}" srcOrd="0" destOrd="0" presId="urn:microsoft.com/office/officeart/2005/8/layout/hProcess9"/>
    <dgm:cxn modelId="{F90ACA17-748B-4D68-81E3-95E981134916}" type="presParOf" srcId="{9C2131AF-AFB8-4433-9AE1-8D19291578EC}" destId="{5714B806-E5CB-4163-8C39-2FD9F814A5EB}" srcOrd="1" destOrd="0" presId="urn:microsoft.com/office/officeart/2005/8/layout/hProcess9"/>
    <dgm:cxn modelId="{11330238-6E4E-406B-BAD7-0D00F55C2E1C}" type="presParOf" srcId="{9C2131AF-AFB8-4433-9AE1-8D19291578EC}" destId="{9D372AC3-BE61-462E-A3B2-5748D408808A}" srcOrd="2" destOrd="0" presId="urn:microsoft.com/office/officeart/2005/8/layout/hProcess9"/>
    <dgm:cxn modelId="{8F675C2E-26E2-4BBA-BF98-466013128F2A}" type="presParOf" srcId="{9C2131AF-AFB8-4433-9AE1-8D19291578EC}" destId="{74F98E4C-4515-4792-A4F9-60629D8BB03B}" srcOrd="3" destOrd="0" presId="urn:microsoft.com/office/officeart/2005/8/layout/hProcess9"/>
    <dgm:cxn modelId="{48CC34FA-D649-47BD-A5A5-0DBC6FCAA914}" type="presParOf" srcId="{9C2131AF-AFB8-4433-9AE1-8D19291578EC}" destId="{127CF823-7F45-4BB4-A785-65A2DE1D6F4E}" srcOrd="4"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10370" cy="935990"/>
        <a:chOff x="0" y="0"/>
        <a:chExt cx="9310370" cy="935990"/>
      </a:xfrm>
    </dsp:grpSpPr>
    <dsp:sp modelId="{5D5D255E-F0A6-410D-B4C1-F43F49B61B72}">
      <dsp:nvSpPr>
        <dsp:cNvPr id="3" name="燕尾形 2"/>
        <dsp:cNvSpPr/>
      </dsp:nvSpPr>
      <dsp:spPr bwMode="white">
        <a:xfrm>
          <a:off x="0" y="0"/>
          <a:ext cx="3325132" cy="935990"/>
        </a:xfrm>
        <a:prstGeom prst="chevron">
          <a:avLst/>
        </a:prstGeom>
        <a:sp3d prstMaterial="dkEdge">
          <a:bevelT w="8200" h="38100"/>
        </a:sp3d>
      </dsp:spPr>
      <dsp:style>
        <a:lnRef idx="0">
          <a:schemeClr val="lt1"/>
        </a:lnRef>
        <a:fillRef idx="2">
          <a:schemeClr val="accent3">
            <a:hueOff val="0"/>
            <a:satOff val="0"/>
            <a:lumOff val="0"/>
            <a:alpha val="100000"/>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总采集量</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55110</a:t>
          </a:r>
          <a:r>
            <a:rPr lang="zh-CN" altLang="en-US" sz="2000" b="1" dirty="0">
              <a:latin typeface="微软雅黑" panose="020B0503020204020204" pitchFamily="34" charset="-122"/>
              <a:ea typeface="微软雅黑" panose="020B0503020204020204" pitchFamily="34" charset="-122"/>
            </a:rPr>
            <a:t>         </a:t>
          </a:r>
        </a:p>
      </dsp:txBody>
      <dsp:txXfrm>
        <a:off x="0" y="0"/>
        <a:ext cx="3325132" cy="935990"/>
      </dsp:txXfrm>
    </dsp:sp>
    <dsp:sp modelId="{2C65BCA7-1150-48C3-AFE5-637BA7EEB1F9}">
      <dsp:nvSpPr>
        <dsp:cNvPr id="4" name="燕尾形 3"/>
        <dsp:cNvSpPr/>
      </dsp:nvSpPr>
      <dsp:spPr bwMode="white">
        <a:xfrm>
          <a:off x="2992619" y="0"/>
          <a:ext cx="3325132" cy="935990"/>
        </a:xfrm>
        <a:prstGeom prst="chevron">
          <a:avLst/>
        </a:prstGeom>
        <a:sp3d prstMaterial="dkEdge">
          <a:bevelT w="8200" h="38100"/>
        </a:sp3d>
      </dsp:spPr>
      <dsp:style>
        <a:lnRef idx="0">
          <a:schemeClr val="lt1"/>
        </a:lnRef>
        <a:fillRef idx="2">
          <a:schemeClr val="accent3">
            <a:hueOff val="5640000"/>
            <a:satOff val="-8430"/>
            <a:lumOff val="-1372"/>
            <a:alpha val="100000"/>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有效问卷数</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44550</a:t>
          </a:r>
          <a:endParaRPr lang="zh-CN" altLang="en-US" sz="2000" b="1" dirty="0">
            <a:latin typeface="微软雅黑" panose="020B0503020204020204" pitchFamily="34" charset="-122"/>
            <a:ea typeface="微软雅黑" panose="020B0503020204020204" pitchFamily="34" charset="-122"/>
          </a:endParaRPr>
        </a:p>
      </dsp:txBody>
      <dsp:txXfrm>
        <a:off x="2992619" y="0"/>
        <a:ext cx="3325132" cy="935990"/>
      </dsp:txXfrm>
    </dsp:sp>
    <dsp:sp modelId="{591A1676-047A-49F6-BD31-C1F4032796A1}">
      <dsp:nvSpPr>
        <dsp:cNvPr id="5" name="燕尾形 4"/>
        <dsp:cNvSpPr/>
      </dsp:nvSpPr>
      <dsp:spPr bwMode="white">
        <a:xfrm>
          <a:off x="5985238" y="0"/>
          <a:ext cx="3325132" cy="935990"/>
        </a:xfrm>
        <a:prstGeom prst="chevron">
          <a:avLst/>
        </a:prstGeom>
        <a:sp3d prstMaterial="dkEdge">
          <a:bevelT w="8200" h="38100"/>
        </a:sp3d>
      </dsp:spPr>
      <dsp:style>
        <a:lnRef idx="0">
          <a:schemeClr val="lt1"/>
        </a:lnRef>
        <a:fillRef idx="2">
          <a:schemeClr val="accent3">
            <a:hueOff val="11280000"/>
            <a:satOff val="-16862"/>
            <a:lumOff val="-2744"/>
            <a:alpha val="100000"/>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有效数据占比</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80.84%</a:t>
          </a:r>
          <a:endParaRPr lang="zh-CN" altLang="en-US" sz="2000" b="1" dirty="0">
            <a:latin typeface="微软雅黑" panose="020B0503020204020204" pitchFamily="34" charset="-122"/>
            <a:ea typeface="微软雅黑" panose="020B0503020204020204" pitchFamily="34" charset="-122"/>
          </a:endParaRPr>
        </a:p>
      </dsp:txBody>
      <dsp:txXfrm>
        <a:off x="5985238" y="0"/>
        <a:ext cx="3325132" cy="935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473565" cy="788670"/>
        <a:chOff x="0" y="0"/>
        <a:chExt cx="9473565" cy="788670"/>
      </a:xfrm>
    </dsp:grpSpPr>
    <dsp:sp modelId="{5D5D255E-F0A6-410D-B4C1-F43F49B61B72}">
      <dsp:nvSpPr>
        <dsp:cNvPr id="3" name="燕尾形 2"/>
        <dsp:cNvSpPr/>
      </dsp:nvSpPr>
      <dsp:spPr bwMode="white">
        <a:xfrm>
          <a:off x="0" y="0"/>
          <a:ext cx="3383416" cy="788670"/>
        </a:xfrm>
        <a:prstGeom prst="chevron">
          <a:avLst/>
        </a:prstGeom>
        <a:sp3d prstMaterial="dkEdge">
          <a:bevelT w="8200" h="38100"/>
        </a:sp3d>
      </dsp:spPr>
      <dsp:style>
        <a:lnRef idx="0">
          <a:schemeClr val="lt1"/>
        </a:lnRef>
        <a:fillRef idx="2">
          <a:schemeClr val="accent4">
            <a:alpha val="90000"/>
            <a:hueOff val="0"/>
            <a:satOff val="0"/>
            <a:lumOff val="0"/>
            <a:alpha val="90196"/>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27.67%公众网民有过被欺骗的遭遇</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0" y="0"/>
        <a:ext cx="3383416" cy="788670"/>
      </dsp:txXfrm>
    </dsp:sp>
    <dsp:sp modelId="{2C65BCA7-1150-48C3-AFE5-637BA7EEB1F9}">
      <dsp:nvSpPr>
        <dsp:cNvPr id="4" name="燕尾形 3"/>
        <dsp:cNvSpPr/>
      </dsp:nvSpPr>
      <dsp:spPr bwMode="white">
        <a:xfrm>
          <a:off x="3045074" y="0"/>
          <a:ext cx="3383416" cy="788670"/>
        </a:xfrm>
        <a:prstGeom prst="chevron">
          <a:avLst/>
        </a:prstGeom>
        <a:sp3d prstMaterial="dkEdge">
          <a:bevelT w="8200" h="38100"/>
        </a:sp3d>
      </dsp:spPr>
      <dsp:style>
        <a:lnRef idx="0">
          <a:schemeClr val="lt1"/>
        </a:lnRef>
        <a:fillRef idx="2">
          <a:schemeClr val="accent4">
            <a:alpha val="90000"/>
            <a:hueOff val="0"/>
            <a:satOff val="0"/>
            <a:lumOff val="0"/>
            <a:alpha val="70196"/>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47.89%公众网民表示很少遭遇</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3045074" y="0"/>
        <a:ext cx="3383416" cy="788670"/>
      </dsp:txXfrm>
    </dsp:sp>
    <dsp:sp modelId="{591A1676-047A-49F6-BD31-C1F4032796A1}">
      <dsp:nvSpPr>
        <dsp:cNvPr id="5" name="燕尾形 4"/>
        <dsp:cNvSpPr/>
      </dsp:nvSpPr>
      <dsp:spPr bwMode="white">
        <a:xfrm>
          <a:off x="6090149" y="0"/>
          <a:ext cx="3383416" cy="788670"/>
        </a:xfrm>
        <a:prstGeom prst="chevron">
          <a:avLst/>
        </a:prstGeom>
        <a:sp3d prstMaterial="dkEdge">
          <a:bevelT w="8200" h="38100"/>
        </a:sp3d>
      </dsp:spPr>
      <dsp:style>
        <a:lnRef idx="0">
          <a:schemeClr val="lt1"/>
        </a:lnRef>
        <a:fillRef idx="2">
          <a:schemeClr val="accent4">
            <a:alpha val="90000"/>
            <a:hueOff val="0"/>
            <a:satOff val="0"/>
            <a:lumOff val="0"/>
            <a:alpha val="50196"/>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有24.44%公众网民没有遇到过</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6090149" y="0"/>
        <a:ext cx="3383416" cy="788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760585" cy="1043305"/>
        <a:chOff x="0" y="0"/>
        <a:chExt cx="9760585" cy="1043305"/>
      </a:xfrm>
    </dsp:grpSpPr>
    <dsp:sp modelId="{206F16EA-B353-4F60-973E-482BA3E9F479}">
      <dsp:nvSpPr>
        <dsp:cNvPr id="3" name="圆角矩形 2"/>
        <dsp:cNvSpPr/>
      </dsp:nvSpPr>
      <dsp:spPr bwMode="white">
        <a:xfrm>
          <a:off x="4766" y="76993"/>
          <a:ext cx="1482198" cy="889319"/>
        </a:xfrm>
        <a:prstGeom prst="roundRect">
          <a:avLst>
            <a:gd name="adj" fmla="val 10000"/>
          </a:avLst>
        </a:prstGeom>
        <a:sp3d prstMaterial="dkEdge">
          <a:bevelT w="8200" h="38100"/>
        </a:sp3d>
      </dsp:spPr>
      <dsp:style>
        <a:lnRef idx="0">
          <a:schemeClr val="lt1"/>
        </a:lnRef>
        <a:fillRef idx="2">
          <a:schemeClr val="accent3">
            <a:alpha val="90000"/>
            <a:hueOff val="0"/>
            <a:satOff val="0"/>
            <a:lumOff val="0"/>
            <a:alpha val="90196"/>
          </a:schemeClr>
        </a:fillRef>
        <a:effectRef idx="1">
          <a:scrgbClr r="0" g="0" b="0"/>
        </a:effectRef>
        <a:fontRef idx="minor">
          <a:schemeClr val="dk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b="1">
              <a:sym typeface="+mn-ea"/>
            </a:rPr>
            <a:t>从</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不6.27%</a:t>
          </a:r>
        </a:p>
      </dsp:txBody>
      <dsp:txXfrm>
        <a:off x="4766" y="76993"/>
        <a:ext cx="1482198" cy="889319"/>
      </dsp:txXfrm>
    </dsp:sp>
    <dsp:sp modelId="{978BCF7D-B809-4806-8577-088295DF82A5}">
      <dsp:nvSpPr>
        <dsp:cNvPr id="4" name="右箭头 3"/>
        <dsp:cNvSpPr/>
      </dsp:nvSpPr>
      <dsp:spPr bwMode="white">
        <a:xfrm>
          <a:off x="1626291" y="337860"/>
          <a:ext cx="314226" cy="367585"/>
        </a:xfrm>
        <a:prstGeom prst="rightArrow">
          <a:avLst>
            <a:gd name="adj1" fmla="val 60000"/>
            <a:gd name="adj2" fmla="val 50000"/>
          </a:avLst>
        </a:prstGeom>
      </dsp:spPr>
      <dsp:style>
        <a:lnRef idx="0">
          <a:schemeClr val="accent3">
            <a:shade val="90000"/>
            <a:hueOff val="0"/>
            <a:satOff val="0"/>
            <a:lumOff val="0"/>
            <a:alpha val="100000"/>
          </a:schemeClr>
        </a:lnRef>
        <a:fillRef idx="2">
          <a:schemeClr val="accent3">
            <a:shade val="90000"/>
            <a:hueOff val="0"/>
            <a:satOff val="0"/>
            <a:lumOff val="0"/>
            <a:alpha val="100000"/>
          </a:schemeClr>
        </a:fillRef>
        <a:effectRef idx="1">
          <a:scrgbClr r="0" g="0" b="0"/>
        </a:effectRef>
        <a:fontRef idx="minor">
          <a:schemeClr val="dk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b="1">
            <a:latin typeface="微软雅黑" panose="020B0503020204020204" pitchFamily="34" charset="-122"/>
            <a:ea typeface="微软雅黑" panose="020B0503020204020204" pitchFamily="34" charset="-122"/>
          </a:endParaRPr>
        </a:p>
      </dsp:txBody>
      <dsp:txXfrm>
        <a:off x="1626291" y="337860"/>
        <a:ext cx="314226" cy="367585"/>
      </dsp:txXfrm>
    </dsp:sp>
    <dsp:sp modelId="{53B2A51F-B235-4B7A-A2AE-4946ADA26C5D}">
      <dsp:nvSpPr>
        <dsp:cNvPr id="5" name="圆角矩形 4"/>
        <dsp:cNvSpPr/>
      </dsp:nvSpPr>
      <dsp:spPr bwMode="white">
        <a:xfrm>
          <a:off x="2079843" y="76993"/>
          <a:ext cx="1482198" cy="889319"/>
        </a:xfrm>
        <a:prstGeom prst="roundRect">
          <a:avLst>
            <a:gd name="adj" fmla="val 10000"/>
          </a:avLst>
        </a:prstGeom>
        <a:sp3d prstMaterial="dkEdge">
          <a:bevelT w="8200" h="38100"/>
        </a:sp3d>
      </dsp:spPr>
      <dsp:style>
        <a:lnRef idx="0">
          <a:schemeClr val="lt1"/>
        </a:lnRef>
        <a:fillRef idx="2">
          <a:schemeClr val="accent3">
            <a:alpha val="90000"/>
            <a:hueOff val="0"/>
            <a:satOff val="0"/>
            <a:lumOff val="0"/>
            <a:alpha val="80196"/>
          </a:schemeClr>
        </a:fillRef>
        <a:effectRef idx="1">
          <a:scrgbClr r="0" g="0" b="0"/>
        </a:effectRef>
        <a:fontRef idx="minor">
          <a:schemeClr val="dk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极少17.61%</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2079843" y="76993"/>
        <a:ext cx="1482198" cy="889319"/>
      </dsp:txXfrm>
    </dsp:sp>
    <dsp:sp modelId="{9F9F8ED5-DF62-4151-90DE-FC8762B6CC02}">
      <dsp:nvSpPr>
        <dsp:cNvPr id="6" name="右箭头 5"/>
        <dsp:cNvSpPr/>
      </dsp:nvSpPr>
      <dsp:spPr bwMode="white">
        <a:xfrm>
          <a:off x="3701368" y="337860"/>
          <a:ext cx="314226" cy="367585"/>
        </a:xfrm>
        <a:prstGeom prst="rightArrow">
          <a:avLst>
            <a:gd name="adj1" fmla="val 60000"/>
            <a:gd name="adj2" fmla="val 50000"/>
          </a:avLst>
        </a:prstGeom>
      </dsp:spPr>
      <dsp:style>
        <a:lnRef idx="0">
          <a:schemeClr val="accent3">
            <a:shade val="90000"/>
            <a:hueOff val="80000"/>
            <a:satOff val="-2221"/>
            <a:lumOff val="10196"/>
            <a:alpha val="100000"/>
          </a:schemeClr>
        </a:lnRef>
        <a:fillRef idx="2">
          <a:schemeClr val="accent3">
            <a:shade val="90000"/>
            <a:hueOff val="80000"/>
            <a:satOff val="-2221"/>
            <a:lumOff val="10196"/>
            <a:alpha val="100000"/>
          </a:schemeClr>
        </a:fillRef>
        <a:effectRef idx="1">
          <a:scrgbClr r="0" g="0" b="0"/>
        </a:effectRef>
        <a:fontRef idx="minor">
          <a:schemeClr val="dk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b="1">
            <a:latin typeface="微软雅黑" panose="020B0503020204020204" pitchFamily="34" charset="-122"/>
            <a:ea typeface="微软雅黑" panose="020B0503020204020204" pitchFamily="34" charset="-122"/>
          </a:endParaRPr>
        </a:p>
      </dsp:txBody>
      <dsp:txXfrm>
        <a:off x="3701368" y="337860"/>
        <a:ext cx="314226" cy="367585"/>
      </dsp:txXfrm>
    </dsp:sp>
    <dsp:sp modelId="{ABCFD98A-606C-4B0D-A449-9A6F81CC1F4D}">
      <dsp:nvSpPr>
        <dsp:cNvPr id="7" name="圆角矩形 6"/>
        <dsp:cNvSpPr/>
      </dsp:nvSpPr>
      <dsp:spPr bwMode="white">
        <a:xfrm>
          <a:off x="4154921" y="76993"/>
          <a:ext cx="1482198" cy="889319"/>
        </a:xfrm>
        <a:prstGeom prst="roundRect">
          <a:avLst>
            <a:gd name="adj" fmla="val 10000"/>
          </a:avLst>
        </a:prstGeom>
        <a:sp3d prstMaterial="dkEdge">
          <a:bevelT w="8200" h="38100"/>
        </a:sp3d>
      </dsp:spPr>
      <dsp:style>
        <a:lnRef idx="0">
          <a:schemeClr val="lt1"/>
        </a:lnRef>
        <a:fillRef idx="2">
          <a:schemeClr val="accent3">
            <a:alpha val="90000"/>
            <a:hueOff val="0"/>
            <a:satOff val="0"/>
            <a:lumOff val="0"/>
            <a:alpha val="70196"/>
          </a:schemeClr>
        </a:fillRef>
        <a:effectRef idx="1">
          <a:scrgbClr r="0" g="0" b="0"/>
        </a:effectRef>
        <a:fontRef idx="minor">
          <a:schemeClr val="dk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偶尔39.7%</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4154921" y="76993"/>
        <a:ext cx="1482198" cy="889319"/>
      </dsp:txXfrm>
    </dsp:sp>
    <dsp:sp modelId="{F898DA8B-2CEF-4CDE-8712-A4A974C936D6}">
      <dsp:nvSpPr>
        <dsp:cNvPr id="8" name="右箭头 7"/>
        <dsp:cNvSpPr/>
      </dsp:nvSpPr>
      <dsp:spPr bwMode="white">
        <a:xfrm>
          <a:off x="5776446" y="337860"/>
          <a:ext cx="314226" cy="367585"/>
        </a:xfrm>
        <a:prstGeom prst="rightArrow">
          <a:avLst>
            <a:gd name="adj1" fmla="val 60000"/>
            <a:gd name="adj2" fmla="val 50000"/>
          </a:avLst>
        </a:prstGeom>
      </dsp:spPr>
      <dsp:style>
        <a:lnRef idx="0">
          <a:schemeClr val="accent3">
            <a:shade val="90000"/>
            <a:hueOff val="160000"/>
            <a:satOff val="-4443"/>
            <a:lumOff val="20392"/>
            <a:alpha val="100000"/>
          </a:schemeClr>
        </a:lnRef>
        <a:fillRef idx="2">
          <a:schemeClr val="accent3">
            <a:shade val="90000"/>
            <a:hueOff val="160000"/>
            <a:satOff val="-4443"/>
            <a:lumOff val="20392"/>
            <a:alpha val="100000"/>
          </a:schemeClr>
        </a:fillRef>
        <a:effectRef idx="1">
          <a:scrgbClr r="0" g="0" b="0"/>
        </a:effectRef>
        <a:fontRef idx="minor">
          <a:schemeClr val="dk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b="1">
            <a:latin typeface="微软雅黑" panose="020B0503020204020204" pitchFamily="34" charset="-122"/>
            <a:ea typeface="微软雅黑" panose="020B0503020204020204" pitchFamily="34" charset="-122"/>
          </a:endParaRPr>
        </a:p>
      </dsp:txBody>
      <dsp:txXfrm>
        <a:off x="5776446" y="337860"/>
        <a:ext cx="314226" cy="367585"/>
      </dsp:txXfrm>
    </dsp:sp>
    <dsp:sp modelId="{B5A232E8-BFBC-4EF6-BF37-74575BD7E927}">
      <dsp:nvSpPr>
        <dsp:cNvPr id="9" name="圆角矩形 8"/>
        <dsp:cNvSpPr/>
      </dsp:nvSpPr>
      <dsp:spPr bwMode="white">
        <a:xfrm>
          <a:off x="6229998" y="76993"/>
          <a:ext cx="1482198" cy="889319"/>
        </a:xfrm>
        <a:prstGeom prst="roundRect">
          <a:avLst>
            <a:gd name="adj" fmla="val 10000"/>
          </a:avLst>
        </a:prstGeom>
        <a:sp3d prstMaterial="dkEdge">
          <a:bevelT w="8200" h="38100"/>
        </a:sp3d>
      </dsp:spPr>
      <dsp:style>
        <a:lnRef idx="0">
          <a:schemeClr val="lt1"/>
        </a:lnRef>
        <a:fillRef idx="2">
          <a:schemeClr val="accent3">
            <a:alpha val="90000"/>
            <a:hueOff val="0"/>
            <a:satOff val="0"/>
            <a:lumOff val="0"/>
            <a:alpha val="60196"/>
          </a:schemeClr>
        </a:fillRef>
        <a:effectRef idx="1">
          <a:scrgbClr r="0" g="0" b="0"/>
        </a:effectRef>
        <a:fontRef idx="minor">
          <a:schemeClr val="dk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经常23.43%</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6229998" y="76993"/>
        <a:ext cx="1482198" cy="889319"/>
      </dsp:txXfrm>
    </dsp:sp>
    <dsp:sp modelId="{7B21FC33-8C4D-4BA4-810C-92D83D2354F7}">
      <dsp:nvSpPr>
        <dsp:cNvPr id="10" name="右箭头 9"/>
        <dsp:cNvSpPr/>
      </dsp:nvSpPr>
      <dsp:spPr bwMode="white">
        <a:xfrm>
          <a:off x="7851523" y="337860"/>
          <a:ext cx="314226" cy="367585"/>
        </a:xfrm>
        <a:prstGeom prst="rightArrow">
          <a:avLst>
            <a:gd name="adj1" fmla="val 60000"/>
            <a:gd name="adj2" fmla="val 50000"/>
          </a:avLst>
        </a:prstGeom>
      </dsp:spPr>
      <dsp:style>
        <a:lnRef idx="0">
          <a:schemeClr val="accent3">
            <a:shade val="90000"/>
            <a:hueOff val="240000"/>
            <a:satOff val="-6666"/>
            <a:lumOff val="30588"/>
            <a:alpha val="100000"/>
          </a:schemeClr>
        </a:lnRef>
        <a:fillRef idx="2">
          <a:schemeClr val="accent3">
            <a:shade val="90000"/>
            <a:hueOff val="240000"/>
            <a:satOff val="-6666"/>
            <a:lumOff val="30588"/>
            <a:alpha val="100000"/>
          </a:schemeClr>
        </a:fillRef>
        <a:effectRef idx="1">
          <a:scrgbClr r="0" g="0" b="0"/>
        </a:effectRef>
        <a:fontRef idx="minor">
          <a:schemeClr val="dk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b="1">
            <a:latin typeface="微软雅黑" panose="020B0503020204020204" pitchFamily="34" charset="-122"/>
            <a:ea typeface="微软雅黑" panose="020B0503020204020204" pitchFamily="34" charset="-122"/>
          </a:endParaRPr>
        </a:p>
      </dsp:txBody>
      <dsp:txXfrm>
        <a:off x="7851523" y="337860"/>
        <a:ext cx="314226" cy="367585"/>
      </dsp:txXfrm>
    </dsp:sp>
    <dsp:sp modelId="{FA83C88E-DE9C-4ADF-A42A-36BAE17DB65C}">
      <dsp:nvSpPr>
        <dsp:cNvPr id="11" name="圆角矩形 10"/>
        <dsp:cNvSpPr/>
      </dsp:nvSpPr>
      <dsp:spPr bwMode="white">
        <a:xfrm>
          <a:off x="8305076" y="76993"/>
          <a:ext cx="1482198" cy="889319"/>
        </a:xfrm>
        <a:prstGeom prst="roundRect">
          <a:avLst>
            <a:gd name="adj" fmla="val 10000"/>
          </a:avLst>
        </a:prstGeom>
        <a:sp3d prstMaterial="dkEdge">
          <a:bevelT w="8200" h="38100"/>
        </a:sp3d>
      </dsp:spPr>
      <dsp:style>
        <a:lnRef idx="0">
          <a:schemeClr val="lt1"/>
        </a:lnRef>
        <a:fillRef idx="2">
          <a:schemeClr val="accent3">
            <a:alpha val="90000"/>
            <a:hueOff val="0"/>
            <a:satOff val="0"/>
            <a:lumOff val="0"/>
            <a:alpha val="50196"/>
          </a:schemeClr>
        </a:fillRef>
        <a:effectRef idx="1">
          <a:scrgbClr r="0" g="0" b="0"/>
        </a:effectRef>
        <a:fontRef idx="minor">
          <a:schemeClr val="dk1"/>
        </a:fontRef>
      </dsp:style>
      <dsp:txBody>
        <a:bodyPr vert="horz" wrap="square" lIns="80010" tIns="80010" rIns="80010" bIns="8001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总是12.99%</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8305076" y="76993"/>
        <a:ext cx="1482198" cy="889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173335" cy="768985"/>
        <a:chOff x="0" y="0"/>
        <a:chExt cx="10173335" cy="768985"/>
      </a:xfrm>
    </dsp:grpSpPr>
    <dsp:sp modelId="{5D5D255E-F0A6-410D-B4C1-F43F49B61B72}">
      <dsp:nvSpPr>
        <dsp:cNvPr id="3" name="燕尾形 2"/>
        <dsp:cNvSpPr/>
      </dsp:nvSpPr>
      <dsp:spPr bwMode="white">
        <a:xfrm>
          <a:off x="0" y="0"/>
          <a:ext cx="2749550" cy="768985"/>
        </a:xfrm>
        <a:prstGeom prst="chevron">
          <a:avLst/>
        </a:prstGeom>
        <a:sp3d prstMaterial="dkEdge">
          <a:bevelT w="8200" h="38100"/>
        </a:sp3d>
      </dsp:spPr>
      <dsp:style>
        <a:lnRef idx="0">
          <a:schemeClr val="lt1"/>
        </a:lnRef>
        <a:fillRef idx="2">
          <a:schemeClr val="accent5">
            <a:alpha val="90000"/>
            <a:hueOff val="0"/>
            <a:satOff val="0"/>
            <a:lumOff val="0"/>
            <a:alpha val="90196"/>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产品质量问题</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59.97%</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0" y="0"/>
        <a:ext cx="2749550" cy="768985"/>
      </dsp:txXfrm>
    </dsp:sp>
    <dsp:sp modelId="{2C65BCA7-1150-48C3-AFE5-637BA7EEB1F9}">
      <dsp:nvSpPr>
        <dsp:cNvPr id="4" name="燕尾形 3"/>
        <dsp:cNvSpPr/>
      </dsp:nvSpPr>
      <dsp:spPr bwMode="white">
        <a:xfrm>
          <a:off x="2474595" y="0"/>
          <a:ext cx="2749550" cy="768985"/>
        </a:xfrm>
        <a:prstGeom prst="chevron">
          <a:avLst/>
        </a:prstGeom>
        <a:sp3d prstMaterial="dkEdge">
          <a:bevelT w="8200" h="38100"/>
        </a:sp3d>
      </dsp:spPr>
      <dsp:style>
        <a:lnRef idx="0">
          <a:schemeClr val="lt1"/>
        </a:lnRef>
        <a:fillRef idx="2">
          <a:schemeClr val="accent5">
            <a:alpha val="90000"/>
            <a:hueOff val="0"/>
            <a:satOff val="0"/>
            <a:lumOff val="0"/>
            <a:alpha val="76863"/>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延迟发货/拒不发货</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51.55%</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2474595" y="0"/>
        <a:ext cx="2749550" cy="768985"/>
      </dsp:txXfrm>
    </dsp:sp>
    <dsp:sp modelId="{591A1676-047A-49F6-BD31-C1F4032796A1}">
      <dsp:nvSpPr>
        <dsp:cNvPr id="5" name="燕尾形 4"/>
        <dsp:cNvSpPr/>
      </dsp:nvSpPr>
      <dsp:spPr bwMode="white">
        <a:xfrm>
          <a:off x="4949190" y="0"/>
          <a:ext cx="2749550" cy="768985"/>
        </a:xfrm>
        <a:prstGeom prst="chevron">
          <a:avLst/>
        </a:prstGeom>
        <a:sp3d prstMaterial="dkEdge">
          <a:bevelT w="8200" h="38100"/>
        </a:sp3d>
      </dsp:spPr>
      <dsp:style>
        <a:lnRef idx="0">
          <a:schemeClr val="lt1"/>
        </a:lnRef>
        <a:fillRef idx="2">
          <a:schemeClr val="accent5">
            <a:alpha val="90000"/>
            <a:hueOff val="0"/>
            <a:satOff val="0"/>
            <a:lumOff val="0"/>
            <a:alpha val="63529"/>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物流运输问题</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36.25%</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4949190" y="0"/>
        <a:ext cx="2749550" cy="768985"/>
      </dsp:txXfrm>
    </dsp:sp>
    <dsp:sp modelId="{3390F867-9B28-443C-82A7-BFCFBEB3FDE0}">
      <dsp:nvSpPr>
        <dsp:cNvPr id="6" name="燕尾形 5"/>
        <dsp:cNvSpPr/>
      </dsp:nvSpPr>
      <dsp:spPr bwMode="white">
        <a:xfrm>
          <a:off x="7423785" y="0"/>
          <a:ext cx="2749550" cy="768985"/>
        </a:xfrm>
        <a:prstGeom prst="chevron">
          <a:avLst/>
        </a:prstGeom>
        <a:sp3d prstMaterial="dkEdge">
          <a:bevelT w="8200" h="38100"/>
        </a:sp3d>
      </dsp:spPr>
      <dsp:style>
        <a:lnRef idx="0">
          <a:schemeClr val="lt1"/>
        </a:lnRef>
        <a:fillRef idx="2">
          <a:schemeClr val="accent5">
            <a:alpha val="90000"/>
            <a:hueOff val="0"/>
            <a:satOff val="0"/>
            <a:lumOff val="0"/>
            <a:alpha val="50196"/>
          </a:schemeClr>
        </a:fillRef>
        <a:effectRef idx="1">
          <a:scrgbClr r="0" g="0" b="0"/>
        </a:effectRef>
        <a:fontRef idx="minor">
          <a:schemeClr val="dk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产品宣传与实物不符</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48.28%</a:t>
          </a:r>
          <a:endParaRPr lang="en-US"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dsp:txBody>
      <dsp:txXfrm>
        <a:off x="7423785" y="0"/>
        <a:ext cx="2749550" cy="768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10370" cy="935990"/>
        <a:chOff x="0" y="0"/>
        <a:chExt cx="9310370" cy="935990"/>
      </a:xfrm>
    </dsp:grpSpPr>
    <dsp:sp modelId="{5D5D255E-F0A6-410D-B4C1-F43F49B61B72}">
      <dsp:nvSpPr>
        <dsp:cNvPr id="3" name="燕尾形 2"/>
        <dsp:cNvSpPr/>
      </dsp:nvSpPr>
      <dsp:spPr bwMode="white">
        <a:xfrm>
          <a:off x="0" y="0"/>
          <a:ext cx="3325132" cy="935990"/>
        </a:xfrm>
        <a:prstGeom prst="chevron">
          <a:avLst/>
        </a:prstGeom>
      </dsp:spPr>
      <dsp:style>
        <a:lnRef idx="2">
          <a:schemeClr val="lt1"/>
        </a:lnRef>
        <a:fillRef idx="1">
          <a:schemeClr val="accent4">
            <a:shade val="80000"/>
            <a:hueOff val="0"/>
            <a:satOff val="0"/>
            <a:lumOff val="0"/>
            <a:alpha val="100000"/>
          </a:schemeClr>
        </a:fillRef>
        <a:effectRef idx="0">
          <a:scrgbClr r="0" g="0" b="0"/>
        </a:effectRef>
        <a:fontRef idx="minor">
          <a:schemeClr val="lt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总采集量</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14410</a:t>
          </a:r>
          <a:r>
            <a:rPr lang="zh-CN" altLang="en-US" sz="2000" b="1" dirty="0">
              <a:latin typeface="微软雅黑" panose="020B0503020204020204" pitchFamily="34" charset="-122"/>
              <a:ea typeface="微软雅黑" panose="020B0503020204020204" pitchFamily="34" charset="-122"/>
            </a:rPr>
            <a:t>        </a:t>
          </a:r>
        </a:p>
      </dsp:txBody>
      <dsp:txXfrm>
        <a:off x="0" y="0"/>
        <a:ext cx="3325132" cy="935990"/>
      </dsp:txXfrm>
    </dsp:sp>
    <dsp:sp modelId="{2C65BCA7-1150-48C3-AFE5-637BA7EEB1F9}">
      <dsp:nvSpPr>
        <dsp:cNvPr id="4" name="燕尾形 3"/>
        <dsp:cNvSpPr/>
      </dsp:nvSpPr>
      <dsp:spPr bwMode="white">
        <a:xfrm>
          <a:off x="2992619" y="0"/>
          <a:ext cx="3325132" cy="935990"/>
        </a:xfrm>
        <a:prstGeom prst="chevron">
          <a:avLst/>
        </a:prstGeom>
      </dsp:spPr>
      <dsp:style>
        <a:lnRef idx="2">
          <a:schemeClr val="lt1"/>
        </a:lnRef>
        <a:fillRef idx="1">
          <a:schemeClr val="accent4">
            <a:shade val="80000"/>
            <a:hueOff val="-90000"/>
            <a:satOff val="-2156"/>
            <a:lumOff val="12549"/>
            <a:alpha val="100000"/>
          </a:schemeClr>
        </a:fillRef>
        <a:effectRef idx="0">
          <a:scrgbClr r="0" g="0" b="0"/>
        </a:effectRef>
        <a:fontRef idx="minor">
          <a:schemeClr val="lt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有效问卷数</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9798</a:t>
          </a:r>
          <a:endParaRPr lang="zh-CN" altLang="en-US" sz="2000" b="1" dirty="0">
            <a:latin typeface="微软雅黑" panose="020B0503020204020204" pitchFamily="34" charset="-122"/>
            <a:ea typeface="微软雅黑" panose="020B0503020204020204" pitchFamily="34" charset="-122"/>
          </a:endParaRPr>
        </a:p>
      </dsp:txBody>
      <dsp:txXfrm>
        <a:off x="2992619" y="0"/>
        <a:ext cx="3325132" cy="935990"/>
      </dsp:txXfrm>
    </dsp:sp>
    <dsp:sp modelId="{591A1676-047A-49F6-BD31-C1F4032796A1}">
      <dsp:nvSpPr>
        <dsp:cNvPr id="5" name="燕尾形 4"/>
        <dsp:cNvSpPr/>
      </dsp:nvSpPr>
      <dsp:spPr bwMode="white">
        <a:xfrm>
          <a:off x="5985238" y="0"/>
          <a:ext cx="3325132" cy="935990"/>
        </a:xfrm>
        <a:prstGeom prst="chevron">
          <a:avLst/>
        </a:prstGeom>
      </dsp:spPr>
      <dsp:style>
        <a:lnRef idx="2">
          <a:schemeClr val="lt1"/>
        </a:lnRef>
        <a:fillRef idx="1">
          <a:schemeClr val="accent4">
            <a:shade val="80000"/>
            <a:hueOff val="-180000"/>
            <a:satOff val="-4313"/>
            <a:lumOff val="25098"/>
            <a:alpha val="100000"/>
          </a:schemeClr>
        </a:fillRef>
        <a:effectRef idx="0">
          <a:scrgbClr r="0" g="0" b="0"/>
        </a:effectRef>
        <a:fontRef idx="minor">
          <a:schemeClr val="lt1"/>
        </a:fontRef>
      </dsp:style>
      <dsp:txBody>
        <a:bodyPr vert="horz" wrap="square" lIns="80010" tIns="26670" rIns="26670" bIns="2667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有效数据占比</a:t>
          </a:r>
          <a:r>
            <a:rPr lang="en-US" altLang="da-DK" sz="2000" b="1">
              <a:latin typeface="微软雅黑" panose="020B0503020204020204" pitchFamily="34" charset="-122"/>
              <a:ea typeface="微软雅黑" panose="020B0503020204020204" pitchFamily="34" charset="-122"/>
              <a:cs typeface="微软雅黑" panose="020B0503020204020204" pitchFamily="34" charset="-122"/>
              <a:sym typeface="+mn-ea"/>
            </a:rPr>
            <a:t>67.98%</a:t>
          </a:r>
          <a:endParaRPr lang="zh-CN" altLang="en-US" sz="2000" b="1" dirty="0">
            <a:latin typeface="微软雅黑" panose="020B0503020204020204" pitchFamily="34" charset="-122"/>
            <a:ea typeface="微软雅黑" panose="020B0503020204020204" pitchFamily="34" charset="-122"/>
          </a:endParaRPr>
        </a:p>
      </dsp:txBody>
      <dsp:txXfrm>
        <a:off x="5985238" y="0"/>
        <a:ext cx="3325132" cy="935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86870" cy="4374515"/>
        <a:chOff x="0" y="0"/>
        <a:chExt cx="5686870" cy="4374515"/>
      </a:xfrm>
    </dsp:grpSpPr>
    <dsp:sp modelId="{92E1FECE-5C4B-4CB9-B1C2-0584AA4FEEAB}">
      <dsp:nvSpPr>
        <dsp:cNvPr id="3" name="圆角矩形 2"/>
        <dsp:cNvSpPr/>
      </dsp:nvSpPr>
      <dsp:spPr bwMode="white">
        <a:xfrm>
          <a:off x="1405814" y="19707"/>
          <a:ext cx="2139400" cy="1387232"/>
        </a:xfrm>
        <a:prstGeom prst="roundRect">
          <a:avLst>
            <a:gd name="adj" fmla="val 10000"/>
          </a:avLst>
        </a:prstGeom>
      </dsp:spPr>
      <dsp:style>
        <a:lnRef idx="2">
          <a:schemeClr val="accent4"/>
        </a:lnRef>
        <a:fillRef idx="1">
          <a:schemeClr val="accent4">
            <a:alpha val="90000"/>
            <a:tint val="40000"/>
          </a:schemeClr>
        </a:fillRef>
        <a:effectRef idx="0">
          <a:scrgbClr r="0" g="0" b="0"/>
        </a:effectRef>
        <a:fontRef idx="minor"/>
      </dsp:style>
      <dsp:txBody>
        <a:bodyPr lIns="45719" tIns="45719" rIns="45719" bIns="4571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参与调查的从业人员男性占50.15%，女性占49.85%。</a:t>
          </a:r>
          <a:endParaRPr lang="zh-CN" altLang="en-US" sz="1200" dirty="0">
            <a:solidFill>
              <a:schemeClr val="dk1"/>
            </a:solidFill>
          </a:endParaRPr>
        </a:p>
      </dsp:txBody>
      <dsp:txXfrm>
        <a:off x="1405814" y="19707"/>
        <a:ext cx="2139400" cy="1387232"/>
      </dsp:txXfrm>
    </dsp:sp>
    <dsp:sp modelId="{B8C22154-BE0A-4768-A222-39C3BA137CE7}">
      <dsp:nvSpPr>
        <dsp:cNvPr id="4" name="圆角矩形 3"/>
        <dsp:cNvSpPr/>
      </dsp:nvSpPr>
      <dsp:spPr bwMode="white">
        <a:xfrm>
          <a:off x="4896415" y="19707"/>
          <a:ext cx="2139400" cy="1387232"/>
        </a:xfrm>
        <a:prstGeom prst="roundRect">
          <a:avLst>
            <a:gd name="adj" fmla="val 10000"/>
          </a:avLst>
        </a:prstGeom>
      </dsp:spPr>
      <dsp:style>
        <a:lnRef idx="2">
          <a:schemeClr val="accent4"/>
        </a:lnRef>
        <a:fillRef idx="1">
          <a:schemeClr val="accent4">
            <a:alpha val="90000"/>
            <a:tint val="40000"/>
          </a:schemeClr>
        </a:fillRef>
        <a:effectRef idx="0">
          <a:scrgbClr r="0" g="0" b="0"/>
        </a:effectRef>
        <a:fontRef idx="minor"/>
      </dsp:style>
      <dsp:txBody>
        <a:bodyPr lIns="45719" tIns="45719" rIns="45719" bIns="4571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19岁</a:t>
          </a:r>
          <a:r>
            <a:rPr lang="en-US" altLang="zh-CN"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-60</a:t>
          </a: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岁占比为</a:t>
          </a:r>
          <a:r>
            <a:rPr lang="en-US" altLang="zh-CN"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92.35%</a:t>
          </a: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；其中</a:t>
          </a:r>
          <a:r>
            <a:rPr lang="en-US" altLang="zh-CN"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19-30</a:t>
          </a: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岁占比</a:t>
          </a:r>
          <a:r>
            <a:rPr lang="en-US" altLang="zh-CN"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40.82%</a:t>
          </a: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，比全国多出</a:t>
          </a:r>
          <a:r>
            <a:rPr lang="en-US" altLang="zh-CN"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14.11%</a:t>
          </a: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chemeClr val="dk1"/>
            </a:solidFill>
          </a:endParaRPr>
        </a:p>
      </dsp:txBody>
      <dsp:txXfrm>
        <a:off x="4896415" y="19707"/>
        <a:ext cx="2139400" cy="1387232"/>
      </dsp:txXfrm>
    </dsp:sp>
    <dsp:sp modelId="{848A09EF-3AA9-479F-8FD5-491031E9149B}">
      <dsp:nvSpPr>
        <dsp:cNvPr id="5" name="圆角矩形 4"/>
        <dsp:cNvSpPr/>
      </dsp:nvSpPr>
      <dsp:spPr bwMode="white">
        <a:xfrm>
          <a:off x="4896415" y="2967576"/>
          <a:ext cx="2139400" cy="1387232"/>
        </a:xfrm>
        <a:prstGeom prst="roundRect">
          <a:avLst>
            <a:gd name="adj" fmla="val 10000"/>
          </a:avLst>
        </a:prstGeom>
      </dsp:spPr>
      <dsp:style>
        <a:lnRef idx="2">
          <a:schemeClr val="accent4"/>
        </a:lnRef>
        <a:fillRef idx="1">
          <a:schemeClr val="accent4">
            <a:alpha val="90000"/>
            <a:tint val="40000"/>
          </a:schemeClr>
        </a:fillRef>
        <a:effectRef idx="0">
          <a:scrgbClr r="0" g="0" b="0"/>
        </a:effectRef>
        <a:fontRef idx="minor"/>
      </dsp:style>
      <dsp:txBody>
        <a:bodyPr lIns="45719" tIns="45719" rIns="45719" bIns="4571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参与调查的从业人员的工作岗位以一般职员和技术岗最多，分别为37.52%和21.47%。</a:t>
          </a:r>
          <a:endParaRPr lang="zh-CN" altLang="en-US" sz="1200" dirty="0">
            <a:solidFill>
              <a:schemeClr val="dk1"/>
            </a:solidFill>
          </a:endParaRPr>
        </a:p>
      </dsp:txBody>
      <dsp:txXfrm>
        <a:off x="4896415" y="2967576"/>
        <a:ext cx="2139400" cy="1387232"/>
      </dsp:txXfrm>
    </dsp:sp>
    <dsp:sp modelId="{499D8349-C395-4902-B6EA-DC7A92EB22DB}">
      <dsp:nvSpPr>
        <dsp:cNvPr id="6" name="圆角矩形 5"/>
        <dsp:cNvSpPr/>
      </dsp:nvSpPr>
      <dsp:spPr bwMode="white">
        <a:xfrm>
          <a:off x="1405814" y="2967576"/>
          <a:ext cx="2139400" cy="1387232"/>
        </a:xfrm>
        <a:prstGeom prst="roundRect">
          <a:avLst>
            <a:gd name="adj" fmla="val 10000"/>
          </a:avLst>
        </a:prstGeom>
      </dsp:spPr>
      <dsp:style>
        <a:lnRef idx="2">
          <a:schemeClr val="accent4"/>
        </a:lnRef>
        <a:fillRef idx="1">
          <a:schemeClr val="accent4">
            <a:alpha val="90000"/>
            <a:tint val="40000"/>
          </a:schemeClr>
        </a:fillRef>
        <a:effectRef idx="0">
          <a:scrgbClr r="0" g="0" b="0"/>
        </a:effectRef>
        <a:fontRef idx="minor"/>
      </dsp:style>
      <dsp:txBody>
        <a:bodyPr lIns="45719" tIns="45719" rIns="45719" bIns="45719"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114300" lvl="1" indent="-114300">
            <a:lnSpc>
              <a:spcPct val="100000"/>
            </a:lnSpc>
            <a:spcBef>
              <a:spcPct val="0"/>
            </a:spcBef>
            <a:spcAft>
              <a:spcPct val="15000"/>
            </a:spcAft>
            <a:buChar char="•"/>
          </a:pPr>
          <a:r>
            <a:rPr lang="zh-CN" altLang="en-US"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拥有专科以上学历占比为</a:t>
          </a:r>
          <a:r>
            <a:rPr lang="en-US" altLang="zh-CN" sz="1200" spc="150" dirty="0">
              <a:solidFill>
                <a:schemeClr val="dk1"/>
              </a:solidFill>
              <a:latin typeface="Arial" panose="020B0604020202020204" pitchFamily="34" charset="0"/>
              <a:ea typeface="微软雅黑" panose="020B0503020204020204" pitchFamily="34" charset="-122"/>
              <a:sym typeface="Arial" panose="020B0604020202020204" pitchFamily="34" charset="0"/>
            </a:rPr>
            <a:t>84.17%</a:t>
          </a:r>
          <a:endParaRPr lang="zh-CN" altLang="en-US" sz="1200" dirty="0">
            <a:solidFill>
              <a:schemeClr val="dk1"/>
            </a:solidFill>
          </a:endParaRPr>
        </a:p>
      </dsp:txBody>
      <dsp:txXfrm>
        <a:off x="1405814" y="2967576"/>
        <a:ext cx="2139400" cy="1387232"/>
      </dsp:txXfrm>
    </dsp:sp>
    <dsp:sp modelId="{4FD9AE2F-F619-416B-AD97-3E54A84614C8}">
      <dsp:nvSpPr>
        <dsp:cNvPr id="7" name="饼形 6"/>
        <dsp:cNvSpPr/>
      </dsp:nvSpPr>
      <dsp:spPr bwMode="white">
        <a:xfrm>
          <a:off x="2302283" y="268726"/>
          <a:ext cx="1875223" cy="1875223"/>
        </a:xfrm>
        <a:prstGeom prst="pieWedge">
          <a:avLst/>
        </a:prstGeom>
      </dsp:spPr>
      <dsp:style>
        <a:lnRef idx="3">
          <a:schemeClr val="accent4">
            <a:shade val="80000"/>
          </a:schemeClr>
        </a:lnRef>
        <a:fillRef idx="1">
          <a:schemeClr val="lt1"/>
        </a:fillRef>
        <a:effectRef idx="1">
          <a:scrgbClr r="0" g="0" b="0"/>
        </a:effectRef>
        <a:fontRef idx="minor">
          <a:schemeClr val="lt1"/>
        </a:fontRef>
      </dsp:style>
      <dsp:txBody>
        <a:bodyPr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a:solidFill>
                <a:schemeClr val="dk1"/>
              </a:solidFill>
              <a:latin typeface="+mn-ea"/>
              <a:ea typeface="+mn-ea"/>
            </a:rPr>
            <a:t>性别：</a:t>
          </a:r>
          <a:r>
            <a:rPr lang="zh-CN" altLang="en-US" sz="1400" b="0" spc="300">
              <a:solidFill>
                <a:schemeClr val="dk1"/>
              </a:solidFill>
              <a:latin typeface="+mn-ea"/>
              <a:ea typeface="+mn-ea"/>
              <a:cs typeface="+mn-ea"/>
              <a:sym typeface="Arial" panose="020B0604020202020204" pitchFamily="34" charset="0"/>
            </a:rPr>
            <a:t>参与度接近持平，男性略高</a:t>
          </a:r>
          <a:endParaRPr lang="zh-CN" altLang="en-US" sz="1400" b="0" dirty="0">
            <a:solidFill>
              <a:schemeClr val="dk1"/>
            </a:solidFill>
            <a:latin typeface="+mn-ea"/>
            <a:ea typeface="+mn-ea"/>
          </a:endParaRPr>
        </a:p>
      </dsp:txBody>
      <dsp:txXfrm>
        <a:off x="2302283" y="268726"/>
        <a:ext cx="1875223" cy="1875223"/>
      </dsp:txXfrm>
    </dsp:sp>
    <dsp:sp modelId="{F84282AA-6D63-4757-8E2B-4803C528FD38}">
      <dsp:nvSpPr>
        <dsp:cNvPr id="8" name="饼形 7"/>
        <dsp:cNvSpPr/>
      </dsp:nvSpPr>
      <dsp:spPr bwMode="white">
        <a:xfrm rot="5400000">
          <a:off x="4264122" y="268726"/>
          <a:ext cx="1875223" cy="1875223"/>
        </a:xfrm>
        <a:prstGeom prst="pieWedge">
          <a:avLst/>
        </a:prstGeom>
      </dsp:spPr>
      <dsp:style>
        <a:lnRef idx="3">
          <a:schemeClr val="accent4">
            <a:shade val="80000"/>
          </a:schemeClr>
        </a:lnRef>
        <a:fillRef idx="1">
          <a:schemeClr val="lt1"/>
        </a:fillRef>
        <a:effectRef idx="1">
          <a:scrgbClr r="0" g="0" b="0"/>
        </a:effectRef>
        <a:fontRef idx="minor">
          <a:schemeClr val="lt1"/>
        </a:fontRef>
      </dsp:style>
      <dsp:txBody>
        <a:bodyPr rot="-54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spc="300">
              <a:solidFill>
                <a:schemeClr val="dk1"/>
              </a:solidFill>
              <a:latin typeface="+mn-ea"/>
              <a:ea typeface="+mn-ea"/>
              <a:cs typeface="+mn-ea"/>
              <a:sym typeface="Arial" panose="020B0604020202020204" pitchFamily="34" charset="0"/>
            </a:rPr>
            <a:t>年龄：</a:t>
          </a:r>
          <a:r>
            <a:rPr lang="zh-CN" altLang="en-US" sz="1400" b="0" spc="300">
              <a:solidFill>
                <a:schemeClr val="dk1"/>
              </a:solidFill>
              <a:latin typeface="+mn-ea"/>
              <a:ea typeface="+mn-ea"/>
              <a:cs typeface="+mn-ea"/>
              <a:sym typeface="Arial" panose="020B0604020202020204" pitchFamily="34" charset="0"/>
            </a:rPr>
            <a:t>以</a:t>
          </a:r>
          <a:r>
            <a:rPr lang="en-US" altLang="zh-CN" sz="1400" b="0" spc="300">
              <a:solidFill>
                <a:schemeClr val="dk1"/>
              </a:solidFill>
              <a:latin typeface="+mn-ea"/>
              <a:ea typeface="+mn-ea"/>
              <a:cs typeface="+mn-ea"/>
              <a:sym typeface="Arial" panose="020B0604020202020204" pitchFamily="34" charset="0"/>
            </a:rPr>
            <a:t>19-60</a:t>
          </a:r>
          <a:r>
            <a:rPr lang="zh-CN" altLang="en-US" sz="1400" b="0" spc="300">
              <a:solidFill>
                <a:schemeClr val="dk1"/>
              </a:solidFill>
              <a:latin typeface="+mn-ea"/>
              <a:ea typeface="+mn-ea"/>
              <a:cs typeface="+mn-ea"/>
              <a:sym typeface="Arial" panose="020B0604020202020204" pitchFamily="34" charset="0"/>
            </a:rPr>
            <a:t>岁为主</a:t>
          </a:r>
          <a:endParaRPr lang="zh-CN" altLang="en-US" sz="1400" b="0" dirty="0">
            <a:solidFill>
              <a:schemeClr val="dk1"/>
            </a:solidFill>
            <a:latin typeface="+mn-ea"/>
            <a:ea typeface="+mn-ea"/>
          </a:endParaRPr>
        </a:p>
      </dsp:txBody>
      <dsp:txXfrm rot="5400000">
        <a:off x="4264122" y="268726"/>
        <a:ext cx="1875223" cy="1875223"/>
      </dsp:txXfrm>
    </dsp:sp>
    <dsp:sp modelId="{13A2F397-14F5-47EB-8824-D23F2D0ECD8C}">
      <dsp:nvSpPr>
        <dsp:cNvPr id="9" name="饼形 8"/>
        <dsp:cNvSpPr/>
      </dsp:nvSpPr>
      <dsp:spPr bwMode="white">
        <a:xfrm rot="10800000">
          <a:off x="4264122" y="2230565"/>
          <a:ext cx="1875223" cy="1875223"/>
        </a:xfrm>
        <a:prstGeom prst="pieWedge">
          <a:avLst/>
        </a:prstGeom>
      </dsp:spPr>
      <dsp:style>
        <a:lnRef idx="3">
          <a:schemeClr val="accent4">
            <a:shade val="80000"/>
          </a:schemeClr>
        </a:lnRef>
        <a:fillRef idx="1">
          <a:schemeClr val="lt1"/>
        </a:fillRef>
        <a:effectRef idx="1">
          <a:scrgbClr r="0" g="0" b="0"/>
        </a:effectRef>
        <a:fontRef idx="minor">
          <a:schemeClr val="lt1"/>
        </a:fontRef>
      </dsp:style>
      <dsp:txBody>
        <a:bodyPr rot="108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spc="300">
              <a:solidFill>
                <a:schemeClr val="dk1"/>
              </a:solidFill>
              <a:latin typeface="+mn-ea"/>
              <a:ea typeface="+mn-ea"/>
              <a:cs typeface="+mn-ea"/>
              <a:sym typeface="Arial" panose="020B0604020202020204" pitchFamily="34" charset="0"/>
            </a:rPr>
            <a:t>岗位：</a:t>
          </a:r>
          <a:r>
            <a:rPr lang="zh-CN" altLang="en-US" sz="1400" b="0" spc="300">
              <a:solidFill>
                <a:schemeClr val="dk1"/>
              </a:solidFill>
              <a:latin typeface="+mn-ea"/>
              <a:ea typeface="+mn-ea"/>
              <a:cs typeface="+mn-ea"/>
              <a:sym typeface="Arial" panose="020B0604020202020204" pitchFamily="34" charset="0"/>
            </a:rPr>
            <a:t>主要为一般职员和技术岗最多</a:t>
          </a:r>
          <a:endParaRPr lang="zh-CN" altLang="en-US" sz="1400" b="0" dirty="0">
            <a:solidFill>
              <a:schemeClr val="dk1"/>
            </a:solidFill>
            <a:latin typeface="+mn-ea"/>
            <a:ea typeface="+mn-ea"/>
          </a:endParaRPr>
        </a:p>
      </dsp:txBody>
      <dsp:txXfrm rot="10800000">
        <a:off x="4264122" y="2230565"/>
        <a:ext cx="1875223" cy="1875223"/>
      </dsp:txXfrm>
    </dsp:sp>
    <dsp:sp modelId="{B14B3EA4-1545-44FD-8331-DC04D41C1E3A}">
      <dsp:nvSpPr>
        <dsp:cNvPr id="10" name="饼形 9"/>
        <dsp:cNvSpPr/>
      </dsp:nvSpPr>
      <dsp:spPr bwMode="white">
        <a:xfrm rot="16200000">
          <a:off x="2302283" y="2230565"/>
          <a:ext cx="1875223" cy="1875223"/>
        </a:xfrm>
        <a:prstGeom prst="pieWedge">
          <a:avLst/>
        </a:prstGeom>
      </dsp:spPr>
      <dsp:style>
        <a:lnRef idx="3">
          <a:schemeClr val="accent4">
            <a:shade val="80000"/>
          </a:schemeClr>
        </a:lnRef>
        <a:fillRef idx="1">
          <a:schemeClr val="lt1"/>
        </a:fillRef>
        <a:effectRef idx="1">
          <a:scrgbClr r="0" g="0" b="0"/>
        </a:effectRef>
        <a:fontRef idx="minor">
          <a:schemeClr val="lt1"/>
        </a:fontRef>
      </dsp:style>
      <dsp:txBody>
        <a:bodyPr rot="5400000"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spc="300">
              <a:solidFill>
                <a:schemeClr val="dk1"/>
              </a:solidFill>
              <a:latin typeface="+mn-ea"/>
              <a:ea typeface="+mn-ea"/>
              <a:cs typeface="+mn-ea"/>
              <a:sym typeface="Arial" panose="020B0604020202020204" pitchFamily="34" charset="0"/>
            </a:rPr>
            <a:t>学历：</a:t>
          </a:r>
          <a:r>
            <a:rPr lang="zh-CN" altLang="en-US" sz="1400" b="0" spc="300">
              <a:solidFill>
                <a:schemeClr val="dk1"/>
              </a:solidFill>
              <a:latin typeface="+mn-ea"/>
              <a:ea typeface="+mn-ea"/>
              <a:cs typeface="+mn-ea"/>
              <a:sym typeface="Arial" panose="020B0604020202020204" pitchFamily="34" charset="0"/>
            </a:rPr>
            <a:t>大学本科学历人数最多，高出全国</a:t>
          </a:r>
          <a:r>
            <a:rPr lang="en-US" altLang="zh-CN" sz="1400" b="0" spc="300">
              <a:solidFill>
                <a:schemeClr val="dk1"/>
              </a:solidFill>
              <a:latin typeface="+mn-ea"/>
              <a:ea typeface="+mn-ea"/>
              <a:cs typeface="+mn-ea"/>
              <a:sym typeface="Arial" panose="020B0604020202020204" pitchFamily="34" charset="0"/>
            </a:rPr>
            <a:t>13.77%</a:t>
          </a:r>
          <a:endParaRPr lang="zh-CN" altLang="en-US" sz="1400" b="0" dirty="0">
            <a:solidFill>
              <a:schemeClr val="dk1"/>
            </a:solidFill>
            <a:latin typeface="+mn-ea"/>
            <a:ea typeface="+mn-ea"/>
          </a:endParaRPr>
        </a:p>
      </dsp:txBody>
      <dsp:txXfrm rot="16200000">
        <a:off x="2302283" y="2230565"/>
        <a:ext cx="1875223" cy="1875223"/>
      </dsp:txXfrm>
    </dsp:sp>
    <dsp:sp modelId="{1848F751-4FB1-4C08-92A6-F3208C6D43FE}">
      <dsp:nvSpPr>
        <dsp:cNvPr id="11" name="环形箭头 10"/>
        <dsp:cNvSpPr/>
      </dsp:nvSpPr>
      <dsp:spPr bwMode="white">
        <a:xfrm>
          <a:off x="3897089" y="1797488"/>
          <a:ext cx="647450" cy="563000"/>
        </a:xfrm>
        <a:prstGeom prst="circularArrow">
          <a:avLst/>
        </a:prstGeom>
      </dsp:spPr>
      <dsp:style>
        <a:lnRef idx="3">
          <a:schemeClr val="lt1"/>
        </a:lnRef>
        <a:fillRef idx="1">
          <a:schemeClr val="accent4">
            <a:tint val="60000"/>
          </a:schemeClr>
        </a:fillRef>
        <a:effectRef idx="1">
          <a:scrgbClr r="0" g="0" b="0"/>
        </a:effectRef>
        <a:fontRef idx="minor"/>
      </dsp:style>
      <dsp:txXfrm>
        <a:off x="3897089" y="1797488"/>
        <a:ext cx="647450" cy="563000"/>
      </dsp:txXfrm>
    </dsp:sp>
    <dsp:sp modelId="{D9853386-B17C-4DDE-84A4-A4227E7610DD}">
      <dsp:nvSpPr>
        <dsp:cNvPr id="12" name="环形箭头 11"/>
        <dsp:cNvSpPr/>
      </dsp:nvSpPr>
      <dsp:spPr bwMode="white">
        <a:xfrm rot="10800000">
          <a:off x="3897089" y="2014027"/>
          <a:ext cx="647450" cy="563000"/>
        </a:xfrm>
        <a:prstGeom prst="circularArrow">
          <a:avLst/>
        </a:prstGeom>
      </dsp:spPr>
      <dsp:style>
        <a:lnRef idx="3">
          <a:schemeClr val="lt1"/>
        </a:lnRef>
        <a:fillRef idx="1">
          <a:schemeClr val="accent4">
            <a:tint val="60000"/>
          </a:schemeClr>
        </a:fillRef>
        <a:effectRef idx="1">
          <a:scrgbClr r="0" g="0" b="0"/>
        </a:effectRef>
        <a:fontRef idx="minor"/>
      </dsp:style>
      <dsp:txXfrm rot="10800000">
        <a:off x="3897089" y="2014027"/>
        <a:ext cx="647450" cy="563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46529" cy="2178694"/>
        <a:chOff x="0" y="0"/>
        <a:chExt cx="5946529" cy="2178694"/>
      </a:xfrm>
    </dsp:grpSpPr>
    <dsp:sp modelId="{881640FB-632B-427E-8814-15D4B9AF1096}">
      <dsp:nvSpPr>
        <dsp:cNvPr id="3" name="右箭头 2"/>
        <dsp:cNvSpPr/>
      </dsp:nvSpPr>
      <dsp:spPr bwMode="white">
        <a:xfrm>
          <a:off x="445990" y="0"/>
          <a:ext cx="5054550" cy="2178694"/>
        </a:xfrm>
        <a:prstGeom prst="rightArrow">
          <a:avLst/>
        </a:prstGeom>
      </dsp:spPr>
      <dsp:style>
        <a:lnRef idx="0">
          <a:schemeClr val="accent1"/>
        </a:lnRef>
        <a:fillRef idx="1">
          <a:schemeClr val="accent1">
            <a:tint val="40000"/>
          </a:schemeClr>
        </a:fillRef>
        <a:effectRef idx="0">
          <a:scrgbClr r="0" g="0" b="0"/>
        </a:effectRef>
        <a:fontRef idx="minor"/>
      </dsp:style>
      <dsp:txXfrm>
        <a:off x="445990" y="0"/>
        <a:ext cx="5054550" cy="2178694"/>
      </dsp:txXfrm>
    </dsp:sp>
    <dsp:sp modelId="{05E89F02-10D8-4FAD-AB25-F7953E6AB4B6}">
      <dsp:nvSpPr>
        <dsp:cNvPr id="4" name="圆角矩形 3"/>
        <dsp:cNvSpPr/>
      </dsp:nvSpPr>
      <dsp:spPr bwMode="white">
        <a:xfrm>
          <a:off x="0" y="653608"/>
          <a:ext cx="1783959" cy="871478"/>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en-US" sz="1800" b="1">
              <a:solidFill>
                <a:schemeClr val="dk1"/>
              </a:solidFill>
              <a:latin typeface="+mn-ea"/>
              <a:ea typeface="+mn-ea"/>
            </a:rPr>
            <a:t>1</a:t>
          </a:r>
          <a:r>
            <a:rPr lang="zh-CN" altLang="en-US" sz="1800" b="1">
              <a:solidFill>
                <a:schemeClr val="dk1"/>
              </a:solidFill>
              <a:latin typeface="+mn-ea"/>
              <a:ea typeface="+mn-ea"/>
            </a:rPr>
            <a:t>标准规范（</a:t>
          </a:r>
          <a:r>
            <a:rPr lang="en-US" altLang="en-US" sz="1800" b="1">
              <a:solidFill>
                <a:schemeClr val="dk1"/>
              </a:solidFill>
              <a:latin typeface="+mn-ea"/>
              <a:ea typeface="+mn-ea"/>
            </a:rPr>
            <a:t>87.89%</a:t>
          </a:r>
          <a:r>
            <a:rPr lang="zh-CN" altLang="en-US" sz="1800" b="1">
              <a:solidFill>
                <a:schemeClr val="dk1"/>
              </a:solidFill>
              <a:latin typeface="+mn-ea"/>
              <a:ea typeface="+mn-ea"/>
            </a:rPr>
            <a:t>） </a:t>
          </a:r>
          <a:endParaRPr lang="zh-CN" altLang="en-US" sz="1800" b="1" dirty="0">
            <a:solidFill>
              <a:schemeClr val="dk1"/>
            </a:solidFill>
            <a:latin typeface="+mn-ea"/>
            <a:ea typeface="+mn-ea"/>
          </a:endParaRPr>
        </a:p>
      </dsp:txBody>
      <dsp:txXfrm>
        <a:off x="0" y="653608"/>
        <a:ext cx="1783959" cy="871478"/>
      </dsp:txXfrm>
    </dsp:sp>
    <dsp:sp modelId="{9D372AC3-BE61-462E-A3B2-5748D408808A}">
      <dsp:nvSpPr>
        <dsp:cNvPr id="5" name="圆角矩形 4"/>
        <dsp:cNvSpPr/>
      </dsp:nvSpPr>
      <dsp:spPr bwMode="white">
        <a:xfrm>
          <a:off x="2081285" y="653608"/>
          <a:ext cx="1783959" cy="871478"/>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b="1">
              <a:solidFill>
                <a:schemeClr val="dk1"/>
              </a:solidFill>
              <a:latin typeface="+mn-ea"/>
              <a:ea typeface="+mn-ea"/>
              <a:cs typeface="微软雅黑" panose="020B0503020204020204" pitchFamily="34" charset="-122"/>
              <a:sym typeface="+mn-ea"/>
            </a:rPr>
            <a:t>2</a:t>
          </a:r>
          <a:r>
            <a:rPr lang="zh-CN" altLang="en-US" sz="1800" b="1">
              <a:solidFill>
                <a:schemeClr val="dk1"/>
              </a:solidFill>
              <a:latin typeface="+mn-ea"/>
              <a:ea typeface="+mn-ea"/>
              <a:cs typeface="微软雅黑" panose="020B0503020204020204" pitchFamily="34" charset="-122"/>
              <a:sym typeface="+mn-ea"/>
            </a:rPr>
            <a:t>人才队伍（</a:t>
          </a:r>
          <a:r>
            <a:rPr lang="en-US" altLang="zh-CN" sz="1800" b="1">
              <a:solidFill>
                <a:schemeClr val="dk1"/>
              </a:solidFill>
              <a:latin typeface="+mn-ea"/>
              <a:ea typeface="+mn-ea"/>
              <a:cs typeface="微软雅黑" panose="020B0503020204020204" pitchFamily="34" charset="-122"/>
              <a:sym typeface="+mn-ea"/>
            </a:rPr>
            <a:t>78.35%</a:t>
          </a:r>
          <a:r>
            <a:rPr lang="zh-CN" altLang="en-US" sz="1800" b="1">
              <a:solidFill>
                <a:schemeClr val="dk1"/>
              </a:solidFill>
              <a:latin typeface="+mn-ea"/>
              <a:ea typeface="+mn-ea"/>
              <a:cs typeface="微软雅黑" panose="020B0503020204020204" pitchFamily="34" charset="-122"/>
              <a:sym typeface="+mn-ea"/>
            </a:rPr>
            <a:t>）</a:t>
          </a:r>
          <a:endParaRPr lang="zh-CN" altLang="en-US" sz="1800" b="1" dirty="0">
            <a:solidFill>
              <a:schemeClr val="dk1"/>
            </a:solidFill>
            <a:latin typeface="+mn-ea"/>
            <a:ea typeface="+mn-ea"/>
          </a:endParaRPr>
        </a:p>
      </dsp:txBody>
      <dsp:txXfrm>
        <a:off x="2081285" y="653608"/>
        <a:ext cx="1783959" cy="871478"/>
      </dsp:txXfrm>
    </dsp:sp>
    <dsp:sp modelId="{127CF823-7F45-4BB4-A785-65A2DE1D6F4E}">
      <dsp:nvSpPr>
        <dsp:cNvPr id="6" name="圆角矩形 5"/>
        <dsp:cNvSpPr/>
      </dsp:nvSpPr>
      <dsp:spPr bwMode="white">
        <a:xfrm>
          <a:off x="4162570" y="653608"/>
          <a:ext cx="1783959" cy="871478"/>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b="1">
              <a:solidFill>
                <a:schemeClr val="dk1"/>
              </a:solidFill>
              <a:latin typeface="+mn-ea"/>
              <a:ea typeface="+mn-ea"/>
              <a:cs typeface="微软雅黑" panose="020B0503020204020204" pitchFamily="34" charset="-122"/>
              <a:sym typeface="+mn-ea"/>
            </a:rPr>
            <a:t>3</a:t>
          </a:r>
          <a:r>
            <a:rPr lang="zh-CN" altLang="en-US" sz="1800" b="1">
              <a:solidFill>
                <a:schemeClr val="dk1"/>
              </a:solidFill>
              <a:latin typeface="+mn-ea"/>
              <a:ea typeface="+mn-ea"/>
              <a:cs typeface="微软雅黑" panose="020B0503020204020204" pitchFamily="34" charset="-122"/>
              <a:sym typeface="+mn-ea"/>
            </a:rPr>
            <a:t>应急演练（</a:t>
          </a:r>
          <a:r>
            <a:rPr lang="en-US" altLang="zh-CN" sz="1800" b="1">
              <a:solidFill>
                <a:schemeClr val="dk1"/>
              </a:solidFill>
              <a:latin typeface="+mn-ea"/>
              <a:ea typeface="+mn-ea"/>
              <a:cs typeface="微软雅黑" panose="020B0503020204020204" pitchFamily="34" charset="-122"/>
              <a:sym typeface="+mn-ea"/>
            </a:rPr>
            <a:t>76.03%</a:t>
          </a:r>
          <a:r>
            <a:rPr lang="zh-CN" altLang="en-US" sz="1800" b="1">
              <a:solidFill>
                <a:schemeClr val="dk1"/>
              </a:solidFill>
              <a:latin typeface="+mn-ea"/>
              <a:ea typeface="+mn-ea"/>
              <a:cs typeface="微软雅黑" panose="020B0503020204020204" pitchFamily="34" charset="-122"/>
              <a:sym typeface="+mn-ea"/>
            </a:rPr>
            <a:t>）</a:t>
          </a:r>
          <a:endParaRPr lang="zh-CN" altLang="en-US" sz="1800" b="1" dirty="0">
            <a:solidFill>
              <a:schemeClr val="dk1"/>
            </a:solidFill>
            <a:latin typeface="+mn-ea"/>
            <a:ea typeface="+mn-ea"/>
          </a:endParaRPr>
        </a:p>
      </dsp:txBody>
      <dsp:txXfrm>
        <a:off x="4162570" y="653608"/>
        <a:ext cx="1783959" cy="8714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3">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微软雅黑" panose="020B0503020204020204" pitchFamily="34" charset="-122"/>
              </a:defRPr>
            </a:lvl1pPr>
          </a:lstStyle>
          <a:p>
            <a:fld id="{46684BA0-068B-48B7-9246-E1D90D1D8A1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微软雅黑" panose="020B0503020204020204" pitchFamily="34" charset="-122"/>
              </a:defRPr>
            </a:lvl1pPr>
          </a:lstStyle>
          <a:p>
            <a:fld id="{76A167E4-B10F-4702-9639-1A7C7B3A9C8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2pPr>
    <a:lvl3pPr marL="9144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3pPr>
    <a:lvl4pPr marL="13716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4pPr>
    <a:lvl5pPr marL="1828800" algn="l" defTabSz="914400" rtl="0" eaLnBrk="1" latinLnBrk="0" hangingPunct="1">
      <a:defRPr sz="12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FB5D5-B0D9-451E-92D8-A6B2392BFD00}"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FB5D5-B0D9-451E-92D8-A6B2392BFD00}"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FB5D5-B0D9-451E-92D8-A6B2392BFD00}"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FB5D5-B0D9-451E-92D8-A6B2392BFD00}"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A167E4-B10F-4702-9639-1A7C7B3A9C8F}"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12192000" cy="6858000"/>
          </a:xfrm>
          <a:prstGeom prst="rect">
            <a:avLst/>
          </a:prstGeom>
        </p:spPr>
        <p:txBody>
          <a:bodyPr>
            <a:normAutofit/>
          </a:bodyPr>
          <a:lstStyle>
            <a:lvl1pPr marL="0" indent="0">
              <a:buNone/>
              <a:defRPr sz="1600">
                <a:solidFill>
                  <a:schemeClr val="bg2"/>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516438" y="2418642"/>
            <a:ext cx="3159125" cy="3159125"/>
          </a:xfrm>
          <a:prstGeom prst="ellipse">
            <a:avLst/>
          </a:prstGeom>
        </p:spPr>
        <p:txBody>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7827E2-88DD-45A3-BEBF-3E50D47E90B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5EF1D-C154-4B63-A29A-0AAFAE7790E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3">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185863" y="2278063"/>
            <a:ext cx="1979612" cy="1979612"/>
          </a:xfrm>
          <a:prstGeom prst="ellipse">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3">
    <p:spTree>
      <p:nvGrpSpPr>
        <p:cNvPr id="1" name=""/>
        <p:cNvGrpSpPr/>
        <p:nvPr/>
      </p:nvGrpSpPr>
      <p:grpSpPr>
        <a:xfrm>
          <a:off x="0" y="0"/>
          <a:ext cx="0" cy="0"/>
          <a:chOff x="0" y="0"/>
          <a:chExt cx="0" cy="0"/>
        </a:xfrm>
      </p:grpSpPr>
      <p:sp>
        <p:nvSpPr>
          <p:cNvPr id="5" name="图片占位符 3"/>
          <p:cNvSpPr>
            <a:spLocks noGrp="1"/>
          </p:cNvSpPr>
          <p:nvPr>
            <p:ph type="pic" sz="quarter" idx="10"/>
          </p:nvPr>
        </p:nvSpPr>
        <p:spPr>
          <a:xfrm>
            <a:off x="8367713" y="819150"/>
            <a:ext cx="2795587" cy="5124450"/>
          </a:xfr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3">
    <p:spTree>
      <p:nvGrpSpPr>
        <p:cNvPr id="1" name=""/>
        <p:cNvGrpSpPr/>
        <p:nvPr/>
      </p:nvGrpSpPr>
      <p:grpSpPr>
        <a:xfrm>
          <a:off x="0" y="0"/>
          <a:ext cx="0" cy="0"/>
          <a:chOff x="0" y="0"/>
          <a:chExt cx="0" cy="0"/>
        </a:xfrm>
      </p:grpSpPr>
      <p:sp>
        <p:nvSpPr>
          <p:cNvPr id="5" name="图片占位符 3"/>
          <p:cNvSpPr>
            <a:spLocks noGrp="1"/>
          </p:cNvSpPr>
          <p:nvPr>
            <p:ph type="pic" sz="quarter" idx="10"/>
          </p:nvPr>
        </p:nvSpPr>
        <p:spPr>
          <a:xfrm>
            <a:off x="1090613" y="819150"/>
            <a:ext cx="2795587" cy="5124450"/>
          </a:xfr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7" name="图片占位符 2"/>
          <p:cNvSpPr>
            <a:spLocks noGrp="1"/>
          </p:cNvSpPr>
          <p:nvPr>
            <p:ph type="pic" idx="10"/>
          </p:nvPr>
        </p:nvSpPr>
        <p:spPr>
          <a:xfrm>
            <a:off x="4005943" y="2478765"/>
            <a:ext cx="4180114" cy="2597605"/>
          </a:xfrm>
          <a:prstGeom prst="rect">
            <a:avLst/>
          </a:prstGeom>
        </p:spPr>
        <p:txBody>
          <a:bodyPr/>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516438" y="2418642"/>
            <a:ext cx="3159125" cy="3159125"/>
          </a:xfrm>
          <a:prstGeom prst="ellipse">
            <a:avLst/>
          </a:prstGeom>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EE2F2F6-DBBB-4FE2-B368-0BDE96C1DC2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01BFFA4-D66B-4A0B-B7F1-33DBAC14AEA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1">
            <a:extLst>
              <a:ext uri="{28A0092B-C50C-407E-A947-70E740481C1C}">
                <a14:useLocalDpi xmlns:a14="http://schemas.microsoft.com/office/drawing/2010/main" val="0"/>
              </a:ext>
            </a:extLst>
          </a:blip>
          <a:srcRect t="85635"/>
          <a:stretch>
            <a:fillRect/>
          </a:stretch>
        </p:blipFill>
        <p:spPr>
          <a:xfrm>
            <a:off x="0" y="5872848"/>
            <a:ext cx="12192000" cy="985152"/>
          </a:xfrm>
          <a:custGeom>
            <a:avLst/>
            <a:gdLst>
              <a:gd name="connsiteX0" fmla="*/ 0 w 12192000"/>
              <a:gd name="connsiteY0" fmla="*/ 0 h 985152"/>
              <a:gd name="connsiteX1" fmla="*/ 12192000 w 12192000"/>
              <a:gd name="connsiteY1" fmla="*/ 0 h 985152"/>
              <a:gd name="connsiteX2" fmla="*/ 12192000 w 12192000"/>
              <a:gd name="connsiteY2" fmla="*/ 985152 h 985152"/>
              <a:gd name="connsiteX3" fmla="*/ 0 w 12192000"/>
              <a:gd name="connsiteY3" fmla="*/ 985152 h 985152"/>
            </a:gdLst>
            <a:ahLst/>
            <a:cxnLst>
              <a:cxn ang="0">
                <a:pos x="connsiteX0" y="connsiteY0"/>
              </a:cxn>
              <a:cxn ang="0">
                <a:pos x="connsiteX1" y="connsiteY1"/>
              </a:cxn>
              <a:cxn ang="0">
                <a:pos x="connsiteX2" y="connsiteY2"/>
              </a:cxn>
              <a:cxn ang="0">
                <a:pos x="connsiteX3" y="connsiteY3"/>
              </a:cxn>
            </a:cxnLst>
            <a:rect l="l" t="t" r="r" b="b"/>
            <a:pathLst>
              <a:path w="12192000" h="985152">
                <a:moveTo>
                  <a:pt x="0" y="0"/>
                </a:moveTo>
                <a:lnTo>
                  <a:pt x="12192000" y="0"/>
                </a:lnTo>
                <a:lnTo>
                  <a:pt x="12192000" y="985152"/>
                </a:lnTo>
                <a:lnTo>
                  <a:pt x="0" y="985152"/>
                </a:lnTo>
                <a:close/>
              </a:path>
            </a:pathLst>
          </a:custGeom>
        </p:spPr>
      </p:pic>
      <p:sp>
        <p:nvSpPr>
          <p:cNvPr id="9" name="圆角矩形 8"/>
          <p:cNvSpPr/>
          <p:nvPr userDrawn="1"/>
        </p:nvSpPr>
        <p:spPr>
          <a:xfrm>
            <a:off x="575539" y="365125"/>
            <a:ext cx="11040923" cy="6163027"/>
          </a:xfrm>
          <a:prstGeom prst="roundRect">
            <a:avLst>
              <a:gd name="adj" fmla="val 4902"/>
            </a:avLst>
          </a:prstGeom>
          <a:solidFill>
            <a:srgbClr val="477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userDrawn="1"/>
        </p:nvSpPr>
        <p:spPr>
          <a:xfrm>
            <a:off x="575539" y="449943"/>
            <a:ext cx="11040923" cy="5877379"/>
          </a:xfrm>
          <a:prstGeom prst="roundRect">
            <a:avLst>
              <a:gd name="adj" fmla="val 4902"/>
            </a:avLst>
          </a:prstGeom>
          <a:solidFill>
            <a:schemeClr val="bg1"/>
          </a:solidFill>
          <a:ln>
            <a:noFill/>
          </a:ln>
          <a:effectLst>
            <a:outerShdw blurRad="203200" dist="101600" dir="5400000" algn="t" rotWithShape="0">
              <a:schemeClr val="accent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A179D-84B2-4147-A9AC-1B9BDB2CC1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200EB-1BE2-413D-BACE-68A64817CF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srcRect t="85635"/>
          <a:stretch>
            <a:fillRect/>
          </a:stretch>
        </p:blipFill>
        <p:spPr>
          <a:xfrm>
            <a:off x="0" y="5872848"/>
            <a:ext cx="12192000" cy="985152"/>
          </a:xfrm>
          <a:custGeom>
            <a:avLst/>
            <a:gdLst>
              <a:gd name="connsiteX0" fmla="*/ 0 w 12192000"/>
              <a:gd name="connsiteY0" fmla="*/ 0 h 985152"/>
              <a:gd name="connsiteX1" fmla="*/ 12192000 w 12192000"/>
              <a:gd name="connsiteY1" fmla="*/ 0 h 985152"/>
              <a:gd name="connsiteX2" fmla="*/ 12192000 w 12192000"/>
              <a:gd name="connsiteY2" fmla="*/ 985152 h 985152"/>
              <a:gd name="connsiteX3" fmla="*/ 0 w 12192000"/>
              <a:gd name="connsiteY3" fmla="*/ 985152 h 985152"/>
            </a:gdLst>
            <a:ahLst/>
            <a:cxnLst>
              <a:cxn ang="0">
                <a:pos x="connsiteX0" y="connsiteY0"/>
              </a:cxn>
              <a:cxn ang="0">
                <a:pos x="connsiteX1" y="connsiteY1"/>
              </a:cxn>
              <a:cxn ang="0">
                <a:pos x="connsiteX2" y="connsiteY2"/>
              </a:cxn>
              <a:cxn ang="0">
                <a:pos x="connsiteX3" y="connsiteY3"/>
              </a:cxn>
            </a:cxnLst>
            <a:rect l="l" t="t" r="r" b="b"/>
            <a:pathLst>
              <a:path w="12192000" h="985152">
                <a:moveTo>
                  <a:pt x="0" y="0"/>
                </a:moveTo>
                <a:lnTo>
                  <a:pt x="12192000" y="0"/>
                </a:lnTo>
                <a:lnTo>
                  <a:pt x="12192000" y="985152"/>
                </a:lnTo>
                <a:lnTo>
                  <a:pt x="0" y="985152"/>
                </a:lnTo>
                <a:close/>
              </a:path>
            </a:pathLst>
          </a:custGeom>
        </p:spPr>
      </p:pic>
      <p:sp>
        <p:nvSpPr>
          <p:cNvPr id="9" name="圆角矩形 8"/>
          <p:cNvSpPr/>
          <p:nvPr userDrawn="1"/>
        </p:nvSpPr>
        <p:spPr>
          <a:xfrm>
            <a:off x="575539" y="365125"/>
            <a:ext cx="11040923" cy="6163027"/>
          </a:xfrm>
          <a:prstGeom prst="roundRect">
            <a:avLst>
              <a:gd name="adj" fmla="val 4902"/>
            </a:avLst>
          </a:prstGeom>
          <a:solidFill>
            <a:srgbClr val="477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userDrawn="1"/>
        </p:nvSpPr>
        <p:spPr>
          <a:xfrm>
            <a:off x="575539" y="449943"/>
            <a:ext cx="11040923" cy="5877379"/>
          </a:xfrm>
          <a:prstGeom prst="roundRect">
            <a:avLst>
              <a:gd name="adj" fmla="val 4902"/>
            </a:avLst>
          </a:prstGeom>
          <a:solidFill>
            <a:schemeClr val="bg1"/>
          </a:solidFill>
          <a:ln>
            <a:noFill/>
          </a:ln>
          <a:effectLst>
            <a:outerShdw blurRad="203200" dist="101600" dir="5400000" algn="t" rotWithShape="0">
              <a:schemeClr val="accent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A179D-84B2-4147-A9AC-1B9BDB2CC1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200EB-1BE2-413D-BACE-68A64817CF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srcRect t="85635"/>
          <a:stretch>
            <a:fillRect/>
          </a:stretch>
        </p:blipFill>
        <p:spPr>
          <a:xfrm>
            <a:off x="0" y="5872848"/>
            <a:ext cx="12192000" cy="985152"/>
          </a:xfrm>
          <a:custGeom>
            <a:avLst/>
            <a:gdLst>
              <a:gd name="connsiteX0" fmla="*/ 0 w 12192000"/>
              <a:gd name="connsiteY0" fmla="*/ 0 h 985152"/>
              <a:gd name="connsiteX1" fmla="*/ 12192000 w 12192000"/>
              <a:gd name="connsiteY1" fmla="*/ 0 h 985152"/>
              <a:gd name="connsiteX2" fmla="*/ 12192000 w 12192000"/>
              <a:gd name="connsiteY2" fmla="*/ 985152 h 985152"/>
              <a:gd name="connsiteX3" fmla="*/ 0 w 12192000"/>
              <a:gd name="connsiteY3" fmla="*/ 985152 h 985152"/>
            </a:gdLst>
            <a:ahLst/>
            <a:cxnLst>
              <a:cxn ang="0">
                <a:pos x="connsiteX0" y="connsiteY0"/>
              </a:cxn>
              <a:cxn ang="0">
                <a:pos x="connsiteX1" y="connsiteY1"/>
              </a:cxn>
              <a:cxn ang="0">
                <a:pos x="connsiteX2" y="connsiteY2"/>
              </a:cxn>
              <a:cxn ang="0">
                <a:pos x="connsiteX3" y="connsiteY3"/>
              </a:cxn>
            </a:cxnLst>
            <a:rect l="l" t="t" r="r" b="b"/>
            <a:pathLst>
              <a:path w="12192000" h="985152">
                <a:moveTo>
                  <a:pt x="0" y="0"/>
                </a:moveTo>
                <a:lnTo>
                  <a:pt x="12192000" y="0"/>
                </a:lnTo>
                <a:lnTo>
                  <a:pt x="12192000" y="985152"/>
                </a:lnTo>
                <a:lnTo>
                  <a:pt x="0" y="985152"/>
                </a:lnTo>
                <a:close/>
              </a:path>
            </a:pathLst>
          </a:custGeom>
        </p:spPr>
      </p:pic>
      <p:sp>
        <p:nvSpPr>
          <p:cNvPr id="9" name="圆角矩形 8"/>
          <p:cNvSpPr/>
          <p:nvPr userDrawn="1"/>
        </p:nvSpPr>
        <p:spPr>
          <a:xfrm>
            <a:off x="575539" y="365125"/>
            <a:ext cx="11040923" cy="6163027"/>
          </a:xfrm>
          <a:prstGeom prst="roundRect">
            <a:avLst>
              <a:gd name="adj" fmla="val 4902"/>
            </a:avLst>
          </a:prstGeom>
          <a:solidFill>
            <a:srgbClr val="477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userDrawn="1"/>
        </p:nvSpPr>
        <p:spPr>
          <a:xfrm>
            <a:off x="575539" y="449943"/>
            <a:ext cx="11040923" cy="5877379"/>
          </a:xfrm>
          <a:prstGeom prst="roundRect">
            <a:avLst>
              <a:gd name="adj" fmla="val 4902"/>
            </a:avLst>
          </a:prstGeom>
          <a:solidFill>
            <a:schemeClr val="bg1"/>
          </a:solidFill>
          <a:ln>
            <a:noFill/>
          </a:ln>
          <a:effectLst>
            <a:outerShdw blurRad="203200" dist="101600" dir="5400000" algn="t" rotWithShape="0">
              <a:schemeClr val="accent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A179D-84B2-4147-A9AC-1B9BDB2CC1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200EB-1BE2-413D-BACE-68A64817CF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8" Type="http://schemas.openxmlformats.org/officeDocument/2006/relationships/notesSlide" Target="../notesSlides/notesSlide9.xml"/><Relationship Id="rId17" Type="http://schemas.openxmlformats.org/officeDocument/2006/relationships/slideLayout" Target="../slideLayouts/slideLayout2.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hart" Target="../charts/chart4.xml"/></Relationships>
</file>

<file path=ppt/slides/_rels/slide12.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2" Type="http://schemas.openxmlformats.org/officeDocument/2006/relationships/notesSlide" Target="../notesSlides/notesSlide11.xml"/><Relationship Id="rId11" Type="http://schemas.openxmlformats.org/officeDocument/2006/relationships/slideLayout" Target="../slideLayouts/slideLayout2.xml"/><Relationship Id="rId10" Type="http://schemas.microsoft.com/office/2007/relationships/diagramDrawing" Target="../diagrams/drawing3.xml"/><Relationship Id="rId1"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hart" Target="../charts/chart6.xml"/></Relationships>
</file>

<file path=ppt/slides/_rels/slide16.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6" Type="http://schemas.openxmlformats.org/officeDocument/2006/relationships/notesSlide" Target="../notesSlides/notesSlide15.xml"/><Relationship Id="rId45" Type="http://schemas.openxmlformats.org/officeDocument/2006/relationships/slideLayout" Target="../slideLayouts/slideLayout2.xml"/><Relationship Id="rId44" Type="http://schemas.openxmlformats.org/officeDocument/2006/relationships/tags" Target="../tags/tag96.xml"/><Relationship Id="rId43" Type="http://schemas.openxmlformats.org/officeDocument/2006/relationships/tags" Target="../tags/tag95.xml"/><Relationship Id="rId42" Type="http://schemas.openxmlformats.org/officeDocument/2006/relationships/tags" Target="../tags/tag94.xml"/><Relationship Id="rId41" Type="http://schemas.openxmlformats.org/officeDocument/2006/relationships/tags" Target="../tags/tag93.xml"/><Relationship Id="rId40" Type="http://schemas.openxmlformats.org/officeDocument/2006/relationships/tags" Target="../tags/tag92.xml"/><Relationship Id="rId4" Type="http://schemas.openxmlformats.org/officeDocument/2006/relationships/tags" Target="../tags/tag56.xml"/><Relationship Id="rId39" Type="http://schemas.openxmlformats.org/officeDocument/2006/relationships/tags" Target="../tags/tag91.xml"/><Relationship Id="rId38" Type="http://schemas.openxmlformats.org/officeDocument/2006/relationships/tags" Target="../tags/tag90.xml"/><Relationship Id="rId37" Type="http://schemas.openxmlformats.org/officeDocument/2006/relationships/tags" Target="../tags/tag89.xml"/><Relationship Id="rId36" Type="http://schemas.openxmlformats.org/officeDocument/2006/relationships/tags" Target="../tags/tag88.xml"/><Relationship Id="rId35" Type="http://schemas.openxmlformats.org/officeDocument/2006/relationships/tags" Target="../tags/tag87.xml"/><Relationship Id="rId34" Type="http://schemas.openxmlformats.org/officeDocument/2006/relationships/tags" Target="../tags/tag86.xml"/><Relationship Id="rId33" Type="http://schemas.openxmlformats.org/officeDocument/2006/relationships/tags" Target="../tags/tag85.xml"/><Relationship Id="rId32" Type="http://schemas.openxmlformats.org/officeDocument/2006/relationships/tags" Target="../tags/tag84.xml"/><Relationship Id="rId31" Type="http://schemas.openxmlformats.org/officeDocument/2006/relationships/tags" Target="../tags/tag83.xml"/><Relationship Id="rId30" Type="http://schemas.openxmlformats.org/officeDocument/2006/relationships/tags" Target="../tags/tag82.xml"/><Relationship Id="rId3" Type="http://schemas.openxmlformats.org/officeDocument/2006/relationships/tags" Target="../tags/tag55.xml"/><Relationship Id="rId29" Type="http://schemas.openxmlformats.org/officeDocument/2006/relationships/tags" Target="../tags/tag81.xml"/><Relationship Id="rId28" Type="http://schemas.openxmlformats.org/officeDocument/2006/relationships/tags" Target="../tags/tag80.xml"/><Relationship Id="rId27" Type="http://schemas.openxmlformats.org/officeDocument/2006/relationships/tags" Target="../tags/tag79.xml"/><Relationship Id="rId26" Type="http://schemas.openxmlformats.org/officeDocument/2006/relationships/tags" Target="../tags/tag78.xml"/><Relationship Id="rId25" Type="http://schemas.openxmlformats.org/officeDocument/2006/relationships/tags" Target="../tags/tag77.xml"/><Relationship Id="rId24" Type="http://schemas.openxmlformats.org/officeDocument/2006/relationships/tags" Target="../tags/tag76.xml"/><Relationship Id="rId23" Type="http://schemas.openxmlformats.org/officeDocument/2006/relationships/tags" Target="../tags/tag75.xml"/><Relationship Id="rId22" Type="http://schemas.openxmlformats.org/officeDocument/2006/relationships/tags" Target="../tags/tag74.xml"/><Relationship Id="rId21" Type="http://schemas.openxmlformats.org/officeDocument/2006/relationships/tags" Target="../tags/tag73.xml"/><Relationship Id="rId20" Type="http://schemas.openxmlformats.org/officeDocument/2006/relationships/tags" Target="../tags/tag72.xml"/><Relationship Id="rId2" Type="http://schemas.openxmlformats.org/officeDocument/2006/relationships/image" Target="../media/image5.png"/><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4.xml"/></Relationships>
</file>

<file path=ppt/slides/_rels/slide17.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0" Type="http://schemas.openxmlformats.org/officeDocument/2006/relationships/notesSlide" Target="../notesSlides/notesSlide16.xml"/><Relationship Id="rId2" Type="http://schemas.openxmlformats.org/officeDocument/2006/relationships/tags" Target="../tags/tag98.xml"/><Relationship Id="rId19" Type="http://schemas.openxmlformats.org/officeDocument/2006/relationships/slideLayout" Target="../slideLayouts/slideLayout2.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1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7" Type="http://schemas.openxmlformats.org/officeDocument/2006/relationships/notesSlide" Target="../notesSlides/notesSlide17.xml"/><Relationship Id="rId26" Type="http://schemas.openxmlformats.org/officeDocument/2006/relationships/slideLayout" Target="../slideLayouts/slideLayout2.xml"/><Relationship Id="rId25" Type="http://schemas.openxmlformats.org/officeDocument/2006/relationships/tags" Target="../tags/tag139.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tags" Target="../tags/tag116.xml"/><Relationship Id="rId19" Type="http://schemas.openxmlformats.org/officeDocument/2006/relationships/tags" Target="../tags/tag133.xml"/><Relationship Id="rId18" Type="http://schemas.openxmlformats.org/officeDocument/2006/relationships/tags" Target="../tags/tag132.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1.xml"/><Relationship Id="rId7" Type="http://schemas.openxmlformats.org/officeDocument/2006/relationships/tags" Target="../tags/tag141.xml"/><Relationship Id="rId6" Type="http://schemas.openxmlformats.org/officeDocument/2006/relationships/tags" Target="../tags/tag140.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0.xml"/><Relationship Id="rId3" Type="http://schemas.openxmlformats.org/officeDocument/2006/relationships/tags" Target="../tags/tag10.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1" Type="http://schemas.openxmlformats.org/officeDocument/2006/relationships/notesSlide" Target="../notesSlides/notesSlide19.xml"/><Relationship Id="rId20" Type="http://schemas.openxmlformats.org/officeDocument/2006/relationships/slideLayout" Target="../slideLayouts/slideLayout8.xml"/><Relationship Id="rId2" Type="http://schemas.openxmlformats.org/officeDocument/2006/relationships/tags" Target="../tags/tag143.xml"/><Relationship Id="rId19" Type="http://schemas.microsoft.com/office/2007/relationships/diagramDrawing" Target="../diagrams/drawing6.xml"/><Relationship Id="rId18" Type="http://schemas.openxmlformats.org/officeDocument/2006/relationships/diagramColors" Target="../diagrams/colors6.xml"/><Relationship Id="rId17" Type="http://schemas.openxmlformats.org/officeDocument/2006/relationships/diagramQuickStyle" Target="../diagrams/quickStyle6.xml"/><Relationship Id="rId16" Type="http://schemas.openxmlformats.org/officeDocument/2006/relationships/diagramLayout" Target="../diagrams/layout6.xml"/><Relationship Id="rId15" Type="http://schemas.openxmlformats.org/officeDocument/2006/relationships/diagramData" Target="../diagrams/data6.xml"/><Relationship Id="rId14" Type="http://schemas.openxmlformats.org/officeDocument/2006/relationships/tags" Target="../tags/tag155.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tags" Target="../tags/tag14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tags" Target="../tags/tag15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157.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158.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1.xml"/><Relationship Id="rId7" Type="http://schemas.openxmlformats.org/officeDocument/2006/relationships/tags" Target="../tags/tag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5" Type="http://schemas.openxmlformats.org/officeDocument/2006/relationships/notesSlide" Target="../notesSlides/notesSlide5.xml"/><Relationship Id="rId24" Type="http://schemas.openxmlformats.org/officeDocument/2006/relationships/slideLayout" Target="../slideLayouts/slideLayout8.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背景"/>
          <p:cNvPicPr>
            <a:picLocks noChangeAspect="1"/>
          </p:cNvPicPr>
          <p:nvPr/>
        </p:nvPicPr>
        <p:blipFill>
          <a:blip r:embed="rId1"/>
          <a:stretch>
            <a:fillRect/>
          </a:stretch>
        </p:blipFill>
        <p:spPr>
          <a:xfrm>
            <a:off x="-215265" y="0"/>
            <a:ext cx="12530455" cy="7048500"/>
          </a:xfrm>
          <a:prstGeom prst="rect">
            <a:avLst/>
          </a:prstGeom>
        </p:spPr>
      </p:pic>
      <p:sp>
        <p:nvSpPr>
          <p:cNvPr id="6" name="文本框 5"/>
          <p:cNvSpPr txBox="1"/>
          <p:nvPr/>
        </p:nvSpPr>
        <p:spPr>
          <a:xfrm>
            <a:off x="1693545" y="2149475"/>
            <a:ext cx="9051925" cy="829945"/>
          </a:xfrm>
          <a:prstGeom prst="rect">
            <a:avLst/>
          </a:prstGeom>
          <a:noFill/>
        </p:spPr>
        <p:txBody>
          <a:bodyPr wrap="square" rtlCol="0">
            <a:spAutoFit/>
          </a:bodyPr>
          <a:p>
            <a:r>
              <a:rPr lang="zh-CN" altLang="en-US" sz="4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2022全国网民网络安全感满意度</a:t>
            </a:r>
            <a:endParaRPr lang="zh-CN" altLang="en-US" sz="4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endParaRPr>
          </a:p>
        </p:txBody>
      </p:sp>
      <p:sp>
        <p:nvSpPr>
          <p:cNvPr id="7" name="文本框 6"/>
          <p:cNvSpPr txBox="1"/>
          <p:nvPr/>
        </p:nvSpPr>
        <p:spPr>
          <a:xfrm>
            <a:off x="3401060" y="3112135"/>
            <a:ext cx="5636895" cy="1014730"/>
          </a:xfrm>
          <a:prstGeom prst="rect">
            <a:avLst/>
          </a:prstGeom>
          <a:noFill/>
        </p:spPr>
        <p:txBody>
          <a:bodyPr wrap="square" rtlCol="0">
            <a:spAutoFit/>
          </a:bodyPr>
          <a:p>
            <a:r>
              <a:rPr lang="zh-CN" altLang="en-US" sz="6000" b="1">
                <a:gradFill>
                  <a:gsLst>
                    <a:gs pos="0">
                      <a:srgbClr val="DCC162"/>
                    </a:gs>
                    <a:gs pos="35000">
                      <a:srgbClr val="F9F5AF"/>
                    </a:gs>
                    <a:gs pos="61000">
                      <a:srgbClr val="F3D07D"/>
                    </a:gs>
                    <a:gs pos="100000">
                      <a:srgbClr val="F9F5AF"/>
                    </a:gs>
                  </a:gsLst>
                  <a:lin ang="5400000" scaled="0"/>
                </a:gradFill>
                <a:effectLst>
                  <a:outerShdw blurRad="50800" dist="25400" dir="5400000" algn="ctr" rotWithShape="0">
                    <a:srgbClr val="033884">
                      <a:alpha val="100000"/>
                    </a:srgbClr>
                  </a:outerShdw>
                </a:effectLst>
              </a:rPr>
              <a:t>调查报告发布周</a:t>
            </a:r>
            <a:endParaRPr lang="zh-CN" altLang="en-US" sz="6000" b="1">
              <a:gradFill>
                <a:gsLst>
                  <a:gs pos="0">
                    <a:srgbClr val="DCC162"/>
                  </a:gs>
                  <a:gs pos="35000">
                    <a:srgbClr val="F9F5AF"/>
                  </a:gs>
                  <a:gs pos="61000">
                    <a:srgbClr val="F3D07D"/>
                  </a:gs>
                  <a:gs pos="100000">
                    <a:srgbClr val="F9F5AF"/>
                  </a:gs>
                </a:gsLst>
                <a:lin ang="5400000" scaled="0"/>
              </a:gradFill>
              <a:effectLst>
                <a:outerShdw blurRad="50800" dist="25400" dir="5400000" algn="ctr" rotWithShape="0">
                  <a:srgbClr val="033884">
                    <a:alpha val="100000"/>
                  </a:srgbClr>
                </a:outerShdw>
              </a:effectLst>
            </a:endParaRPr>
          </a:p>
        </p:txBody>
      </p:sp>
      <p:pic>
        <p:nvPicPr>
          <p:cNvPr id="8" name="图片 7" descr="logo"/>
          <p:cNvPicPr>
            <a:picLocks noChangeAspect="1"/>
          </p:cNvPicPr>
          <p:nvPr/>
        </p:nvPicPr>
        <p:blipFill>
          <a:blip r:embed="rId2"/>
          <a:stretch>
            <a:fillRect/>
          </a:stretch>
        </p:blipFill>
        <p:spPr>
          <a:xfrm>
            <a:off x="4004628" y="497840"/>
            <a:ext cx="4429760" cy="1464310"/>
          </a:xfrm>
          <a:prstGeom prst="rect">
            <a:avLst/>
          </a:prstGeom>
        </p:spPr>
      </p:pic>
      <p:sp>
        <p:nvSpPr>
          <p:cNvPr id="2" name="文本框 1"/>
          <p:cNvSpPr txBox="1"/>
          <p:nvPr/>
        </p:nvSpPr>
        <p:spPr>
          <a:xfrm>
            <a:off x="3385185" y="4363085"/>
            <a:ext cx="5420995" cy="521970"/>
          </a:xfrm>
          <a:prstGeom prst="rect">
            <a:avLst/>
          </a:prstGeom>
          <a:noFill/>
        </p:spPr>
        <p:txBody>
          <a:bodyPr wrap="square" rtlCol="0">
            <a:spAutoFit/>
          </a:bodyPr>
          <a:p>
            <a:pPr algn="ct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2022</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年</a:t>
            </a: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12</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月</a:t>
            </a: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12</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日</a:t>
            </a: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-12</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月</a:t>
            </a: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18</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日</a:t>
            </a:r>
            <a:endPar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126615" y="466090"/>
            <a:ext cx="755142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网络安全态势与网络安全感认知</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2" name="文本框 1"/>
          <p:cNvSpPr txBox="1"/>
          <p:nvPr/>
        </p:nvSpPr>
        <p:spPr>
          <a:xfrm>
            <a:off x="2033905" y="3914140"/>
            <a:ext cx="8367395" cy="906780"/>
          </a:xfrm>
          <a:prstGeom prst="rect">
            <a:avLst/>
          </a:prstGeom>
          <a:noFill/>
          <a:ln w="9525">
            <a:noFill/>
          </a:ln>
        </p:spPr>
        <p:txBody>
          <a:bodyPr wrap="square">
            <a:noAutofit/>
          </a:bodyPr>
          <a:lstStyle/>
          <a:p>
            <a:pPr indent="304800"/>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nSpc>
                <a:spcPct val="150000"/>
              </a:lnSpc>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nSpc>
                <a:spcPct val="150000"/>
              </a:lnSpc>
            </a:pP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从以上三项数据来看，</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a:t>
            </a:r>
            <a:r>
              <a:rPr lang="en-US" altLang="zh-CN"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53.1%</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网民知道向监督管理机关投诉维权，向朋友求助、不在使用此网站、向互联网平台投诉占比</a:t>
            </a: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46.9%</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41" name="Кружок"/>
          <p:cNvSpPr/>
          <p:nvPr>
            <p:custDataLst>
              <p:tags r:id="rId1"/>
            </p:custDataLst>
          </p:nvPr>
        </p:nvSpPr>
        <p:spPr>
          <a:xfrm>
            <a:off x="4016427" y="2358372"/>
            <a:ext cx="1019089" cy="1019090"/>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2" name="Фигура"/>
          <p:cNvSpPr/>
          <p:nvPr>
            <p:custDataLst>
              <p:tags r:id="rId2"/>
            </p:custDataLst>
          </p:nvPr>
        </p:nvSpPr>
        <p:spPr>
          <a:xfrm>
            <a:off x="3899603" y="2242144"/>
            <a:ext cx="1523672" cy="1249667"/>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2196F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dirty="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53" name="Text Box 3"/>
          <p:cNvSpPr txBox="1"/>
          <p:nvPr>
            <p:custDataLst>
              <p:tags r:id="rId3"/>
            </p:custDataLst>
          </p:nvPr>
        </p:nvSpPr>
        <p:spPr>
          <a:xfrm>
            <a:off x="4014862" y="2484712"/>
            <a:ext cx="1016356" cy="766462"/>
          </a:xfrm>
          <a:prstGeom prst="rect">
            <a:avLst/>
          </a:prstGeom>
          <a:noFill/>
          <a:ln w="12700" cap="flat">
            <a:noFill/>
            <a:miter lim="400000"/>
          </a:ln>
          <a:effectLst/>
        </p:spPr>
        <p:txBody>
          <a:bodyPr wrap="square" lIns="90000" tIns="46800" rIns="90000" bIns="46800" numCol="1" anchor="ctr">
            <a:normAutofit lnSpcReduction="10000"/>
          </a:bodyPr>
          <a:lstStyle>
            <a:lvl1pPr>
              <a:lnSpc>
                <a:spcPct val="90000"/>
              </a:lnSpc>
              <a:defRPr sz="3500" b="0">
                <a:solidFill>
                  <a:srgbClr val="252D30"/>
                </a:solidFill>
                <a:latin typeface="Impact" panose="020B0806030902050204"/>
                <a:ea typeface="Impact" panose="020B0806030902050204"/>
                <a:cs typeface="Impact" panose="020B0806030902050204"/>
                <a:sym typeface="Impact" panose="020B0806030902050204"/>
              </a:defRPr>
            </a:lvl1pPr>
          </a:lstStyle>
          <a:p>
            <a:pPr lvl="0" algn="ctr" defTabSz="457200">
              <a:lnSpc>
                <a:spcPct val="120000"/>
              </a:lnSpc>
              <a:defRPr/>
            </a:pPr>
            <a:r>
              <a:rPr lang="en-US" sz="2000" b="1"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17.37%</a:t>
            </a:r>
            <a:endParaRPr lang="en-US" sz="2000" b="1"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25" name="Линия"/>
          <p:cNvSpPr/>
          <p:nvPr>
            <p:custDataLst>
              <p:tags r:id="rId4"/>
            </p:custDataLst>
          </p:nvPr>
        </p:nvSpPr>
        <p:spPr>
          <a:xfrm>
            <a:off x="4525971" y="3329504"/>
            <a:ext cx="1" cy="460417"/>
          </a:xfrm>
          <a:prstGeom prst="line">
            <a:avLst/>
          </a:prstGeom>
          <a:noFill/>
          <a:ln w="25400" cap="flat">
            <a:solidFill>
              <a:sysClr val="window" lastClr="FFFFFF">
                <a:lumMod val="85000"/>
              </a:sysClr>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3292475" y="3822700"/>
            <a:ext cx="2737485" cy="539115"/>
          </a:xfrm>
          <a:prstGeom prst="rect">
            <a:avLst/>
          </a:prstGeom>
        </p:spPr>
        <p:txBody>
          <a:bodyPr wrap="square" bIns="0" anchor="ctr" anchorCtr="0">
            <a:noAutofit/>
          </a:bodyPr>
          <a:lstStyle/>
          <a:p>
            <a:pPr lvl="0" algn="ctr" defTabSz="457200">
              <a:lnSpc>
                <a:spcPct val="120000"/>
              </a:lnSpc>
              <a:defRPr/>
            </a:pPr>
            <a:r>
              <a:rPr lang="zh-CN" altLang="en-US" sz="19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向网信办</a:t>
            </a:r>
            <a:r>
              <a:rPr lang="en-US" altLang="zh-CN" sz="19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12377</a:t>
            </a:r>
            <a:endParaRPr lang="zh-CN" altLang="en-US" sz="19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3" name="Кружок"/>
          <p:cNvSpPr/>
          <p:nvPr>
            <p:custDataLst>
              <p:tags r:id="rId6"/>
            </p:custDataLst>
          </p:nvPr>
        </p:nvSpPr>
        <p:spPr>
          <a:xfrm>
            <a:off x="6609576" y="2358372"/>
            <a:ext cx="1019089" cy="1019090"/>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4" name="Фигура"/>
          <p:cNvSpPr/>
          <p:nvPr>
            <p:custDataLst>
              <p:tags r:id="rId7"/>
            </p:custDataLst>
          </p:nvPr>
        </p:nvSpPr>
        <p:spPr>
          <a:xfrm flipV="1">
            <a:off x="6496448" y="2242144"/>
            <a:ext cx="1523672" cy="1249667"/>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38A9C9"/>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54" name="Text Box 3"/>
          <p:cNvSpPr txBox="1"/>
          <p:nvPr>
            <p:custDataLst>
              <p:tags r:id="rId8"/>
            </p:custDataLst>
          </p:nvPr>
        </p:nvSpPr>
        <p:spPr>
          <a:xfrm>
            <a:off x="6684169" y="2484640"/>
            <a:ext cx="869905" cy="766554"/>
          </a:xfrm>
          <a:prstGeom prst="rect">
            <a:avLst/>
          </a:prstGeom>
          <a:noFill/>
          <a:ln w="12700" cap="flat">
            <a:noFill/>
            <a:miter lim="400000"/>
          </a:ln>
          <a:effectLst/>
        </p:spPr>
        <p:txBody>
          <a:bodyPr wrap="square" lIns="90000" tIns="46800" rIns="90000" bIns="46800" numCol="1" anchor="ctr">
            <a:normAutofit/>
          </a:bodyPr>
          <a:lstStyle>
            <a:defPPr>
              <a:defRPr lang="en-US"/>
            </a:defPPr>
            <a:lvl1pPr algn="ctr">
              <a:lnSpc>
                <a:spcPct val="100000"/>
              </a:lnSpc>
              <a:defRPr sz="1600" b="0">
                <a:cs typeface="Impact" panose="020B0806030902050204"/>
              </a:defRPr>
            </a:lvl1pPr>
          </a:lstStyle>
          <a:p>
            <a:pPr lvl="0" defTabSz="457200">
              <a:lnSpc>
                <a:spcPct val="120000"/>
              </a:lnSpc>
              <a:defRPr/>
            </a:pPr>
            <a:r>
              <a:rPr lang="en-US" altLang="zh-CN" sz="2000" b="1"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17%</a:t>
            </a:r>
            <a:endParaRPr lang="en-US" altLang="zh-CN" sz="2000" b="1"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9" name="Линия"/>
          <p:cNvSpPr/>
          <p:nvPr>
            <p:custDataLst>
              <p:tags r:id="rId9"/>
            </p:custDataLst>
          </p:nvPr>
        </p:nvSpPr>
        <p:spPr>
          <a:xfrm>
            <a:off x="7119122" y="1945915"/>
            <a:ext cx="1" cy="460417"/>
          </a:xfrm>
          <a:prstGeom prst="line">
            <a:avLst/>
          </a:prstGeom>
          <a:noFill/>
          <a:ln w="25400" cap="flat">
            <a:solidFill>
              <a:sysClr val="window" lastClr="FFFFFF">
                <a:lumMod val="85000"/>
              </a:sysClr>
            </a:solidFill>
            <a:prstDash val="solid"/>
            <a:miter lim="400000"/>
            <a:headEnd type="oval"/>
            <a:tailEnd w="med" len="med"/>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5" name="矩形 74"/>
          <p:cNvSpPr/>
          <p:nvPr>
            <p:custDataLst>
              <p:tags r:id="rId10"/>
            </p:custDataLst>
          </p:nvPr>
        </p:nvSpPr>
        <p:spPr>
          <a:xfrm>
            <a:off x="5588000" y="1171575"/>
            <a:ext cx="3061335" cy="648335"/>
          </a:xfrm>
          <a:prstGeom prst="rect">
            <a:avLst/>
          </a:prstGeom>
        </p:spPr>
        <p:txBody>
          <a:bodyPr wrap="square" tIns="0" anchor="ctr" anchorCtr="0">
            <a:noAutofit/>
          </a:bodyPr>
          <a:lstStyle/>
          <a:p>
            <a:pPr lvl="0" algn="ctr" defTabSz="457200">
              <a:lnSpc>
                <a:spcPct val="120000"/>
              </a:lnSpc>
              <a:defRPr/>
            </a:pPr>
            <a:r>
              <a:rPr lang="zh-CN" altLang="en-US" sz="20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打</a:t>
            </a:r>
            <a:r>
              <a:rPr lang="en-US" altLang="zh-CN" sz="20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110</a:t>
            </a:r>
            <a:r>
              <a:rPr lang="zh-CN" altLang="en-US" sz="20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或反诈</a:t>
            </a:r>
            <a:endParaRPr lang="zh-CN" altLang="en-US" sz="20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8" name="矩形 77"/>
          <p:cNvSpPr/>
          <p:nvPr>
            <p:custDataLst>
              <p:tags r:id="rId11"/>
            </p:custDataLst>
          </p:nvPr>
        </p:nvSpPr>
        <p:spPr>
          <a:xfrm>
            <a:off x="5776595" y="831850"/>
            <a:ext cx="2959100" cy="609600"/>
          </a:xfrm>
          <a:prstGeom prst="rect">
            <a:avLst/>
          </a:prstGeom>
        </p:spPr>
        <p:txBody>
          <a:bodyPr wrap="square" bIns="0" anchor="b">
            <a:normAutofit/>
          </a:bodyPr>
          <a:lstStyle/>
          <a:p>
            <a:pPr lvl="0" algn="ctr" defTabSz="457200">
              <a:lnSpc>
                <a:spcPct val="130000"/>
              </a:lnSpc>
              <a:defRPr/>
            </a:pPr>
            <a:r>
              <a:rPr lang="zh-CN" altLang="en-US" sz="1400" kern="100" spc="15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400" kern="100" spc="15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5" name="Кружок"/>
          <p:cNvSpPr/>
          <p:nvPr>
            <p:custDataLst>
              <p:tags r:id="rId12"/>
            </p:custDataLst>
          </p:nvPr>
        </p:nvSpPr>
        <p:spPr>
          <a:xfrm>
            <a:off x="9206422" y="2358372"/>
            <a:ext cx="1019089" cy="1019090"/>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6" name="Фигура"/>
          <p:cNvSpPr/>
          <p:nvPr>
            <p:custDataLst>
              <p:tags r:id="rId13"/>
            </p:custDataLst>
          </p:nvPr>
        </p:nvSpPr>
        <p:spPr>
          <a:xfrm>
            <a:off x="9089600" y="2242144"/>
            <a:ext cx="1523672" cy="1249667"/>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2196F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55" name="Text Box 3"/>
          <p:cNvSpPr txBox="1"/>
          <p:nvPr>
            <p:custDataLst>
              <p:tags r:id="rId14"/>
            </p:custDataLst>
          </p:nvPr>
        </p:nvSpPr>
        <p:spPr>
          <a:xfrm>
            <a:off x="9185931" y="2484712"/>
            <a:ext cx="1039727" cy="766462"/>
          </a:xfrm>
          <a:prstGeom prst="rect">
            <a:avLst/>
          </a:prstGeom>
          <a:noFill/>
          <a:ln w="12700" cap="flat">
            <a:noFill/>
            <a:miter lim="400000"/>
          </a:ln>
          <a:effectLst/>
        </p:spPr>
        <p:txBody>
          <a:bodyPr wrap="square" lIns="90000" tIns="46800" rIns="90000" bIns="46800" numCol="1" anchor="ctr">
            <a:normAutofit lnSpcReduction="10000"/>
          </a:bodyPr>
          <a:lstStyle>
            <a:defPPr>
              <a:defRPr lang="en-US"/>
            </a:defPPr>
            <a:lvl1pPr algn="ctr">
              <a:lnSpc>
                <a:spcPct val="100000"/>
              </a:lnSpc>
              <a:defRPr sz="1600" b="0">
                <a:cs typeface="Impact" panose="020B0806030902050204"/>
              </a:defRPr>
            </a:lvl1pPr>
          </a:lstStyle>
          <a:p>
            <a:pPr lvl="0" defTabSz="457200">
              <a:lnSpc>
                <a:spcPct val="120000"/>
              </a:lnSpc>
              <a:defRPr/>
            </a:pPr>
            <a:r>
              <a:rPr lang="en-US" altLang="zh-CN" sz="2000" b="1"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18.87%</a:t>
            </a:r>
            <a:endParaRPr lang="en-US" altLang="zh-CN" sz="2000" b="1"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31" name="Линия"/>
          <p:cNvSpPr/>
          <p:nvPr>
            <p:custDataLst>
              <p:tags r:id="rId15"/>
            </p:custDataLst>
          </p:nvPr>
        </p:nvSpPr>
        <p:spPr>
          <a:xfrm>
            <a:off x="9729562" y="3329504"/>
            <a:ext cx="1" cy="460417"/>
          </a:xfrm>
          <a:prstGeom prst="line">
            <a:avLst/>
          </a:prstGeom>
          <a:noFill/>
          <a:ln w="25400" cap="flat">
            <a:solidFill>
              <a:sysClr val="window" lastClr="FFFFFF">
                <a:lumMod val="85000"/>
              </a:sysClr>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3" name="矩形 52"/>
          <p:cNvSpPr/>
          <p:nvPr>
            <p:custDataLst>
              <p:tags r:id="rId16"/>
            </p:custDataLst>
          </p:nvPr>
        </p:nvSpPr>
        <p:spPr>
          <a:xfrm>
            <a:off x="8838817" y="3882751"/>
            <a:ext cx="1754298" cy="411226"/>
          </a:xfrm>
          <a:prstGeom prst="rect">
            <a:avLst/>
          </a:prstGeom>
        </p:spPr>
        <p:txBody>
          <a:bodyPr wrap="square" bIns="0" anchor="ctr" anchorCtr="0">
            <a:normAutofit/>
          </a:bodyPr>
          <a:lstStyle/>
          <a:p>
            <a:pPr lvl="0" algn="ctr" defTabSz="457200">
              <a:lnSpc>
                <a:spcPct val="120000"/>
              </a:lnSpc>
              <a:defRPr/>
            </a:pPr>
            <a:r>
              <a:rPr lang="zh-CN" altLang="en-US" sz="20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公安部</a:t>
            </a:r>
            <a:endParaRPr lang="zh-CN" altLang="en-US" sz="2000" b="1" spc="3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文本框 2"/>
          <p:cNvSpPr txBox="1"/>
          <p:nvPr/>
        </p:nvSpPr>
        <p:spPr>
          <a:xfrm>
            <a:off x="1246505" y="2484755"/>
            <a:ext cx="1579880" cy="706755"/>
          </a:xfrm>
          <a:prstGeom prst="rect">
            <a:avLst/>
          </a:prstGeom>
          <a:noFill/>
        </p:spPr>
        <p:txBody>
          <a:bodyPr wrap="square" rtlCol="0">
            <a:spAutoFit/>
          </a:bodyPr>
          <a:lstStyle/>
          <a:p>
            <a:r>
              <a:rPr lang="zh-CN" altLang="en-US" sz="2000" b="1"/>
              <a:t>遭遇网络安全</a:t>
            </a:r>
            <a:r>
              <a:rPr lang="zh-CN" altLang="en-US" sz="2000" b="1"/>
              <a:t>应对举措</a:t>
            </a:r>
            <a:endParaRPr lang="zh-CN" altLang="en-US" sz="2000" b="1"/>
          </a:p>
        </p:txBody>
      </p:sp>
      <p:sp>
        <p:nvSpPr>
          <p:cNvPr id="26" name="右箭头 25"/>
          <p:cNvSpPr/>
          <p:nvPr/>
        </p:nvSpPr>
        <p:spPr>
          <a:xfrm>
            <a:off x="2882900" y="2679065"/>
            <a:ext cx="591820" cy="377825"/>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752600" y="548005"/>
            <a:ext cx="9476105" cy="4603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en-US" altLang="zh-CN" sz="2400" b="1" dirty="0">
                <a:solidFill>
                  <a:schemeClr val="tx1">
                    <a:lumMod val="75000"/>
                    <a:lumOff val="25000"/>
                  </a:schemeClr>
                </a:solidFill>
                <a:cs typeface="微软雅黑" panose="020B0503020204020204" pitchFamily="34" charset="-122"/>
                <a:sym typeface="Arial" panose="020B0604020202020204" pitchFamily="34" charset="0"/>
              </a:rPr>
              <a:t>2022</a:t>
            </a:r>
            <a:r>
              <a:rPr lang="zh-CN" altLang="en-US" sz="2400" b="1" dirty="0">
                <a:solidFill>
                  <a:schemeClr val="tx1">
                    <a:lumMod val="75000"/>
                    <a:lumOff val="25000"/>
                  </a:schemeClr>
                </a:solidFill>
                <a:cs typeface="微软雅黑" panose="020B0503020204020204" pitchFamily="34" charset="-122"/>
                <a:sym typeface="Arial" panose="020B0604020202020204" pitchFamily="34" charset="0"/>
              </a:rPr>
              <a:t>年网民对政府监管、平台责任、法治建设方面对比</a:t>
            </a:r>
            <a:endParaRPr lang="zh-CN" altLang="en-US" sz="2400" b="1" dirty="0">
              <a:solidFill>
                <a:schemeClr val="tx1">
                  <a:lumMod val="75000"/>
                  <a:lumOff val="25000"/>
                </a:schemeClr>
              </a:solidFill>
              <a:cs typeface="微软雅黑" panose="020B0503020204020204" pitchFamily="34" charset="-122"/>
              <a:sym typeface="Arial" panose="020B0604020202020204" pitchFamily="34" charset="0"/>
            </a:endParaRPr>
          </a:p>
        </p:txBody>
      </p:sp>
      <p:graphicFrame>
        <p:nvGraphicFramePr>
          <p:cNvPr id="19" name="图表 18"/>
          <p:cNvGraphicFramePr/>
          <p:nvPr/>
        </p:nvGraphicFramePr>
        <p:xfrm>
          <a:off x="1544955" y="1240790"/>
          <a:ext cx="9375140" cy="3868420"/>
        </p:xfrm>
        <a:graphic>
          <a:graphicData uri="http://schemas.openxmlformats.org/drawingml/2006/chart">
            <c:chart xmlns:c="http://schemas.openxmlformats.org/drawingml/2006/chart" xmlns:r="http://schemas.openxmlformats.org/officeDocument/2006/relationships" r:id="rId1"/>
          </a:graphicData>
        </a:graphic>
      </p:graphicFrame>
      <p:sp>
        <p:nvSpPr>
          <p:cNvPr id="21" name="文本框 20"/>
          <p:cNvSpPr txBox="1"/>
          <p:nvPr/>
        </p:nvSpPr>
        <p:spPr>
          <a:xfrm>
            <a:off x="2235835" y="5109210"/>
            <a:ext cx="8509000" cy="922020"/>
          </a:xfrm>
          <a:prstGeom prst="rect">
            <a:avLst/>
          </a:prstGeom>
          <a:noFill/>
        </p:spPr>
        <p:txBody>
          <a:bodyPr wrap="square" rtlCol="0">
            <a:spAutoFit/>
          </a:bodyPr>
          <a:lstStyle/>
          <a:p>
            <a:pPr>
              <a:lnSpc>
                <a:spcPct val="150000"/>
              </a:lnSpc>
            </a:pPr>
            <a:r>
              <a:rPr lang="zh-CN" altLang="en-US"/>
              <a:t>网民对政府在网络监督和执法满意度方面排第一，占比</a:t>
            </a:r>
            <a:r>
              <a:rPr lang="en-US" altLang="zh-CN"/>
              <a:t>60.07%</a:t>
            </a:r>
            <a:r>
              <a:rPr lang="zh-CN" altLang="en-US"/>
              <a:t>、其次是法制建设和依法治理满意度方面</a:t>
            </a:r>
            <a:r>
              <a:rPr lang="en-US" altLang="zh-CN"/>
              <a:t>58.04%</a:t>
            </a:r>
            <a:r>
              <a:rPr lang="zh-CN" altLang="en-US"/>
              <a:t>，互联网企业履行网络安全责任方面是</a:t>
            </a:r>
            <a:r>
              <a:rPr lang="en-US" altLang="zh-CN"/>
              <a:t>54.65%</a:t>
            </a:r>
            <a:r>
              <a:rPr lang="zh-CN" altLang="en-US"/>
              <a:t>。</a:t>
            </a:r>
            <a:endParaRPr lang="zh-CN" altLang="en-US"/>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287145" y="517525"/>
            <a:ext cx="9476105"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en-US" altLang="zh-CN" sz="3200" b="1" dirty="0">
                <a:solidFill>
                  <a:schemeClr val="tx1">
                    <a:lumMod val="75000"/>
                    <a:lumOff val="25000"/>
                  </a:schemeClr>
                </a:solidFill>
                <a:latin typeface="Arial" panose="020B0604020202020204" pitchFamily="34" charset="0"/>
                <a:cs typeface="+mn-ea"/>
                <a:sym typeface="Arial" panose="020B0604020202020204" pitchFamily="34" charset="0"/>
              </a:rPr>
              <a:t>2022</a:t>
            </a: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年网民对网络诚信变化认知</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14" name="文本框 13"/>
          <p:cNvSpPr txBox="1"/>
          <p:nvPr/>
        </p:nvSpPr>
        <p:spPr>
          <a:xfrm>
            <a:off x="1661795" y="957580"/>
            <a:ext cx="9434195" cy="1733550"/>
          </a:xfrm>
          <a:prstGeom prst="rect">
            <a:avLst/>
          </a:prstGeom>
          <a:noFill/>
          <a:ln w="9525">
            <a:noFill/>
          </a:ln>
        </p:spPr>
        <p:txBody>
          <a:bodyPr>
            <a:noAutofit/>
          </a:bodyPr>
          <a:lstStyle/>
          <a:p>
            <a:pPr indent="304800">
              <a:lnSpc>
                <a:spcPct val="150000"/>
              </a:lnSpc>
            </a:pPr>
            <a:r>
              <a:rPr lang="zh-CN"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在网络诚信状况方面，与去年相比，</a:t>
            </a:r>
            <a:r>
              <a:rPr lang="en-US"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24.89%</a:t>
            </a:r>
            <a:r>
              <a:rPr lang="zh-CN"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的公众网民认为网络安全状况明显提升，</a:t>
            </a:r>
            <a:r>
              <a:rPr lang="en-US"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38.15%</a:t>
            </a:r>
            <a:r>
              <a:rPr lang="zh-CN"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的公众网民认为有略有改善</a:t>
            </a: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200000"/>
              </a:lnSpc>
            </a:pP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对在网络空间上遭遇欺骗言行的现状为：</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对网络诈骗渗透率的评价，</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数据显示有</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36.42</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%的公众网民遇到网络诈骗现象，</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63.58%</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偶尔极少遇到。</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00000"/>
              </a:lnSpc>
            </a:pP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0" name="图示 19"/>
          <p:cNvGraphicFramePr/>
          <p:nvPr/>
        </p:nvGraphicFramePr>
        <p:xfrm>
          <a:off x="1556385" y="2527300"/>
          <a:ext cx="9473565" cy="7886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3" name="图示 22"/>
          <p:cNvGraphicFramePr/>
          <p:nvPr/>
        </p:nvGraphicFramePr>
        <p:xfrm>
          <a:off x="1556385" y="4432300"/>
          <a:ext cx="9760585" cy="10433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23185" y="466090"/>
            <a:ext cx="755142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网民对网络购物安全状况认知</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100" name="文本框 99"/>
          <p:cNvSpPr txBox="1"/>
          <p:nvPr/>
        </p:nvSpPr>
        <p:spPr>
          <a:xfrm>
            <a:off x="1469390" y="1049655"/>
            <a:ext cx="9395460" cy="1337945"/>
          </a:xfrm>
          <a:prstGeom prst="rect">
            <a:avLst/>
          </a:prstGeom>
          <a:noFill/>
          <a:ln w="9525">
            <a:noFill/>
          </a:ln>
        </p:spPr>
        <p:txBody>
          <a:bodyPr wrap="square">
            <a:spAutoFit/>
          </a:bodyPr>
          <a:lstStyle/>
          <a:p>
            <a:pPr indent="304800">
              <a:lnSpc>
                <a:spcPct val="150000"/>
              </a:lnSpc>
            </a:pP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网民对网络购物安全状况满意度评价：认为</a:t>
            </a:r>
            <a:r>
              <a:rPr lang="zh-CN"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满意以上的占</a:t>
            </a:r>
            <a:r>
              <a:rPr lang="en-US"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57.12%</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，其中</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14.24%</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公众网民认为非常满意，</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42.88%</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认为满意。</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33.88%</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认为一般。</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9.00%</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认为不满意或非常不满意，其中</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6.38%</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认为不满意，</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2.62%</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认为非常不满意。</a:t>
            </a:r>
            <a:endParaRPr lang="zh-CN" alt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316990" y="2483803"/>
            <a:ext cx="5080000" cy="368300"/>
          </a:xfrm>
          <a:prstGeom prst="rect">
            <a:avLst/>
          </a:prstGeom>
          <a:noFill/>
          <a:ln w="9525">
            <a:noFill/>
          </a:ln>
        </p:spPr>
        <p:txBody>
          <a:bodyPr>
            <a:spAutoFit/>
          </a:bodyPr>
          <a:lstStyle/>
          <a:p>
            <a:pPr indent="304800"/>
            <a:r>
              <a:rPr lang="zh-CN">
                <a:solidFill>
                  <a:srgbClr val="000000"/>
                </a:solidFill>
                <a:latin typeface="微软雅黑" panose="020B0503020204020204" pitchFamily="34" charset="-122"/>
                <a:ea typeface="微软雅黑" panose="020B0503020204020204" pitchFamily="34" charset="-122"/>
              </a:rPr>
              <a:t>公众网民对网购中遇到需要维权的痛点问题为</a:t>
            </a:r>
            <a:r>
              <a:rPr lang="zh-CN" b="1">
                <a:solidFill>
                  <a:srgbClr val="000000"/>
                </a:solidFill>
                <a:latin typeface="微软雅黑" panose="020B0503020204020204" pitchFamily="34" charset="-122"/>
                <a:ea typeface="微软雅黑" panose="020B0503020204020204" pitchFamily="34" charset="-122"/>
              </a:rPr>
              <a:t>：</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60195" y="3921760"/>
            <a:ext cx="8897620" cy="1753235"/>
          </a:xfrm>
          <a:prstGeom prst="rect">
            <a:avLst/>
          </a:prstGeom>
          <a:noFill/>
          <a:ln w="9525">
            <a:noFill/>
          </a:ln>
        </p:spPr>
        <p:txBody>
          <a:bodyPr wrap="square">
            <a:spAutoFit/>
          </a:bodyPr>
          <a:lstStyle/>
          <a:p>
            <a:pPr indent="304800">
              <a:lnSpc>
                <a:spcPct val="150000"/>
              </a:lnSpc>
            </a:pP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公众网民认为网络购物维权的难点是：排第一位的是维权程序麻烦，成功率低（选择率</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30.96%</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），第二位是对侵权消费者权益的行为处罚力度不够（选择率</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25%</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），第三位是申诉无门，不知道找什么机构（选择率</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23.34%</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），第四位是消费者缺乏专业法律维权知识（选择率</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11.09%</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），第五位是消费者维权意识薄弱其他（选择率</a:t>
            </a:r>
            <a:r>
              <a:rPr 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9.6%</a:t>
            </a:r>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6" name="图示 15"/>
          <p:cNvGraphicFramePr/>
          <p:nvPr/>
        </p:nvGraphicFramePr>
        <p:xfrm>
          <a:off x="1009650" y="3002280"/>
          <a:ext cx="10173335" cy="7689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26615" y="466090"/>
            <a:ext cx="755142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网民对个人信息保护方面的认知</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graphicFrame>
        <p:nvGraphicFramePr>
          <p:cNvPr id="55" name="图表 54"/>
          <p:cNvGraphicFramePr/>
          <p:nvPr/>
        </p:nvGraphicFramePr>
        <p:xfrm>
          <a:off x="6123305" y="1353185"/>
          <a:ext cx="5361305" cy="3775710"/>
        </p:xfrm>
        <a:graphic>
          <a:graphicData uri="http://schemas.openxmlformats.org/drawingml/2006/chart">
            <c:chart xmlns:c="http://schemas.openxmlformats.org/drawingml/2006/chart" xmlns:r="http://schemas.openxmlformats.org/officeDocument/2006/relationships" r:id="rId1"/>
          </a:graphicData>
        </a:graphic>
      </p:graphicFrame>
      <p:sp>
        <p:nvSpPr>
          <p:cNvPr id="56" name="文本框 55"/>
          <p:cNvSpPr txBox="1"/>
          <p:nvPr/>
        </p:nvSpPr>
        <p:spPr>
          <a:xfrm>
            <a:off x="829945" y="1423035"/>
            <a:ext cx="5293360" cy="1066800"/>
          </a:xfrm>
          <a:prstGeom prst="rect">
            <a:avLst/>
          </a:prstGeom>
          <a:noFill/>
        </p:spPr>
        <p:txBody>
          <a:bodyPr wrap="square" rtlCol="0" anchor="t">
            <a:noAutofit/>
          </a:bodyPr>
          <a:lstStyle/>
          <a:p>
            <a:pPr>
              <a:lnSpc>
                <a:spcPct val="150000"/>
              </a:lnSpc>
              <a:defRPr/>
            </a:pPr>
            <a:r>
              <a: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《个人信息保护法》实施一周年，整体趋势利好：</a:t>
            </a:r>
            <a:endPara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defRPr/>
            </a:pPr>
            <a:r>
              <a: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个人信息保护评价方面</a:t>
            </a:r>
            <a:r>
              <a: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，认为一般和比较好的比去年整体提升</a:t>
            </a:r>
            <a:r>
              <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0.18</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个百分点。</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defRPr/>
            </a:pPr>
            <a:endParaRPr lang="zh-CN" altLang="en-US" sz="1600">
              <a:solidFill>
                <a:schemeClr val="tx1"/>
              </a:solidFill>
              <a:sym typeface="+mn-ea"/>
            </a:endParaRPr>
          </a:p>
          <a:p>
            <a:pPr>
              <a:lnSpc>
                <a:spcPct val="150000"/>
              </a:lnSpc>
              <a:defRPr/>
            </a:pP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个人信息泄露方面，比较多以上的占49.46%，比</a:t>
            </a:r>
            <a:r>
              <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年52.58%少</a:t>
            </a:r>
            <a:r>
              <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3.12</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个百分点。个人信息泄露最多的是注册</a:t>
            </a:r>
            <a:r>
              <a:rPr lang="en-US" alt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账户。</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defRPr/>
            </a:pPr>
            <a:endParaRPr lang="zh-CN" altLang="en-US" sz="1600">
              <a:solidFill>
                <a:schemeClr val="tx1"/>
              </a:solidFill>
              <a:sym typeface="+mn-ea"/>
            </a:endParaRPr>
          </a:p>
          <a:p>
            <a:pPr>
              <a:lnSpc>
                <a:spcPct val="150000"/>
              </a:lnSpc>
              <a:defRPr/>
            </a:pPr>
            <a:endParaRPr lang="zh-CN" altLang="en-US" sz="1600">
              <a:solidFill>
                <a:schemeClr val="tx1"/>
              </a:solidFill>
              <a:sym typeface="+mn-ea"/>
            </a:endParaRP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2175" y="1089978"/>
            <a:ext cx="5080000" cy="4569460"/>
          </a:xfrm>
          <a:prstGeom prst="rect">
            <a:avLst/>
          </a:prstGeom>
          <a:noFill/>
          <a:ln w="9525">
            <a:noFill/>
          </a:ln>
        </p:spPr>
        <p:txBody>
          <a:bodyPr>
            <a:spAutoFit/>
          </a:bodyPr>
          <a:lstStyle/>
          <a:p>
            <a:pPr indent="304800">
              <a:lnSpc>
                <a:spcPct val="150000"/>
              </a:lnSpc>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对未成年人网络权益保护状况满意度评价，认为：</a:t>
            </a:r>
            <a:endPar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r>
              <a:rPr 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一般的</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年是</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38.94%</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年是</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33.89%</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0.05</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个百分点；</a:t>
            </a:r>
            <a:endPar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满意的</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年是</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25.87%</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年是</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21.15%</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0.04</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个百分点；</a:t>
            </a:r>
            <a:endPar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不满意的</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年是</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18.37%</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16.67%</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a:t>
            </a:r>
            <a:r>
              <a:rPr lang="en-US" altLang="zh-CN"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0.02</a:t>
            </a: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个百分点；</a:t>
            </a:r>
            <a:endPar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r>
              <a:rPr lang="zh-CN"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非常满意</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年是</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10.09%</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17.79%</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，少</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0.08</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个百分点；</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nSpc>
                <a:spcPct val="150000"/>
              </a:lnSpc>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非常不满意的</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年是</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6.73%</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10.5%</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，少</a:t>
            </a: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0.04</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个百分点；</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nSpc>
                <a:spcPct val="150000"/>
              </a:lnSpc>
            </a:pPr>
            <a:endParaRPr lang="zh-CN" altLang="en-US" b="0">
              <a:solidFill>
                <a:srgbClr val="000000"/>
              </a:solidFill>
              <a:ea typeface="宋体" panose="02010600030101010101" pitchFamily="2" charset="-122"/>
            </a:endParaRPr>
          </a:p>
        </p:txBody>
      </p:sp>
      <p:sp>
        <p:nvSpPr>
          <p:cNvPr id="3" name="文本框 2"/>
          <p:cNvSpPr txBox="1"/>
          <p:nvPr/>
        </p:nvSpPr>
        <p:spPr>
          <a:xfrm>
            <a:off x="2480945" y="506730"/>
            <a:ext cx="755142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未成年人网络权益保护状况</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graphicFrame>
        <p:nvGraphicFramePr>
          <p:cNvPr id="9" name="图表 8"/>
          <p:cNvGraphicFramePr/>
          <p:nvPr/>
        </p:nvGraphicFramePr>
        <p:xfrm>
          <a:off x="6053455" y="1374140"/>
          <a:ext cx="5524500" cy="3272155"/>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1377950" y="5186680"/>
            <a:ext cx="9757410" cy="645160"/>
          </a:xfrm>
          <a:prstGeom prst="rect">
            <a:avLst/>
          </a:prstGeom>
          <a:noFill/>
          <a:ln w="9525">
            <a:noFill/>
          </a:ln>
        </p:spPr>
        <p:txBody>
          <a:bodyPr wrap="square">
            <a:spAutoFit/>
          </a:bodyPr>
          <a:lstStyle/>
          <a:p>
            <a:pPr indent="304800"/>
            <a:r>
              <a:rPr lang="zh-CN" b="0">
                <a:solidFill>
                  <a:srgbClr val="000000"/>
                </a:solidFill>
                <a:ea typeface="宋体" panose="02010600030101010101" pitchFamily="2" charset="-122"/>
              </a:rPr>
              <a:t>公众网民对《未成年人保护法》的了解程度：有7.55%的网民非常了解；有24.37%的网民比较了解；有40.26%的网民一般了解；有14.83%的网民较不了解；有12.98%的网民不了解</a:t>
            </a:r>
            <a:endParaRPr lang="zh-CN" altLang="en-US" b="0">
              <a:solidFill>
                <a:srgbClr val="000000"/>
              </a:solidFill>
              <a:ea typeface="宋体" panose="02010600030101010101" pitchFamily="2" charset="-122"/>
            </a:endParaRP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80945" y="506730"/>
            <a:ext cx="755142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未成年人网络权益保护状况</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7" name="文本框 6"/>
          <p:cNvSpPr txBox="1"/>
          <p:nvPr/>
        </p:nvSpPr>
        <p:spPr>
          <a:xfrm>
            <a:off x="1053465" y="1210945"/>
            <a:ext cx="7429500" cy="1060450"/>
          </a:xfrm>
          <a:prstGeom prst="rect">
            <a:avLst/>
          </a:prstGeom>
          <a:noFill/>
          <a:ln w="9525">
            <a:noFill/>
          </a:ln>
        </p:spPr>
        <p:txBody>
          <a:bodyPr wrap="square">
            <a:spAutoFit/>
          </a:bodyPr>
          <a:lstStyle/>
          <a:p>
            <a:pPr indent="304800">
              <a:lnSpc>
                <a:spcPct val="150000"/>
              </a:lnSpc>
            </a:pP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青少年保护模式/防沉迷模式”效用的评价：认为作用比较大或非常大的占45.48%，其中14.42%公众网民认为作用非常大，31.06%认为作用比较大。36.45%认为一般。18.07%认为作用较小或非常小，其中11.73%认为作用比较小，6.34%认为作用非常小。</a:t>
            </a:r>
            <a:endParaRPr lang="zh-CN" alt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1053465" y="2346325"/>
            <a:ext cx="6054725" cy="414020"/>
          </a:xfrm>
          <a:prstGeom prst="rect">
            <a:avLst/>
          </a:prstGeom>
          <a:noFill/>
          <a:ln w="9525">
            <a:noFill/>
          </a:ln>
        </p:spPr>
        <p:txBody>
          <a:bodyPr wrap="square">
            <a:spAutoFit/>
          </a:bodyPr>
          <a:lstStyle/>
          <a:p>
            <a:pPr indent="304800">
              <a:lnSpc>
                <a:spcPct val="150000"/>
              </a:lnSpc>
            </a:pPr>
            <a:r>
              <a:rPr lang="zh-CN"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对“青少年保护模式/防沉迷模式”不起作用的原因：</a:t>
            </a:r>
            <a:endParaRPr lang="zh-CN" altLang="en-US" sz="1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6"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8195310" y="2345055"/>
            <a:ext cx="2475230" cy="2646680"/>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58" name="任意多边形: 形状 57"/>
          <p:cNvSpPr/>
          <p:nvPr>
            <p:custDataLst>
              <p:tags r:id="rId3"/>
            </p:custDataLst>
          </p:nvPr>
        </p:nvSpPr>
        <p:spPr bwMode="auto">
          <a:xfrm rot="5502596" flipH="1">
            <a:off x="3491308" y="3655655"/>
            <a:ext cx="915310" cy="603452"/>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rgbClr val="FFC000"/>
          </a:solidFill>
          <a:ln w="38100">
            <a:noFill/>
          </a:ln>
        </p:spPr>
        <p:style>
          <a:lnRef idx="2">
            <a:srgbClr val="000000"/>
          </a:lnRef>
          <a:fillRef idx="1">
            <a:sysClr val="window" lastClr="FFFFFF"/>
          </a:fillRef>
          <a:effectRef idx="0">
            <a:srgbClr val="000000"/>
          </a:effectRef>
          <a:fontRef idx="minor">
            <a:srgbClr val="000000"/>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2" name="任意多边形: 形状 58"/>
          <p:cNvSpPr/>
          <p:nvPr>
            <p:custDataLst>
              <p:tags r:id="rId4"/>
            </p:custDataLst>
          </p:nvPr>
        </p:nvSpPr>
        <p:spPr bwMode="auto">
          <a:xfrm rot="9072800" flipH="1">
            <a:off x="3833986" y="3101663"/>
            <a:ext cx="915310" cy="603452"/>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rgbClr val="1F74AD"/>
          </a:solidFill>
          <a:ln w="38100">
            <a:noFill/>
          </a:ln>
        </p:spPr>
        <p:style>
          <a:lnRef idx="2">
            <a:srgbClr val="000000"/>
          </a:lnRef>
          <a:fillRef idx="1">
            <a:sysClr val="window" lastClr="FFFFFF"/>
          </a:fillRef>
          <a:effectRef idx="0">
            <a:srgbClr val="000000"/>
          </a:effectRef>
          <a:fontRef idx="minor">
            <a:srgbClr val="000000"/>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4" name="任意多边形: 形状 61"/>
          <p:cNvSpPr/>
          <p:nvPr>
            <p:custDataLst>
              <p:tags r:id="rId5"/>
            </p:custDataLst>
          </p:nvPr>
        </p:nvSpPr>
        <p:spPr bwMode="auto">
          <a:xfrm rot="12672800" flipH="1">
            <a:off x="4488974" y="3122722"/>
            <a:ext cx="915310" cy="603452"/>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rgbClr val="3498DB"/>
          </a:solidFill>
          <a:ln w="38100">
            <a:noFill/>
          </a:ln>
        </p:spPr>
        <p:style>
          <a:lnRef idx="2">
            <a:srgbClr val="000000"/>
          </a:lnRef>
          <a:fillRef idx="1">
            <a:sysClr val="window" lastClr="FFFFFF"/>
          </a:fillRef>
          <a:effectRef idx="0">
            <a:srgbClr val="000000"/>
          </a:effectRef>
          <a:fontRef idx="minor">
            <a:srgbClr val="000000"/>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5" name="任意多边形: 形状 62"/>
          <p:cNvSpPr/>
          <p:nvPr>
            <p:custDataLst>
              <p:tags r:id="rId6"/>
            </p:custDataLst>
          </p:nvPr>
        </p:nvSpPr>
        <p:spPr bwMode="auto">
          <a:xfrm rot="16272800" flipH="1">
            <a:off x="4796066" y="3696918"/>
            <a:ext cx="915310" cy="603452"/>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rgbClr val="1AA3AA"/>
          </a:solidFill>
          <a:ln w="38100">
            <a:noFill/>
          </a:ln>
        </p:spPr>
        <p:style>
          <a:lnRef idx="2">
            <a:srgbClr val="000000"/>
          </a:lnRef>
          <a:fillRef idx="1">
            <a:sysClr val="window" lastClr="FFFFFF"/>
          </a:fillRef>
          <a:effectRef idx="0">
            <a:srgbClr val="000000"/>
          </a:effectRef>
          <a:fontRef idx="minor">
            <a:srgbClr val="000000"/>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6" name="任意多边形: 形状 63"/>
          <p:cNvSpPr/>
          <p:nvPr>
            <p:custDataLst>
              <p:tags r:id="rId7"/>
            </p:custDataLst>
          </p:nvPr>
        </p:nvSpPr>
        <p:spPr bwMode="auto">
          <a:xfrm rot="1872800" flipH="1">
            <a:off x="3804765" y="4226841"/>
            <a:ext cx="915310" cy="603452"/>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rgbClr val="9BBB59"/>
          </a:solidFill>
          <a:ln w="38100">
            <a:noFill/>
          </a:ln>
        </p:spPr>
        <p:style>
          <a:lnRef idx="2">
            <a:srgbClr val="000000"/>
          </a:lnRef>
          <a:fillRef idx="1">
            <a:sysClr val="window" lastClr="FFFFFF"/>
          </a:fillRef>
          <a:effectRef idx="0">
            <a:srgbClr val="000000"/>
          </a:effectRef>
          <a:fontRef idx="minor">
            <a:srgbClr val="000000"/>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8" name="任意多边形: 形状 64"/>
          <p:cNvSpPr/>
          <p:nvPr>
            <p:custDataLst>
              <p:tags r:id="rId8"/>
            </p:custDataLst>
          </p:nvPr>
        </p:nvSpPr>
        <p:spPr bwMode="auto">
          <a:xfrm rot="19872800" flipH="1">
            <a:off x="4455600" y="4243403"/>
            <a:ext cx="915310" cy="603452"/>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rgbClr val="69A35B"/>
          </a:solidFill>
          <a:ln w="38100">
            <a:noFill/>
          </a:ln>
        </p:spPr>
        <p:style>
          <a:lnRef idx="2">
            <a:srgbClr val="000000"/>
          </a:lnRef>
          <a:fillRef idx="1">
            <a:sysClr val="window" lastClr="FFFFFF"/>
          </a:fillRef>
          <a:effectRef idx="0">
            <a:srgbClr val="000000"/>
          </a:effectRef>
          <a:fontRef idx="minor">
            <a:srgbClr val="000000"/>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23" name="圆角矩形 72"/>
          <p:cNvSpPr/>
          <p:nvPr>
            <p:custDataLst>
              <p:tags r:id="rId9"/>
            </p:custDataLst>
          </p:nvPr>
        </p:nvSpPr>
        <p:spPr>
          <a:xfrm>
            <a:off x="5907309" y="4543154"/>
            <a:ext cx="305225" cy="218956"/>
          </a:xfrm>
          <a:prstGeom prst="roundRect">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4" name="形状"/>
          <p:cNvSpPr/>
          <p:nvPr>
            <p:custDataLst>
              <p:tags r:id="rId10"/>
            </p:custDataLst>
          </p:nvPr>
        </p:nvSpPr>
        <p:spPr>
          <a:xfrm>
            <a:off x="3047891" y="3228669"/>
            <a:ext cx="261377" cy="191960"/>
          </a:xfrm>
          <a:custGeom>
            <a:avLst/>
            <a:gdLst/>
            <a:ahLst/>
            <a:cxnLst>
              <a:cxn ang="0">
                <a:pos x="wd2" y="hd2"/>
              </a:cxn>
              <a:cxn ang="5400000">
                <a:pos x="wd2" y="hd2"/>
              </a:cxn>
              <a:cxn ang="10800000">
                <a:pos x="wd2" y="hd2"/>
              </a:cxn>
              <a:cxn ang="16200000">
                <a:pos x="wd2" y="hd2"/>
              </a:cxn>
            </a:cxnLst>
            <a:rect l="0" t="0" r="r" b="b"/>
            <a:pathLst>
              <a:path w="21600" h="21600" extrusionOk="0">
                <a:moveTo>
                  <a:pt x="9404" y="13188"/>
                </a:moveTo>
                <a:cubicBezTo>
                  <a:pt x="9003" y="12815"/>
                  <a:pt x="8329" y="12268"/>
                  <a:pt x="8056" y="11720"/>
                </a:cubicBezTo>
                <a:cubicBezTo>
                  <a:pt x="674" y="2563"/>
                  <a:pt x="674" y="2563"/>
                  <a:pt x="674" y="2563"/>
                </a:cubicBezTo>
                <a:cubicBezTo>
                  <a:pt x="417" y="2191"/>
                  <a:pt x="144" y="1271"/>
                  <a:pt x="273" y="723"/>
                </a:cubicBezTo>
                <a:cubicBezTo>
                  <a:pt x="546" y="372"/>
                  <a:pt x="818" y="0"/>
                  <a:pt x="1476" y="0"/>
                </a:cubicBezTo>
                <a:cubicBezTo>
                  <a:pt x="20140" y="0"/>
                  <a:pt x="20140" y="0"/>
                  <a:pt x="20140" y="0"/>
                </a:cubicBezTo>
                <a:cubicBezTo>
                  <a:pt x="20140" y="0"/>
                  <a:pt x="20942" y="0"/>
                  <a:pt x="21343" y="898"/>
                </a:cubicBezTo>
                <a:cubicBezTo>
                  <a:pt x="21600" y="1468"/>
                  <a:pt x="21343" y="2366"/>
                  <a:pt x="20942" y="2738"/>
                </a:cubicBezTo>
                <a:cubicBezTo>
                  <a:pt x="12886" y="12618"/>
                  <a:pt x="12886" y="12618"/>
                  <a:pt x="12886" y="12618"/>
                </a:cubicBezTo>
                <a:cubicBezTo>
                  <a:pt x="12886" y="12618"/>
                  <a:pt x="11410" y="14283"/>
                  <a:pt x="9404" y="13188"/>
                </a:cubicBezTo>
                <a:close/>
                <a:moveTo>
                  <a:pt x="1476" y="21600"/>
                </a:moveTo>
                <a:cubicBezTo>
                  <a:pt x="1476" y="21600"/>
                  <a:pt x="0" y="21425"/>
                  <a:pt x="0" y="19585"/>
                </a:cubicBezTo>
                <a:cubicBezTo>
                  <a:pt x="0" y="4929"/>
                  <a:pt x="0" y="4929"/>
                  <a:pt x="0" y="4929"/>
                </a:cubicBezTo>
                <a:cubicBezTo>
                  <a:pt x="0" y="4381"/>
                  <a:pt x="273" y="4206"/>
                  <a:pt x="674" y="4754"/>
                </a:cubicBezTo>
                <a:cubicBezTo>
                  <a:pt x="3755" y="8960"/>
                  <a:pt x="3755" y="8960"/>
                  <a:pt x="3755" y="8960"/>
                </a:cubicBezTo>
                <a:cubicBezTo>
                  <a:pt x="4172" y="9332"/>
                  <a:pt x="4301" y="10252"/>
                  <a:pt x="4028" y="10800"/>
                </a:cubicBezTo>
                <a:cubicBezTo>
                  <a:pt x="1749" y="18117"/>
                  <a:pt x="1749" y="18117"/>
                  <a:pt x="1749" y="18117"/>
                </a:cubicBezTo>
                <a:cubicBezTo>
                  <a:pt x="1621" y="18686"/>
                  <a:pt x="1749" y="18686"/>
                  <a:pt x="2022" y="18117"/>
                </a:cubicBezTo>
                <a:cubicBezTo>
                  <a:pt x="5103" y="12618"/>
                  <a:pt x="5103" y="12618"/>
                  <a:pt x="5103" y="12618"/>
                </a:cubicBezTo>
                <a:cubicBezTo>
                  <a:pt x="5504" y="12092"/>
                  <a:pt x="5905" y="12092"/>
                  <a:pt x="6307" y="12443"/>
                </a:cubicBezTo>
                <a:cubicBezTo>
                  <a:pt x="7655" y="14086"/>
                  <a:pt x="7655" y="14086"/>
                  <a:pt x="7655" y="14086"/>
                </a:cubicBezTo>
                <a:cubicBezTo>
                  <a:pt x="8056" y="14458"/>
                  <a:pt x="8730" y="15006"/>
                  <a:pt x="9131" y="15203"/>
                </a:cubicBezTo>
                <a:cubicBezTo>
                  <a:pt x="10206" y="15554"/>
                  <a:pt x="11939" y="16101"/>
                  <a:pt x="13159" y="14831"/>
                </a:cubicBezTo>
                <a:cubicBezTo>
                  <a:pt x="15165" y="12443"/>
                  <a:pt x="15165" y="12443"/>
                  <a:pt x="15165" y="12443"/>
                </a:cubicBezTo>
                <a:cubicBezTo>
                  <a:pt x="15566" y="12092"/>
                  <a:pt x="16112" y="12092"/>
                  <a:pt x="16368" y="12618"/>
                </a:cubicBezTo>
                <a:cubicBezTo>
                  <a:pt x="19722" y="18686"/>
                  <a:pt x="19722" y="18686"/>
                  <a:pt x="19722" y="18686"/>
                </a:cubicBezTo>
                <a:cubicBezTo>
                  <a:pt x="19995" y="19212"/>
                  <a:pt x="19995" y="19037"/>
                  <a:pt x="19867" y="18489"/>
                </a:cubicBezTo>
                <a:cubicBezTo>
                  <a:pt x="17588" y="10800"/>
                  <a:pt x="17588" y="10800"/>
                  <a:pt x="17588" y="10800"/>
                </a:cubicBezTo>
                <a:cubicBezTo>
                  <a:pt x="17315" y="10252"/>
                  <a:pt x="17444" y="9508"/>
                  <a:pt x="17845" y="8960"/>
                </a:cubicBezTo>
                <a:cubicBezTo>
                  <a:pt x="21070" y="4754"/>
                  <a:pt x="21070" y="4754"/>
                  <a:pt x="21070" y="4754"/>
                </a:cubicBezTo>
                <a:cubicBezTo>
                  <a:pt x="21343" y="4206"/>
                  <a:pt x="21600" y="4381"/>
                  <a:pt x="21600" y="4929"/>
                </a:cubicBezTo>
                <a:cubicBezTo>
                  <a:pt x="21600" y="19782"/>
                  <a:pt x="21600" y="19782"/>
                  <a:pt x="21600" y="19782"/>
                </a:cubicBezTo>
                <a:cubicBezTo>
                  <a:pt x="21600" y="19782"/>
                  <a:pt x="21472" y="21600"/>
                  <a:pt x="19995" y="21600"/>
                </a:cubicBezTo>
                <a:cubicBezTo>
                  <a:pt x="1476" y="21600"/>
                  <a:pt x="1476" y="21600"/>
                  <a:pt x="1476" y="21600"/>
                </a:cubicBezTo>
                <a:close/>
              </a:path>
            </a:pathLst>
          </a:custGeom>
          <a:solidFill>
            <a:srgbClr val="1F74AD"/>
          </a:solidFill>
          <a:ln w="12700">
            <a:miter lim="400000"/>
          </a:ln>
        </p:spPr>
        <p:txBody>
          <a:bodyPr lIns="45719" rIns="45719" anchor="ctr"/>
          <a:lstStyle/>
          <a:p>
            <a:pPr marL="0" marR="0" lvl="0" indent="0" algn="l" defTabSz="914400" rtl="0" eaLnBrk="1" fontAlgn="auto" latinLnBrk="0" hangingPunct="1">
              <a:lnSpc>
                <a:spcPct val="100000"/>
              </a:lnSpc>
              <a:spcBef>
                <a:spcPts val="0"/>
              </a:spcBef>
              <a:spcAft>
                <a:spcPts val="0"/>
              </a:spcAft>
              <a:buClrTx/>
              <a:buSzTx/>
              <a:buFontTx/>
              <a:buNone/>
              <a:defRPr sz="1000"/>
            </a:pPr>
            <a:endParaRPr kumimoji="0" sz="1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5" name="Shape 11364"/>
          <p:cNvSpPr/>
          <p:nvPr>
            <p:custDataLst>
              <p:tags r:id="rId11"/>
            </p:custDataLst>
          </p:nvPr>
        </p:nvSpPr>
        <p:spPr>
          <a:xfrm>
            <a:off x="5927932" y="3322759"/>
            <a:ext cx="273755" cy="97871"/>
          </a:xfrm>
          <a:custGeom>
            <a:avLst/>
            <a:gdLst/>
            <a:ahLst/>
            <a:cxnLst>
              <a:cxn ang="0">
                <a:pos x="wd2" y="hd2"/>
              </a:cxn>
              <a:cxn ang="5400000">
                <a:pos x="wd2" y="hd2"/>
              </a:cxn>
              <a:cxn ang="10800000">
                <a:pos x="wd2" y="hd2"/>
              </a:cxn>
              <a:cxn ang="16200000">
                <a:pos x="wd2" y="hd2"/>
              </a:cxn>
            </a:cxnLst>
            <a:rect l="0" t="0" r="r" b="b"/>
            <a:pathLst>
              <a:path w="21600" h="21600" extrusionOk="0">
                <a:moveTo>
                  <a:pt x="0" y="16199"/>
                </a:moveTo>
                <a:cubicBezTo>
                  <a:pt x="0" y="19169"/>
                  <a:pt x="868" y="21600"/>
                  <a:pt x="1929" y="21600"/>
                </a:cubicBezTo>
                <a:lnTo>
                  <a:pt x="19673" y="21600"/>
                </a:lnTo>
                <a:cubicBezTo>
                  <a:pt x="20733" y="21600"/>
                  <a:pt x="21600" y="19169"/>
                  <a:pt x="21600" y="16199"/>
                </a:cubicBezTo>
                <a:lnTo>
                  <a:pt x="21600" y="0"/>
                </a:lnTo>
                <a:lnTo>
                  <a:pt x="13500" y="0"/>
                </a:lnTo>
                <a:lnTo>
                  <a:pt x="13500" y="5397"/>
                </a:lnTo>
                <a:cubicBezTo>
                  <a:pt x="13500" y="6580"/>
                  <a:pt x="13150" y="7560"/>
                  <a:pt x="12730" y="7560"/>
                </a:cubicBezTo>
                <a:lnTo>
                  <a:pt x="8872" y="7560"/>
                </a:lnTo>
                <a:cubicBezTo>
                  <a:pt x="8449" y="7560"/>
                  <a:pt x="8100" y="6580"/>
                  <a:pt x="8100" y="5397"/>
                </a:cubicBezTo>
                <a:lnTo>
                  <a:pt x="8100" y="0"/>
                </a:lnTo>
                <a:lnTo>
                  <a:pt x="0" y="0"/>
                </a:lnTo>
                <a:cubicBezTo>
                  <a:pt x="0" y="0"/>
                  <a:pt x="0" y="16199"/>
                  <a:pt x="0" y="16199"/>
                </a:cubicBezTo>
                <a:close/>
              </a:path>
            </a:pathLst>
          </a:custGeom>
          <a:solidFill>
            <a:srgbClr val="3498DB"/>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Gill Sans"/>
            </a:endParaRPr>
          </a:p>
        </p:txBody>
      </p:sp>
      <p:sp>
        <p:nvSpPr>
          <p:cNvPr id="128" name="Shape 11365"/>
          <p:cNvSpPr/>
          <p:nvPr>
            <p:custDataLst>
              <p:tags r:id="rId12"/>
            </p:custDataLst>
          </p:nvPr>
        </p:nvSpPr>
        <p:spPr>
          <a:xfrm>
            <a:off x="6041782" y="3322759"/>
            <a:ext cx="39103" cy="195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rgbClr val="3498DB"/>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Gill Sans"/>
            </a:endParaRPr>
          </a:p>
        </p:txBody>
      </p:sp>
      <p:sp>
        <p:nvSpPr>
          <p:cNvPr id="129" name="Shape 11366"/>
          <p:cNvSpPr/>
          <p:nvPr>
            <p:custDataLst>
              <p:tags r:id="rId13"/>
            </p:custDataLst>
          </p:nvPr>
        </p:nvSpPr>
        <p:spPr>
          <a:xfrm>
            <a:off x="5927932" y="3183611"/>
            <a:ext cx="273755" cy="122341"/>
          </a:xfrm>
          <a:custGeom>
            <a:avLst/>
            <a:gdLst/>
            <a:ahLst/>
            <a:cxnLst>
              <a:cxn ang="0">
                <a:pos x="wd2" y="hd2"/>
              </a:cxn>
              <a:cxn ang="5400000">
                <a:pos x="wd2" y="hd2"/>
              </a:cxn>
              <a:cxn ang="10800000">
                <a:pos x="wd2" y="hd2"/>
              </a:cxn>
              <a:cxn ang="16200000">
                <a:pos x="wd2" y="hd2"/>
              </a:cxn>
            </a:cxnLst>
            <a:rect l="0" t="0" r="r" b="b"/>
            <a:pathLst>
              <a:path w="21600" h="21600" extrusionOk="0">
                <a:moveTo>
                  <a:pt x="7715" y="3456"/>
                </a:moveTo>
                <a:lnTo>
                  <a:pt x="13886" y="3456"/>
                </a:lnTo>
                <a:lnTo>
                  <a:pt x="13886" y="6912"/>
                </a:lnTo>
                <a:lnTo>
                  <a:pt x="7715" y="6912"/>
                </a:lnTo>
                <a:cubicBezTo>
                  <a:pt x="7715" y="6912"/>
                  <a:pt x="7715" y="3456"/>
                  <a:pt x="7715" y="3456"/>
                </a:cubicBezTo>
                <a:close/>
                <a:moveTo>
                  <a:pt x="0" y="21600"/>
                </a:moveTo>
                <a:lnTo>
                  <a:pt x="21600" y="21600"/>
                </a:lnTo>
                <a:lnTo>
                  <a:pt x="21600" y="11231"/>
                </a:lnTo>
                <a:cubicBezTo>
                  <a:pt x="21600" y="8858"/>
                  <a:pt x="20733" y="6912"/>
                  <a:pt x="19673" y="6912"/>
                </a:cubicBezTo>
                <a:lnTo>
                  <a:pt x="15431" y="6912"/>
                </a:lnTo>
                <a:lnTo>
                  <a:pt x="15431" y="2591"/>
                </a:lnTo>
                <a:cubicBezTo>
                  <a:pt x="15431" y="1162"/>
                  <a:pt x="14910" y="0"/>
                  <a:pt x="14273" y="0"/>
                </a:cubicBezTo>
                <a:lnTo>
                  <a:pt x="7329" y="0"/>
                </a:lnTo>
                <a:cubicBezTo>
                  <a:pt x="6689" y="0"/>
                  <a:pt x="6171" y="1162"/>
                  <a:pt x="6171" y="2591"/>
                </a:cubicBezTo>
                <a:lnTo>
                  <a:pt x="6171" y="6912"/>
                </a:lnTo>
                <a:lnTo>
                  <a:pt x="1929" y="6912"/>
                </a:lnTo>
                <a:cubicBezTo>
                  <a:pt x="868" y="6912"/>
                  <a:pt x="0" y="8858"/>
                  <a:pt x="0" y="11231"/>
                </a:cubicBezTo>
                <a:cubicBezTo>
                  <a:pt x="0" y="11231"/>
                  <a:pt x="0" y="21600"/>
                  <a:pt x="0" y="21600"/>
                </a:cubicBezTo>
                <a:close/>
              </a:path>
            </a:pathLst>
          </a:custGeom>
          <a:solidFill>
            <a:srgbClr val="3498DB"/>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Gill Sans"/>
            </a:endParaRPr>
          </a:p>
        </p:txBody>
      </p:sp>
      <p:sp>
        <p:nvSpPr>
          <p:cNvPr id="130" name="圆角矩形 57"/>
          <p:cNvSpPr/>
          <p:nvPr>
            <p:custDataLst>
              <p:tags r:id="rId14"/>
            </p:custDataLst>
          </p:nvPr>
        </p:nvSpPr>
        <p:spPr>
          <a:xfrm>
            <a:off x="3004043" y="4556670"/>
            <a:ext cx="305225" cy="218956"/>
          </a:xfrm>
          <a:prstGeom prst="roundRect">
            <a:avLst/>
          </a:prstGeom>
          <a:solidFill>
            <a:srgbClr val="9BBB59"/>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1" name="Shape 11125"/>
          <p:cNvSpPr/>
          <p:nvPr>
            <p:custDataLst>
              <p:tags r:id="rId15"/>
            </p:custDataLst>
          </p:nvPr>
        </p:nvSpPr>
        <p:spPr>
          <a:xfrm>
            <a:off x="3075816" y="4615293"/>
            <a:ext cx="68503" cy="51198"/>
          </a:xfrm>
          <a:custGeom>
            <a:avLst/>
            <a:gdLst/>
            <a:ahLst/>
            <a:cxnLst>
              <a:cxn ang="0">
                <a:pos x="wd2" y="hd2"/>
              </a:cxn>
              <a:cxn ang="5400000">
                <a:pos x="wd2" y="hd2"/>
              </a:cxn>
              <a:cxn ang="10800000">
                <a:pos x="wd2" y="hd2"/>
              </a:cxn>
              <a:cxn ang="16200000">
                <a:pos x="wd2" y="hd2"/>
              </a:cxn>
            </a:cxnLst>
            <a:rect l="0" t="0" r="r" b="b"/>
            <a:pathLst>
              <a:path w="21600" h="21600" extrusionOk="0">
                <a:moveTo>
                  <a:pt x="0" y="1386"/>
                </a:moveTo>
                <a:lnTo>
                  <a:pt x="0" y="9715"/>
                </a:lnTo>
                <a:cubicBezTo>
                  <a:pt x="0" y="10494"/>
                  <a:pt x="446" y="11102"/>
                  <a:pt x="1036" y="11102"/>
                </a:cubicBezTo>
                <a:lnTo>
                  <a:pt x="8298" y="11102"/>
                </a:lnTo>
                <a:cubicBezTo>
                  <a:pt x="13203" y="11102"/>
                  <a:pt x="15275" y="16350"/>
                  <a:pt x="17157" y="21600"/>
                </a:cubicBezTo>
                <a:cubicBezTo>
                  <a:pt x="18455" y="17522"/>
                  <a:pt x="19783" y="13486"/>
                  <a:pt x="21600" y="9759"/>
                </a:cubicBezTo>
                <a:cubicBezTo>
                  <a:pt x="18327" y="3601"/>
                  <a:pt x="14075" y="0"/>
                  <a:pt x="8298" y="0"/>
                </a:cubicBezTo>
                <a:lnTo>
                  <a:pt x="1036" y="0"/>
                </a:lnTo>
                <a:cubicBezTo>
                  <a:pt x="446" y="0"/>
                  <a:pt x="0" y="610"/>
                  <a:pt x="0" y="1386"/>
                </a:cubicBezTo>
                <a:close/>
              </a:path>
            </a:pathLst>
          </a:custGeom>
          <a:solidFill>
            <a:sysClr val="window" lastClr="FFFFFF"/>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Gill Sans"/>
            </a:endParaRPr>
          </a:p>
        </p:txBody>
      </p:sp>
      <p:sp>
        <p:nvSpPr>
          <p:cNvPr id="132" name="Shape 11126"/>
          <p:cNvSpPr/>
          <p:nvPr>
            <p:custDataLst>
              <p:tags r:id="rId16"/>
            </p:custDataLst>
          </p:nvPr>
        </p:nvSpPr>
        <p:spPr>
          <a:xfrm>
            <a:off x="3067930" y="4590785"/>
            <a:ext cx="184344" cy="141456"/>
          </a:xfrm>
          <a:custGeom>
            <a:avLst/>
            <a:gdLst/>
            <a:ahLst/>
            <a:cxnLst>
              <a:cxn ang="0">
                <a:pos x="wd2" y="hd2"/>
              </a:cxn>
              <a:cxn ang="5400000">
                <a:pos x="wd2" y="hd2"/>
              </a:cxn>
              <a:cxn ang="10800000">
                <a:pos x="wd2" y="hd2"/>
              </a:cxn>
              <a:cxn ang="16200000">
                <a:pos x="wd2" y="hd2"/>
              </a:cxn>
            </a:cxnLst>
            <a:rect l="0" t="0" r="r" b="b"/>
            <a:pathLst>
              <a:path w="21600" h="21600" extrusionOk="0">
                <a:moveTo>
                  <a:pt x="21492" y="5165"/>
                </a:moveTo>
                <a:lnTo>
                  <a:pt x="17646" y="157"/>
                </a:lnTo>
                <a:cubicBezTo>
                  <a:pt x="17562" y="63"/>
                  <a:pt x="17467" y="0"/>
                  <a:pt x="17359" y="0"/>
                </a:cubicBezTo>
                <a:cubicBezTo>
                  <a:pt x="17140" y="0"/>
                  <a:pt x="16971" y="220"/>
                  <a:pt x="16971" y="502"/>
                </a:cubicBezTo>
                <a:lnTo>
                  <a:pt x="16971" y="3517"/>
                </a:lnTo>
                <a:lnTo>
                  <a:pt x="13885" y="3517"/>
                </a:lnTo>
                <a:cubicBezTo>
                  <a:pt x="9968" y="3517"/>
                  <a:pt x="8401" y="7723"/>
                  <a:pt x="7064" y="11774"/>
                </a:cubicBezTo>
                <a:cubicBezTo>
                  <a:pt x="6773" y="12670"/>
                  <a:pt x="6473" y="13578"/>
                  <a:pt x="6122" y="14458"/>
                </a:cubicBezTo>
                <a:cubicBezTo>
                  <a:pt x="5447" y="16155"/>
                  <a:pt x="4687" y="17584"/>
                  <a:pt x="3083" y="17584"/>
                </a:cubicBezTo>
                <a:lnTo>
                  <a:pt x="385" y="17584"/>
                </a:lnTo>
                <a:cubicBezTo>
                  <a:pt x="166" y="17584"/>
                  <a:pt x="0" y="17802"/>
                  <a:pt x="0" y="18085"/>
                </a:cubicBezTo>
                <a:lnTo>
                  <a:pt x="0" y="21099"/>
                </a:lnTo>
                <a:cubicBezTo>
                  <a:pt x="0" y="21381"/>
                  <a:pt x="166" y="21600"/>
                  <a:pt x="385" y="21600"/>
                </a:cubicBezTo>
                <a:lnTo>
                  <a:pt x="3083" y="21600"/>
                </a:lnTo>
                <a:cubicBezTo>
                  <a:pt x="7003" y="21600"/>
                  <a:pt x="8570" y="17393"/>
                  <a:pt x="9907" y="13343"/>
                </a:cubicBezTo>
                <a:cubicBezTo>
                  <a:pt x="10197" y="12449"/>
                  <a:pt x="10498" y="11537"/>
                  <a:pt x="10849" y="10659"/>
                </a:cubicBezTo>
                <a:cubicBezTo>
                  <a:pt x="11521" y="8963"/>
                  <a:pt x="12281" y="7535"/>
                  <a:pt x="13885" y="7535"/>
                </a:cubicBezTo>
                <a:lnTo>
                  <a:pt x="16971" y="7535"/>
                </a:lnTo>
                <a:lnTo>
                  <a:pt x="16971" y="10550"/>
                </a:lnTo>
                <a:cubicBezTo>
                  <a:pt x="16971" y="10832"/>
                  <a:pt x="17153" y="11052"/>
                  <a:pt x="17359" y="11052"/>
                </a:cubicBezTo>
                <a:cubicBezTo>
                  <a:pt x="17454" y="11052"/>
                  <a:pt x="17562" y="11004"/>
                  <a:pt x="17636" y="10910"/>
                </a:cubicBezTo>
                <a:lnTo>
                  <a:pt x="21492" y="5888"/>
                </a:lnTo>
                <a:cubicBezTo>
                  <a:pt x="21564" y="5793"/>
                  <a:pt x="21600" y="5651"/>
                  <a:pt x="21600" y="5526"/>
                </a:cubicBezTo>
                <a:cubicBezTo>
                  <a:pt x="21600" y="5400"/>
                  <a:pt x="21564" y="5260"/>
                  <a:pt x="21492" y="5165"/>
                </a:cubicBezTo>
                <a:close/>
              </a:path>
            </a:pathLst>
          </a:custGeom>
          <a:solidFill>
            <a:sysClr val="window" lastClr="FFFFFF"/>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Gill Sans"/>
            </a:endParaRPr>
          </a:p>
        </p:txBody>
      </p:sp>
      <p:sp>
        <p:nvSpPr>
          <p:cNvPr id="135" name="Shape 11127"/>
          <p:cNvSpPr/>
          <p:nvPr>
            <p:custDataLst>
              <p:tags r:id="rId17"/>
            </p:custDataLst>
          </p:nvPr>
        </p:nvSpPr>
        <p:spPr>
          <a:xfrm>
            <a:off x="3139240" y="4672488"/>
            <a:ext cx="107921" cy="74219"/>
          </a:xfrm>
          <a:custGeom>
            <a:avLst/>
            <a:gdLst/>
            <a:ahLst/>
            <a:cxnLst>
              <a:cxn ang="0">
                <a:pos x="wd2" y="hd2"/>
              </a:cxn>
              <a:cxn ang="5400000">
                <a:pos x="wd2" y="hd2"/>
              </a:cxn>
              <a:cxn ang="10800000">
                <a:pos x="wd2" y="hd2"/>
              </a:cxn>
              <a:cxn ang="16200000">
                <a:pos x="wd2" y="hd2"/>
              </a:cxn>
            </a:cxnLst>
            <a:rect l="0" t="0" r="r" b="b"/>
            <a:pathLst>
              <a:path w="21600" h="21600" extrusionOk="0">
                <a:moveTo>
                  <a:pt x="21600" y="11072"/>
                </a:moveTo>
                <a:cubicBezTo>
                  <a:pt x="21600" y="10829"/>
                  <a:pt x="21538" y="10562"/>
                  <a:pt x="21416" y="10382"/>
                </a:cubicBezTo>
                <a:lnTo>
                  <a:pt x="14847" y="837"/>
                </a:lnTo>
                <a:cubicBezTo>
                  <a:pt x="14702" y="660"/>
                  <a:pt x="14540" y="539"/>
                  <a:pt x="14355" y="539"/>
                </a:cubicBezTo>
                <a:cubicBezTo>
                  <a:pt x="13981" y="539"/>
                  <a:pt x="13693" y="958"/>
                  <a:pt x="13693" y="1495"/>
                </a:cubicBezTo>
                <a:lnTo>
                  <a:pt x="13693" y="7243"/>
                </a:lnTo>
                <a:lnTo>
                  <a:pt x="8421" y="7243"/>
                </a:lnTo>
                <a:cubicBezTo>
                  <a:pt x="5313" y="7243"/>
                  <a:pt x="3997" y="3623"/>
                  <a:pt x="2803" y="0"/>
                </a:cubicBezTo>
                <a:cubicBezTo>
                  <a:pt x="1979" y="2812"/>
                  <a:pt x="1136" y="5595"/>
                  <a:pt x="0" y="8166"/>
                </a:cubicBezTo>
                <a:cubicBezTo>
                  <a:pt x="3813" y="15945"/>
                  <a:pt x="7579" y="14897"/>
                  <a:pt x="13693" y="14897"/>
                </a:cubicBezTo>
                <a:lnTo>
                  <a:pt x="13693" y="20647"/>
                </a:lnTo>
                <a:cubicBezTo>
                  <a:pt x="13693" y="21152"/>
                  <a:pt x="14004" y="21600"/>
                  <a:pt x="14355" y="21600"/>
                </a:cubicBezTo>
                <a:cubicBezTo>
                  <a:pt x="14517" y="21600"/>
                  <a:pt x="14702" y="21512"/>
                  <a:pt x="14828" y="21333"/>
                </a:cubicBezTo>
                <a:lnTo>
                  <a:pt x="21416" y="11758"/>
                </a:lnTo>
                <a:cubicBezTo>
                  <a:pt x="21538" y="11578"/>
                  <a:pt x="21600" y="11311"/>
                  <a:pt x="21600" y="11072"/>
                </a:cubicBezTo>
                <a:close/>
              </a:path>
            </a:pathLst>
          </a:custGeom>
          <a:solidFill>
            <a:sysClr val="window" lastClr="FFFFFF"/>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Gill Sans"/>
            </a:endParaRPr>
          </a:p>
        </p:txBody>
      </p:sp>
      <p:sp>
        <p:nvSpPr>
          <p:cNvPr id="136" name="线条"/>
          <p:cNvSpPr/>
          <p:nvPr>
            <p:custDataLst>
              <p:tags r:id="rId18"/>
            </p:custDataLst>
          </p:nvPr>
        </p:nvSpPr>
        <p:spPr>
          <a:xfrm>
            <a:off x="3407481" y="3309855"/>
            <a:ext cx="436881" cy="1"/>
          </a:xfrm>
          <a:prstGeom prst="line">
            <a:avLst/>
          </a:prstGeom>
          <a:ln w="12700">
            <a:solidFill>
              <a:srgbClr val="ADB9CA"/>
            </a:solidFill>
            <a:prstDash val="sysDash"/>
            <a:miter/>
            <a:headEnd type="oval"/>
            <a:tailEnd type="ova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7" name="线条"/>
          <p:cNvSpPr/>
          <p:nvPr>
            <p:custDataLst>
              <p:tags r:id="rId19"/>
            </p:custDataLst>
          </p:nvPr>
        </p:nvSpPr>
        <p:spPr>
          <a:xfrm>
            <a:off x="3407481" y="4656040"/>
            <a:ext cx="436881" cy="1"/>
          </a:xfrm>
          <a:prstGeom prst="line">
            <a:avLst/>
          </a:prstGeom>
          <a:ln w="12700">
            <a:solidFill>
              <a:srgbClr val="ADB9CA"/>
            </a:solidFill>
            <a:prstDash val="sysDash"/>
            <a:miter/>
            <a:headEnd type="oval"/>
            <a:tailEnd type="ova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8" name="线条"/>
          <p:cNvSpPr/>
          <p:nvPr>
            <p:custDataLst>
              <p:tags r:id="rId20"/>
            </p:custDataLst>
          </p:nvPr>
        </p:nvSpPr>
        <p:spPr>
          <a:xfrm>
            <a:off x="5336476" y="3309855"/>
            <a:ext cx="436881" cy="1"/>
          </a:xfrm>
          <a:prstGeom prst="line">
            <a:avLst/>
          </a:prstGeom>
          <a:ln w="12700">
            <a:solidFill>
              <a:srgbClr val="ADB9CA"/>
            </a:solidFill>
            <a:prstDash val="sysDash"/>
            <a:miter/>
            <a:headEnd type="oval"/>
            <a:tailEnd type="ova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9" name="线条"/>
          <p:cNvSpPr/>
          <p:nvPr>
            <p:custDataLst>
              <p:tags r:id="rId21"/>
            </p:custDataLst>
          </p:nvPr>
        </p:nvSpPr>
        <p:spPr>
          <a:xfrm>
            <a:off x="5336476" y="4656040"/>
            <a:ext cx="436881" cy="1"/>
          </a:xfrm>
          <a:prstGeom prst="line">
            <a:avLst/>
          </a:prstGeom>
          <a:ln w="12700">
            <a:solidFill>
              <a:srgbClr val="ADB9CA"/>
            </a:solidFill>
            <a:prstDash val="sysDash"/>
            <a:miter/>
            <a:headEnd type="oval"/>
            <a:tailEnd type="ova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0" name="Freeform 65"/>
          <p:cNvSpPr>
            <a:spLocks noChangeArrowheads="1"/>
          </p:cNvSpPr>
          <p:nvPr>
            <p:custDataLst>
              <p:tags r:id="rId22"/>
            </p:custDataLst>
          </p:nvPr>
        </p:nvSpPr>
        <p:spPr bwMode="auto">
          <a:xfrm>
            <a:off x="5989179" y="4585421"/>
            <a:ext cx="141485" cy="140296"/>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ysClr val="window" lastClr="FFFFFF"/>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1" name="线条"/>
          <p:cNvSpPr/>
          <p:nvPr>
            <p:custDataLst>
              <p:tags r:id="rId23"/>
            </p:custDataLst>
          </p:nvPr>
        </p:nvSpPr>
        <p:spPr>
          <a:xfrm>
            <a:off x="3407481" y="3996340"/>
            <a:ext cx="155134" cy="0"/>
          </a:xfrm>
          <a:prstGeom prst="line">
            <a:avLst/>
          </a:prstGeom>
          <a:ln w="12700">
            <a:solidFill>
              <a:srgbClr val="ADB9CA"/>
            </a:solidFill>
            <a:prstDash val="sysDash"/>
            <a:miter/>
            <a:headEnd type="oval"/>
            <a:tailEnd type="ova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2" name="线条"/>
          <p:cNvSpPr/>
          <p:nvPr>
            <p:custDataLst>
              <p:tags r:id="rId24"/>
            </p:custDataLst>
          </p:nvPr>
        </p:nvSpPr>
        <p:spPr>
          <a:xfrm flipV="1">
            <a:off x="5614417" y="3996339"/>
            <a:ext cx="158940" cy="0"/>
          </a:xfrm>
          <a:prstGeom prst="line">
            <a:avLst/>
          </a:prstGeom>
          <a:ln w="12700">
            <a:solidFill>
              <a:srgbClr val="ADB9CA"/>
            </a:solidFill>
            <a:prstDash val="sysDash"/>
            <a:miter/>
            <a:headEnd type="oval"/>
            <a:tailEnd type="ova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43" name="desk-printer_74081"/>
          <p:cNvSpPr>
            <a:spLocks noChangeAspect="1"/>
          </p:cNvSpPr>
          <p:nvPr>
            <p:custDataLst>
              <p:tags r:id="rId25"/>
            </p:custDataLst>
          </p:nvPr>
        </p:nvSpPr>
        <p:spPr bwMode="auto">
          <a:xfrm>
            <a:off x="2998010" y="3881991"/>
            <a:ext cx="311258" cy="213318"/>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455839 w 606244"/>
              <a:gd name="T63" fmla="*/ 455839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455839 w 606244"/>
              <a:gd name="T73" fmla="*/ 455839 w 606244"/>
              <a:gd name="T74" fmla="*/ 600116 w 606244"/>
              <a:gd name="T75" fmla="*/ 600116 w 606244"/>
              <a:gd name="T76" fmla="*/ 600116 w 606244"/>
              <a:gd name="T77" fmla="*/ 600116 w 606244"/>
              <a:gd name="T78" fmla="*/ 600116 w 606244"/>
              <a:gd name="T79" fmla="*/ 600116 w 606244"/>
              <a:gd name="T80" fmla="*/ 600116 w 606244"/>
              <a:gd name="T81"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6" h="2248">
                <a:moveTo>
                  <a:pt x="2417" y="923"/>
                </a:moveTo>
                <a:lnTo>
                  <a:pt x="2404" y="923"/>
                </a:lnTo>
                <a:cubicBezTo>
                  <a:pt x="2404" y="922"/>
                  <a:pt x="2404" y="922"/>
                  <a:pt x="2404" y="922"/>
                </a:cubicBezTo>
                <a:lnTo>
                  <a:pt x="2404" y="308"/>
                </a:lnTo>
                <a:cubicBezTo>
                  <a:pt x="2404" y="271"/>
                  <a:pt x="2374" y="241"/>
                  <a:pt x="2337" y="241"/>
                </a:cubicBezTo>
                <a:lnTo>
                  <a:pt x="2158" y="241"/>
                </a:lnTo>
                <a:lnTo>
                  <a:pt x="2158" y="67"/>
                </a:lnTo>
                <a:cubicBezTo>
                  <a:pt x="2158" y="30"/>
                  <a:pt x="2128" y="0"/>
                  <a:pt x="2091" y="0"/>
                </a:cubicBezTo>
                <a:lnTo>
                  <a:pt x="695" y="0"/>
                </a:lnTo>
                <a:cubicBezTo>
                  <a:pt x="658" y="0"/>
                  <a:pt x="628" y="30"/>
                  <a:pt x="628" y="67"/>
                </a:cubicBezTo>
                <a:lnTo>
                  <a:pt x="628" y="241"/>
                </a:lnTo>
                <a:lnTo>
                  <a:pt x="439" y="241"/>
                </a:lnTo>
                <a:cubicBezTo>
                  <a:pt x="402" y="241"/>
                  <a:pt x="372" y="271"/>
                  <a:pt x="372" y="308"/>
                </a:cubicBezTo>
                <a:lnTo>
                  <a:pt x="372" y="922"/>
                </a:lnTo>
                <a:cubicBezTo>
                  <a:pt x="372" y="922"/>
                  <a:pt x="372" y="922"/>
                  <a:pt x="372" y="923"/>
                </a:cubicBezTo>
                <a:lnTo>
                  <a:pt x="369" y="923"/>
                </a:lnTo>
                <a:cubicBezTo>
                  <a:pt x="165" y="923"/>
                  <a:pt x="0" y="1088"/>
                  <a:pt x="0" y="1292"/>
                </a:cubicBezTo>
                <a:lnTo>
                  <a:pt x="0" y="2182"/>
                </a:lnTo>
                <a:cubicBezTo>
                  <a:pt x="0" y="2218"/>
                  <a:pt x="30" y="2248"/>
                  <a:pt x="67" y="2248"/>
                </a:cubicBezTo>
                <a:lnTo>
                  <a:pt x="439" y="2248"/>
                </a:lnTo>
                <a:lnTo>
                  <a:pt x="2347" y="2248"/>
                </a:lnTo>
                <a:lnTo>
                  <a:pt x="2720" y="2248"/>
                </a:lnTo>
                <a:cubicBezTo>
                  <a:pt x="2756" y="2248"/>
                  <a:pt x="2786" y="2218"/>
                  <a:pt x="2786" y="2182"/>
                </a:cubicBezTo>
                <a:lnTo>
                  <a:pt x="2786" y="1292"/>
                </a:lnTo>
                <a:cubicBezTo>
                  <a:pt x="2786" y="1088"/>
                  <a:pt x="2621" y="923"/>
                  <a:pt x="2417" y="923"/>
                </a:cubicBezTo>
                <a:close/>
                <a:moveTo>
                  <a:pt x="762" y="133"/>
                </a:moveTo>
                <a:lnTo>
                  <a:pt x="2024" y="133"/>
                </a:lnTo>
                <a:lnTo>
                  <a:pt x="2024" y="308"/>
                </a:lnTo>
                <a:lnTo>
                  <a:pt x="2024" y="854"/>
                </a:lnTo>
                <a:lnTo>
                  <a:pt x="762" y="854"/>
                </a:lnTo>
                <a:lnTo>
                  <a:pt x="762" y="133"/>
                </a:lnTo>
                <a:close/>
                <a:moveTo>
                  <a:pt x="2281" y="2115"/>
                </a:moveTo>
                <a:lnTo>
                  <a:pt x="506" y="2115"/>
                </a:lnTo>
                <a:lnTo>
                  <a:pt x="506" y="1932"/>
                </a:lnTo>
                <a:lnTo>
                  <a:pt x="2281" y="1932"/>
                </a:lnTo>
                <a:lnTo>
                  <a:pt x="2281" y="2115"/>
                </a:lnTo>
                <a:close/>
                <a:moveTo>
                  <a:pt x="2281" y="1799"/>
                </a:moveTo>
                <a:lnTo>
                  <a:pt x="506" y="1799"/>
                </a:lnTo>
                <a:lnTo>
                  <a:pt x="506" y="1616"/>
                </a:lnTo>
                <a:lnTo>
                  <a:pt x="2281" y="1616"/>
                </a:lnTo>
                <a:lnTo>
                  <a:pt x="2281" y="1799"/>
                </a:lnTo>
                <a:close/>
              </a:path>
            </a:pathLst>
          </a:custGeom>
          <a:solidFill>
            <a:srgbClr val="FFC000"/>
          </a:solidFill>
          <a:ln>
            <a:noFill/>
          </a:ln>
        </p:spPr>
      </p:sp>
      <p:sp>
        <p:nvSpPr>
          <p:cNvPr id="145" name="open-office-folder_74337"/>
          <p:cNvSpPr>
            <a:spLocks noChangeAspect="1"/>
          </p:cNvSpPr>
          <p:nvPr>
            <p:custDataLst>
              <p:tags r:id="rId26"/>
            </p:custDataLst>
          </p:nvPr>
        </p:nvSpPr>
        <p:spPr bwMode="auto">
          <a:xfrm>
            <a:off x="5927932" y="3902800"/>
            <a:ext cx="273755" cy="201823"/>
          </a:xfrm>
          <a:custGeom>
            <a:avLst/>
            <a:gdLst>
              <a:gd name="connsiteX0" fmla="*/ 116997 w 605592"/>
              <a:gd name="connsiteY0" fmla="*/ 132804 h 446468"/>
              <a:gd name="connsiteX1" fmla="*/ 605592 w 605592"/>
              <a:gd name="connsiteY1" fmla="*/ 132804 h 446468"/>
              <a:gd name="connsiteX2" fmla="*/ 555359 w 605592"/>
              <a:gd name="connsiteY2" fmla="*/ 446468 h 446468"/>
              <a:gd name="connsiteX3" fmla="*/ 116997 w 605592"/>
              <a:gd name="connsiteY3" fmla="*/ 446468 h 446468"/>
              <a:gd name="connsiteX4" fmla="*/ 0 w 605592"/>
              <a:gd name="connsiteY4" fmla="*/ 0 h 446468"/>
              <a:gd name="connsiteX5" fmla="*/ 137120 w 605592"/>
              <a:gd name="connsiteY5" fmla="*/ 0 h 446468"/>
              <a:gd name="connsiteX6" fmla="*/ 153635 w 605592"/>
              <a:gd name="connsiteY6" fmla="*/ 27991 h 446468"/>
              <a:gd name="connsiteX7" fmla="*/ 438423 w 605592"/>
              <a:gd name="connsiteY7" fmla="*/ 27991 h 446468"/>
              <a:gd name="connsiteX8" fmla="*/ 438423 w 605592"/>
              <a:gd name="connsiteY8" fmla="*/ 91455 h 446468"/>
              <a:gd name="connsiteX9" fmla="*/ 69670 w 605592"/>
              <a:gd name="connsiteY9" fmla="*/ 91455 h 446468"/>
              <a:gd name="connsiteX10" fmla="*/ 69670 w 605592"/>
              <a:gd name="connsiteY10" fmla="*/ 446468 h 446468"/>
              <a:gd name="connsiteX11" fmla="*/ 0 w 605592"/>
              <a:gd name="connsiteY11" fmla="*/ 446468 h 44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592" h="446468">
                <a:moveTo>
                  <a:pt x="116997" y="132804"/>
                </a:moveTo>
                <a:lnTo>
                  <a:pt x="605592" y="132804"/>
                </a:lnTo>
                <a:lnTo>
                  <a:pt x="555359" y="446468"/>
                </a:lnTo>
                <a:lnTo>
                  <a:pt x="116997" y="446468"/>
                </a:lnTo>
                <a:close/>
                <a:moveTo>
                  <a:pt x="0" y="0"/>
                </a:moveTo>
                <a:lnTo>
                  <a:pt x="137120" y="0"/>
                </a:lnTo>
                <a:lnTo>
                  <a:pt x="153635" y="27991"/>
                </a:lnTo>
                <a:lnTo>
                  <a:pt x="438423" y="27991"/>
                </a:lnTo>
                <a:lnTo>
                  <a:pt x="438423" y="91455"/>
                </a:lnTo>
                <a:lnTo>
                  <a:pt x="69670" y="91455"/>
                </a:lnTo>
                <a:lnTo>
                  <a:pt x="69670" y="446468"/>
                </a:lnTo>
                <a:lnTo>
                  <a:pt x="0" y="446468"/>
                </a:lnTo>
                <a:close/>
              </a:path>
            </a:pathLst>
          </a:custGeom>
          <a:solidFill>
            <a:srgbClr val="1AA3AA"/>
          </a:solidFill>
          <a:ln>
            <a:noFill/>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6" name="文本框 145"/>
          <p:cNvSpPr txBox="1"/>
          <p:nvPr>
            <p:custDataLst>
              <p:tags r:id="rId27"/>
            </p:custDataLst>
          </p:nvPr>
        </p:nvSpPr>
        <p:spPr>
          <a:xfrm>
            <a:off x="3782777" y="3756996"/>
            <a:ext cx="268592"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ysClr val="window" lastClr="FFFFFF"/>
                </a:solidFill>
                <a:latin typeface="微软雅黑" panose="020B0503020204020204" pitchFamily="34" charset="-122"/>
                <a:ea typeface="微软雅黑" panose="020B0503020204020204" pitchFamily="34" charset="-122"/>
              </a:rPr>
              <a:t>6</a:t>
            </a:r>
            <a:endParaRPr kumimoji="0" lang="zh-CN" altLang="en-US"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7" name="文本框 146"/>
          <p:cNvSpPr txBox="1"/>
          <p:nvPr>
            <p:custDataLst>
              <p:tags r:id="rId28"/>
            </p:custDataLst>
          </p:nvPr>
        </p:nvSpPr>
        <p:spPr>
          <a:xfrm>
            <a:off x="4186147" y="3196529"/>
            <a:ext cx="268592"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8" name="文本框 147"/>
          <p:cNvSpPr txBox="1"/>
          <p:nvPr>
            <p:custDataLst>
              <p:tags r:id="rId29"/>
            </p:custDataLst>
          </p:nvPr>
        </p:nvSpPr>
        <p:spPr>
          <a:xfrm>
            <a:off x="4867681" y="3258165"/>
            <a:ext cx="268592"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0" name="文本框 149"/>
          <p:cNvSpPr txBox="1"/>
          <p:nvPr>
            <p:custDataLst>
              <p:tags r:id="rId30"/>
            </p:custDataLst>
          </p:nvPr>
        </p:nvSpPr>
        <p:spPr>
          <a:xfrm>
            <a:off x="5144098" y="3914747"/>
            <a:ext cx="268592"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ysClr val="window" lastClr="FFFFFF"/>
                </a:solidFill>
                <a:latin typeface="微软雅黑" panose="020B0503020204020204" pitchFamily="34" charset="-122"/>
                <a:ea typeface="微软雅黑" panose="020B0503020204020204" pitchFamily="34" charset="-122"/>
              </a:rPr>
              <a:t>3</a:t>
            </a:r>
            <a:endParaRPr kumimoji="0" lang="zh-CN" altLang="en-US"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1" name="文本框 150"/>
          <p:cNvSpPr txBox="1"/>
          <p:nvPr>
            <p:custDataLst>
              <p:tags r:id="rId31"/>
            </p:custDataLst>
          </p:nvPr>
        </p:nvSpPr>
        <p:spPr>
          <a:xfrm>
            <a:off x="4690899" y="4469489"/>
            <a:ext cx="268592"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ysClr val="window" lastClr="FFFFFF"/>
                </a:solidFill>
                <a:latin typeface="微软雅黑" panose="020B0503020204020204" pitchFamily="34" charset="-122"/>
                <a:ea typeface="微软雅黑" panose="020B0503020204020204" pitchFamily="34" charset="-122"/>
              </a:rPr>
              <a:t>4</a:t>
            </a:r>
            <a:endParaRPr kumimoji="0" lang="zh-CN" altLang="en-US"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2" name="文本框 151"/>
          <p:cNvSpPr txBox="1"/>
          <p:nvPr>
            <p:custDataLst>
              <p:tags r:id="rId32"/>
            </p:custDataLst>
          </p:nvPr>
        </p:nvSpPr>
        <p:spPr>
          <a:xfrm>
            <a:off x="4042443" y="4379318"/>
            <a:ext cx="268592"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ysClr val="window" lastClr="FFFFFF"/>
                </a:solidFill>
                <a:latin typeface="微软雅黑" panose="020B0503020204020204" pitchFamily="34" charset="-122"/>
                <a:ea typeface="微软雅黑" panose="020B0503020204020204" pitchFamily="34" charset="-122"/>
              </a:rPr>
              <a:t>5</a:t>
            </a:r>
            <a:endParaRPr kumimoji="0" lang="zh-CN" altLang="en-US" sz="2800" b="1"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文本框 18"/>
          <p:cNvSpPr txBox="1"/>
          <p:nvPr>
            <p:custDataLst>
              <p:tags r:id="rId33"/>
            </p:custDataLst>
          </p:nvPr>
        </p:nvSpPr>
        <p:spPr>
          <a:xfrm>
            <a:off x="1429620" y="2877770"/>
            <a:ext cx="1286024" cy="223669"/>
          </a:xfrm>
          <a:prstGeom prst="rect">
            <a:avLst/>
          </a:prstGeom>
          <a:noFill/>
        </p:spPr>
        <p:txBody>
          <a:bodyPr wrap="square" lIns="90000" tIns="46800" rIns="900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r">
              <a:lnSpc>
                <a:spcPct val="120000"/>
              </a:lnSpc>
            </a:pPr>
            <a:r>
              <a:rPr lang="zh-CN" altLang="en-US" sz="1200" b="1" spc="300" dirty="0">
                <a:latin typeface="微软雅黑" panose="020B0503020204020204" pitchFamily="34" charset="-122"/>
                <a:cs typeface="+mn-ea"/>
              </a:rPr>
              <a:t>第一</a:t>
            </a:r>
            <a:endParaRPr lang="zh-CN" altLang="en-US" sz="1200" b="1" spc="300" dirty="0">
              <a:latin typeface="微软雅黑" panose="020B0503020204020204" pitchFamily="34" charset="-122"/>
              <a:cs typeface="+mn-ea"/>
            </a:endParaRPr>
          </a:p>
        </p:txBody>
      </p:sp>
      <p:sp>
        <p:nvSpPr>
          <p:cNvPr id="20" name="文本框 19"/>
          <p:cNvSpPr txBox="1"/>
          <p:nvPr>
            <p:custDataLst>
              <p:tags r:id="rId34"/>
            </p:custDataLst>
          </p:nvPr>
        </p:nvSpPr>
        <p:spPr>
          <a:xfrm>
            <a:off x="1429620" y="3117011"/>
            <a:ext cx="1286024" cy="462557"/>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20000"/>
              </a:lnSpc>
            </a:pPr>
            <a:r>
              <a:rPr lang="zh-CN" sz="1000">
                <a:latin typeface="微软雅黑" panose="020B0503020204020204" pitchFamily="34" charset="-122"/>
                <a:sym typeface="+mn-ea"/>
              </a:rPr>
              <a:t>43.86%青少年保护模式流于形式</a:t>
            </a:r>
            <a:endParaRPr lang="zh-CN" altLang="en-US" sz="1000" spc="150" dirty="0">
              <a:latin typeface="微软雅黑" panose="020B0503020204020204" pitchFamily="34" charset="-122"/>
              <a:sym typeface="+mn-ea"/>
            </a:endParaRPr>
          </a:p>
        </p:txBody>
      </p:sp>
      <p:sp>
        <p:nvSpPr>
          <p:cNvPr id="21" name="文本框 20"/>
          <p:cNvSpPr txBox="1"/>
          <p:nvPr>
            <p:custDataLst>
              <p:tags r:id="rId35"/>
            </p:custDataLst>
          </p:nvPr>
        </p:nvSpPr>
        <p:spPr>
          <a:xfrm>
            <a:off x="1429620" y="3652812"/>
            <a:ext cx="1286024" cy="223669"/>
          </a:xfrm>
          <a:prstGeom prst="rect">
            <a:avLst/>
          </a:prstGeom>
          <a:noFill/>
        </p:spPr>
        <p:txBody>
          <a:bodyPr wrap="square" lIns="90000" tIns="46800" rIns="90000" bIns="0" anchor="b" anchorCtr="0">
            <a:normAutofit fontScale="62500" lnSpcReduction="2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r">
              <a:lnSpc>
                <a:spcPct val="120000"/>
              </a:lnSpc>
            </a:pPr>
            <a:r>
              <a:rPr lang="zh-CN" altLang="en-US" sz="2000" b="1" spc="300" dirty="0">
                <a:latin typeface="微软雅黑" panose="020B0503020204020204" pitchFamily="34" charset="-122"/>
                <a:ea typeface="微软雅黑" panose="020B0503020204020204" pitchFamily="34" charset="-122"/>
                <a:cs typeface="+mn-ea"/>
              </a:rPr>
              <a:t>第六</a:t>
            </a:r>
            <a:endParaRPr lang="zh-CN" altLang="en-US" sz="2000" b="1" spc="300" dirty="0">
              <a:latin typeface="微软雅黑" panose="020B0503020204020204" pitchFamily="34" charset="-122"/>
              <a:ea typeface="微软雅黑" panose="020B0503020204020204" pitchFamily="34" charset="-122"/>
              <a:cs typeface="+mn-ea"/>
            </a:endParaRPr>
          </a:p>
        </p:txBody>
      </p:sp>
      <p:sp>
        <p:nvSpPr>
          <p:cNvPr id="22" name="文本框 21"/>
          <p:cNvSpPr txBox="1"/>
          <p:nvPr>
            <p:custDataLst>
              <p:tags r:id="rId36"/>
            </p:custDataLst>
          </p:nvPr>
        </p:nvSpPr>
        <p:spPr>
          <a:xfrm>
            <a:off x="1429620" y="3892053"/>
            <a:ext cx="1286024" cy="462557"/>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20000"/>
              </a:lnSpc>
            </a:pPr>
            <a:r>
              <a:rPr lang="zh-CN" sz="1000">
                <a:latin typeface="微软雅黑" panose="020B0503020204020204" pitchFamily="34" charset="-122"/>
                <a:cs typeface="微软雅黑" panose="020B0503020204020204" pitchFamily="34" charset="-122"/>
                <a:sym typeface="+mn-ea"/>
              </a:rPr>
              <a:t>28.07%网民认为内容极少，没有吸引力，长期不更新，外观界面幼稚</a:t>
            </a:r>
            <a:endParaRPr lang="zh-CN" altLang="en-US" sz="1000" spc="150" dirty="0">
              <a:latin typeface="微软雅黑" panose="020B0503020204020204" pitchFamily="34" charset="-122"/>
              <a:cs typeface="微软雅黑" panose="020B0503020204020204" pitchFamily="34" charset="-122"/>
              <a:sym typeface="+mn-ea"/>
            </a:endParaRPr>
          </a:p>
        </p:txBody>
      </p:sp>
      <p:sp>
        <p:nvSpPr>
          <p:cNvPr id="40" name="文本框 39"/>
          <p:cNvSpPr txBox="1"/>
          <p:nvPr>
            <p:custDataLst>
              <p:tags r:id="rId37"/>
            </p:custDataLst>
          </p:nvPr>
        </p:nvSpPr>
        <p:spPr>
          <a:xfrm>
            <a:off x="1429620" y="4615771"/>
            <a:ext cx="1286024" cy="223669"/>
          </a:xfrm>
          <a:prstGeom prst="rect">
            <a:avLst/>
          </a:prstGeom>
          <a:noFill/>
        </p:spPr>
        <p:txBody>
          <a:bodyPr wrap="square" lIns="90000" tIns="46800" rIns="90000" bIns="0" anchor="b" anchorCtr="0">
            <a:normAutofit fontScale="62500" lnSpcReduction="2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r">
              <a:lnSpc>
                <a:spcPct val="120000"/>
              </a:lnSpc>
            </a:pPr>
            <a:r>
              <a:rPr lang="zh-CN" altLang="en-US" sz="2000" b="1" spc="300" dirty="0">
                <a:latin typeface="微软雅黑" panose="020B0503020204020204" pitchFamily="34" charset="-122"/>
                <a:ea typeface="微软雅黑" panose="020B0503020204020204" pitchFamily="34" charset="-122"/>
                <a:cs typeface="+mn-ea"/>
              </a:rPr>
              <a:t>第五</a:t>
            </a:r>
            <a:endParaRPr lang="zh-CN" altLang="en-US" sz="2000" b="1" spc="300" dirty="0">
              <a:latin typeface="微软雅黑" panose="020B0503020204020204" pitchFamily="34" charset="-122"/>
              <a:ea typeface="微软雅黑" panose="020B0503020204020204" pitchFamily="34" charset="-122"/>
              <a:cs typeface="+mn-ea"/>
            </a:endParaRPr>
          </a:p>
        </p:txBody>
      </p:sp>
      <p:sp>
        <p:nvSpPr>
          <p:cNvPr id="41" name="文本框 40"/>
          <p:cNvSpPr txBox="1"/>
          <p:nvPr>
            <p:custDataLst>
              <p:tags r:id="rId38"/>
            </p:custDataLst>
          </p:nvPr>
        </p:nvSpPr>
        <p:spPr>
          <a:xfrm>
            <a:off x="1429620" y="4917167"/>
            <a:ext cx="1286024" cy="462557"/>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20000"/>
              </a:lnSpc>
            </a:pPr>
            <a:r>
              <a:rPr lang="zh-CN" sz="1000">
                <a:latin typeface="微软雅黑" panose="020B0503020204020204" pitchFamily="34" charset="-122"/>
                <a:cs typeface="微软雅黑" panose="020B0503020204020204" pitchFamily="34" charset="-122"/>
                <a:sym typeface="+mn-ea"/>
              </a:rPr>
              <a:t>33.33%网民认为未推出强制实名认证规定</a:t>
            </a:r>
            <a:endParaRPr lang="zh-CN" altLang="en-US" sz="1000" spc="150" dirty="0">
              <a:latin typeface="微软雅黑" panose="020B0503020204020204" pitchFamily="34" charset="-122"/>
              <a:cs typeface="微软雅黑" panose="020B0503020204020204" pitchFamily="34" charset="-122"/>
              <a:sym typeface="+mn-ea"/>
            </a:endParaRPr>
          </a:p>
        </p:txBody>
      </p:sp>
      <p:sp>
        <p:nvSpPr>
          <p:cNvPr id="42" name="文本框 41"/>
          <p:cNvSpPr txBox="1"/>
          <p:nvPr>
            <p:custDataLst>
              <p:tags r:id="rId39"/>
            </p:custDataLst>
          </p:nvPr>
        </p:nvSpPr>
        <p:spPr>
          <a:xfrm>
            <a:off x="6417204" y="2877770"/>
            <a:ext cx="1286024" cy="223669"/>
          </a:xfrm>
          <a:prstGeom prst="rect">
            <a:avLst/>
          </a:prstGeom>
          <a:noFill/>
        </p:spPr>
        <p:txBody>
          <a:bodyPr wrap="square" lIns="90000" tIns="46800" rIns="900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altLang="en-US" sz="1000" b="1" spc="300" dirty="0">
                <a:latin typeface="微软雅黑" panose="020B0503020204020204" pitchFamily="34" charset="-122"/>
                <a:ea typeface="微软雅黑" panose="020B0503020204020204" pitchFamily="34" charset="-122"/>
                <a:cs typeface="+mn-ea"/>
              </a:rPr>
              <a:t>第二</a:t>
            </a:r>
            <a:endParaRPr lang="zh-CN" altLang="en-US" sz="1000" b="1" spc="300" dirty="0">
              <a:latin typeface="微软雅黑" panose="020B0503020204020204" pitchFamily="34" charset="-122"/>
              <a:ea typeface="微软雅黑" panose="020B0503020204020204" pitchFamily="34" charset="-122"/>
              <a:cs typeface="+mn-ea"/>
            </a:endParaRPr>
          </a:p>
        </p:txBody>
      </p:sp>
      <p:sp>
        <p:nvSpPr>
          <p:cNvPr id="54" name="文本框 53"/>
          <p:cNvSpPr txBox="1"/>
          <p:nvPr>
            <p:custDataLst>
              <p:tags r:id="rId40"/>
            </p:custDataLst>
          </p:nvPr>
        </p:nvSpPr>
        <p:spPr>
          <a:xfrm>
            <a:off x="6417204" y="3117011"/>
            <a:ext cx="1286024" cy="462557"/>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sz="900">
                <a:latin typeface="微软雅黑" panose="020B0503020204020204" pitchFamily="34" charset="-122"/>
                <a:cs typeface="微软雅黑" panose="020B0503020204020204" pitchFamily="34" charset="-122"/>
                <a:sym typeface="+mn-ea"/>
              </a:rPr>
              <a:t>39.47%保护能力有限，不能防止直播平台主播诱导打赏</a:t>
            </a:r>
            <a:endParaRPr lang="zh-CN" altLang="en-US" sz="400" spc="150" dirty="0">
              <a:latin typeface="微软雅黑" panose="020B0503020204020204" pitchFamily="34" charset="-122"/>
              <a:cs typeface="微软雅黑" panose="020B0503020204020204" pitchFamily="34" charset="-122"/>
              <a:sym typeface="+mn-ea"/>
            </a:endParaRPr>
          </a:p>
        </p:txBody>
      </p:sp>
      <p:sp>
        <p:nvSpPr>
          <p:cNvPr id="55" name="文本框 54"/>
          <p:cNvSpPr txBox="1"/>
          <p:nvPr>
            <p:custDataLst>
              <p:tags r:id="rId41"/>
            </p:custDataLst>
          </p:nvPr>
        </p:nvSpPr>
        <p:spPr>
          <a:xfrm>
            <a:off x="6417204" y="3652812"/>
            <a:ext cx="1286024" cy="223669"/>
          </a:xfrm>
          <a:prstGeom prst="rect">
            <a:avLst/>
          </a:prstGeom>
          <a:noFill/>
        </p:spPr>
        <p:txBody>
          <a:bodyPr wrap="square" lIns="90000" tIns="46800" rIns="900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altLang="en-US" sz="900" b="1" spc="300" dirty="0">
                <a:latin typeface="微软雅黑" panose="020B0503020204020204" pitchFamily="34" charset="-122"/>
                <a:ea typeface="微软雅黑" panose="020B0503020204020204" pitchFamily="34" charset="-122"/>
                <a:cs typeface="+mn-ea"/>
              </a:rPr>
              <a:t>第三</a:t>
            </a:r>
            <a:endParaRPr lang="zh-CN" altLang="en-US" sz="900" b="1" spc="300" dirty="0">
              <a:latin typeface="微软雅黑" panose="020B0503020204020204" pitchFamily="34" charset="-122"/>
              <a:ea typeface="微软雅黑" panose="020B0503020204020204" pitchFamily="34" charset="-122"/>
              <a:cs typeface="+mn-ea"/>
            </a:endParaRPr>
          </a:p>
        </p:txBody>
      </p:sp>
      <p:sp>
        <p:nvSpPr>
          <p:cNvPr id="56" name="文本框 55"/>
          <p:cNvSpPr txBox="1"/>
          <p:nvPr>
            <p:custDataLst>
              <p:tags r:id="rId42"/>
            </p:custDataLst>
          </p:nvPr>
        </p:nvSpPr>
        <p:spPr>
          <a:xfrm>
            <a:off x="6417204" y="3892053"/>
            <a:ext cx="1286024" cy="462557"/>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sz="900">
                <a:latin typeface="微软雅黑" panose="020B0503020204020204" pitchFamily="34" charset="-122"/>
                <a:cs typeface="微软雅黑" panose="020B0503020204020204" pitchFamily="34" charset="-122"/>
                <a:sym typeface="+mn-ea"/>
              </a:rPr>
              <a:t>39.18%功能不完善，可轻易延长使用时限</a:t>
            </a:r>
            <a:endParaRPr lang="zh-CN" altLang="en-US" sz="500" spc="150" dirty="0">
              <a:latin typeface="微软雅黑" panose="020B0503020204020204" pitchFamily="34" charset="-122"/>
              <a:cs typeface="微软雅黑" panose="020B0503020204020204" pitchFamily="34" charset="-122"/>
              <a:sym typeface="+mn-ea"/>
            </a:endParaRPr>
          </a:p>
        </p:txBody>
      </p:sp>
      <p:sp>
        <p:nvSpPr>
          <p:cNvPr id="57" name="文本框 56"/>
          <p:cNvSpPr txBox="1"/>
          <p:nvPr>
            <p:custDataLst>
              <p:tags r:id="rId43"/>
            </p:custDataLst>
          </p:nvPr>
        </p:nvSpPr>
        <p:spPr>
          <a:xfrm>
            <a:off x="6475660" y="4424727"/>
            <a:ext cx="1169113" cy="223669"/>
          </a:xfrm>
          <a:prstGeom prst="rect">
            <a:avLst/>
          </a:prstGeom>
          <a:noFill/>
        </p:spPr>
        <p:txBody>
          <a:bodyPr wrap="square" lIns="90000" tIns="46800" rIns="90000"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altLang="en-US" sz="900" b="1" spc="300" dirty="0">
                <a:latin typeface="微软雅黑" panose="020B0503020204020204" pitchFamily="34" charset="-122"/>
                <a:ea typeface="微软雅黑" panose="020B0503020204020204" pitchFamily="34" charset="-122"/>
                <a:cs typeface="+mn-ea"/>
              </a:rPr>
              <a:t>第四</a:t>
            </a:r>
            <a:endParaRPr lang="zh-CN" altLang="en-US" sz="900" b="1" spc="300" dirty="0">
              <a:latin typeface="微软雅黑" panose="020B0503020204020204" pitchFamily="34" charset="-122"/>
              <a:ea typeface="微软雅黑" panose="020B0503020204020204" pitchFamily="34" charset="-122"/>
              <a:cs typeface="+mn-ea"/>
            </a:endParaRPr>
          </a:p>
        </p:txBody>
      </p:sp>
      <p:sp>
        <p:nvSpPr>
          <p:cNvPr id="43" name="文本框 42"/>
          <p:cNvSpPr txBox="1"/>
          <p:nvPr>
            <p:custDataLst>
              <p:tags r:id="rId44"/>
            </p:custDataLst>
          </p:nvPr>
        </p:nvSpPr>
        <p:spPr>
          <a:xfrm>
            <a:off x="6475702" y="4663957"/>
            <a:ext cx="1351706" cy="603884"/>
          </a:xfrm>
          <a:prstGeom prst="rect">
            <a:avLst/>
          </a:prstGeom>
          <a:noFill/>
        </p:spPr>
        <p:txBody>
          <a:bodyPr wrap="square" lIns="90000" tIns="0" rIns="90000" bIns="4680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r>
              <a:rPr lang="zh-CN" sz="900">
                <a:latin typeface="微软雅黑" panose="020B0503020204020204" pitchFamily="34" charset="-122"/>
                <a:cs typeface="微软雅黑" panose="020B0503020204020204" pitchFamily="34" charset="-122"/>
                <a:sym typeface="+mn-ea"/>
              </a:rPr>
              <a:t>35.38%认为机制存有漏洞，系统无法自动跳转青少年模式</a:t>
            </a:r>
            <a:endParaRPr lang="zh-CN" altLang="en-US" sz="400" spc="150" dirty="0">
              <a:latin typeface="微软雅黑" panose="020B0503020204020204" pitchFamily="34" charset="-122"/>
              <a:cs typeface="微软雅黑" panose="020B0503020204020204" pitchFamily="34" charset="-122"/>
              <a:sym typeface="+mn-ea"/>
            </a:endParaRPr>
          </a:p>
        </p:txBody>
      </p:sp>
      <p:sp>
        <p:nvSpPr>
          <p:cNvPr id="45" name="文本框 44"/>
          <p:cNvSpPr txBox="1"/>
          <p:nvPr/>
        </p:nvSpPr>
        <p:spPr>
          <a:xfrm>
            <a:off x="2277745" y="5135245"/>
            <a:ext cx="10031095" cy="1276350"/>
          </a:xfrm>
          <a:prstGeom prst="rect">
            <a:avLst/>
          </a:prstGeom>
          <a:noFill/>
        </p:spPr>
        <p:txBody>
          <a:bodyPr wrap="square" rtlCol="0" anchor="t">
            <a:spAutoFit/>
          </a:bodyPr>
          <a:lstStyle/>
          <a:p>
            <a:pPr indent="304800">
              <a:lnSpc>
                <a:spcPct val="150000"/>
              </a:lnSpc>
            </a:pPr>
            <a:r>
              <a:rPr lang="zh-CN" sz="1400">
                <a:solidFill>
                  <a:srgbClr val="000000"/>
                </a:solidFill>
                <a:ea typeface="宋体" panose="02010600030101010101" pitchFamily="2" charset="-122"/>
                <a:sym typeface="+mn-ea"/>
              </a:rPr>
              <a:t>沉迷原因：</a:t>
            </a:r>
            <a:r>
              <a:rPr lang="en-US" altLang="zh-CN" sz="1400">
                <a:solidFill>
                  <a:srgbClr val="000000"/>
                </a:solidFill>
                <a:ea typeface="宋体" panose="02010600030101010101" pitchFamily="2" charset="-122"/>
                <a:sym typeface="+mn-ea"/>
              </a:rPr>
              <a:t>1</a:t>
            </a:r>
            <a:r>
              <a:rPr lang="zh-CN" altLang="en-US" sz="1400">
                <a:solidFill>
                  <a:srgbClr val="000000"/>
                </a:solidFill>
                <a:ea typeface="宋体" panose="02010600030101010101" pitchFamily="2" charset="-122"/>
                <a:sym typeface="+mn-ea"/>
              </a:rPr>
              <a:t>、</a:t>
            </a:r>
            <a:r>
              <a:rPr lang="zh-CN" sz="1400">
                <a:solidFill>
                  <a:srgbClr val="000000"/>
                </a:solidFill>
                <a:ea typeface="宋体" panose="02010600030101010101" pitchFamily="2" charset="-122"/>
                <a:sym typeface="+mn-ea"/>
              </a:rPr>
              <a:t>互联网已成为当代未成年人重要的学习、社交、娱乐工具，对其成长产生深刻的影响。</a:t>
            </a:r>
            <a:endParaRPr lang="zh-CN" sz="1400">
              <a:solidFill>
                <a:srgbClr val="000000"/>
              </a:solidFill>
              <a:ea typeface="宋体" panose="02010600030101010101" pitchFamily="2" charset="-122"/>
              <a:sym typeface="+mn-ea"/>
            </a:endParaRPr>
          </a:p>
          <a:p>
            <a:pPr indent="304800">
              <a:lnSpc>
                <a:spcPct val="150000"/>
              </a:lnSpc>
            </a:pPr>
            <a:r>
              <a:rPr lang="en-US" altLang="zh-CN" sz="1400">
                <a:solidFill>
                  <a:srgbClr val="000000"/>
                </a:solidFill>
                <a:ea typeface="宋体" panose="02010600030101010101" pitchFamily="2" charset="-122"/>
                <a:sym typeface="+mn-ea"/>
              </a:rPr>
              <a:t>2</a:t>
            </a:r>
            <a:r>
              <a:rPr lang="zh-CN" altLang="en-US" sz="1400">
                <a:solidFill>
                  <a:srgbClr val="000000"/>
                </a:solidFill>
                <a:ea typeface="宋体" panose="02010600030101010101" pitchFamily="2" charset="-122"/>
                <a:sym typeface="+mn-ea"/>
              </a:rPr>
              <a:t>、</a:t>
            </a:r>
            <a:r>
              <a:rPr lang="zh-CN" sz="1400">
                <a:solidFill>
                  <a:srgbClr val="000000"/>
                </a:solidFill>
                <a:ea typeface="宋体" panose="02010600030101010101" pitchFamily="2" charset="-122"/>
                <a:sym typeface="+mn-ea"/>
              </a:rPr>
              <a:t>对本地学校/社区开展的未成年人网络权益保护宣传/网络素养教育课程比不太满意。</a:t>
            </a:r>
            <a:endParaRPr lang="zh-CN" sz="1400">
              <a:solidFill>
                <a:srgbClr val="000000"/>
              </a:solidFill>
              <a:ea typeface="宋体" panose="02010600030101010101" pitchFamily="2" charset="-122"/>
              <a:sym typeface="+mn-ea"/>
            </a:endParaRPr>
          </a:p>
          <a:p>
            <a:pPr indent="304800">
              <a:lnSpc>
                <a:spcPct val="150000"/>
              </a:lnSpc>
            </a:pPr>
            <a:r>
              <a:rPr lang="en-US" altLang="zh-CN" sz="1400">
                <a:solidFill>
                  <a:srgbClr val="000000"/>
                </a:solidFill>
                <a:ea typeface="宋体" panose="02010600030101010101" pitchFamily="2" charset="-122"/>
                <a:sym typeface="+mn-ea"/>
              </a:rPr>
              <a:t>3</a:t>
            </a:r>
            <a:r>
              <a:rPr lang="zh-CN" altLang="en-US" sz="1400">
                <a:solidFill>
                  <a:srgbClr val="000000"/>
                </a:solidFill>
                <a:ea typeface="宋体" panose="02010600030101010101" pitchFamily="2" charset="-122"/>
                <a:sym typeface="+mn-ea"/>
              </a:rPr>
              <a:t>、</a:t>
            </a:r>
            <a:r>
              <a:rPr lang="zh-CN" sz="1400">
                <a:solidFill>
                  <a:srgbClr val="000000"/>
                </a:solidFill>
                <a:ea typeface="宋体" panose="02010600030101010101" pitchFamily="2" charset="-122"/>
                <a:sym typeface="+mn-ea"/>
              </a:rPr>
              <a:t>家长自身的行为对未成年人有直接的影响等。</a:t>
            </a:r>
            <a:r>
              <a:rPr lang="zh-CN" altLang="en-US" sz="1400">
                <a:solidFill>
                  <a:srgbClr val="000000"/>
                </a:solidFill>
                <a:ea typeface="宋体" panose="02010600030101010101" pitchFamily="2" charset="-122"/>
                <a:sym typeface="+mn-ea"/>
              </a:rPr>
              <a:t>需要学校、家庭、政府、企业多方协同，共建网安防线。</a:t>
            </a:r>
            <a:endParaRPr lang="zh-CN" altLang="en-US" sz="1400" b="0">
              <a:solidFill>
                <a:srgbClr val="000000"/>
              </a:solidFill>
              <a:ea typeface="宋体" panose="02010600030101010101" pitchFamily="2" charset="-122"/>
            </a:endParaRPr>
          </a:p>
          <a:p>
            <a:pPr indent="304800"/>
            <a:endParaRPr lang="zh-CN" altLang="en-US" sz="1400">
              <a:solidFill>
                <a:srgbClr val="000000"/>
              </a:solidFill>
              <a:ea typeface="宋体" panose="02010600030101010101" pitchFamily="2" charset="-122"/>
              <a:sym typeface="+mn-ea"/>
            </a:endParaRP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43505" y="481330"/>
            <a:ext cx="7079615" cy="583565"/>
          </a:xfrm>
          <a:prstGeom prst="rect">
            <a:avLst/>
          </a:prstGeom>
          <a:noFill/>
          <a:ln w="9525">
            <a:noFill/>
          </a:ln>
        </p:spPr>
        <p:txBody>
          <a:bodyPr wrap="square">
            <a:spAutoFit/>
          </a:bodyPr>
          <a:lstStyle/>
          <a:p>
            <a:pPr indent="304800"/>
            <a:r>
              <a:rPr lang="zh-CN" sz="3200" b="1">
                <a:latin typeface="微软雅黑" panose="020B0503020204020204" pitchFamily="34" charset="-122"/>
                <a:ea typeface="微软雅黑" panose="020B0503020204020204" pitchFamily="34" charset="-122"/>
              </a:rPr>
              <a:t>数字政府服务与治理能力提升认知</a:t>
            </a:r>
            <a:endParaRPr lang="zh-CN" altLang="en-US" sz="3200" b="1">
              <a:latin typeface="微软雅黑" panose="020B0503020204020204" pitchFamily="34" charset="-122"/>
              <a:ea typeface="微软雅黑" panose="020B0503020204020204" pitchFamily="34" charset="-122"/>
            </a:endParaRPr>
          </a:p>
        </p:txBody>
      </p:sp>
      <p:sp>
        <p:nvSpPr>
          <p:cNvPr id="2" name="文本框 1"/>
          <p:cNvSpPr txBox="1"/>
          <p:nvPr/>
        </p:nvSpPr>
        <p:spPr>
          <a:xfrm>
            <a:off x="886460" y="1023620"/>
            <a:ext cx="10593705" cy="2126615"/>
          </a:xfrm>
          <a:prstGeom prst="rect">
            <a:avLst/>
          </a:prstGeom>
          <a:noFill/>
        </p:spPr>
        <p:txBody>
          <a:bodyPr wrap="square" rtlCol="0" anchor="t">
            <a:noAutofit/>
          </a:bodyPr>
          <a:lstStyle/>
          <a:p>
            <a:pPr>
              <a:lnSpc>
                <a:spcPct val="150000"/>
              </a:lnSpc>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数据多跑路，百姓就能少跑腿。数字政府建设归根结底是为了提升政府服务能力,满足人民对美好生活的向往。从抗击新冠肺炎疫情的实践看，大数据、云计算、人工智能广泛应用于疫情趋势研判、人流实时分析、风险人员识别、抗疫物资调配、病毒基因检测等领域，在保护人民群众生命财产安全和经济社会发展等方面发挥了不可替代的重要作用。因此无论是优化政务服务流程，还是保障和改善民生，数字政府建设都有大展作为的空间</a:t>
            </a:r>
            <a:r>
              <a:rPr lang="zh-CN" altLang="en-US" sz="1000"/>
              <a:t>。</a:t>
            </a:r>
            <a:endParaRPr lang="zh-CN" altLang="en-US" sz="1000"/>
          </a:p>
        </p:txBody>
      </p:sp>
      <p:sp>
        <p:nvSpPr>
          <p:cNvPr id="3" name="椭圆形标注 2"/>
          <p:cNvSpPr/>
          <p:nvPr>
            <p:custDataLst>
              <p:tags r:id="rId1"/>
            </p:custDataLst>
          </p:nvPr>
        </p:nvSpPr>
        <p:spPr>
          <a:xfrm>
            <a:off x="736403" y="2633027"/>
            <a:ext cx="594902" cy="516945"/>
          </a:xfrm>
          <a:prstGeom prst="wedgeEllipseCallout">
            <a:avLst>
              <a:gd name="adj1" fmla="val 41431"/>
              <a:gd name="adj2" fmla="val 51108"/>
            </a:avLst>
          </a:prstGeom>
          <a:solidFill>
            <a:srgbClr val="00B0F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endParaRPr lang="zh-CN" altLang="en-US">
              <a:solidFill>
                <a:prstClr val="white"/>
              </a:solidFill>
            </a:endParaRPr>
          </a:p>
        </p:txBody>
      </p:sp>
      <p:sp>
        <p:nvSpPr>
          <p:cNvPr id="5" name="圆角矩形 4"/>
          <p:cNvSpPr/>
          <p:nvPr>
            <p:custDataLst>
              <p:tags r:id="rId2"/>
            </p:custDataLst>
          </p:nvPr>
        </p:nvSpPr>
        <p:spPr>
          <a:xfrm>
            <a:off x="1522730" y="2086610"/>
            <a:ext cx="2622550" cy="425450"/>
          </a:xfrm>
          <a:prstGeom prst="roundRect">
            <a:avLst/>
          </a:prstGeom>
          <a:solidFill>
            <a:sysClr val="window" lastClr="FFFFFF">
              <a:lumMod val="85000"/>
            </a:sysClr>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noAutofit/>
          </a:bodyPr>
          <a:lstStyle/>
          <a:p>
            <a:r>
              <a:rPr lang="zh-CN"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对政府服务“一网通”的建议</a:t>
            </a:r>
            <a:endParaRPr lang="zh-CN" alt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TextBox 35"/>
          <p:cNvSpPr txBox="1"/>
          <p:nvPr>
            <p:custDataLst>
              <p:tags r:id="rId3"/>
            </p:custDataLst>
          </p:nvPr>
        </p:nvSpPr>
        <p:spPr>
          <a:xfrm>
            <a:off x="1232535" y="2512060"/>
            <a:ext cx="3449320" cy="1360805"/>
          </a:xfrm>
          <a:prstGeom prst="rect">
            <a:avLst/>
          </a:prstGeom>
          <a:noFill/>
        </p:spPr>
        <p:txBody>
          <a:bodyPr wrap="square" rtlCol="0">
            <a:noAutofit/>
          </a:bodyPr>
          <a:lstStyle/>
          <a:p>
            <a:pPr indent="304800" algn="l">
              <a:lnSpc>
                <a:spcPct val="150000"/>
              </a:lnSpc>
            </a:pPr>
            <a:r>
              <a:rPr lang="zh-CN" sz="1000">
                <a:solidFill>
                  <a:srgbClr val="000000"/>
                </a:solidFill>
                <a:ea typeface="宋体" panose="02010600030101010101" pitchFamily="2" charset="-122"/>
                <a:sym typeface="+mn-ea"/>
              </a:rPr>
              <a:t>第一位是提供统一操作指南，统一办理标准</a:t>
            </a:r>
            <a:endParaRPr lang="zh-CN" sz="1000">
              <a:solidFill>
                <a:srgbClr val="000000"/>
              </a:solidFill>
              <a:ea typeface="宋体" panose="02010600030101010101" pitchFamily="2" charset="-122"/>
              <a:sym typeface="+mn-ea"/>
            </a:endParaRPr>
          </a:p>
          <a:p>
            <a:pPr indent="304800" algn="l">
              <a:lnSpc>
                <a:spcPct val="150000"/>
              </a:lnSpc>
            </a:pPr>
            <a:r>
              <a:rPr lang="zh-CN" sz="1000">
                <a:solidFill>
                  <a:srgbClr val="000000"/>
                </a:solidFill>
                <a:ea typeface="宋体" panose="02010600030101010101" pitchFamily="2" charset="-122"/>
                <a:sym typeface="+mn-ea"/>
              </a:rPr>
              <a:t>第二位是信息填报多表合一，各审批部门数据共享互认</a:t>
            </a:r>
            <a:endParaRPr lang="zh-CN" sz="1000">
              <a:solidFill>
                <a:srgbClr val="000000"/>
              </a:solidFill>
              <a:ea typeface="宋体" panose="02010600030101010101" pitchFamily="2" charset="-122"/>
              <a:sym typeface="+mn-ea"/>
            </a:endParaRPr>
          </a:p>
          <a:p>
            <a:pPr indent="304800" algn="l">
              <a:lnSpc>
                <a:spcPct val="150000"/>
              </a:lnSpc>
            </a:pPr>
            <a:r>
              <a:rPr lang="zh-CN" sz="1000">
                <a:solidFill>
                  <a:srgbClr val="000000"/>
                </a:solidFill>
                <a:ea typeface="宋体" panose="02010600030101010101" pitchFamily="2" charset="-122"/>
                <a:sym typeface="+mn-ea"/>
              </a:rPr>
              <a:t>第三位是各部门并联审批，同步办理，限时办结</a:t>
            </a:r>
            <a:endParaRPr lang="zh-CN" sz="1000">
              <a:solidFill>
                <a:srgbClr val="000000"/>
              </a:solidFill>
              <a:ea typeface="宋体" panose="02010600030101010101" pitchFamily="2" charset="-122"/>
              <a:sym typeface="+mn-ea"/>
            </a:endParaRPr>
          </a:p>
          <a:p>
            <a:pPr indent="304800" algn="l">
              <a:lnSpc>
                <a:spcPct val="150000"/>
              </a:lnSpc>
            </a:pPr>
            <a:r>
              <a:rPr lang="zh-CN" sz="1000">
                <a:solidFill>
                  <a:srgbClr val="000000"/>
                </a:solidFill>
                <a:ea typeface="宋体" panose="02010600030101010101" pitchFamily="2" charset="-122"/>
                <a:sym typeface="+mn-ea"/>
              </a:rPr>
              <a:t>第四位是政务服务事项的业务共性数据应统一采集</a:t>
            </a:r>
            <a:endParaRPr lang="zh-CN" sz="1000">
              <a:solidFill>
                <a:srgbClr val="000000"/>
              </a:solidFill>
              <a:ea typeface="宋体" panose="02010600030101010101" pitchFamily="2" charset="-122"/>
              <a:sym typeface="+mn-ea"/>
            </a:endParaRPr>
          </a:p>
          <a:p>
            <a:pPr indent="304800" algn="l">
              <a:lnSpc>
                <a:spcPct val="150000"/>
              </a:lnSpc>
            </a:pPr>
            <a:r>
              <a:rPr lang="zh-CN" sz="1000">
                <a:solidFill>
                  <a:srgbClr val="000000"/>
                </a:solidFill>
                <a:ea typeface="宋体" panose="02010600030101010101" pitchFamily="2" charset="-122"/>
                <a:sym typeface="+mn-ea"/>
              </a:rPr>
              <a:t>第五位是各类资格证件多证合一</a:t>
            </a:r>
            <a:endParaRPr lang="en-US" altLang="zh-CN" sz="1000" dirty="0">
              <a:solidFill>
                <a:prstClr val="black"/>
              </a:solidFill>
            </a:endParaRPr>
          </a:p>
        </p:txBody>
      </p:sp>
      <p:sp>
        <p:nvSpPr>
          <p:cNvPr id="22" name="TextBox 35"/>
          <p:cNvSpPr txBox="1"/>
          <p:nvPr>
            <p:custDataLst>
              <p:tags r:id="rId4"/>
            </p:custDataLst>
          </p:nvPr>
        </p:nvSpPr>
        <p:spPr>
          <a:xfrm>
            <a:off x="1423670" y="4580890"/>
            <a:ext cx="3067685" cy="1151890"/>
          </a:xfrm>
          <a:prstGeom prst="rect">
            <a:avLst/>
          </a:prstGeom>
          <a:noFill/>
        </p:spPr>
        <p:txBody>
          <a:bodyPr wrap="square" rtlCol="0">
            <a:noAutofit/>
          </a:bodyPr>
          <a:lstStyle/>
          <a:p>
            <a:pPr latinLnBrk="1">
              <a:lnSpc>
                <a:spcPct val="150000"/>
              </a:lnSpc>
            </a:pPr>
            <a:r>
              <a:rPr lang="zh-CN" sz="1000">
                <a:solidFill>
                  <a:srgbClr val="000000"/>
                </a:solidFill>
                <a:ea typeface="宋体" panose="02010600030101010101" pitchFamily="2" charset="-122"/>
                <a:sym typeface="+mn-ea"/>
              </a:rPr>
              <a:t>第一位是可以通过手机在线预约诊疗</a:t>
            </a:r>
            <a:endParaRPr lang="zh-CN" sz="1000">
              <a:solidFill>
                <a:srgbClr val="000000"/>
              </a:solidFill>
              <a:ea typeface="宋体" panose="02010600030101010101" pitchFamily="2" charset="-122"/>
              <a:sym typeface="+mn-ea"/>
            </a:endParaRPr>
          </a:p>
          <a:p>
            <a:pPr latinLnBrk="1">
              <a:lnSpc>
                <a:spcPct val="150000"/>
              </a:lnSpc>
            </a:pPr>
            <a:r>
              <a:rPr lang="zh-CN" sz="1000">
                <a:solidFill>
                  <a:srgbClr val="000000"/>
                </a:solidFill>
                <a:ea typeface="宋体" panose="02010600030101010101" pitchFamily="2" charset="-122"/>
                <a:sym typeface="+mn-ea"/>
              </a:rPr>
              <a:t>第二位是医院就诊过程中可以自助机缴费</a:t>
            </a:r>
            <a:endParaRPr lang="zh-CN" sz="1000">
              <a:solidFill>
                <a:srgbClr val="000000"/>
              </a:solidFill>
              <a:ea typeface="宋体" panose="02010600030101010101" pitchFamily="2" charset="-122"/>
              <a:sym typeface="+mn-ea"/>
            </a:endParaRPr>
          </a:p>
          <a:p>
            <a:pPr latinLnBrk="1">
              <a:lnSpc>
                <a:spcPct val="150000"/>
              </a:lnSpc>
            </a:pPr>
            <a:r>
              <a:rPr lang="zh-CN" sz="1000">
                <a:solidFill>
                  <a:srgbClr val="000000"/>
                </a:solidFill>
                <a:ea typeface="宋体" panose="02010600030101010101" pitchFamily="2" charset="-122"/>
                <a:sym typeface="+mn-ea"/>
              </a:rPr>
              <a:t>第三位是诊间结算检验检查结果、各医院可以互认</a:t>
            </a:r>
            <a:endParaRPr lang="zh-CN" sz="1000">
              <a:solidFill>
                <a:srgbClr val="000000"/>
              </a:solidFill>
              <a:ea typeface="宋体" panose="02010600030101010101" pitchFamily="2" charset="-122"/>
              <a:sym typeface="+mn-ea"/>
            </a:endParaRPr>
          </a:p>
          <a:p>
            <a:pPr latinLnBrk="1">
              <a:lnSpc>
                <a:spcPct val="150000"/>
              </a:lnSpc>
            </a:pPr>
            <a:r>
              <a:rPr lang="zh-CN" sz="1000">
                <a:solidFill>
                  <a:srgbClr val="000000"/>
                </a:solidFill>
                <a:ea typeface="宋体" panose="02010600030101010101" pitchFamily="2" charset="-122"/>
                <a:sym typeface="+mn-ea"/>
              </a:rPr>
              <a:t>第四位是医保自动结算可以先诊疗后付费</a:t>
            </a:r>
            <a:endParaRPr lang="zh-CN" sz="1000">
              <a:solidFill>
                <a:srgbClr val="000000"/>
              </a:solidFill>
              <a:ea typeface="宋体" panose="02010600030101010101" pitchFamily="2" charset="-122"/>
              <a:sym typeface="+mn-ea"/>
            </a:endParaRPr>
          </a:p>
          <a:p>
            <a:pPr latinLnBrk="1">
              <a:lnSpc>
                <a:spcPct val="150000"/>
              </a:lnSpc>
            </a:pPr>
            <a:r>
              <a:rPr lang="zh-CN" sz="1000">
                <a:solidFill>
                  <a:srgbClr val="000000"/>
                </a:solidFill>
                <a:ea typeface="宋体" panose="02010600030101010101" pitchFamily="2" charset="-122"/>
                <a:sym typeface="+mn-ea"/>
              </a:rPr>
              <a:t>第五位是保障个人在获取医疗服务过程中的信息隐私安全</a:t>
            </a:r>
            <a:endParaRPr lang="en-US" altLang="zh-CN" sz="1000" dirty="0">
              <a:solidFill>
                <a:prstClr val="black"/>
              </a:solidFill>
            </a:endParaRPr>
          </a:p>
        </p:txBody>
      </p:sp>
      <p:sp>
        <p:nvSpPr>
          <p:cNvPr id="25" name="椭圆形标注 24"/>
          <p:cNvSpPr/>
          <p:nvPr>
            <p:custDataLst>
              <p:tags r:id="rId5"/>
            </p:custDataLst>
          </p:nvPr>
        </p:nvSpPr>
        <p:spPr>
          <a:xfrm>
            <a:off x="736403" y="4581026"/>
            <a:ext cx="594902" cy="516945"/>
          </a:xfrm>
          <a:prstGeom prst="wedgeEllipseCallout">
            <a:avLst>
              <a:gd name="adj1" fmla="val 41431"/>
              <a:gd name="adj2" fmla="val 51108"/>
            </a:avLst>
          </a:prstGeom>
          <a:solidFill>
            <a:srgbClr val="00B0F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endParaRPr lang="zh-CN" altLang="en-US">
              <a:solidFill>
                <a:prstClr val="white"/>
              </a:solidFill>
            </a:endParaRPr>
          </a:p>
        </p:txBody>
      </p:sp>
      <p:sp>
        <p:nvSpPr>
          <p:cNvPr id="8" name="椭圆形标注 7"/>
          <p:cNvSpPr/>
          <p:nvPr>
            <p:custDataLst>
              <p:tags r:id="rId6"/>
            </p:custDataLst>
          </p:nvPr>
        </p:nvSpPr>
        <p:spPr>
          <a:xfrm>
            <a:off x="4692747" y="2633662"/>
            <a:ext cx="594901" cy="516945"/>
          </a:xfrm>
          <a:prstGeom prst="wedgeEllipseCallout">
            <a:avLst>
              <a:gd name="adj1" fmla="val 41431"/>
              <a:gd name="adj2" fmla="val 51108"/>
            </a:avLst>
          </a:prstGeom>
          <a:solidFill>
            <a:srgbClr val="92D05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endParaRPr lang="zh-CN" altLang="en-US">
              <a:solidFill>
                <a:prstClr val="white"/>
              </a:solidFill>
            </a:endParaRPr>
          </a:p>
        </p:txBody>
      </p:sp>
      <p:sp>
        <p:nvSpPr>
          <p:cNvPr id="9" name="圆角矩形 8"/>
          <p:cNvSpPr/>
          <p:nvPr>
            <p:custDataLst>
              <p:tags r:id="rId7"/>
            </p:custDataLst>
          </p:nvPr>
        </p:nvSpPr>
        <p:spPr>
          <a:xfrm>
            <a:off x="5285105" y="2086610"/>
            <a:ext cx="2400300" cy="425450"/>
          </a:xfrm>
          <a:prstGeom prst="roundRect">
            <a:avLst/>
          </a:prstGeom>
          <a:solidFill>
            <a:sysClr val="window" lastClr="FFFFFF">
              <a:lumMod val="85000"/>
            </a:sysClr>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noAutofit/>
          </a:bodyPr>
          <a:lstStyle/>
          <a:p>
            <a:r>
              <a:rPr lang="zh-CN" sz="1400">
                <a:solidFill>
                  <a:srgbClr val="000000"/>
                </a:solidFill>
                <a:latin typeface="微软雅黑" panose="020B0503020204020204" pitchFamily="34" charset="-122"/>
                <a:ea typeface="微软雅黑" panose="020B0503020204020204" pitchFamily="34" charset="-122"/>
                <a:sym typeface="+mn-ea"/>
              </a:rPr>
              <a:t>对智慧化便民应用提升领域</a:t>
            </a:r>
            <a:endParaRPr lang="zh-CN" altLang="zh-CN" sz="1400" b="1" dirty="0">
              <a:solidFill>
                <a:srgbClr val="000000"/>
              </a:solidFill>
              <a:latin typeface="微软雅黑" panose="020B0503020204020204" pitchFamily="34" charset="-122"/>
              <a:ea typeface="微软雅黑" panose="020B0503020204020204" pitchFamily="34" charset="-122"/>
              <a:sym typeface="+mn-ea"/>
            </a:endParaRPr>
          </a:p>
        </p:txBody>
      </p:sp>
      <p:sp>
        <p:nvSpPr>
          <p:cNvPr id="10" name="TextBox 35"/>
          <p:cNvSpPr txBox="1"/>
          <p:nvPr>
            <p:custDataLst>
              <p:tags r:id="rId8"/>
            </p:custDataLst>
          </p:nvPr>
        </p:nvSpPr>
        <p:spPr>
          <a:xfrm>
            <a:off x="5215890" y="2632710"/>
            <a:ext cx="2708275" cy="982345"/>
          </a:xfrm>
          <a:prstGeom prst="rect">
            <a:avLst/>
          </a:prstGeom>
          <a:noFill/>
        </p:spPr>
        <p:txBody>
          <a:bodyPr wrap="square" rtlCol="0">
            <a:noAutofit/>
          </a:bodyPr>
          <a:lstStyle/>
          <a:p>
            <a:pPr lvl="0" indent="304800" algn="l">
              <a:lnSpc>
                <a:spcPct val="150000"/>
              </a:lnSpc>
            </a:pPr>
            <a:r>
              <a:rPr lang="zh-CN" sz="1000">
                <a:solidFill>
                  <a:srgbClr val="000000"/>
                </a:solidFill>
                <a:ea typeface="宋体" panose="02010600030101010101" pitchFamily="2" charset="-122"/>
                <a:sym typeface="+mn-ea"/>
              </a:rPr>
              <a:t>第一位是政务服务第二位是医疗服务</a:t>
            </a:r>
            <a:endParaRPr lang="zh-CN" sz="1000">
              <a:solidFill>
                <a:srgbClr val="000000"/>
              </a:solidFill>
              <a:ea typeface="宋体" panose="02010600030101010101" pitchFamily="2" charset="-122"/>
              <a:sym typeface="+mn-ea"/>
            </a:endParaRPr>
          </a:p>
          <a:p>
            <a:pPr lvl="0" indent="304800" algn="l">
              <a:lnSpc>
                <a:spcPct val="150000"/>
              </a:lnSpc>
            </a:pPr>
            <a:r>
              <a:rPr lang="zh-CN" sz="1000">
                <a:solidFill>
                  <a:srgbClr val="000000"/>
                </a:solidFill>
                <a:ea typeface="宋体" panose="02010600030101010101" pitchFamily="2" charset="-122"/>
                <a:sym typeface="+mn-ea"/>
              </a:rPr>
              <a:t>第三位是社会保障服务</a:t>
            </a:r>
            <a:endParaRPr lang="zh-CN" sz="1000">
              <a:solidFill>
                <a:srgbClr val="000000"/>
              </a:solidFill>
              <a:ea typeface="宋体" panose="02010600030101010101" pitchFamily="2" charset="-122"/>
              <a:sym typeface="+mn-ea"/>
            </a:endParaRPr>
          </a:p>
          <a:p>
            <a:pPr lvl="0" indent="304800" algn="l">
              <a:lnSpc>
                <a:spcPct val="150000"/>
              </a:lnSpc>
            </a:pPr>
            <a:r>
              <a:rPr lang="zh-CN" sz="1000">
                <a:solidFill>
                  <a:srgbClr val="000000"/>
                </a:solidFill>
                <a:ea typeface="宋体" panose="02010600030101010101" pitchFamily="2" charset="-122"/>
                <a:sym typeface="+mn-ea"/>
              </a:rPr>
              <a:t>第四位是教育服务，第五位是生活服务</a:t>
            </a:r>
            <a:endParaRPr lang="en-US" altLang="zh-CN" sz="1000" dirty="0">
              <a:solidFill>
                <a:prstClr val="black"/>
              </a:solidFill>
            </a:endParaRPr>
          </a:p>
        </p:txBody>
      </p:sp>
      <p:sp>
        <p:nvSpPr>
          <p:cNvPr id="26" name="椭圆形标注 25"/>
          <p:cNvSpPr/>
          <p:nvPr>
            <p:custDataLst>
              <p:tags r:id="rId9"/>
            </p:custDataLst>
          </p:nvPr>
        </p:nvSpPr>
        <p:spPr>
          <a:xfrm>
            <a:off x="4632422" y="4581026"/>
            <a:ext cx="594901" cy="516945"/>
          </a:xfrm>
          <a:prstGeom prst="wedgeEllipseCallout">
            <a:avLst>
              <a:gd name="adj1" fmla="val 41431"/>
              <a:gd name="adj2" fmla="val 51108"/>
            </a:avLst>
          </a:prstGeom>
          <a:solidFill>
            <a:srgbClr val="92D05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endParaRPr lang="zh-CN" altLang="en-US">
              <a:solidFill>
                <a:prstClr val="white"/>
              </a:solidFill>
            </a:endParaRPr>
          </a:p>
        </p:txBody>
      </p:sp>
      <p:sp>
        <p:nvSpPr>
          <p:cNvPr id="15" name="椭圆形标注 14"/>
          <p:cNvSpPr/>
          <p:nvPr>
            <p:custDataLst>
              <p:tags r:id="rId10"/>
            </p:custDataLst>
          </p:nvPr>
        </p:nvSpPr>
        <p:spPr>
          <a:xfrm>
            <a:off x="8052826" y="2634108"/>
            <a:ext cx="594900" cy="516945"/>
          </a:xfrm>
          <a:prstGeom prst="wedgeEllipseCallout">
            <a:avLst>
              <a:gd name="adj1" fmla="val 41431"/>
              <a:gd name="adj2" fmla="val 51108"/>
            </a:avLst>
          </a:prstGeom>
          <a:solidFill>
            <a:srgbClr val="FFC00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endParaRPr lang="zh-CN" altLang="en-US">
              <a:solidFill>
                <a:prstClr val="white"/>
              </a:solidFill>
            </a:endParaRPr>
          </a:p>
        </p:txBody>
      </p:sp>
      <p:sp>
        <p:nvSpPr>
          <p:cNvPr id="16" name="圆角矩形 15"/>
          <p:cNvSpPr/>
          <p:nvPr>
            <p:custDataLst>
              <p:tags r:id="rId11"/>
            </p:custDataLst>
          </p:nvPr>
        </p:nvSpPr>
        <p:spPr>
          <a:xfrm>
            <a:off x="5361940" y="3975100"/>
            <a:ext cx="2415540" cy="425450"/>
          </a:xfrm>
          <a:prstGeom prst="roundRect">
            <a:avLst/>
          </a:prstGeom>
          <a:solidFill>
            <a:sysClr val="window" lastClr="FFFFFF">
              <a:lumMod val="85000"/>
            </a:sysClr>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noAutofit/>
          </a:bodyPr>
          <a:lstStyle/>
          <a:p>
            <a:r>
              <a:rPr lang="zh-CN" sz="1300">
                <a:solidFill>
                  <a:srgbClr val="000000"/>
                </a:solidFill>
                <a:latin typeface="微软雅黑" panose="020B0503020204020204" pitchFamily="34" charset="-122"/>
                <a:ea typeface="微软雅黑" panose="020B0503020204020204" pitchFamily="34" charset="-122"/>
                <a:sym typeface="+mn-ea"/>
              </a:rPr>
              <a:t>对获取智慧化养老服务的期望</a:t>
            </a:r>
            <a:endParaRPr lang="zh-CN" altLang="zh-CN" sz="600" b="1" dirty="0">
              <a:solidFill>
                <a:srgbClr val="000000"/>
              </a:solidFill>
              <a:latin typeface="微软雅黑" panose="020B0503020204020204" pitchFamily="34" charset="-122"/>
              <a:ea typeface="微软雅黑" panose="020B0503020204020204" pitchFamily="34" charset="-122"/>
              <a:sym typeface="+mn-ea"/>
            </a:endParaRPr>
          </a:p>
        </p:txBody>
      </p:sp>
      <p:sp>
        <p:nvSpPr>
          <p:cNvPr id="19" name="TextBox 35"/>
          <p:cNvSpPr txBox="1"/>
          <p:nvPr>
            <p:custDataLst>
              <p:tags r:id="rId12"/>
            </p:custDataLst>
          </p:nvPr>
        </p:nvSpPr>
        <p:spPr>
          <a:xfrm>
            <a:off x="5215255" y="4422775"/>
            <a:ext cx="3056255" cy="1210310"/>
          </a:xfrm>
          <a:prstGeom prst="rect">
            <a:avLst/>
          </a:prstGeom>
          <a:noFill/>
        </p:spPr>
        <p:txBody>
          <a:bodyPr wrap="square" rtlCol="0">
            <a:noAutofit/>
          </a:bodyPr>
          <a:lstStyle/>
          <a:p>
            <a:pPr indent="304800" algn="l">
              <a:lnSpc>
                <a:spcPct val="150000"/>
              </a:lnSpc>
            </a:pPr>
            <a:r>
              <a:rPr 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第一位是有“一键呼叫”机制，通过手机等终端可一键呼叫急救</a:t>
            </a:r>
            <a:endParaRPr 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gn="l">
              <a:lnSpc>
                <a:spcPct val="150000"/>
              </a:lnSpc>
            </a:pPr>
            <a:r>
              <a:rPr 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第二位是养老、无障碍与医疗、社保、救助、户籍等</a:t>
            </a:r>
            <a:endParaRPr 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gn="l">
              <a:lnSpc>
                <a:spcPct val="150000"/>
              </a:lnSpc>
            </a:pPr>
            <a:r>
              <a:rPr 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第三位是异常状况实时报警老/幼/残障人士独自在家</a:t>
            </a:r>
            <a:endParaRPr 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gn="l">
              <a:lnSpc>
                <a:spcPct val="150000"/>
              </a:lnSpc>
            </a:pPr>
            <a:r>
              <a:rPr 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第四位是医疗、生活服务等提供在线一站式健康管理服务（就近使用或入住智慧养老机构）</a:t>
            </a:r>
            <a:endParaRPr lang="en-US" altLang="zh-CN" sz="1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椭圆形标注 26"/>
          <p:cNvSpPr/>
          <p:nvPr>
            <p:custDataLst>
              <p:tags r:id="rId13"/>
            </p:custDataLst>
          </p:nvPr>
        </p:nvSpPr>
        <p:spPr>
          <a:xfrm>
            <a:off x="8192526" y="4422722"/>
            <a:ext cx="594900" cy="516945"/>
          </a:xfrm>
          <a:prstGeom prst="wedgeEllipseCallout">
            <a:avLst>
              <a:gd name="adj1" fmla="val 41431"/>
              <a:gd name="adj2" fmla="val 51108"/>
            </a:avLst>
          </a:prstGeom>
          <a:solidFill>
            <a:srgbClr val="FFC00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endParaRPr lang="zh-CN" altLang="en-US">
              <a:solidFill>
                <a:prstClr val="white"/>
              </a:solidFill>
            </a:endParaRPr>
          </a:p>
        </p:txBody>
      </p:sp>
      <p:sp>
        <p:nvSpPr>
          <p:cNvPr id="11" name="圆角矩形 10"/>
          <p:cNvSpPr/>
          <p:nvPr>
            <p:custDataLst>
              <p:tags r:id="rId14"/>
            </p:custDataLst>
          </p:nvPr>
        </p:nvSpPr>
        <p:spPr>
          <a:xfrm>
            <a:off x="1522730" y="4155440"/>
            <a:ext cx="2548255" cy="425450"/>
          </a:xfrm>
          <a:prstGeom prst="roundRect">
            <a:avLst/>
          </a:prstGeom>
          <a:solidFill>
            <a:sysClr val="window" lastClr="FFFFFF">
              <a:lumMod val="85000"/>
            </a:sysClr>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normAutofit/>
          </a:bodyPr>
          <a:lstStyle/>
          <a:p>
            <a:pPr algn="ctr"/>
            <a:r>
              <a:rPr lang="zh-CN" sz="1400">
                <a:solidFill>
                  <a:srgbClr val="000000"/>
                </a:solidFill>
                <a:ea typeface="宋体" panose="02010600030101010101" pitchFamily="2" charset="-122"/>
                <a:sym typeface="+mn-ea"/>
              </a:rPr>
              <a:t>对提升医疗服务的措施</a:t>
            </a:r>
            <a:endParaRPr lang="en-US" altLang="zh-CN" sz="1400" b="1" dirty="0">
              <a:solidFill>
                <a:sysClr val="window" lastClr="FFFFFF"/>
              </a:solidFill>
            </a:endParaRPr>
          </a:p>
        </p:txBody>
      </p:sp>
      <p:sp>
        <p:nvSpPr>
          <p:cNvPr id="21" name="TextBox 35"/>
          <p:cNvSpPr txBox="1"/>
          <p:nvPr>
            <p:custDataLst>
              <p:tags r:id="rId15"/>
            </p:custDataLst>
          </p:nvPr>
        </p:nvSpPr>
        <p:spPr>
          <a:xfrm>
            <a:off x="8648065" y="2548255"/>
            <a:ext cx="2832100" cy="1151890"/>
          </a:xfrm>
          <a:prstGeom prst="rect">
            <a:avLst/>
          </a:prstGeom>
          <a:noFill/>
        </p:spPr>
        <p:txBody>
          <a:bodyPr wrap="square" rtlCol="0">
            <a:noAutofit/>
          </a:bodyPr>
          <a:lstStyle/>
          <a:p>
            <a:pPr indent="304800">
              <a:lnSpc>
                <a:spcPct val="150000"/>
              </a:lnSpc>
            </a:pP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15.17%非常满意、35.52%比较满意、27.93%一般，6.55%不满意、5.86%非常不满意，8.97%不清楚，没有投诉过</a:t>
            </a: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TextBox 35"/>
          <p:cNvSpPr txBox="1"/>
          <p:nvPr>
            <p:custDataLst>
              <p:tags r:id="rId16"/>
            </p:custDataLst>
          </p:nvPr>
        </p:nvSpPr>
        <p:spPr>
          <a:xfrm>
            <a:off x="8528050" y="4580890"/>
            <a:ext cx="3067685" cy="1151890"/>
          </a:xfrm>
          <a:prstGeom prst="rect">
            <a:avLst/>
          </a:prstGeom>
          <a:noFill/>
        </p:spPr>
        <p:txBody>
          <a:bodyPr wrap="square" rtlCol="0">
            <a:noAutofit/>
          </a:bodyPr>
          <a:lstStyle/>
          <a:p>
            <a:pPr indent="304800">
              <a:lnSpc>
                <a:spcPct val="150000"/>
              </a:lnSpc>
            </a:pP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第一位的是市长热线/政府热线12345</a:t>
            </a:r>
            <a:endPar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nSpc>
                <a:spcPct val="150000"/>
              </a:lnSpc>
            </a:pP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第二位的是消费者投诉电话12315</a:t>
            </a:r>
            <a:endPar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nSpc>
                <a:spcPct val="150000"/>
              </a:lnSpc>
            </a:pP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第三位的是铁路客户服务中心12306</a:t>
            </a:r>
            <a:endPar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304800">
              <a:lnSpc>
                <a:spcPct val="150000"/>
              </a:lnSpc>
            </a:pP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第四</a:t>
            </a:r>
            <a:r>
              <a:rPr lang="en-US" alt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网信部门投诉电话12377</a:t>
            </a: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圆角矩形 29"/>
          <p:cNvSpPr/>
          <p:nvPr>
            <p:custDataLst>
              <p:tags r:id="rId17"/>
            </p:custDataLst>
          </p:nvPr>
        </p:nvSpPr>
        <p:spPr>
          <a:xfrm>
            <a:off x="8884285" y="2063750"/>
            <a:ext cx="2712085" cy="471170"/>
          </a:xfrm>
          <a:prstGeom prst="roundRect">
            <a:avLst/>
          </a:prstGeom>
          <a:solidFill>
            <a:sysClr val="window" lastClr="FFFFFF">
              <a:lumMod val="85000"/>
            </a:sysClr>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noAutofit/>
          </a:bodyPr>
          <a:lstStyle/>
          <a:p>
            <a:pPr latinLnBrk="1"/>
            <a:r>
              <a:rPr lang="zh-CN" sz="1300">
                <a:solidFill>
                  <a:srgbClr val="000000"/>
                </a:solidFill>
                <a:latin typeface="微软雅黑" panose="020B0503020204020204" pitchFamily="34" charset="-122"/>
                <a:ea typeface="微软雅黑" panose="020B0503020204020204" pitchFamily="34" charset="-122"/>
                <a:sym typeface="+mn-ea"/>
              </a:rPr>
              <a:t>政府部门举报平台处理</a:t>
            </a:r>
            <a:endParaRPr lang="zh-CN" sz="1300">
              <a:solidFill>
                <a:srgbClr val="000000"/>
              </a:solidFill>
              <a:latin typeface="微软雅黑" panose="020B0503020204020204" pitchFamily="34" charset="-122"/>
              <a:ea typeface="微软雅黑" panose="020B0503020204020204" pitchFamily="34" charset="-122"/>
              <a:sym typeface="+mn-ea"/>
            </a:endParaRPr>
          </a:p>
          <a:p>
            <a:pPr latinLnBrk="1"/>
            <a:r>
              <a:rPr lang="zh-CN" sz="1300">
                <a:solidFill>
                  <a:srgbClr val="000000"/>
                </a:solidFill>
                <a:latin typeface="微软雅黑" panose="020B0503020204020204" pitchFamily="34" charset="-122"/>
                <a:ea typeface="微软雅黑" panose="020B0503020204020204" pitchFamily="34" charset="-122"/>
                <a:sym typeface="+mn-ea"/>
              </a:rPr>
              <a:t>举报投诉的结果满意度评价</a:t>
            </a:r>
            <a:endParaRPr lang="zh-CN" altLang="zh-CN" sz="900" b="1" dirty="0">
              <a:solidFill>
                <a:srgbClr val="000000"/>
              </a:solidFill>
              <a:latin typeface="微软雅黑" panose="020B0503020204020204" pitchFamily="34" charset="-122"/>
              <a:ea typeface="微软雅黑" panose="020B0503020204020204" pitchFamily="34" charset="-122"/>
              <a:sym typeface="+mn-ea"/>
            </a:endParaRPr>
          </a:p>
        </p:txBody>
      </p:sp>
      <p:sp>
        <p:nvSpPr>
          <p:cNvPr id="31" name="圆角矩形 30"/>
          <p:cNvSpPr/>
          <p:nvPr>
            <p:custDataLst>
              <p:tags r:id="rId18"/>
            </p:custDataLst>
          </p:nvPr>
        </p:nvSpPr>
        <p:spPr>
          <a:xfrm>
            <a:off x="8787765" y="3997325"/>
            <a:ext cx="2727960" cy="425450"/>
          </a:xfrm>
          <a:prstGeom prst="roundRect">
            <a:avLst/>
          </a:prstGeom>
          <a:solidFill>
            <a:sysClr val="window" lastClr="FFFFFF">
              <a:lumMod val="85000"/>
            </a:sysClr>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noAutofit/>
          </a:bodyPr>
          <a:lstStyle/>
          <a:p>
            <a:pPr latinLnBrk="1"/>
            <a:r>
              <a:rPr lang="zh-CN" sz="1300">
                <a:solidFill>
                  <a:srgbClr val="000000"/>
                </a:solidFill>
                <a:latin typeface="微软雅黑" panose="020B0503020204020204" pitchFamily="34" charset="-122"/>
                <a:ea typeface="微软雅黑" panose="020B0503020204020204" pitchFamily="34" charset="-122"/>
                <a:sym typeface="+mn-ea"/>
              </a:rPr>
              <a:t>对政府部门或机构投诉热线知晓率</a:t>
            </a:r>
            <a:endParaRPr lang="zh-CN" altLang="zh-CN" sz="1000" b="1" dirty="0">
              <a:solidFill>
                <a:srgbClr val="00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86710" y="565785"/>
            <a:ext cx="7079615" cy="583565"/>
          </a:xfrm>
          <a:prstGeom prst="rect">
            <a:avLst/>
          </a:prstGeom>
          <a:noFill/>
          <a:ln w="9525">
            <a:noFill/>
          </a:ln>
        </p:spPr>
        <p:txBody>
          <a:bodyPr wrap="square">
            <a:spAutoFit/>
          </a:bodyPr>
          <a:lstStyle/>
          <a:p>
            <a:pPr indent="304800"/>
            <a:r>
              <a:rPr lang="en-US" altLang="zh-CN" sz="3200" b="1">
                <a:latin typeface="微软雅黑" panose="020B0503020204020204" pitchFamily="34" charset="-122"/>
                <a:ea typeface="微软雅黑" panose="020B0503020204020204" pitchFamily="34" charset="-122"/>
              </a:rPr>
              <a:t>            </a:t>
            </a:r>
            <a:r>
              <a:rPr lang="zh-CN" sz="3200" b="1">
                <a:latin typeface="微软雅黑" panose="020B0503020204020204" pitchFamily="34" charset="-122"/>
                <a:ea typeface="微软雅黑" panose="020B0503020204020204" pitchFamily="34" charset="-122"/>
              </a:rPr>
              <a:t>网络暴力产生的原因</a:t>
            </a:r>
            <a:endParaRPr lang="zh-CN" altLang="en-US" sz="3200" b="1">
              <a:latin typeface="微软雅黑" panose="020B0503020204020204" pitchFamily="34" charset="-122"/>
              <a:ea typeface="微软雅黑" panose="020B0503020204020204" pitchFamily="34" charset="-122"/>
            </a:endParaRPr>
          </a:p>
        </p:txBody>
      </p:sp>
      <p:sp>
        <p:nvSpPr>
          <p:cNvPr id="2" name="文本框 1"/>
          <p:cNvSpPr txBox="1"/>
          <p:nvPr/>
        </p:nvSpPr>
        <p:spPr>
          <a:xfrm>
            <a:off x="1377315" y="1255395"/>
            <a:ext cx="10452735" cy="337185"/>
          </a:xfrm>
          <a:prstGeom prst="rect">
            <a:avLst/>
          </a:prstGeom>
          <a:noFill/>
        </p:spPr>
        <p:txBody>
          <a:bodyPr wrap="square" rtlCol="0" anchor="t">
            <a:spAutoFit/>
          </a:bodyPr>
          <a:p>
            <a:r>
              <a:rPr lang="en-US" altLang="zh-CN" sz="1600"/>
              <a:t>                 </a:t>
            </a:r>
            <a:r>
              <a:rPr lang="en-US" altLang="zh-CN" sz="1600" b="1"/>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接近七成（</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63.07%</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）的网民是正向的，</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36.95%</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的网民表示会把情绪带到生活中。</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2" name="直接连接符 21"/>
          <p:cNvCxnSpPr/>
          <p:nvPr>
            <p:custDataLst>
              <p:tags r:id="rId1"/>
            </p:custDataLst>
          </p:nvPr>
        </p:nvCxnSpPr>
        <p:spPr>
          <a:xfrm flipH="1">
            <a:off x="1229593" y="4669192"/>
            <a:ext cx="9246235" cy="1493"/>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3" name="组合 2"/>
          <p:cNvGrpSpPr/>
          <p:nvPr>
            <p:custDataLst>
              <p:tags r:id="rId2"/>
            </p:custDataLst>
          </p:nvPr>
        </p:nvGrpSpPr>
        <p:grpSpPr>
          <a:xfrm>
            <a:off x="2112646" y="1898373"/>
            <a:ext cx="1593339" cy="2884272"/>
            <a:chOff x="654686" y="3182636"/>
            <a:chExt cx="1172180" cy="2567780"/>
          </a:xfrm>
        </p:grpSpPr>
        <p:sp>
          <p:nvSpPr>
            <p:cNvPr id="4" name="圆角矩形 3"/>
            <p:cNvSpPr/>
            <p:nvPr>
              <p:custDataLst>
                <p:tags r:id="rId3"/>
              </p:custDataLst>
            </p:nvPr>
          </p:nvSpPr>
          <p:spPr>
            <a:xfrm>
              <a:off x="654686" y="3182636"/>
              <a:ext cx="1172180" cy="2059812"/>
            </a:xfrm>
            <a:prstGeom prst="roundRect">
              <a:avLst/>
            </a:prstGeom>
            <a:solidFill>
              <a:srgbClr val="FA8550">
                <a:lumMod val="20000"/>
                <a:lumOff val="80000"/>
              </a:srgbClr>
            </a:solidFill>
            <a:ln w="38100">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Autofit/>
            </a:bodyPr>
            <a:p>
              <a:pPr marL="171450" indent="-171450">
                <a:lnSpc>
                  <a:spcPct val="150000"/>
                </a:lnSpc>
                <a:buFont typeface="Arial" panose="020B0604020202020204" pitchFamily="34" charset="0"/>
                <a:buChar char="•"/>
              </a:pPr>
              <a:r>
                <a:rPr lang="zh-CN" sz="1000">
                  <a:solidFill>
                    <a:srgbClr val="000000"/>
                  </a:solidFill>
                  <a:latin typeface="微软雅黑" panose="020B0503020204020204" pitchFamily="34" charset="-122"/>
                  <a:ea typeface="微软雅黑" panose="020B0503020204020204" pitchFamily="34" charset="-122"/>
                  <a:sym typeface="+mn-ea"/>
                </a:rPr>
                <a:t>对事情认识不清晰就草率评论</a:t>
              </a:r>
              <a:endParaRPr lang="zh-CN" sz="1000">
                <a:solidFill>
                  <a:srgbClr val="000000"/>
                </a:solidFill>
                <a:latin typeface="微软雅黑" panose="020B0503020204020204" pitchFamily="34" charset="-122"/>
                <a:ea typeface="微软雅黑" panose="020B0503020204020204" pitchFamily="34" charset="-122"/>
                <a:sym typeface="+mn-ea"/>
              </a:endParaRPr>
            </a:p>
            <a:p>
              <a:pPr marL="171450" indent="-171450">
                <a:lnSpc>
                  <a:spcPct val="150000"/>
                </a:lnSpc>
                <a:buFont typeface="Arial" panose="020B0604020202020204" pitchFamily="34" charset="0"/>
                <a:buChar char="•"/>
              </a:pPr>
              <a:r>
                <a:rPr lang="zh-CN" sz="1000">
                  <a:solidFill>
                    <a:srgbClr val="000000"/>
                  </a:solidFill>
                  <a:latin typeface="微软雅黑" panose="020B0503020204020204" pitchFamily="34" charset="-122"/>
                  <a:ea typeface="微软雅黑" panose="020B0503020204020204" pitchFamily="34" charset="-122"/>
                  <a:sym typeface="+mn-ea"/>
                </a:rPr>
                <a:t>网民网络素养不足</a:t>
              </a:r>
              <a:endParaRPr lang="zh-CN" sz="1000">
                <a:solidFill>
                  <a:srgbClr val="000000"/>
                </a:solidFill>
                <a:latin typeface="微软雅黑" panose="020B0503020204020204" pitchFamily="34" charset="-122"/>
                <a:ea typeface="微软雅黑" panose="020B0503020204020204" pitchFamily="34" charset="-122"/>
                <a:sym typeface="+mn-ea"/>
              </a:endParaRPr>
            </a:p>
            <a:p>
              <a:pPr marL="171450" indent="-171450">
                <a:lnSpc>
                  <a:spcPct val="150000"/>
                </a:lnSpc>
                <a:buFont typeface="Arial" panose="020B0604020202020204" pitchFamily="34" charset="0"/>
                <a:buChar char="•"/>
              </a:pPr>
              <a:r>
                <a:rPr lang="zh-CN" sz="1000">
                  <a:solidFill>
                    <a:srgbClr val="000000"/>
                  </a:solidFill>
                  <a:latin typeface="微软雅黑" panose="020B0503020204020204" pitchFamily="34" charset="-122"/>
                  <a:ea typeface="微软雅黑" panose="020B0503020204020204" pitchFamily="34" charset="-122"/>
                  <a:sym typeface="+mn-ea"/>
                </a:rPr>
                <a:t>网络管理制度、道德约束的缺乏</a:t>
              </a:r>
              <a:endParaRPr lang="zh-CN" sz="1000">
                <a:solidFill>
                  <a:srgbClr val="000000"/>
                </a:solidFill>
                <a:latin typeface="微软雅黑" panose="020B0503020204020204" pitchFamily="34" charset="-122"/>
                <a:ea typeface="微软雅黑" panose="020B0503020204020204" pitchFamily="34" charset="-122"/>
                <a:sym typeface="+mn-ea"/>
              </a:endParaRPr>
            </a:p>
            <a:p>
              <a:pPr marL="171450" indent="-171450">
                <a:lnSpc>
                  <a:spcPct val="150000"/>
                </a:lnSpc>
                <a:buFont typeface="Arial" panose="020B0604020202020204" pitchFamily="34" charset="0"/>
                <a:buChar char="•"/>
              </a:pPr>
              <a:r>
                <a:rPr lang="zh-CN" sz="1000">
                  <a:solidFill>
                    <a:srgbClr val="000000"/>
                  </a:solidFill>
                  <a:latin typeface="微软雅黑" panose="020B0503020204020204" pitchFamily="34" charset="-122"/>
                  <a:ea typeface="微软雅黑" panose="020B0503020204020204" pitchFamily="34" charset="-122"/>
                  <a:sym typeface="+mn-ea"/>
                </a:rPr>
                <a:t>网络的匿名性</a:t>
              </a:r>
              <a:endParaRPr lang="zh-CN" sz="1000">
                <a:solidFill>
                  <a:srgbClr val="000000"/>
                </a:solidFill>
                <a:latin typeface="微软雅黑" panose="020B0503020204020204" pitchFamily="34" charset="-122"/>
                <a:ea typeface="微软雅黑" panose="020B0503020204020204" pitchFamily="34" charset="-122"/>
                <a:sym typeface="+mn-ea"/>
              </a:endParaRPr>
            </a:p>
            <a:p>
              <a:pPr marL="171450" indent="-171450">
                <a:lnSpc>
                  <a:spcPct val="150000"/>
                </a:lnSpc>
                <a:buFont typeface="Arial" panose="020B0604020202020204" pitchFamily="34" charset="0"/>
                <a:buChar char="•"/>
              </a:pPr>
              <a:r>
                <a:rPr lang="zh-CN" sz="1000">
                  <a:solidFill>
                    <a:srgbClr val="000000"/>
                  </a:solidFill>
                  <a:latin typeface="微软雅黑" panose="020B0503020204020204" pitchFamily="34" charset="-122"/>
                  <a:ea typeface="微软雅黑" panose="020B0503020204020204" pitchFamily="34" charset="-122"/>
                  <a:sym typeface="+mn-ea"/>
                </a:rPr>
                <a:t>当下被谣言迷惑、跟风战队</a:t>
              </a:r>
              <a:endParaRPr lang="zh-CN" altLang="zh-CN" sz="1000" dirty="0">
                <a:solidFill>
                  <a:srgbClr val="000000"/>
                </a:solidFill>
                <a:latin typeface="微软雅黑" panose="020B0503020204020204" pitchFamily="34" charset="-122"/>
                <a:ea typeface="微软雅黑" panose="020B0503020204020204" pitchFamily="34" charset="-122"/>
                <a:sym typeface="+mn-ea"/>
              </a:endParaRPr>
            </a:p>
          </p:txBody>
        </p:sp>
        <p:sp>
          <p:nvSpPr>
            <p:cNvPr id="7" name="泪滴形 6"/>
            <p:cNvSpPr/>
            <p:nvPr>
              <p:custDataLst>
                <p:tags r:id="rId4"/>
              </p:custDataLst>
            </p:nvPr>
          </p:nvSpPr>
          <p:spPr>
            <a:xfrm rot="8100000">
              <a:off x="1173972" y="5030124"/>
              <a:ext cx="426786" cy="426786"/>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82500"/>
            </a:bodyPr>
            <a:p>
              <a:pPr algn="ctr"/>
              <a:endParaRPr lang="zh-CN" altLang="en-US"/>
            </a:p>
          </p:txBody>
        </p:sp>
        <p:sp>
          <p:nvSpPr>
            <p:cNvPr id="8" name="椭圆 7"/>
            <p:cNvSpPr/>
            <p:nvPr>
              <p:custDataLst>
                <p:tags r:id="rId5"/>
              </p:custDataLst>
            </p:nvPr>
          </p:nvSpPr>
          <p:spPr>
            <a:xfrm rot="8100000">
              <a:off x="1273023" y="5129176"/>
              <a:ext cx="221664" cy="221664"/>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35000" lnSpcReduction="20000"/>
            </a:bodyPr>
            <a:p>
              <a:pPr algn="ctr"/>
              <a:endParaRPr lang="zh-CN" altLang="en-US"/>
            </a:p>
          </p:txBody>
        </p:sp>
        <p:sp>
          <p:nvSpPr>
            <p:cNvPr id="9" name="椭圆 8"/>
            <p:cNvSpPr/>
            <p:nvPr>
              <p:custDataLst>
                <p:tags r:id="rId6"/>
              </p:custDataLst>
            </p:nvPr>
          </p:nvSpPr>
          <p:spPr>
            <a:xfrm>
              <a:off x="1343925" y="5663536"/>
              <a:ext cx="86880" cy="86880"/>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a:p>
          </p:txBody>
        </p:sp>
      </p:grpSp>
      <p:sp>
        <p:nvSpPr>
          <p:cNvPr id="27" name="文本框 26"/>
          <p:cNvSpPr txBox="1"/>
          <p:nvPr>
            <p:custDataLst>
              <p:tags r:id="rId7"/>
            </p:custDataLst>
          </p:nvPr>
        </p:nvSpPr>
        <p:spPr>
          <a:xfrm>
            <a:off x="2055862" y="5050223"/>
            <a:ext cx="1745676" cy="725949"/>
          </a:xfrm>
          <a:prstGeom prst="rect">
            <a:avLst/>
          </a:prstGeom>
          <a:noFill/>
        </p:spPr>
        <p:txBody>
          <a:bodyPr wrap="square" rtlCol="0">
            <a:normAutofit/>
          </a:bodyPr>
          <a:p>
            <a:pPr algn="ctr"/>
            <a:r>
              <a:rPr lang="zh-CN" altLang="en-US" sz="1400" b="1">
                <a:sym typeface="+mn-ea"/>
              </a:rPr>
              <a:t>产生暴力的原因</a:t>
            </a:r>
            <a:endParaRPr lang="zh-CN" altLang="en-US" sz="1400" b="1">
              <a:solidFill>
                <a:schemeClr val="tx1"/>
              </a:solidFill>
              <a:sym typeface="+mn-ea"/>
            </a:endParaRPr>
          </a:p>
          <a:p>
            <a:pPr algn="ctr"/>
            <a:endParaRPr lang="zh-CN" altLang="en-US" sz="1400" b="1" dirty="0">
              <a:latin typeface="Arial" panose="020B0604020202020204" pitchFamily="34" charset="0"/>
              <a:ea typeface="黑体" panose="02010609060101010101" charset="-122"/>
              <a:cs typeface="+mn-ea"/>
            </a:endParaRPr>
          </a:p>
        </p:txBody>
      </p:sp>
      <p:grpSp>
        <p:nvGrpSpPr>
          <p:cNvPr id="11" name="组合 10"/>
          <p:cNvGrpSpPr/>
          <p:nvPr>
            <p:custDataLst>
              <p:tags r:id="rId8"/>
            </p:custDataLst>
          </p:nvPr>
        </p:nvGrpSpPr>
        <p:grpSpPr>
          <a:xfrm>
            <a:off x="3989848" y="1898373"/>
            <a:ext cx="1734558" cy="2884272"/>
            <a:chOff x="2747813" y="2390005"/>
            <a:chExt cx="1207997" cy="2567780"/>
          </a:xfrm>
        </p:grpSpPr>
        <p:sp>
          <p:nvSpPr>
            <p:cNvPr id="18" name="圆角矩形 17"/>
            <p:cNvSpPr/>
            <p:nvPr>
              <p:custDataLst>
                <p:tags r:id="rId9"/>
              </p:custDataLst>
            </p:nvPr>
          </p:nvSpPr>
          <p:spPr>
            <a:xfrm>
              <a:off x="2747813" y="2390005"/>
              <a:ext cx="1207997" cy="2059812"/>
            </a:xfrm>
            <a:prstGeom prst="roundRect">
              <a:avLst/>
            </a:prstGeom>
            <a:solidFill>
              <a:srgbClr val="CE8D3E">
                <a:lumMod val="20000"/>
                <a:lumOff val="80000"/>
              </a:srgbClr>
            </a:solidFill>
            <a:ln w="38100">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marL="285750" indent="-285750" algn="l">
                <a:lnSpc>
                  <a:spcPct val="200000"/>
                </a:lnSpc>
                <a:buFont typeface="Arial" panose="020B0604020202020204" pitchFamily="34" charset="0"/>
                <a:buChar char="•"/>
              </a:pPr>
              <a:r>
                <a:rPr lang="zh-CN" altLang="en-US" sz="1000" dirty="0">
                  <a:solidFill>
                    <a:srgbClr val="E74D51">
                      <a:lumMod val="50000"/>
                    </a:srgbClr>
                  </a:solidFill>
                  <a:sym typeface="+mn-ea"/>
                </a:rPr>
                <a:t>实话实说</a:t>
              </a:r>
              <a:endParaRPr lang="zh-CN" altLang="en-US" sz="1000" dirty="0">
                <a:solidFill>
                  <a:srgbClr val="E74D51">
                    <a:lumMod val="50000"/>
                  </a:srgbClr>
                </a:solidFill>
              </a:endParaRPr>
            </a:p>
            <a:p>
              <a:pPr marL="285750" indent="-285750" algn="l">
                <a:lnSpc>
                  <a:spcPct val="200000"/>
                </a:lnSpc>
                <a:buFont typeface="Arial" panose="020B0604020202020204" pitchFamily="34" charset="0"/>
                <a:buChar char="•"/>
              </a:pPr>
              <a:r>
                <a:rPr lang="zh-CN" altLang="en-US" sz="1000" dirty="0">
                  <a:solidFill>
                    <a:srgbClr val="E74D51">
                      <a:lumMod val="50000"/>
                    </a:srgbClr>
                  </a:solidFill>
                  <a:sym typeface="+mn-ea"/>
                </a:rPr>
                <a:t>捍卫我的价值观或社群的名誉</a:t>
              </a:r>
              <a:endParaRPr lang="zh-CN" altLang="en-US" sz="1000" dirty="0">
                <a:solidFill>
                  <a:srgbClr val="E74D51">
                    <a:lumMod val="50000"/>
                  </a:srgbClr>
                </a:solidFill>
              </a:endParaRPr>
            </a:p>
            <a:p>
              <a:pPr marL="285750" indent="-285750" algn="l">
                <a:lnSpc>
                  <a:spcPct val="200000"/>
                </a:lnSpc>
                <a:buFont typeface="Arial" panose="020B0604020202020204" pitchFamily="34" charset="0"/>
                <a:buChar char="•"/>
              </a:pPr>
              <a:r>
                <a:rPr lang="zh-CN" altLang="en-US" sz="1000" dirty="0">
                  <a:solidFill>
                    <a:srgbClr val="E74D51">
                      <a:lumMod val="50000"/>
                    </a:srgbClr>
                  </a:solidFill>
                  <a:sym typeface="+mn-ea"/>
                </a:rPr>
                <a:t>有情绪想发泄</a:t>
              </a:r>
              <a:endParaRPr lang="zh-CN" altLang="en-US" sz="1000" dirty="0">
                <a:solidFill>
                  <a:srgbClr val="CE8D3E">
                    <a:lumMod val="50000"/>
                  </a:srgbClr>
                </a:solidFill>
              </a:endParaRPr>
            </a:p>
          </p:txBody>
        </p:sp>
        <p:sp>
          <p:nvSpPr>
            <p:cNvPr id="19" name="泪滴形 18"/>
            <p:cNvSpPr/>
            <p:nvPr>
              <p:custDataLst>
                <p:tags r:id="rId10"/>
              </p:custDataLst>
            </p:nvPr>
          </p:nvSpPr>
          <p:spPr>
            <a:xfrm rot="8100000">
              <a:off x="3338219" y="4237493"/>
              <a:ext cx="426786" cy="426786"/>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sz="1400"/>
            </a:p>
          </p:txBody>
        </p:sp>
        <p:sp>
          <p:nvSpPr>
            <p:cNvPr id="20" name="椭圆 19"/>
            <p:cNvSpPr/>
            <p:nvPr>
              <p:custDataLst>
                <p:tags r:id="rId11"/>
              </p:custDataLst>
            </p:nvPr>
          </p:nvSpPr>
          <p:spPr>
            <a:xfrm rot="8100000">
              <a:off x="3437270" y="4336545"/>
              <a:ext cx="221664" cy="221664"/>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5000" lnSpcReduction="20000"/>
            </a:bodyPr>
            <a:p>
              <a:pPr algn="ctr"/>
              <a:endParaRPr lang="zh-CN" altLang="en-US" sz="1400"/>
            </a:p>
          </p:txBody>
        </p:sp>
        <p:sp>
          <p:nvSpPr>
            <p:cNvPr id="21" name="椭圆 20"/>
            <p:cNvSpPr/>
            <p:nvPr>
              <p:custDataLst>
                <p:tags r:id="rId12"/>
              </p:custDataLst>
            </p:nvPr>
          </p:nvSpPr>
          <p:spPr>
            <a:xfrm>
              <a:off x="3508172" y="4870905"/>
              <a:ext cx="86880" cy="86880"/>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sz="1400"/>
            </a:p>
          </p:txBody>
        </p:sp>
      </p:grpSp>
      <p:grpSp>
        <p:nvGrpSpPr>
          <p:cNvPr id="12" name="组合 11"/>
          <p:cNvGrpSpPr/>
          <p:nvPr>
            <p:custDataLst>
              <p:tags r:id="rId13"/>
            </p:custDataLst>
          </p:nvPr>
        </p:nvGrpSpPr>
        <p:grpSpPr>
          <a:xfrm>
            <a:off x="6026812" y="1898373"/>
            <a:ext cx="1750961" cy="2884272"/>
            <a:chOff x="2818933" y="2390005"/>
            <a:chExt cx="1296711" cy="2567780"/>
          </a:xfrm>
        </p:grpSpPr>
        <p:sp>
          <p:nvSpPr>
            <p:cNvPr id="26" name="圆角矩形 25"/>
            <p:cNvSpPr/>
            <p:nvPr>
              <p:custDataLst>
                <p:tags r:id="rId14"/>
              </p:custDataLst>
            </p:nvPr>
          </p:nvSpPr>
          <p:spPr>
            <a:xfrm>
              <a:off x="2818933" y="2390005"/>
              <a:ext cx="1296711" cy="2059812"/>
            </a:xfrm>
            <a:prstGeom prst="roundRect">
              <a:avLst/>
            </a:prstGeom>
            <a:solidFill>
              <a:srgbClr val="E74D51">
                <a:lumMod val="20000"/>
                <a:lumOff val="80000"/>
              </a:srgbClr>
            </a:solidFill>
            <a:ln w="38100">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marL="171450" indent="-171450" algn="l">
                <a:lnSpc>
                  <a:spcPct val="200000"/>
                </a:lnSpc>
                <a:buFont typeface="Arial" panose="020B0604020202020204" pitchFamily="34" charset="0"/>
                <a:buChar char="•"/>
              </a:pPr>
              <a:r>
                <a:rPr lang="zh-CN" altLang="en-US" sz="1000" dirty="0">
                  <a:solidFill>
                    <a:srgbClr val="CE8D3E">
                      <a:lumMod val="50000"/>
                    </a:srgbClr>
                  </a:solidFill>
                  <a:sym typeface="+mn-ea"/>
                </a:rPr>
                <a:t>绪低落、抑郁</a:t>
              </a:r>
              <a:endParaRPr lang="zh-CN" altLang="en-US" sz="1000" dirty="0">
                <a:solidFill>
                  <a:srgbClr val="CE8D3E">
                    <a:lumMod val="50000"/>
                  </a:srgbClr>
                </a:solidFill>
              </a:endParaRPr>
            </a:p>
            <a:p>
              <a:pPr marL="171450" indent="-171450" algn="l">
                <a:lnSpc>
                  <a:spcPct val="200000"/>
                </a:lnSpc>
                <a:buFont typeface="Arial" panose="020B0604020202020204" pitchFamily="34" charset="0"/>
                <a:buChar char="•"/>
              </a:pPr>
              <a:r>
                <a:rPr lang="zh-CN" altLang="en-US" sz="1000" dirty="0">
                  <a:solidFill>
                    <a:srgbClr val="CE8D3E">
                      <a:lumMod val="50000"/>
                    </a:srgbClr>
                  </a:solidFill>
                  <a:sym typeface="+mn-ea"/>
                </a:rPr>
                <a:t>暴躁易怒</a:t>
              </a:r>
              <a:endParaRPr lang="zh-CN" altLang="en-US" sz="1000" dirty="0">
                <a:solidFill>
                  <a:srgbClr val="CE8D3E">
                    <a:lumMod val="50000"/>
                  </a:srgbClr>
                </a:solidFill>
              </a:endParaRPr>
            </a:p>
            <a:p>
              <a:pPr marL="171450" indent="-171450" algn="l">
                <a:lnSpc>
                  <a:spcPct val="200000"/>
                </a:lnSpc>
                <a:buFont typeface="Arial" panose="020B0604020202020204" pitchFamily="34" charset="0"/>
                <a:buChar char="•"/>
              </a:pPr>
              <a:r>
                <a:rPr lang="zh-CN" altLang="en-US" sz="1000" dirty="0">
                  <a:solidFill>
                    <a:srgbClr val="CE8D3E">
                      <a:lumMod val="50000"/>
                    </a:srgbClr>
                  </a:solidFill>
                  <a:sym typeface="+mn-ea"/>
                </a:rPr>
                <a:t>工作和学习受到影响</a:t>
              </a:r>
              <a:endParaRPr lang="zh-CN" altLang="en-US" sz="1000" dirty="0">
                <a:solidFill>
                  <a:srgbClr val="CE8D3E">
                    <a:lumMod val="50000"/>
                  </a:srgbClr>
                </a:solidFill>
              </a:endParaRPr>
            </a:p>
            <a:p>
              <a:pPr marL="171450" indent="-171450" algn="l">
                <a:lnSpc>
                  <a:spcPct val="200000"/>
                </a:lnSpc>
                <a:buFont typeface="Arial" panose="020B0604020202020204" pitchFamily="34" charset="0"/>
                <a:buChar char="•"/>
              </a:pPr>
              <a:r>
                <a:rPr lang="zh-CN" altLang="en-US" sz="1000" dirty="0">
                  <a:solidFill>
                    <a:srgbClr val="CE8D3E">
                      <a:lumMod val="50000"/>
                    </a:srgbClr>
                  </a:solidFill>
                  <a:sym typeface="+mn-ea"/>
                </a:rPr>
                <a:t>封闭自己</a:t>
              </a:r>
              <a:endParaRPr lang="zh-CN" altLang="en-US" sz="1000" dirty="0">
                <a:solidFill>
                  <a:srgbClr val="CE8D3E">
                    <a:lumMod val="50000"/>
                  </a:srgbClr>
                </a:solidFill>
              </a:endParaRPr>
            </a:p>
            <a:p>
              <a:pPr marL="171450" indent="-171450" algn="l">
                <a:lnSpc>
                  <a:spcPct val="200000"/>
                </a:lnSpc>
                <a:buFont typeface="Arial" panose="020B0604020202020204" pitchFamily="34" charset="0"/>
                <a:buChar char="•"/>
              </a:pPr>
              <a:r>
                <a:rPr lang="zh-CN" altLang="en-US" sz="1000" dirty="0">
                  <a:solidFill>
                    <a:srgbClr val="CE8D3E">
                      <a:lumMod val="50000"/>
                    </a:srgbClr>
                  </a:solidFill>
                  <a:sym typeface="+mn-ea"/>
                </a:rPr>
                <a:t>朋友关系受损</a:t>
              </a:r>
              <a:endParaRPr lang="zh-CN" altLang="en-US" sz="1000" dirty="0">
                <a:solidFill>
                  <a:srgbClr val="E74D51">
                    <a:lumMod val="50000"/>
                  </a:srgbClr>
                </a:solidFill>
              </a:endParaRPr>
            </a:p>
          </p:txBody>
        </p:sp>
        <p:sp>
          <p:nvSpPr>
            <p:cNvPr id="29" name="泪滴形 28"/>
            <p:cNvSpPr/>
            <p:nvPr>
              <p:custDataLst>
                <p:tags r:id="rId15"/>
              </p:custDataLst>
            </p:nvPr>
          </p:nvSpPr>
          <p:spPr>
            <a:xfrm rot="8100000">
              <a:off x="3338219" y="4237493"/>
              <a:ext cx="426786" cy="426786"/>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sz="1400"/>
            </a:p>
          </p:txBody>
        </p:sp>
        <p:sp>
          <p:nvSpPr>
            <p:cNvPr id="30" name="椭圆 29"/>
            <p:cNvSpPr/>
            <p:nvPr>
              <p:custDataLst>
                <p:tags r:id="rId16"/>
              </p:custDataLst>
            </p:nvPr>
          </p:nvSpPr>
          <p:spPr>
            <a:xfrm rot="8100000">
              <a:off x="3437270" y="4336545"/>
              <a:ext cx="221664" cy="221664"/>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5000" lnSpcReduction="20000"/>
            </a:bodyPr>
            <a:p>
              <a:pPr algn="ctr"/>
              <a:endParaRPr lang="zh-CN" altLang="en-US" sz="1400"/>
            </a:p>
          </p:txBody>
        </p:sp>
        <p:sp>
          <p:nvSpPr>
            <p:cNvPr id="13" name="椭圆 12"/>
            <p:cNvSpPr/>
            <p:nvPr>
              <p:custDataLst>
                <p:tags r:id="rId17"/>
              </p:custDataLst>
            </p:nvPr>
          </p:nvSpPr>
          <p:spPr>
            <a:xfrm>
              <a:off x="3508172" y="4870905"/>
              <a:ext cx="86880" cy="86880"/>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sz="1400"/>
            </a:p>
          </p:txBody>
        </p:sp>
      </p:grpSp>
      <p:grpSp>
        <p:nvGrpSpPr>
          <p:cNvPr id="36" name="组合 35"/>
          <p:cNvGrpSpPr/>
          <p:nvPr>
            <p:custDataLst>
              <p:tags r:id="rId18"/>
            </p:custDataLst>
          </p:nvPr>
        </p:nvGrpSpPr>
        <p:grpSpPr>
          <a:xfrm>
            <a:off x="8274283" y="1878965"/>
            <a:ext cx="1716827" cy="2884270"/>
            <a:chOff x="2818933" y="2390005"/>
            <a:chExt cx="1458338" cy="2567780"/>
          </a:xfrm>
        </p:grpSpPr>
        <p:sp>
          <p:nvSpPr>
            <p:cNvPr id="14" name="圆角矩形 13"/>
            <p:cNvSpPr/>
            <p:nvPr>
              <p:custDataLst>
                <p:tags r:id="rId19"/>
              </p:custDataLst>
            </p:nvPr>
          </p:nvSpPr>
          <p:spPr>
            <a:xfrm>
              <a:off x="2818933" y="2390005"/>
              <a:ext cx="1458338" cy="2059975"/>
            </a:xfrm>
            <a:prstGeom prst="roundRect">
              <a:avLst/>
            </a:prstGeom>
            <a:solidFill>
              <a:srgbClr val="FABD50">
                <a:lumMod val="20000"/>
                <a:lumOff val="80000"/>
              </a:srgbClr>
            </a:solidFill>
            <a:ln w="38100">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marL="171450" indent="-171450" algn="l">
                <a:lnSpc>
                  <a:spcPct val="200000"/>
                </a:lnSpc>
                <a:buFont typeface="Arial" panose="020B0604020202020204" pitchFamily="34" charset="0"/>
                <a:buChar char="•"/>
              </a:pPr>
              <a:r>
                <a:rPr lang="en-US" altLang="zh-CN" sz="1000" b="1" dirty="0">
                  <a:solidFill>
                    <a:srgbClr val="CE8D3E">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51.85%</a:t>
              </a:r>
              <a:r>
                <a:rPr lang="zh-CN" altLang="en-US" sz="1000" b="1" dirty="0">
                  <a:solidFill>
                    <a:srgbClr val="CE8D3E">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网民对网络文明建设不太满意，非常满意和较满意占</a:t>
              </a:r>
              <a:r>
                <a:rPr lang="en-US" altLang="zh-CN" sz="1000" b="1" dirty="0">
                  <a:solidFill>
                    <a:srgbClr val="CE8D3E">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48.15%</a:t>
              </a:r>
              <a:endParaRPr lang="zh-CN" altLang="en-US" sz="1000" b="1" dirty="0">
                <a:solidFill>
                  <a:srgbClr val="CE8D3E">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泪滴形 14"/>
            <p:cNvSpPr/>
            <p:nvPr>
              <p:custDataLst>
                <p:tags r:id="rId20"/>
              </p:custDataLst>
            </p:nvPr>
          </p:nvSpPr>
          <p:spPr>
            <a:xfrm rot="8100000">
              <a:off x="3338219" y="4237493"/>
              <a:ext cx="426786" cy="426786"/>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sz="1400"/>
            </a:p>
          </p:txBody>
        </p:sp>
        <p:sp>
          <p:nvSpPr>
            <p:cNvPr id="16" name="椭圆 15"/>
            <p:cNvSpPr/>
            <p:nvPr>
              <p:custDataLst>
                <p:tags r:id="rId21"/>
              </p:custDataLst>
            </p:nvPr>
          </p:nvSpPr>
          <p:spPr>
            <a:xfrm rot="8100000">
              <a:off x="3437270" y="4336545"/>
              <a:ext cx="221664" cy="221664"/>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2500" lnSpcReduction="20000"/>
            </a:bodyPr>
            <a:p>
              <a:pPr algn="ctr"/>
              <a:endParaRPr lang="zh-CN" altLang="en-US" sz="1400"/>
            </a:p>
          </p:txBody>
        </p:sp>
        <p:sp>
          <p:nvSpPr>
            <p:cNvPr id="41" name="椭圆 40"/>
            <p:cNvSpPr/>
            <p:nvPr>
              <p:custDataLst>
                <p:tags r:id="rId22"/>
              </p:custDataLst>
            </p:nvPr>
          </p:nvSpPr>
          <p:spPr>
            <a:xfrm>
              <a:off x="3508172" y="4870905"/>
              <a:ext cx="86880" cy="86880"/>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sz="1400"/>
            </a:p>
          </p:txBody>
        </p:sp>
      </p:grpSp>
      <p:sp>
        <p:nvSpPr>
          <p:cNvPr id="42" name="文本框 41"/>
          <p:cNvSpPr txBox="1"/>
          <p:nvPr>
            <p:custDataLst>
              <p:tags r:id="rId23"/>
            </p:custDataLst>
          </p:nvPr>
        </p:nvSpPr>
        <p:spPr>
          <a:xfrm>
            <a:off x="3801557" y="5050103"/>
            <a:ext cx="2219549" cy="726061"/>
          </a:xfrm>
          <a:prstGeom prst="rect">
            <a:avLst/>
          </a:prstGeom>
          <a:noFill/>
        </p:spPr>
        <p:txBody>
          <a:bodyPr wrap="square" rtlCol="0">
            <a:normAutofit/>
          </a:bodyPr>
          <a:p>
            <a:pPr algn="ctr"/>
            <a:r>
              <a:rPr lang="zh-CN" altLang="en-US" sz="1400" b="1" dirty="0">
                <a:latin typeface="Arial" panose="020B0604020202020204" pitchFamily="34" charset="0"/>
                <a:ea typeface="黑体" panose="02010609060101010101" charset="-122"/>
                <a:cs typeface="+mn-ea"/>
                <a:sym typeface="+mn-ea"/>
              </a:rPr>
              <a:t>参与网络暴力的原因</a:t>
            </a:r>
            <a:r>
              <a:rPr lang="zh-CN" altLang="en-US" sz="1400" dirty="0">
                <a:latin typeface="Arial" panose="020B0604020202020204" pitchFamily="34" charset="0"/>
                <a:ea typeface="黑体" panose="02010609060101010101" charset="-122"/>
                <a:cs typeface="+mn-ea"/>
                <a:sym typeface="+mn-ea"/>
              </a:rPr>
              <a:t> </a:t>
            </a:r>
            <a:endParaRPr lang="zh-CN" altLang="en-US" sz="1400" b="1" dirty="0">
              <a:latin typeface="Arial" panose="020B0604020202020204" pitchFamily="34" charset="0"/>
              <a:ea typeface="黑体" panose="02010609060101010101" charset="-122"/>
              <a:cs typeface="+mn-ea"/>
            </a:endParaRPr>
          </a:p>
        </p:txBody>
      </p:sp>
      <p:sp>
        <p:nvSpPr>
          <p:cNvPr id="53" name="文本框 52"/>
          <p:cNvSpPr txBox="1"/>
          <p:nvPr>
            <p:custDataLst>
              <p:tags r:id="rId24"/>
            </p:custDataLst>
          </p:nvPr>
        </p:nvSpPr>
        <p:spPr>
          <a:xfrm>
            <a:off x="6138115" y="5050223"/>
            <a:ext cx="1745676" cy="725949"/>
          </a:xfrm>
          <a:prstGeom prst="rect">
            <a:avLst/>
          </a:prstGeom>
          <a:noFill/>
        </p:spPr>
        <p:txBody>
          <a:bodyPr wrap="square" rtlCol="0">
            <a:normAutofit fontScale="90000"/>
          </a:bodyPr>
          <a:p>
            <a:pPr algn="ctr"/>
            <a:r>
              <a:rPr lang="zh-CN" altLang="en-US" b="1" dirty="0">
                <a:latin typeface="Arial" panose="020B0604020202020204" pitchFamily="34" charset="0"/>
                <a:ea typeface="黑体" panose="02010609060101010101" charset="-122"/>
                <a:cs typeface="+mn-ea"/>
                <a:sym typeface="+mn-ea"/>
              </a:rPr>
              <a:t>网路暴力的影响</a:t>
            </a:r>
            <a:endParaRPr lang="zh-CN" altLang="en-US" dirty="0">
              <a:latin typeface="Arial" panose="020B0604020202020204" pitchFamily="34" charset="0"/>
              <a:ea typeface="黑体" panose="02010609060101010101" charset="-122"/>
              <a:cs typeface="+mn-ea"/>
            </a:endParaRPr>
          </a:p>
          <a:p>
            <a:pPr algn="ctr"/>
            <a:r>
              <a:rPr lang="zh-CN" altLang="en-US" dirty="0">
                <a:latin typeface="Arial" panose="020B0604020202020204" pitchFamily="34" charset="0"/>
                <a:ea typeface="黑体" panose="02010609060101010101" charset="-122"/>
                <a:cs typeface="+mn-ea"/>
              </a:rPr>
              <a:t> </a:t>
            </a:r>
            <a:endParaRPr lang="zh-CN" altLang="en-US" dirty="0">
              <a:latin typeface="Arial" panose="020B0604020202020204" pitchFamily="34" charset="0"/>
              <a:ea typeface="黑体" panose="02010609060101010101" charset="-122"/>
              <a:cs typeface="+mn-ea"/>
            </a:endParaRPr>
          </a:p>
        </p:txBody>
      </p:sp>
      <p:sp>
        <p:nvSpPr>
          <p:cNvPr id="54" name="文本框 53"/>
          <p:cNvSpPr txBox="1"/>
          <p:nvPr>
            <p:custDataLst>
              <p:tags r:id="rId25"/>
            </p:custDataLst>
          </p:nvPr>
        </p:nvSpPr>
        <p:spPr>
          <a:xfrm>
            <a:off x="8274040" y="4970353"/>
            <a:ext cx="1745676" cy="725949"/>
          </a:xfrm>
          <a:prstGeom prst="rect">
            <a:avLst/>
          </a:prstGeom>
          <a:noFill/>
        </p:spPr>
        <p:txBody>
          <a:bodyPr wrap="square" rtlCol="0">
            <a:normAutofit/>
          </a:bodyPr>
          <a:p>
            <a:pPr algn="ctr"/>
            <a:r>
              <a:rPr lang="zh-CN" altLang="en-US" sz="1400" b="1" dirty="0">
                <a:latin typeface="微软雅黑" panose="020B0503020204020204" pitchFamily="34" charset="-122"/>
                <a:ea typeface="微软雅黑" panose="020B0503020204020204" pitchFamily="34" charset="-122"/>
                <a:cs typeface="+mn-ea"/>
                <a:sym typeface="+mn-ea"/>
              </a:rPr>
              <a:t>网络文明建设</a:t>
            </a:r>
            <a:endParaRPr lang="zh-CN" altLang="en-US" sz="1400" dirty="0">
              <a:latin typeface="微软雅黑" panose="020B0503020204020204" pitchFamily="34" charset="-122"/>
              <a:ea typeface="微软雅黑" panose="020B0503020204020204" pitchFamily="34" charset="-122"/>
              <a:cs typeface="+mn-ea"/>
            </a:endParaRP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示 15"/>
          <p:cNvGraphicFramePr/>
          <p:nvPr/>
        </p:nvGraphicFramePr>
        <p:xfrm>
          <a:off x="1551940" y="2858770"/>
          <a:ext cx="9310370" cy="9359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5" name="文本框 84"/>
          <p:cNvSpPr txBox="1"/>
          <p:nvPr>
            <p:custDataLst>
              <p:tags r:id="rId6"/>
            </p:custDataLst>
          </p:nvPr>
        </p:nvSpPr>
        <p:spPr>
          <a:xfrm>
            <a:off x="989479" y="1375119"/>
            <a:ext cx="10213043" cy="970434"/>
          </a:xfrm>
          <a:prstGeom prst="rect">
            <a:avLst/>
          </a:prstGeom>
        </p:spPr>
        <p:txBody>
          <a:bodyPr anchor="ctr" anchorCtr="1">
            <a:normAutofit/>
            <a:scene3d>
              <a:camera prst="orthographicFront"/>
              <a:lightRig rig="threePt" dir="t"/>
            </a:scene3d>
          </a:bodyPr>
          <a:lstStyle>
            <a:defPPr>
              <a:defRPr lang="zh-CN"/>
            </a:defPPr>
            <a:lvl1pPr algn="ctr">
              <a:lnSpc>
                <a:spcPct val="90000"/>
              </a:lnSpc>
              <a:spcBef>
                <a:spcPct val="0"/>
              </a:spcBef>
              <a:buNone/>
              <a:defRPr sz="2800">
                <a:solidFill>
                  <a:srgbClr val="0F6FC6">
                    <a:lumMod val="75000"/>
                  </a:srgbClr>
                </a:solidFill>
                <a:latin typeface="Arial" panose="020B0604020202020204" pitchFamily="34" charset="0"/>
                <a:ea typeface="+mn-ea"/>
                <a:cs typeface="Arial" panose="020B0604020202020204" pitchFamily="34" charset="0"/>
              </a:defRPr>
            </a:lvl1pPr>
          </a:lstStyle>
          <a:p>
            <a:r>
              <a:rPr lang="zh-CN" altLang="en-US" sz="4800" b="1">
                <a:solidFill>
                  <a:schemeClr val="accent1"/>
                </a:solidFill>
                <a:effectLst>
                  <a:outerShdw blurRad="38100" dist="25400" dir="5400000" algn="ctr" rotWithShape="0">
                    <a:srgbClr val="6E747A">
                      <a:alpha val="43000"/>
                    </a:srgbClr>
                  </a:outerShdw>
                </a:effectLst>
                <a:latin typeface="Arial" panose="020B0604020202020204" pitchFamily="34" charset="0"/>
                <a:cs typeface="+mn-ea"/>
              </a:rPr>
              <a:t>北京从业人员版数据采集情况</a:t>
            </a:r>
            <a:endParaRPr lang="zh-CN" altLang="en-US" sz="4800" b="1">
              <a:solidFill>
                <a:schemeClr val="accent1"/>
              </a:solidFill>
              <a:effectLst>
                <a:outerShdw blurRad="38100" dist="25400" dir="5400000" algn="ctr" rotWithShape="0">
                  <a:srgbClr val="6E747A">
                    <a:alpha val="43000"/>
                  </a:srgbClr>
                </a:outerShdw>
              </a:effectLst>
              <a:latin typeface="Arial" panose="020B0604020202020204" pitchFamily="34" charset="0"/>
              <a:cs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背景"/>
          <p:cNvPicPr>
            <a:picLocks noChangeAspect="1"/>
          </p:cNvPicPr>
          <p:nvPr/>
        </p:nvPicPr>
        <p:blipFill>
          <a:blip r:embed="rId1"/>
          <a:stretch>
            <a:fillRect/>
          </a:stretch>
        </p:blipFill>
        <p:spPr>
          <a:xfrm>
            <a:off x="-215265" y="0"/>
            <a:ext cx="12530455" cy="7048500"/>
          </a:xfrm>
          <a:prstGeom prst="rect">
            <a:avLst/>
          </a:prstGeom>
        </p:spPr>
      </p:pic>
      <p:sp>
        <p:nvSpPr>
          <p:cNvPr id="6" name="文本框 5"/>
          <p:cNvSpPr txBox="1"/>
          <p:nvPr/>
        </p:nvSpPr>
        <p:spPr>
          <a:xfrm>
            <a:off x="1746885" y="1884680"/>
            <a:ext cx="9051925" cy="829945"/>
          </a:xfrm>
          <a:prstGeom prst="rect">
            <a:avLst/>
          </a:prstGeom>
          <a:noFill/>
        </p:spPr>
        <p:txBody>
          <a:bodyPr wrap="square" rtlCol="0">
            <a:spAutoFit/>
          </a:bodyPr>
          <a:p>
            <a:r>
              <a:rPr lang="zh-CN" altLang="en-US" sz="4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2022全国网民网络安全感满意度</a:t>
            </a:r>
            <a:endParaRPr lang="zh-CN" altLang="en-US" sz="4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endParaRPr>
          </a:p>
        </p:txBody>
      </p:sp>
      <p:sp>
        <p:nvSpPr>
          <p:cNvPr id="7" name="文本框 6"/>
          <p:cNvSpPr txBox="1"/>
          <p:nvPr/>
        </p:nvSpPr>
        <p:spPr>
          <a:xfrm>
            <a:off x="360680" y="2714625"/>
            <a:ext cx="11275060" cy="1568450"/>
          </a:xfrm>
          <a:prstGeom prst="rect">
            <a:avLst/>
          </a:prstGeom>
          <a:noFill/>
        </p:spPr>
        <p:txBody>
          <a:bodyPr wrap="square" rtlCol="0">
            <a:spAutoFit/>
          </a:bodyPr>
          <a:p>
            <a:r>
              <a:rPr lang="zh-CN" altLang="en-US" sz="4800" b="1" spc="-100">
                <a:gradFill>
                  <a:gsLst>
                    <a:gs pos="0">
                      <a:srgbClr val="DCC162"/>
                    </a:gs>
                    <a:gs pos="35000">
                      <a:srgbClr val="F9F5AF"/>
                    </a:gs>
                    <a:gs pos="61000">
                      <a:srgbClr val="F3D07D"/>
                    </a:gs>
                    <a:gs pos="100000">
                      <a:srgbClr val="F9F5AF"/>
                    </a:gs>
                  </a:gsLst>
                  <a:lin ang="5400000" scaled="0"/>
                </a:gradFill>
                <a:effectLst>
                  <a:outerShdw blurRad="50800" dist="25400" dir="5400000" algn="ctr" rotWithShape="0">
                    <a:srgbClr val="033884">
                      <a:alpha val="100000"/>
                    </a:srgbClr>
                  </a:outerShdw>
                </a:effectLst>
                <a:sym typeface="+mn-ea"/>
              </a:rPr>
              <a:t>2022北京网民网络安全感满意度调查报告</a:t>
            </a:r>
            <a:endParaRPr lang="zh-CN" altLang="en-US" sz="4800" b="1" spc="-100">
              <a:gradFill>
                <a:gsLst>
                  <a:gs pos="0">
                    <a:srgbClr val="DCC162"/>
                  </a:gs>
                  <a:gs pos="35000">
                    <a:srgbClr val="F9F5AF"/>
                  </a:gs>
                  <a:gs pos="61000">
                    <a:srgbClr val="F3D07D"/>
                  </a:gs>
                  <a:gs pos="100000">
                    <a:srgbClr val="F9F5AF"/>
                  </a:gs>
                </a:gsLst>
                <a:lin ang="5400000" scaled="0"/>
              </a:gradFill>
              <a:effectLst>
                <a:outerShdw blurRad="50800" dist="25400" dir="5400000" algn="ctr" rotWithShape="0">
                  <a:srgbClr val="033884">
                    <a:alpha val="100000"/>
                  </a:srgbClr>
                </a:outerShdw>
              </a:effectLst>
              <a:sym typeface="+mn-ea"/>
            </a:endParaRPr>
          </a:p>
          <a:p>
            <a:pPr algn="ctr"/>
            <a:r>
              <a:rPr lang="zh-CN" altLang="en-US" sz="4800" b="1">
                <a:gradFill>
                  <a:gsLst>
                    <a:gs pos="0">
                      <a:srgbClr val="DCC162"/>
                    </a:gs>
                    <a:gs pos="35000">
                      <a:srgbClr val="F9F5AF"/>
                    </a:gs>
                    <a:gs pos="61000">
                      <a:srgbClr val="F3D07D"/>
                    </a:gs>
                    <a:gs pos="100000">
                      <a:srgbClr val="F9F5AF"/>
                    </a:gs>
                  </a:gsLst>
                  <a:lin ang="5400000" scaled="0"/>
                </a:gradFill>
                <a:effectLst>
                  <a:outerShdw blurRad="50800" dist="25400" dir="5400000" algn="ctr" rotWithShape="0">
                    <a:srgbClr val="033884">
                      <a:alpha val="100000"/>
                    </a:srgbClr>
                  </a:outerShdw>
                </a:effectLst>
              </a:rPr>
              <a:t>发布会</a:t>
            </a:r>
            <a:endParaRPr lang="zh-CN" altLang="en-US" sz="4800" b="1">
              <a:gradFill>
                <a:gsLst>
                  <a:gs pos="0">
                    <a:srgbClr val="DCC162"/>
                  </a:gs>
                  <a:gs pos="35000">
                    <a:srgbClr val="F9F5AF"/>
                  </a:gs>
                  <a:gs pos="61000">
                    <a:srgbClr val="F3D07D"/>
                  </a:gs>
                  <a:gs pos="100000">
                    <a:srgbClr val="F9F5AF"/>
                  </a:gs>
                </a:gsLst>
                <a:lin ang="5400000" scaled="0"/>
              </a:gradFill>
              <a:effectLst>
                <a:outerShdw blurRad="50800" dist="25400" dir="5400000" algn="ctr" rotWithShape="0">
                  <a:srgbClr val="033884">
                    <a:alpha val="100000"/>
                  </a:srgbClr>
                </a:outerShdw>
              </a:effectLst>
            </a:endParaRPr>
          </a:p>
        </p:txBody>
      </p:sp>
      <p:pic>
        <p:nvPicPr>
          <p:cNvPr id="8" name="图片 7" descr="logo"/>
          <p:cNvPicPr>
            <a:picLocks noChangeAspect="1"/>
          </p:cNvPicPr>
          <p:nvPr/>
        </p:nvPicPr>
        <p:blipFill>
          <a:blip r:embed="rId2"/>
          <a:stretch>
            <a:fillRect/>
          </a:stretch>
        </p:blipFill>
        <p:spPr>
          <a:xfrm>
            <a:off x="4004628" y="497840"/>
            <a:ext cx="4429760" cy="1464310"/>
          </a:xfrm>
          <a:prstGeom prst="rect">
            <a:avLst/>
          </a:prstGeom>
        </p:spPr>
      </p:pic>
      <p:sp>
        <p:nvSpPr>
          <p:cNvPr id="2" name="文本框 1"/>
          <p:cNvSpPr txBox="1"/>
          <p:nvPr/>
        </p:nvSpPr>
        <p:spPr>
          <a:xfrm>
            <a:off x="3181985" y="6028055"/>
            <a:ext cx="5420995" cy="521970"/>
          </a:xfrm>
          <a:prstGeom prst="rect">
            <a:avLst/>
          </a:prstGeom>
          <a:noFill/>
        </p:spPr>
        <p:txBody>
          <a:bodyPr wrap="square" rtlCol="0">
            <a:spAutoFit/>
          </a:bodyPr>
          <a:p>
            <a:pPr algn="ct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2022</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年</a:t>
            </a: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12</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月</a:t>
            </a:r>
            <a:r>
              <a:rPr lang="en-US" altLang="zh-CN"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13</a:t>
            </a:r>
            <a:r>
              <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rPr>
              <a:t>日</a:t>
            </a:r>
            <a:endParaRPr lang="zh-CN" altLang="en-US" sz="2800"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endParaRPr>
          </a:p>
        </p:txBody>
      </p:sp>
      <p:sp>
        <p:nvSpPr>
          <p:cNvPr id="4" name="文本框 3"/>
          <p:cNvSpPr txBox="1"/>
          <p:nvPr/>
        </p:nvSpPr>
        <p:spPr>
          <a:xfrm>
            <a:off x="3455670" y="4556125"/>
            <a:ext cx="8088630" cy="1198880"/>
          </a:xfrm>
          <a:prstGeom prst="rect">
            <a:avLst/>
          </a:prstGeom>
          <a:noFill/>
        </p:spPr>
        <p:txBody>
          <a:bodyPr wrap="square" rtlCol="0">
            <a:spAutoFit/>
          </a:bodyPr>
          <a:p>
            <a:pPr algn="l"/>
            <a:r>
              <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主办单位：</a:t>
            </a:r>
            <a:r>
              <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网民网络安全感满意度调查活动组委会</a:t>
            </a:r>
            <a:endPar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endParaRPr>
          </a:p>
          <a:p>
            <a:pPr algn="l"/>
            <a:r>
              <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承办单位：</a:t>
            </a:r>
            <a:r>
              <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北京网络空间安全协会</a:t>
            </a:r>
            <a:endPar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endParaRPr>
          </a:p>
          <a:p>
            <a:pPr algn="l"/>
            <a:r>
              <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 </a:t>
            </a:r>
            <a:r>
              <a:rPr lang="en-US" altLang="zh-CN"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                 </a:t>
            </a:r>
            <a:r>
              <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北京关键信息基础设施安全保护中心</a:t>
            </a:r>
            <a:endPar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endParaRPr>
          </a:p>
          <a:p>
            <a:pPr algn="l"/>
            <a:r>
              <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rPr>
              <a:t>协办单位：国源天顺科技产业集团有限公司</a:t>
            </a:r>
            <a:endParaRPr lang="zh-CN" altLang="en-US" b="1">
              <a:gradFill>
                <a:gsLst>
                  <a:gs pos="0">
                    <a:srgbClr val="DCC162"/>
                  </a:gs>
                  <a:gs pos="35000">
                    <a:srgbClr val="F9F5AF"/>
                  </a:gs>
                  <a:gs pos="61000">
                    <a:srgbClr val="F3D07D"/>
                  </a:gs>
                  <a:gs pos="100000">
                    <a:srgbClr val="F9F5AF"/>
                  </a:gs>
                </a:gsLst>
                <a:lin ang="5400000" scaled="0"/>
              </a:gradFill>
              <a:effectLst>
                <a:outerShdw blurRad="38100" dist="38100" dir="2700000" algn="tl">
                  <a:srgbClr val="000000">
                    <a:alpha val="43137"/>
                  </a:srgbClr>
                </a:outerShdw>
              </a:effectLst>
              <a:sym typeface="+mn-ea"/>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537585" y="689292"/>
            <a:ext cx="554863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北京从业人员的基本画像</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7" name="标题 1"/>
          <p:cNvSpPr txBox="1"/>
          <p:nvPr>
            <p:custDataLst>
              <p:tags r:id="rId1"/>
            </p:custDataLst>
          </p:nvPr>
        </p:nvSpPr>
        <p:spPr>
          <a:xfrm>
            <a:off x="4590415" y="5264150"/>
            <a:ext cx="5637530" cy="738505"/>
          </a:xfrm>
          <a:prstGeom prst="rect">
            <a:avLst/>
          </a:prstGeom>
          <a:noFill/>
        </p:spPr>
        <p:txBody>
          <a:bodyPr wrap="square" lIns="90000" tIns="0" rIns="90000" bIns="46800" rtlCol="0"/>
          <a:lstStyle>
            <a:defPPr>
              <a:defRPr lang="zh-CN"/>
            </a:defPPr>
            <a:lvl1pPr>
              <a:lnSpc>
                <a:spcPct val="130000"/>
              </a:lnSpc>
              <a:defRPr sz="1200"/>
            </a:lvl1pPr>
          </a:lstStyle>
          <a:p>
            <a:pPr>
              <a:lnSpc>
                <a:spcPct val="120000"/>
              </a:lnSpc>
            </a:pPr>
            <a:endParaRPr lang="zh-CN" altLang="en-US" sz="1600"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标题 1"/>
          <p:cNvSpPr txBox="1"/>
          <p:nvPr>
            <p:custDataLst>
              <p:tags r:id="rId2"/>
            </p:custDataLst>
          </p:nvPr>
        </p:nvSpPr>
        <p:spPr>
          <a:xfrm>
            <a:off x="4589145" y="4852670"/>
            <a:ext cx="5514340" cy="377190"/>
          </a:xfrm>
          <a:prstGeom prst="rect">
            <a:avLst/>
          </a:prstGeom>
          <a:noFill/>
        </p:spPr>
        <p:txBody>
          <a:bodyPr wrap="square" lIns="90000" tIns="46800" rIns="90000" bIns="0" rtlCol="0" anchor="b" anchorCtr="0">
            <a:normAutofit/>
          </a:bodyPr>
          <a:lstStyle>
            <a:defPPr>
              <a:defRPr lang="zh-CN"/>
            </a:defPPr>
            <a:lvl1pPr>
              <a:lnSpc>
                <a:spcPct val="130000"/>
              </a:lnSpc>
              <a:defRPr sz="1200"/>
            </a:lvl1pPr>
          </a:lstStyle>
          <a:p>
            <a:pPr>
              <a:lnSpc>
                <a:spcPct val="120000"/>
              </a:lnSpc>
            </a:pPr>
            <a:endParaRPr lang="zh-CN" altLang="en-US" sz="1800" b="1" spc="300" dirty="0">
              <a:solidFill>
                <a:srgbClr val="69A35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标题 1"/>
          <p:cNvSpPr txBox="1"/>
          <p:nvPr>
            <p:custDataLst>
              <p:tags r:id="rId3"/>
            </p:custDataLst>
          </p:nvPr>
        </p:nvSpPr>
        <p:spPr>
          <a:xfrm>
            <a:off x="4638040" y="3683635"/>
            <a:ext cx="6472555" cy="377190"/>
          </a:xfrm>
          <a:prstGeom prst="rect">
            <a:avLst/>
          </a:prstGeom>
          <a:noFill/>
        </p:spPr>
        <p:txBody>
          <a:bodyPr wrap="square" lIns="90000" tIns="46800" rIns="90000" bIns="0" rtlCol="0" anchor="b" anchorCtr="0"/>
          <a:lstStyle>
            <a:defPPr>
              <a:defRPr lang="zh-CN"/>
            </a:defPPr>
            <a:lvl1pPr>
              <a:lnSpc>
                <a:spcPct val="130000"/>
              </a:lnSpc>
              <a:defRPr sz="1200"/>
            </a:lvl1pPr>
          </a:lstStyle>
          <a:p>
            <a:pPr>
              <a:lnSpc>
                <a:spcPct val="120000"/>
              </a:lnSpc>
            </a:pPr>
            <a:endParaRPr lang="en-US" altLang="zh-CN" sz="1800" b="1" spc="300" dirty="0">
              <a:solidFill>
                <a:srgbClr val="1AA3AA"/>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标题 1"/>
          <p:cNvSpPr txBox="1"/>
          <p:nvPr>
            <p:custDataLst>
              <p:tags r:id="rId4"/>
            </p:custDataLst>
          </p:nvPr>
        </p:nvSpPr>
        <p:spPr>
          <a:xfrm>
            <a:off x="4645660" y="4083685"/>
            <a:ext cx="4693285" cy="339725"/>
          </a:xfrm>
          <a:prstGeom prst="rect">
            <a:avLst/>
          </a:prstGeom>
          <a:noFill/>
        </p:spPr>
        <p:txBody>
          <a:bodyPr wrap="square" lIns="90000" tIns="0" rIns="90000" bIns="46800" rtlCol="0">
            <a:noAutofit/>
          </a:bodyPr>
          <a:lstStyle>
            <a:defPPr>
              <a:defRPr lang="zh-CN"/>
            </a:defPPr>
            <a:lvl1pPr>
              <a:lnSpc>
                <a:spcPct val="130000"/>
              </a:lnSpc>
              <a:defRPr sz="1200"/>
            </a:lvl1pPr>
          </a:lstStyle>
          <a:p>
            <a:pPr>
              <a:lnSpc>
                <a:spcPct val="120000"/>
              </a:lnSpc>
            </a:pPr>
            <a:endParaRPr lang="en-US" altLang="zh-CN" sz="1600"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标题 1"/>
          <p:cNvSpPr txBox="1"/>
          <p:nvPr>
            <p:custDataLst>
              <p:tags r:id="rId5"/>
            </p:custDataLst>
          </p:nvPr>
        </p:nvSpPr>
        <p:spPr>
          <a:xfrm>
            <a:off x="4485640" y="2566035"/>
            <a:ext cx="4853305" cy="377190"/>
          </a:xfrm>
          <a:prstGeom prst="rect">
            <a:avLst/>
          </a:prstGeom>
          <a:noFill/>
        </p:spPr>
        <p:txBody>
          <a:bodyPr wrap="square" lIns="90000" tIns="46800" rIns="90000" bIns="0" rtlCol="0" anchor="b" anchorCtr="0">
            <a:normAutofit/>
          </a:bodyPr>
          <a:lstStyle>
            <a:defPPr>
              <a:defRPr lang="zh-CN"/>
            </a:defPPr>
            <a:lvl1pPr>
              <a:lnSpc>
                <a:spcPct val="130000"/>
              </a:lnSpc>
              <a:defRPr sz="1200"/>
            </a:lvl1pPr>
          </a:lstStyle>
          <a:p>
            <a:pPr>
              <a:lnSpc>
                <a:spcPct val="120000"/>
              </a:lnSpc>
            </a:pPr>
            <a:endParaRPr lang="en-US" altLang="zh-CN" sz="1800" b="1" spc="300" dirty="0">
              <a:solidFill>
                <a:srgbClr val="3498D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标题 1"/>
          <p:cNvSpPr txBox="1"/>
          <p:nvPr>
            <p:custDataLst>
              <p:tags r:id="rId6"/>
            </p:custDataLst>
          </p:nvPr>
        </p:nvSpPr>
        <p:spPr>
          <a:xfrm>
            <a:off x="4493260" y="2983865"/>
            <a:ext cx="5811520" cy="669925"/>
          </a:xfrm>
          <a:prstGeom prst="rect">
            <a:avLst/>
          </a:prstGeom>
          <a:noFill/>
        </p:spPr>
        <p:txBody>
          <a:bodyPr wrap="square" lIns="90000" tIns="0" rIns="90000" bIns="46800" rtlCol="0">
            <a:noAutofit/>
          </a:bodyPr>
          <a:lstStyle>
            <a:defPPr>
              <a:defRPr lang="zh-CN"/>
            </a:defPPr>
            <a:lvl1pPr>
              <a:lnSpc>
                <a:spcPct val="130000"/>
              </a:lnSpc>
              <a:defRPr sz="1200"/>
            </a:lvl1pPr>
          </a:lstStyle>
          <a:p>
            <a:pPr>
              <a:lnSpc>
                <a:spcPct val="120000"/>
              </a:lnSpc>
            </a:pPr>
            <a:endParaRPr lang="zh-CN" altLang="en-US" sz="1500"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标题 1"/>
          <p:cNvSpPr txBox="1"/>
          <p:nvPr>
            <p:custDataLst>
              <p:tags r:id="rId7"/>
            </p:custDataLst>
          </p:nvPr>
        </p:nvSpPr>
        <p:spPr>
          <a:xfrm>
            <a:off x="4437380" y="1933575"/>
            <a:ext cx="5453380" cy="339725"/>
          </a:xfrm>
          <a:prstGeom prst="rect">
            <a:avLst/>
          </a:prstGeom>
          <a:noFill/>
        </p:spPr>
        <p:txBody>
          <a:bodyPr wrap="square" lIns="90000" tIns="0" rIns="90000" bIns="46800" rtlCol="0"/>
          <a:lstStyle>
            <a:defPPr>
              <a:defRPr lang="zh-CN"/>
            </a:defPPr>
            <a:lvl1pPr>
              <a:lnSpc>
                <a:spcPct val="130000"/>
              </a:lnSpc>
              <a:defRPr sz="1200"/>
            </a:lvl1pPr>
          </a:lstStyle>
          <a:p>
            <a:pPr>
              <a:lnSpc>
                <a:spcPct val="120000"/>
              </a:lnSpc>
            </a:pPr>
            <a:endParaRPr lang="zh-CN" altLang="en-US" sz="1400"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custDataLst>
              <p:tags r:id="rId8"/>
            </p:custDataLst>
          </p:nvPr>
        </p:nvSpPr>
        <p:spPr>
          <a:xfrm>
            <a:off x="1495286" y="3019660"/>
            <a:ext cx="731645" cy="1417564"/>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圆角矩形 34"/>
          <p:cNvSpPr/>
          <p:nvPr>
            <p:custDataLst>
              <p:tags r:id="rId9"/>
            </p:custDataLst>
          </p:nvPr>
        </p:nvSpPr>
        <p:spPr>
          <a:xfrm>
            <a:off x="1503504" y="4333971"/>
            <a:ext cx="320100" cy="1606775"/>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custDataLst>
              <p:tags r:id="rId10"/>
            </p:custDataLst>
          </p:nvPr>
        </p:nvSpPr>
        <p:spPr>
          <a:xfrm rot="20318279">
            <a:off x="1976710" y="4308089"/>
            <a:ext cx="320100" cy="482531"/>
          </a:xfrm>
          <a:prstGeom prst="roundRect">
            <a:avLst>
              <a:gd name="adj" fmla="val 29625"/>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custDataLst>
              <p:tags r:id="rId11"/>
            </p:custDataLst>
          </p:nvPr>
        </p:nvSpPr>
        <p:spPr>
          <a:xfrm>
            <a:off x="2029959" y="4607070"/>
            <a:ext cx="328271" cy="1321174"/>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37"/>
          <p:cNvSpPr/>
          <p:nvPr>
            <p:custDataLst>
              <p:tags r:id="rId12"/>
            </p:custDataLst>
          </p:nvPr>
        </p:nvSpPr>
        <p:spPr>
          <a:xfrm rot="3224468">
            <a:off x="2230958" y="2104097"/>
            <a:ext cx="291498" cy="1385613"/>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圆角矩形 38"/>
          <p:cNvSpPr/>
          <p:nvPr>
            <p:custDataLst>
              <p:tags r:id="rId13"/>
            </p:custDataLst>
          </p:nvPr>
        </p:nvSpPr>
        <p:spPr>
          <a:xfrm rot="3531662">
            <a:off x="2535437" y="2273680"/>
            <a:ext cx="291582" cy="1385613"/>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custDataLst>
              <p:tags r:id="rId14"/>
            </p:custDataLst>
          </p:nvPr>
        </p:nvSpPr>
        <p:spPr>
          <a:xfrm>
            <a:off x="1498085" y="2163564"/>
            <a:ext cx="820301" cy="820301"/>
          </a:xfrm>
          <a:prstGeom prst="ellipse">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图示 1"/>
          <p:cNvGraphicFramePr/>
          <p:nvPr/>
        </p:nvGraphicFramePr>
        <p:xfrm>
          <a:off x="2521742" y="1566231"/>
          <a:ext cx="8441629" cy="437451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78979879798978"/>
          <p:cNvPicPr>
            <a:picLocks noChangeAspect="1"/>
          </p:cNvPicPr>
          <p:nvPr>
            <p:ph type="pic" sz="quarter" idx="13"/>
            <p:custDataLst>
              <p:tags r:id="rId1"/>
            </p:custDataLst>
          </p:nvPr>
        </p:nvPicPr>
        <p:blipFill>
          <a:blip r:embed="rId2" cstate="print"/>
          <a:srcRect t="43662" r="100"/>
          <a:stretch>
            <a:fillRect/>
          </a:stretch>
        </p:blipFill>
        <p:spPr>
          <a:xfrm>
            <a:off x="10795" y="5715"/>
            <a:ext cx="12169775" cy="6845300"/>
          </a:xfrm>
          <a:prstGeom prst="rect">
            <a:avLst/>
          </a:prstGeom>
        </p:spPr>
      </p:pic>
      <p:sp>
        <p:nvSpPr>
          <p:cNvPr id="17" name="文本框 16"/>
          <p:cNvSpPr txBox="1"/>
          <p:nvPr/>
        </p:nvSpPr>
        <p:spPr>
          <a:xfrm>
            <a:off x="2530792" y="2591239"/>
            <a:ext cx="7562215"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u="sng" dirty="0">
                <a:solidFill>
                  <a:srgbClr val="000000"/>
                </a:solidFill>
                <a:latin typeface="+mj-ea"/>
                <a:ea typeface="+mj-ea"/>
                <a:sym typeface="+mn-ea"/>
              </a:rPr>
              <a:t>从业人员版</a:t>
            </a:r>
            <a:r>
              <a:rPr lang="zh-CN" sz="3200" b="1" u="sng" dirty="0">
                <a:solidFill>
                  <a:srgbClr val="000000"/>
                </a:solidFill>
                <a:latin typeface="+mj-ea"/>
                <a:ea typeface="+mj-ea"/>
                <a:sym typeface="+mn-ea"/>
              </a:rPr>
              <a:t>共性问题</a:t>
            </a:r>
            <a:endParaRPr lang="zh-CN" altLang="en-US" sz="3200" b="1" u="sng" dirty="0">
              <a:solidFill>
                <a:srgbClr val="000000"/>
              </a:solidFill>
              <a:latin typeface="+mj-ea"/>
              <a:ea typeface="+mj-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055078" y="1019908"/>
            <a:ext cx="4633545" cy="52322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gn="l">
              <a:lnSpc>
                <a:spcPct val="100000"/>
              </a:lnSpc>
              <a:defRPr/>
            </a:pPr>
            <a:r>
              <a:rPr lang="zh-CN" altLang="en-US" sz="2800" b="1" u="sng" dirty="0">
                <a:solidFill>
                  <a:srgbClr val="000000"/>
                </a:solidFill>
                <a:latin typeface="+mj-ea"/>
                <a:ea typeface="+mj-ea"/>
                <a:sym typeface="+mn-ea"/>
              </a:rPr>
              <a:t>超七成从业人员持肯定态度</a:t>
            </a:r>
            <a:endParaRPr lang="zh-CN" altLang="en-US" sz="2800" b="1" u="sng" dirty="0">
              <a:solidFill>
                <a:srgbClr val="000000"/>
              </a:solidFill>
              <a:latin typeface="+mj-ea"/>
              <a:ea typeface="+mj-ea"/>
              <a:cs typeface="+mn-ea"/>
              <a:sym typeface="+mn-ea"/>
            </a:endParaRPr>
          </a:p>
        </p:txBody>
      </p:sp>
      <p:sp>
        <p:nvSpPr>
          <p:cNvPr id="3" name="文本框 2"/>
          <p:cNvSpPr txBox="1"/>
          <p:nvPr/>
        </p:nvSpPr>
        <p:spPr>
          <a:xfrm>
            <a:off x="863599" y="2122636"/>
            <a:ext cx="5089729" cy="628081"/>
          </a:xfrm>
          <a:prstGeom prst="rect">
            <a:avLst/>
          </a:prstGeom>
          <a:solidFill>
            <a:schemeClr val="accent1"/>
          </a:solidFill>
          <a:ln w="25400">
            <a:solidFill>
              <a:schemeClr val="accent1"/>
            </a:solidFill>
          </a:ln>
        </p:spPr>
        <p:txBody>
          <a:bodyPr wrap="square">
            <a:noAutofit/>
          </a:bodyPr>
          <a:lstStyle/>
          <a:p>
            <a:pPr marL="285750" indent="-285750" algn="ctr">
              <a:lnSpc>
                <a:spcPct val="150000"/>
              </a:lnSpc>
              <a:buFont typeface="Wingdings" panose="05000000000000000000" pitchFamily="2" charset="2"/>
              <a:buChar char="Ø"/>
            </a:pPr>
            <a:r>
              <a:rPr lang="zh-CN" altLang="en-US" b="1" dirty="0">
                <a:solidFill>
                  <a:schemeClr val="bg1"/>
                </a:solidFill>
                <a:latin typeface="微软雅黑" panose="020B0503020204020204" pitchFamily="34" charset="-122"/>
                <a:ea typeface="微软雅黑" panose="020B0503020204020204" pitchFamily="34" charset="-122"/>
                <a:cs typeface="仿宋" panose="02010609060101010101" charset="-122"/>
              </a:rPr>
              <a:t>超七成从认为网络安全状况变化有改善。</a:t>
            </a:r>
            <a:endParaRPr lang="en-US" altLang="zh-CN" b="1" dirty="0">
              <a:solidFill>
                <a:schemeClr val="bg1"/>
              </a:solidFill>
              <a:latin typeface="微软雅黑" panose="020B0503020204020204" pitchFamily="34" charset="-122"/>
              <a:ea typeface="微软雅黑" panose="020B0503020204020204" pitchFamily="34" charset="-122"/>
              <a:cs typeface="仿宋" panose="02010609060101010101" charset="-122"/>
            </a:endParaRPr>
          </a:p>
          <a:p>
            <a:pPr algn="ctr">
              <a:lnSpc>
                <a:spcPct val="150000"/>
              </a:lnSpc>
            </a:pPr>
            <a:endParaRPr lang="en-US" altLang="zh-CN" b="1" dirty="0">
              <a:solidFill>
                <a:schemeClr val="bg1"/>
              </a:solidFill>
              <a:latin typeface="微软雅黑" panose="020B0503020204020204" pitchFamily="34" charset="-122"/>
              <a:ea typeface="微软雅黑" panose="020B0503020204020204" pitchFamily="34" charset="-122"/>
              <a:cs typeface="仿宋" panose="02010609060101010101" charset="-122"/>
            </a:endParaRPr>
          </a:p>
        </p:txBody>
      </p:sp>
      <p:graphicFrame>
        <p:nvGraphicFramePr>
          <p:cNvPr id="11" name="图表 10"/>
          <p:cNvGraphicFramePr/>
          <p:nvPr/>
        </p:nvGraphicFramePr>
        <p:xfrm>
          <a:off x="6096000" y="301557"/>
          <a:ext cx="5372911" cy="5632315"/>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1554040" y="5333160"/>
            <a:ext cx="4222505" cy="523220"/>
          </a:xfrm>
          <a:prstGeom prst="rect">
            <a:avLst/>
          </a:prstGeom>
          <a:noFill/>
        </p:spPr>
        <p:txBody>
          <a:bodyPr wrap="square">
            <a:spAutoFit/>
          </a:bodyPr>
          <a:lstStyle/>
          <a:p>
            <a:r>
              <a:rPr lang="zh-CN" altLang="en-US" sz="2800" b="1" u="sng" dirty="0">
                <a:solidFill>
                  <a:srgbClr val="000000"/>
                </a:solidFill>
                <a:latin typeface="+mj-ea"/>
                <a:ea typeface="+mj-ea"/>
                <a:sym typeface="+mn-ea"/>
              </a:rPr>
              <a:t>改善的空间还很大</a:t>
            </a:r>
            <a:endParaRPr lang="zh-CN" altLang="en-US" sz="2800" u="sng" dirty="0"/>
          </a:p>
        </p:txBody>
      </p:sp>
      <p:sp>
        <p:nvSpPr>
          <p:cNvPr id="6" name="文本框 5"/>
          <p:cNvSpPr txBox="1"/>
          <p:nvPr/>
        </p:nvSpPr>
        <p:spPr>
          <a:xfrm>
            <a:off x="863599" y="3396986"/>
            <a:ext cx="5089729" cy="1289905"/>
          </a:xfrm>
          <a:prstGeom prst="rect">
            <a:avLst/>
          </a:prstGeom>
          <a:noFill/>
        </p:spPr>
        <p:txBody>
          <a:bodyPr wrap="square">
            <a:spAutoFit/>
          </a:bodyPr>
          <a:lstStyle/>
          <a:p>
            <a:pPr indent="304800">
              <a:lnSpc>
                <a:spcPct val="150000"/>
              </a:lnSpc>
            </a:pPr>
            <a:r>
              <a:rPr lang="zh-CN" altLang="en-US" i="1" dirty="0">
                <a:latin typeface="+mn-ea"/>
                <a:cs typeface="仿宋" panose="02010609060101010101" charset="-122"/>
              </a:rPr>
              <a:t>改善情况，比去年低</a:t>
            </a:r>
            <a:r>
              <a:rPr lang="en-US" altLang="zh-CN" i="1" dirty="0">
                <a:latin typeface="+mn-ea"/>
                <a:cs typeface="仿宋" panose="02010609060101010101" charset="-122"/>
              </a:rPr>
              <a:t>1.94</a:t>
            </a:r>
            <a:r>
              <a:rPr lang="zh-CN" altLang="en-US" i="1" dirty="0">
                <a:latin typeface="+mn-ea"/>
                <a:cs typeface="仿宋" panose="02010609060101010101" charset="-122"/>
              </a:rPr>
              <a:t>个百分点，比全国低</a:t>
            </a:r>
            <a:r>
              <a:rPr lang="en-US" altLang="zh-CN" i="1" dirty="0">
                <a:latin typeface="+mn-ea"/>
                <a:cs typeface="仿宋" panose="02010609060101010101" charset="-122"/>
              </a:rPr>
              <a:t>5.01</a:t>
            </a:r>
            <a:r>
              <a:rPr lang="zh-CN" altLang="en-US" i="1" dirty="0">
                <a:latin typeface="+mn-ea"/>
                <a:cs typeface="仿宋" panose="02010609060101010101" charset="-122"/>
              </a:rPr>
              <a:t>个百分点；明显恶化，高出去年</a:t>
            </a:r>
            <a:r>
              <a:rPr lang="en-US" altLang="zh-CN" i="1" dirty="0">
                <a:latin typeface="+mn-ea"/>
                <a:cs typeface="仿宋" panose="02010609060101010101" charset="-122"/>
              </a:rPr>
              <a:t>1.45</a:t>
            </a:r>
            <a:r>
              <a:rPr lang="zh-CN" altLang="en-US" i="1" dirty="0">
                <a:latin typeface="+mn-ea"/>
                <a:cs typeface="仿宋" panose="02010609060101010101" charset="-122"/>
              </a:rPr>
              <a:t>个百分点，高出全国</a:t>
            </a:r>
            <a:r>
              <a:rPr lang="en-US" altLang="zh-CN" i="1" dirty="0">
                <a:latin typeface="+mn-ea"/>
                <a:cs typeface="仿宋" panose="02010609060101010101" charset="-122"/>
              </a:rPr>
              <a:t>0.86</a:t>
            </a:r>
            <a:r>
              <a:rPr lang="zh-CN" altLang="en-US" i="1" dirty="0">
                <a:latin typeface="+mn-ea"/>
                <a:cs typeface="仿宋" panose="02010609060101010101" charset="-122"/>
              </a:rPr>
              <a:t>个百分点。</a:t>
            </a:r>
            <a:endParaRPr lang="zh-CN" altLang="en-US" i="1" dirty="0">
              <a:latin typeface="+mn-ea"/>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28676" y="2737063"/>
            <a:ext cx="5267324" cy="2536400"/>
          </a:xfrm>
          <a:prstGeom prst="rect">
            <a:avLst/>
          </a:prstGeom>
          <a:noFill/>
          <a:ln w="9525">
            <a:noFill/>
          </a:ln>
        </p:spPr>
        <p:txBody>
          <a:bodyPr wrap="square">
            <a:spAutoFit/>
          </a:bodyPr>
          <a:lstStyle/>
          <a:p>
            <a:pPr marL="0" marR="0" indent="304800" algn="just">
              <a:lnSpc>
                <a:spcPct val="150000"/>
              </a:lnSpc>
              <a:spcBef>
                <a:spcPts val="0"/>
              </a:spcBef>
              <a:spcAft>
                <a:spcPts val="0"/>
              </a:spcAft>
            </a:pPr>
            <a:r>
              <a:rPr lang="zh-CN" altLang="en-US" kern="100" dirty="0">
                <a:effectLst/>
                <a:latin typeface="宋体" panose="02010600030101010101" pitchFamily="2" charset="-122"/>
                <a:ea typeface="宋体" panose="02010600030101010101" pitchFamily="2" charset="-122"/>
                <a:cs typeface="Times New Roman" panose="02020603050405020304" charset="0"/>
              </a:rPr>
              <a:t>数据显示，</a:t>
            </a:r>
            <a:r>
              <a:rPr lang="zh-CN" kern="100" dirty="0">
                <a:effectLst/>
                <a:latin typeface="宋体" panose="02010600030101010101" pitchFamily="2" charset="-122"/>
                <a:ea typeface="宋体" panose="02010600030101010101" pitchFamily="2" charset="-122"/>
                <a:cs typeface="Times New Roman" panose="02020603050405020304" charset="0"/>
              </a:rPr>
              <a:t>排</a:t>
            </a:r>
            <a:r>
              <a:rPr lang="zh-CN" altLang="en-US" kern="100" dirty="0">
                <a:latin typeface="宋体" panose="02010600030101010101" pitchFamily="2" charset="-122"/>
                <a:ea typeface="宋体" panose="02010600030101010101" pitchFamily="2" charset="-122"/>
                <a:cs typeface="Times New Roman" panose="02020603050405020304" charset="0"/>
              </a:rPr>
              <a:t>名前名</a:t>
            </a:r>
            <a:r>
              <a:rPr lang="zh-CN" altLang="en-US" kern="100" dirty="0">
                <a:effectLst/>
                <a:latin typeface="宋体" panose="02010600030101010101" pitchFamily="2" charset="-122"/>
                <a:ea typeface="宋体" panose="02010600030101010101" pitchFamily="2" charset="-122"/>
                <a:cs typeface="Times New Roman" panose="02020603050405020304" charset="0"/>
              </a:rPr>
              <a:t>，与</a:t>
            </a:r>
            <a:r>
              <a:rPr lang="en-US" altLang="zh-CN" kern="100" dirty="0">
                <a:effectLst/>
                <a:latin typeface="宋体" panose="02010600030101010101" pitchFamily="2" charset="-122"/>
                <a:ea typeface="宋体" panose="02010600030101010101" pitchFamily="2" charset="-122"/>
                <a:cs typeface="Times New Roman" panose="02020603050405020304" charset="0"/>
              </a:rPr>
              <a:t>2021</a:t>
            </a:r>
            <a:r>
              <a:rPr lang="zh-CN" altLang="en-US" kern="100" dirty="0">
                <a:effectLst/>
                <a:latin typeface="宋体" panose="02010600030101010101" pitchFamily="2" charset="-122"/>
                <a:ea typeface="宋体" panose="02010600030101010101" pitchFamily="2" charset="-122"/>
                <a:cs typeface="Times New Roman" panose="02020603050405020304" charset="0"/>
              </a:rPr>
              <a:t>北京和</a:t>
            </a:r>
            <a:r>
              <a:rPr lang="en-US" altLang="zh-CN" kern="100" dirty="0">
                <a:effectLst/>
                <a:latin typeface="宋体" panose="02010600030101010101" pitchFamily="2" charset="-122"/>
                <a:ea typeface="宋体" panose="02010600030101010101" pitchFamily="2" charset="-122"/>
                <a:cs typeface="Times New Roman" panose="02020603050405020304" charset="0"/>
              </a:rPr>
              <a:t>2022</a:t>
            </a:r>
            <a:r>
              <a:rPr lang="zh-CN" altLang="en-US" kern="100" dirty="0">
                <a:effectLst/>
                <a:latin typeface="宋体" panose="02010600030101010101" pitchFamily="2" charset="-122"/>
                <a:ea typeface="宋体" panose="02010600030101010101" pitchFamily="2" charset="-122"/>
                <a:cs typeface="Times New Roman" panose="02020603050405020304" charset="0"/>
              </a:rPr>
              <a:t>全国对比，排第一位的</a:t>
            </a:r>
            <a:r>
              <a:rPr lang="en-US" altLang="zh-CN" kern="100" dirty="0">
                <a:effectLst/>
                <a:latin typeface="宋体" panose="02010600030101010101" pitchFamily="2" charset="-122"/>
                <a:ea typeface="宋体" panose="02010600030101010101" pitchFamily="2" charset="-122"/>
                <a:cs typeface="Times New Roman" panose="02020603050405020304" charset="0"/>
              </a:rPr>
              <a:t>“</a:t>
            </a:r>
            <a:r>
              <a:rPr lang="zh-CN" altLang="en-US" kern="100" dirty="0">
                <a:effectLst/>
                <a:latin typeface="宋体" panose="02010600030101010101" pitchFamily="2" charset="-122"/>
                <a:ea typeface="宋体" panose="02010600030101010101" pitchFamily="2" charset="-122"/>
                <a:cs typeface="Times New Roman" panose="02020603050405020304" charset="0"/>
              </a:rPr>
              <a:t>缺少管理和风险评估机制</a:t>
            </a:r>
            <a:r>
              <a:rPr lang="en-US" altLang="zh-CN" kern="100" dirty="0">
                <a:effectLst/>
                <a:latin typeface="宋体" panose="02010600030101010101" pitchFamily="2" charset="-122"/>
                <a:ea typeface="宋体" panose="02010600030101010101" pitchFamily="2" charset="-122"/>
                <a:cs typeface="Times New Roman" panose="02020603050405020304" charset="0"/>
              </a:rPr>
              <a:t>”</a:t>
            </a:r>
            <a:r>
              <a:rPr lang="zh-CN" altLang="en-US" kern="100" dirty="0">
                <a:effectLst/>
                <a:latin typeface="宋体" panose="02010600030101010101" pitchFamily="2" charset="-122"/>
                <a:ea typeface="宋体" panose="02010600030101010101" pitchFamily="2" charset="-122"/>
                <a:cs typeface="Times New Roman" panose="02020603050405020304" charset="0"/>
              </a:rPr>
              <a:t>变化最大，比</a:t>
            </a:r>
            <a:r>
              <a:rPr lang="en-US" altLang="zh-CN" kern="100" dirty="0">
                <a:effectLst/>
                <a:latin typeface="宋体" panose="02010600030101010101" pitchFamily="2" charset="-122"/>
                <a:ea typeface="宋体" panose="02010600030101010101" pitchFamily="2" charset="-122"/>
                <a:cs typeface="Times New Roman" panose="02020603050405020304" charset="0"/>
              </a:rPr>
              <a:t>2021</a:t>
            </a:r>
            <a:r>
              <a:rPr lang="zh-CN" altLang="en-US" kern="100" dirty="0">
                <a:effectLst/>
                <a:latin typeface="宋体" panose="02010600030101010101" pitchFamily="2" charset="-122"/>
                <a:ea typeface="宋体" panose="02010600030101010101" pitchFamily="2" charset="-122"/>
                <a:cs typeface="Times New Roman" panose="02020603050405020304" charset="0"/>
              </a:rPr>
              <a:t>北京高出</a:t>
            </a:r>
            <a:r>
              <a:rPr lang="en-US" altLang="zh-CN" kern="100" dirty="0">
                <a:effectLst/>
                <a:latin typeface="宋体" panose="02010600030101010101" pitchFamily="2" charset="-122"/>
                <a:ea typeface="宋体" panose="02010600030101010101" pitchFamily="2" charset="-122"/>
                <a:cs typeface="Times New Roman" panose="02020603050405020304" charset="0"/>
              </a:rPr>
              <a:t>16.69</a:t>
            </a:r>
            <a:r>
              <a:rPr lang="zh-CN" altLang="en-US" kern="100" dirty="0">
                <a:effectLst/>
                <a:latin typeface="宋体" panose="02010600030101010101" pitchFamily="2" charset="-122"/>
                <a:ea typeface="宋体" panose="02010600030101010101" pitchFamily="2" charset="-122"/>
                <a:cs typeface="Times New Roman" panose="02020603050405020304" charset="0"/>
              </a:rPr>
              <a:t>个百分点，比全国高出</a:t>
            </a:r>
            <a:r>
              <a:rPr lang="en-US" altLang="zh-CN" kern="100" dirty="0">
                <a:effectLst/>
                <a:latin typeface="宋体" panose="02010600030101010101" pitchFamily="2" charset="-122"/>
                <a:ea typeface="宋体" panose="02010600030101010101" pitchFamily="2" charset="-122"/>
                <a:cs typeface="Times New Roman" panose="02020603050405020304" charset="0"/>
              </a:rPr>
              <a:t>3.86</a:t>
            </a:r>
            <a:r>
              <a:rPr lang="zh-CN" altLang="en-US" kern="100" dirty="0">
                <a:effectLst/>
                <a:latin typeface="宋体" panose="02010600030101010101" pitchFamily="2" charset="-122"/>
                <a:ea typeface="宋体" panose="02010600030101010101" pitchFamily="2" charset="-122"/>
                <a:cs typeface="Times New Roman" panose="02020603050405020304" charset="0"/>
              </a:rPr>
              <a:t>个百分点。</a:t>
            </a:r>
            <a:endParaRPr lang="en-US" altLang="zh-CN" kern="100" dirty="0">
              <a:effectLst/>
              <a:latin typeface="宋体" panose="02010600030101010101" pitchFamily="2" charset="-122"/>
              <a:ea typeface="宋体" panose="02010600030101010101" pitchFamily="2" charset="-122"/>
              <a:cs typeface="Times New Roman" panose="02020603050405020304" charset="0"/>
            </a:endParaRPr>
          </a:p>
          <a:p>
            <a:pPr marL="0" marR="0" indent="304800" algn="just">
              <a:lnSpc>
                <a:spcPct val="150000"/>
              </a:lnSpc>
              <a:spcBef>
                <a:spcPts val="0"/>
              </a:spcBef>
              <a:spcAft>
                <a:spcPts val="0"/>
              </a:spcAft>
            </a:pPr>
            <a:endParaRPr lang="en-US" altLang="zh-CN" kern="100" dirty="0">
              <a:effectLst/>
              <a:latin typeface="宋体" panose="02010600030101010101" pitchFamily="2" charset="-122"/>
              <a:ea typeface="宋体" panose="02010600030101010101" pitchFamily="2" charset="-122"/>
              <a:cs typeface="Times New Roman" panose="02020603050405020304" charset="0"/>
            </a:endParaRPr>
          </a:p>
          <a:p>
            <a:pPr marL="0" marR="0" indent="304800" algn="just">
              <a:lnSpc>
                <a:spcPct val="150000"/>
              </a:lnSpc>
              <a:spcBef>
                <a:spcPts val="0"/>
              </a:spcBef>
              <a:spcAft>
                <a:spcPts val="0"/>
              </a:spcAft>
            </a:pPr>
            <a:r>
              <a:rPr lang="zh-CN" altLang="en-US" kern="100" dirty="0">
                <a:latin typeface="+mn-ea"/>
                <a:cs typeface="Times New Roman" panose="02020603050405020304" charset="0"/>
              </a:rPr>
              <a:t>评估机制成为主要因素，且高于全国。</a:t>
            </a:r>
            <a:endParaRPr lang="zh-CN" altLang="en-US" kern="100" dirty="0">
              <a:effectLst/>
              <a:latin typeface="+mn-ea"/>
              <a:cs typeface="Times New Roman" panose="02020603050405020304" charset="0"/>
            </a:endParaRPr>
          </a:p>
        </p:txBody>
      </p:sp>
      <p:sp>
        <p:nvSpPr>
          <p:cNvPr id="17" name="文本框 16"/>
          <p:cNvSpPr txBox="1"/>
          <p:nvPr/>
        </p:nvSpPr>
        <p:spPr>
          <a:xfrm>
            <a:off x="828676" y="981506"/>
            <a:ext cx="5267324" cy="1482650"/>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defRPr/>
            </a:pPr>
            <a:r>
              <a:rPr lang="zh-CN" altLang="en-US" sz="3200" b="1" dirty="0">
                <a:solidFill>
                  <a:srgbClr val="000000"/>
                </a:solidFill>
                <a:latin typeface="+mj-ea"/>
                <a:ea typeface="+mj-ea"/>
                <a:sym typeface="+mn-ea"/>
              </a:rPr>
              <a:t>评估机制成为网络安全事件频繁出现的主因</a:t>
            </a:r>
            <a:endParaRPr lang="zh-CN" sz="3200" b="1" dirty="0">
              <a:solidFill>
                <a:srgbClr val="000000"/>
              </a:solidFill>
              <a:latin typeface="+mj-ea"/>
              <a:ea typeface="+mj-ea"/>
              <a:sym typeface="+mn-ea"/>
            </a:endParaRPr>
          </a:p>
        </p:txBody>
      </p:sp>
      <p:graphicFrame>
        <p:nvGraphicFramePr>
          <p:cNvPr id="6" name="图表 5"/>
          <p:cNvGraphicFramePr/>
          <p:nvPr/>
        </p:nvGraphicFramePr>
        <p:xfrm>
          <a:off x="6096000" y="708598"/>
          <a:ext cx="5548009" cy="503852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626578" y="687705"/>
            <a:ext cx="8879498"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rgbClr val="000000"/>
                </a:solidFill>
                <a:latin typeface="+mj-ea"/>
                <a:ea typeface="+mj-ea"/>
                <a:sym typeface="+mn-ea"/>
              </a:rPr>
              <a:t>数据泄露突出问题  非法交易 虽下降 仍超四成</a:t>
            </a:r>
            <a:endParaRPr lang="zh-CN" sz="3200" b="1" dirty="0">
              <a:solidFill>
                <a:srgbClr val="000000"/>
              </a:solidFill>
              <a:latin typeface="+mj-ea"/>
              <a:ea typeface="+mj-ea"/>
              <a:sym typeface="+mn-ea"/>
            </a:endParaRPr>
          </a:p>
        </p:txBody>
      </p:sp>
      <p:sp>
        <p:nvSpPr>
          <p:cNvPr id="4" name="文本框 3"/>
          <p:cNvSpPr txBox="1"/>
          <p:nvPr/>
        </p:nvSpPr>
        <p:spPr>
          <a:xfrm>
            <a:off x="990599" y="1932104"/>
            <a:ext cx="4953001" cy="3782895"/>
          </a:xfrm>
          <a:prstGeom prst="rect">
            <a:avLst/>
          </a:prstGeom>
          <a:noFill/>
        </p:spPr>
        <p:txBody>
          <a:bodyPr wrap="square">
            <a:spAutoFit/>
          </a:bodyPr>
          <a:lstStyle/>
          <a:p>
            <a:pPr marL="0" marR="0" indent="304800" algn="just">
              <a:lnSpc>
                <a:spcPct val="150000"/>
              </a:lnSpc>
              <a:spcBef>
                <a:spcPts val="0"/>
              </a:spcBef>
              <a:spcAft>
                <a:spcPts val="0"/>
              </a:spcAft>
            </a:pPr>
            <a:r>
              <a:rPr lang="zh-CN" altLang="en-US" kern="100" dirty="0">
                <a:effectLst/>
                <a:latin typeface="Calibri" panose="020F0502020204030204" pitchFamily="34" charset="0"/>
                <a:ea typeface="宋体" panose="02010600030101010101" pitchFamily="2" charset="-122"/>
                <a:cs typeface="Times New Roman" panose="02020603050405020304" charset="0"/>
              </a:rPr>
              <a:t>去年排名第四和第五的数据泄露、网络诈骗，今年升到第一和第二，分别高出去年</a:t>
            </a:r>
            <a:r>
              <a:rPr lang="en-US" altLang="zh-CN" kern="100" dirty="0">
                <a:effectLst/>
                <a:latin typeface="Calibri" panose="020F0502020204030204" pitchFamily="34" charset="0"/>
                <a:ea typeface="宋体" panose="02010600030101010101" pitchFamily="2" charset="-122"/>
                <a:cs typeface="Times New Roman" panose="02020603050405020304" charset="0"/>
              </a:rPr>
              <a:t>10.53</a:t>
            </a:r>
            <a:r>
              <a:rPr lang="zh-CN" altLang="en-US" kern="100" dirty="0">
                <a:effectLst/>
                <a:latin typeface="Calibri" panose="020F0502020204030204" pitchFamily="34" charset="0"/>
                <a:ea typeface="宋体" panose="02010600030101010101" pitchFamily="2" charset="-122"/>
                <a:cs typeface="Times New Roman" panose="02020603050405020304" charset="0"/>
              </a:rPr>
              <a:t>和</a:t>
            </a:r>
            <a:r>
              <a:rPr lang="en-US" altLang="zh-CN" kern="100" dirty="0">
                <a:effectLst/>
                <a:latin typeface="Calibri" panose="020F0502020204030204" pitchFamily="34" charset="0"/>
                <a:ea typeface="宋体" panose="02010600030101010101" pitchFamily="2" charset="-122"/>
                <a:cs typeface="Times New Roman" panose="02020603050405020304" charset="0"/>
              </a:rPr>
              <a:t>6.65</a:t>
            </a:r>
            <a:r>
              <a:rPr lang="zh-CN" altLang="en-US" kern="100" dirty="0">
                <a:effectLst/>
                <a:latin typeface="Calibri" panose="020F0502020204030204" pitchFamily="34" charset="0"/>
                <a:ea typeface="宋体" panose="02010600030101010101" pitchFamily="2" charset="-122"/>
                <a:cs typeface="Times New Roman" panose="02020603050405020304" charset="0"/>
              </a:rPr>
              <a:t>个百分点。去年排第一的数据非法交易，今年降到第三，但仍高出全国</a:t>
            </a:r>
            <a:r>
              <a:rPr lang="en-US" altLang="zh-CN" kern="100" dirty="0">
                <a:effectLst/>
                <a:latin typeface="Calibri" panose="020F0502020204030204" pitchFamily="34" charset="0"/>
                <a:ea typeface="宋体" panose="02010600030101010101" pitchFamily="2" charset="-122"/>
                <a:cs typeface="Times New Roman" panose="02020603050405020304" charset="0"/>
              </a:rPr>
              <a:t>3.25</a:t>
            </a:r>
            <a:r>
              <a:rPr lang="zh-CN" altLang="en-US" kern="100" dirty="0">
                <a:effectLst/>
                <a:latin typeface="Calibri" panose="020F0502020204030204" pitchFamily="34" charset="0"/>
                <a:ea typeface="宋体" panose="02010600030101010101" pitchFamily="2" charset="-122"/>
                <a:cs typeface="Times New Roman" panose="02020603050405020304" charset="0"/>
              </a:rPr>
              <a:t>个百分点。</a:t>
            </a:r>
            <a:endParaRPr lang="en-US" altLang="zh-CN" kern="100" dirty="0">
              <a:effectLst/>
              <a:latin typeface="Calibri" panose="020F0502020204030204" pitchFamily="34" charset="0"/>
              <a:ea typeface="宋体" panose="02010600030101010101" pitchFamily="2" charset="-122"/>
              <a:cs typeface="Times New Roman" panose="02020603050405020304" charset="0"/>
            </a:endParaRPr>
          </a:p>
          <a:p>
            <a:pPr marL="0" marR="0" indent="304800" algn="just">
              <a:lnSpc>
                <a:spcPct val="150000"/>
              </a:lnSpc>
              <a:spcBef>
                <a:spcPts val="0"/>
              </a:spcBef>
              <a:spcAft>
                <a:spcPts val="0"/>
              </a:spcAft>
            </a:pPr>
            <a:endParaRPr lang="en-US" altLang="zh-CN" kern="100" dirty="0">
              <a:latin typeface="Calibri" panose="020F0502020204030204" pitchFamily="34" charset="0"/>
              <a:ea typeface="宋体" panose="02010600030101010101" pitchFamily="2" charset="-122"/>
              <a:cs typeface="Times New Roman" panose="02020603050405020304" charset="0"/>
            </a:endParaRPr>
          </a:p>
          <a:p>
            <a:pPr indent="304800" algn="just">
              <a:lnSpc>
                <a:spcPct val="150000"/>
              </a:lnSpc>
            </a:pPr>
            <a:r>
              <a:rPr lang="zh-CN" altLang="en-US" kern="100" dirty="0">
                <a:effectLst/>
                <a:latin typeface="+mn-ea"/>
                <a:cs typeface="Times New Roman" panose="02020603050405020304" charset="0"/>
              </a:rPr>
              <a:t>从去年、今年和全国来看，十四项突出问题中，</a:t>
            </a:r>
            <a:r>
              <a:rPr lang="zh-CN" altLang="en-US" b="1" kern="100" dirty="0">
                <a:latin typeface="+mn-ea"/>
                <a:cs typeface="Times New Roman" panose="02020603050405020304" charset="0"/>
              </a:rPr>
              <a:t>前五项</a:t>
            </a:r>
            <a:r>
              <a:rPr lang="zh-CN" altLang="en-US" kern="100" dirty="0">
                <a:effectLst/>
                <a:latin typeface="+mn-ea"/>
                <a:cs typeface="Times New Roman" panose="02020603050405020304" charset="0"/>
              </a:rPr>
              <a:t>没变化，只是</a:t>
            </a:r>
            <a:r>
              <a:rPr lang="zh-CN" altLang="en-US" kern="100" dirty="0">
                <a:latin typeface="+mn-ea"/>
                <a:cs typeface="Times New Roman" panose="02020603050405020304" charset="0"/>
              </a:rPr>
              <a:t>排序变化</a:t>
            </a:r>
            <a:r>
              <a:rPr lang="zh-CN" altLang="en-US" kern="100" dirty="0">
                <a:effectLst/>
                <a:latin typeface="+mn-ea"/>
                <a:cs typeface="Times New Roman" panose="02020603050405020304" charset="0"/>
              </a:rPr>
              <a:t>，且每项数据在调查样本中都占三成以上，</a:t>
            </a:r>
            <a:r>
              <a:rPr lang="zh-CN" altLang="en-US" b="1" kern="100" dirty="0">
                <a:effectLst/>
                <a:latin typeface="+mn-ea"/>
                <a:cs typeface="Times New Roman" panose="02020603050405020304" charset="0"/>
              </a:rPr>
              <a:t>问题的突出性一直存在。</a:t>
            </a:r>
            <a:endParaRPr lang="zh-CN" altLang="en-US" b="1" kern="100" dirty="0">
              <a:effectLst/>
              <a:latin typeface="+mn-ea"/>
              <a:cs typeface="Times New Roman" panose="02020603050405020304" charset="0"/>
            </a:endParaRPr>
          </a:p>
        </p:txBody>
      </p:sp>
      <p:graphicFrame>
        <p:nvGraphicFramePr>
          <p:cNvPr id="15" name="图表 14"/>
          <p:cNvGraphicFramePr/>
          <p:nvPr/>
        </p:nvGraphicFramePr>
        <p:xfrm>
          <a:off x="6096000" y="1449266"/>
          <a:ext cx="5575300" cy="45891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6300" y="1731438"/>
            <a:ext cx="4895850" cy="3367397"/>
          </a:xfrm>
          <a:prstGeom prst="rect">
            <a:avLst/>
          </a:prstGeom>
          <a:noFill/>
        </p:spPr>
        <p:txBody>
          <a:bodyPr wrap="square">
            <a:spAutoFit/>
          </a:bodyPr>
          <a:lstStyle/>
          <a:p>
            <a:pPr marL="0" marR="0" indent="304800" algn="just">
              <a:lnSpc>
                <a:spcPct val="150000"/>
              </a:lnSpc>
              <a:spcBef>
                <a:spcPts val="0"/>
              </a:spcBef>
              <a:spcAft>
                <a:spcPts val="0"/>
              </a:spcAft>
            </a:pPr>
            <a:r>
              <a:rPr lang="zh-CN" altLang="en-US" sz="1800" kern="100" dirty="0">
                <a:effectLst/>
                <a:latin typeface="Calibri" panose="020F0502020204030204" pitchFamily="34" charset="0"/>
                <a:ea typeface="宋体" panose="02010600030101010101" pitchFamily="2" charset="-122"/>
                <a:cs typeface="Times New Roman" panose="02020603050405020304" charset="0"/>
              </a:rPr>
              <a:t>  去年排名第四</a:t>
            </a:r>
            <a:r>
              <a:rPr lang="zh-CN" altLang="en-US" kern="100" dirty="0">
                <a:latin typeface="Calibri" panose="020F0502020204030204" pitchFamily="34" charset="0"/>
                <a:ea typeface="宋体" panose="02010600030101010101" pitchFamily="2" charset="-122"/>
                <a:cs typeface="Times New Roman" panose="02020603050405020304" charset="0"/>
              </a:rPr>
              <a:t>的</a:t>
            </a:r>
            <a:r>
              <a:rPr lang="zh-CN" altLang="en-US" sz="1800" kern="100" dirty="0">
                <a:effectLst/>
                <a:latin typeface="Calibri" panose="020F0502020204030204" pitchFamily="34" charset="0"/>
                <a:ea typeface="宋体" panose="02010600030101010101" pitchFamily="2" charset="-122"/>
                <a:cs typeface="Times New Roman" panose="02020603050405020304" charset="0"/>
              </a:rPr>
              <a:t>加强网络安全法治建设，今年升至第一，高出去年</a:t>
            </a:r>
            <a:r>
              <a:rPr lang="en-US" altLang="zh-CN" sz="1800" kern="100" dirty="0">
                <a:effectLst/>
                <a:latin typeface="Calibri" panose="020F0502020204030204" pitchFamily="34" charset="0"/>
                <a:ea typeface="宋体" panose="02010600030101010101" pitchFamily="2" charset="-122"/>
                <a:cs typeface="Times New Roman" panose="02020603050405020304" charset="0"/>
              </a:rPr>
              <a:t>4.86</a:t>
            </a:r>
            <a:r>
              <a:rPr lang="zh-CN" altLang="en-US" sz="1800" kern="100" dirty="0">
                <a:effectLst/>
                <a:latin typeface="Calibri" panose="020F0502020204030204" pitchFamily="34" charset="0"/>
                <a:ea typeface="宋体" panose="02010600030101010101" pitchFamily="2" charset="-122"/>
                <a:cs typeface="Times New Roman" panose="02020603050405020304" charset="0"/>
              </a:rPr>
              <a:t>个百分点，低于全国</a:t>
            </a:r>
            <a:r>
              <a:rPr lang="en-US" altLang="zh-CN" sz="1800" kern="100" dirty="0">
                <a:effectLst/>
                <a:latin typeface="Calibri" panose="020F0502020204030204" pitchFamily="34" charset="0"/>
                <a:ea typeface="宋体" panose="02010600030101010101" pitchFamily="2" charset="-122"/>
                <a:cs typeface="Times New Roman" panose="02020603050405020304" charset="0"/>
              </a:rPr>
              <a:t>12.6</a:t>
            </a:r>
            <a:r>
              <a:rPr lang="zh-CN" altLang="en-US" sz="1800" kern="100" dirty="0">
                <a:effectLst/>
                <a:latin typeface="Calibri" panose="020F0502020204030204" pitchFamily="34" charset="0"/>
                <a:ea typeface="宋体" panose="02010600030101010101" pitchFamily="2" charset="-122"/>
                <a:cs typeface="Times New Roman" panose="02020603050405020304" charset="0"/>
              </a:rPr>
              <a:t>个百分点；去年排名第七的贯彻落实网络安全等级保护制度，随分别低于去年</a:t>
            </a:r>
            <a:r>
              <a:rPr lang="en-US" altLang="zh-CN" sz="1800" kern="100" dirty="0">
                <a:effectLst/>
                <a:latin typeface="Calibri" panose="020F0502020204030204" pitchFamily="34" charset="0"/>
                <a:ea typeface="宋体" panose="02010600030101010101" pitchFamily="2" charset="-122"/>
                <a:cs typeface="Times New Roman" panose="02020603050405020304" charset="0"/>
              </a:rPr>
              <a:t>1.69</a:t>
            </a:r>
            <a:r>
              <a:rPr lang="zh-CN" altLang="en-US" sz="1800" kern="100" dirty="0">
                <a:effectLst/>
                <a:latin typeface="Calibri" panose="020F0502020204030204" pitchFamily="34" charset="0"/>
                <a:ea typeface="宋体" panose="02010600030101010101" pitchFamily="2" charset="-122"/>
                <a:cs typeface="Times New Roman" panose="02020603050405020304" charset="0"/>
              </a:rPr>
              <a:t>个百分点和全国</a:t>
            </a:r>
            <a:r>
              <a:rPr lang="en-US" altLang="zh-CN" sz="1800" kern="100" dirty="0">
                <a:effectLst/>
                <a:latin typeface="Calibri" panose="020F0502020204030204" pitchFamily="34" charset="0"/>
                <a:ea typeface="宋体" panose="02010600030101010101" pitchFamily="2" charset="-122"/>
                <a:cs typeface="Times New Roman" panose="02020603050405020304" charset="0"/>
              </a:rPr>
              <a:t>5</a:t>
            </a:r>
            <a:r>
              <a:rPr lang="en-US" altLang="zh-CN" kern="100" dirty="0">
                <a:latin typeface="Calibri" panose="020F0502020204030204" pitchFamily="34" charset="0"/>
                <a:ea typeface="宋体" panose="02010600030101010101" pitchFamily="2" charset="-122"/>
                <a:cs typeface="Times New Roman" panose="02020603050405020304" charset="0"/>
              </a:rPr>
              <a:t>,85</a:t>
            </a:r>
            <a:r>
              <a:rPr lang="zh-CN" altLang="en-US" kern="100" dirty="0">
                <a:latin typeface="Calibri" panose="020F0502020204030204" pitchFamily="34" charset="0"/>
                <a:ea typeface="宋体" panose="02010600030101010101" pitchFamily="2" charset="-122"/>
                <a:cs typeface="Times New Roman" panose="02020603050405020304" charset="0"/>
              </a:rPr>
              <a:t>个百分点，但</a:t>
            </a:r>
            <a:r>
              <a:rPr lang="zh-CN" altLang="en-US" sz="1800" kern="100" dirty="0">
                <a:effectLst/>
                <a:latin typeface="Calibri" panose="020F0502020204030204" pitchFamily="34" charset="0"/>
                <a:ea typeface="宋体" panose="02010600030101010101" pitchFamily="2" charset="-122"/>
                <a:cs typeface="Times New Roman" panose="02020603050405020304" charset="0"/>
              </a:rPr>
              <a:t>今年升至第三位。</a:t>
            </a:r>
            <a:endParaRPr lang="en-US" altLang="zh-CN" sz="1800" kern="100" dirty="0">
              <a:effectLst/>
              <a:latin typeface="Calibri" panose="020F0502020204030204" pitchFamily="34" charset="0"/>
              <a:ea typeface="宋体" panose="02010600030101010101" pitchFamily="2" charset="-122"/>
              <a:cs typeface="Times New Roman" panose="02020603050405020304" charset="0"/>
            </a:endParaRPr>
          </a:p>
          <a:p>
            <a:pPr marL="0" marR="0" indent="304800" algn="just">
              <a:lnSpc>
                <a:spcPct val="150000"/>
              </a:lnSpc>
              <a:spcBef>
                <a:spcPts val="0"/>
              </a:spcBef>
              <a:spcAft>
                <a:spcPts val="0"/>
              </a:spcAft>
            </a:pPr>
            <a:r>
              <a:rPr lang="zh-CN" altLang="en-US" u="sng" kern="100" dirty="0">
                <a:latin typeface="+mn-ea"/>
                <a:cs typeface="Times New Roman" panose="02020603050405020304" charset="0"/>
              </a:rPr>
              <a:t>今年的从业人员对加强网络安全法治建设和贯彻落实网络安全等级保护制度更为关注。</a:t>
            </a:r>
            <a:endParaRPr lang="zh-CN" altLang="en-US" sz="1800" u="sng" kern="100" dirty="0">
              <a:effectLst/>
              <a:latin typeface="+mn-ea"/>
              <a:cs typeface="Times New Roman" panose="02020603050405020304" charset="0"/>
            </a:endParaRPr>
          </a:p>
        </p:txBody>
      </p:sp>
      <p:sp>
        <p:nvSpPr>
          <p:cNvPr id="4" name="文本框 3"/>
          <p:cNvSpPr txBox="1"/>
          <p:nvPr/>
        </p:nvSpPr>
        <p:spPr>
          <a:xfrm>
            <a:off x="1771650" y="687705"/>
            <a:ext cx="8734425"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rgbClr val="000000"/>
                </a:solidFill>
                <a:latin typeface="+mj-ea"/>
                <a:ea typeface="+mj-ea"/>
                <a:sym typeface="+mn-ea"/>
              </a:rPr>
              <a:t>从业人员认为维护网络安全措施前五项对比</a:t>
            </a:r>
            <a:endParaRPr lang="zh-CN" sz="3200" b="1" dirty="0">
              <a:solidFill>
                <a:srgbClr val="000000"/>
              </a:solidFill>
              <a:latin typeface="+mj-ea"/>
              <a:ea typeface="+mj-ea"/>
              <a:sym typeface="+mn-ea"/>
            </a:endParaRPr>
          </a:p>
        </p:txBody>
      </p:sp>
      <p:graphicFrame>
        <p:nvGraphicFramePr>
          <p:cNvPr id="7" name="图表 6"/>
          <p:cNvGraphicFramePr/>
          <p:nvPr/>
        </p:nvGraphicFramePr>
        <p:xfrm>
          <a:off x="5981701" y="1627187"/>
          <a:ext cx="5949462" cy="482917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979879798978"/>
          <p:cNvPicPr>
            <a:picLocks noChangeAspect="1"/>
          </p:cNvPicPr>
          <p:nvPr>
            <p:custDataLst>
              <p:tags r:id="rId1"/>
            </p:custDataLst>
          </p:nvPr>
        </p:nvPicPr>
        <p:blipFill>
          <a:blip r:embed="rId2" cstate="print"/>
          <a:srcRect t="43662" r="100"/>
          <a:stretch>
            <a:fillRect/>
          </a:stretch>
        </p:blipFill>
        <p:spPr>
          <a:xfrm>
            <a:off x="-462280" y="2999740"/>
            <a:ext cx="12654915" cy="3888105"/>
          </a:xfrm>
          <a:prstGeom prst="rect">
            <a:avLst/>
          </a:prstGeom>
        </p:spPr>
      </p:pic>
      <p:sp>
        <p:nvSpPr>
          <p:cNvPr id="2" name="文本框 1"/>
          <p:cNvSpPr txBox="1"/>
          <p:nvPr/>
        </p:nvSpPr>
        <p:spPr>
          <a:xfrm>
            <a:off x="2414270" y="2916555"/>
            <a:ext cx="7562215"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u="sng" dirty="0">
                <a:solidFill>
                  <a:srgbClr val="000000"/>
                </a:solidFill>
                <a:latin typeface="+mj-ea"/>
                <a:ea typeface="+mj-ea"/>
                <a:sym typeface="+mn-ea"/>
              </a:rPr>
              <a:t>从业人员版主要发现</a:t>
            </a:r>
            <a:endParaRPr lang="zh-CN" altLang="en-US" sz="3200" b="1" u="sng" dirty="0">
              <a:solidFill>
                <a:srgbClr val="000000"/>
              </a:solidFill>
              <a:latin typeface="+mj-ea"/>
              <a:ea typeface="+mj-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cNvSpPr txBox="1"/>
          <p:nvPr/>
        </p:nvSpPr>
        <p:spPr>
          <a:xfrm>
            <a:off x="1458302" y="565237"/>
            <a:ext cx="4637698" cy="485651"/>
          </a:xfrm>
          <a:prstGeom prst="rect">
            <a:avLst/>
          </a:prstGeom>
          <a:noFill/>
        </p:spPr>
        <p:txBody>
          <a:bodyPr wrap="square" lIns="54234" tIns="27117" rIns="54234" bIns="27117" rtlCol="0">
            <a:spAutoFit/>
          </a:bodyPr>
          <a:lstStyle/>
          <a:p>
            <a:pPr marL="0" lvl="1"/>
            <a:r>
              <a:rPr lang="zh-CN" altLang="en-US" sz="2800" b="1" u="sng" spc="225" dirty="0">
                <a:solidFill>
                  <a:srgbClr val="0D4960"/>
                </a:solidFill>
                <a:latin typeface="微软雅黑" panose="020B0503020204020204" pitchFamily="34" charset="-122"/>
                <a:ea typeface="微软雅黑" panose="020B0503020204020204" pitchFamily="34" charset="-122"/>
              </a:rPr>
              <a:t>重要性和指导还不够全面</a:t>
            </a:r>
            <a:endParaRPr lang="zh-CN" altLang="en-US" sz="2800" b="1" u="sng" spc="225" dirty="0">
              <a:solidFill>
                <a:srgbClr val="0D496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96950" y="1328883"/>
            <a:ext cx="5099050" cy="1753235"/>
          </a:xfrm>
          <a:prstGeom prst="rect">
            <a:avLst/>
          </a:prstGeom>
          <a:noFill/>
          <a:ln w="19050">
            <a:noFill/>
          </a:ln>
        </p:spPr>
        <p:txBody>
          <a:bodyPr wrap="square">
            <a:spAutoFit/>
          </a:bodyPr>
          <a:lstStyle/>
          <a:p>
            <a:pPr marL="285750" indent="-285750">
              <a:lnSpc>
                <a:spcPct val="150000"/>
              </a:lnSpc>
              <a:buFont typeface="Wingdings" panose="05000000000000000000" pitchFamily="2" charset="2"/>
              <a:buChar char="l"/>
            </a:pPr>
            <a:r>
              <a:rPr lang="zh-CN" altLang="en-US" dirty="0">
                <a:solidFill>
                  <a:schemeClr val="tx2"/>
                </a:solidFill>
                <a:latin typeface="微软雅黑" panose="020B0503020204020204" pitchFamily="34" charset="-122"/>
                <a:ea typeface="微软雅黑" panose="020B0503020204020204" pitchFamily="34" charset="-122"/>
                <a:cs typeface="仿宋" panose="02010609060101010101" charset="-122"/>
              </a:rPr>
              <a:t>大部分（66.26%）从业人员认为网络安全对单位</a:t>
            </a:r>
            <a:r>
              <a:rPr lang="zh-CN" altLang="en-US" b="1" dirty="0">
                <a:solidFill>
                  <a:schemeClr val="tx2"/>
                </a:solidFill>
                <a:latin typeface="微软雅黑" panose="020B0503020204020204" pitchFamily="34" charset="-122"/>
                <a:ea typeface="微软雅黑" panose="020B0503020204020204" pitchFamily="34" charset="-122"/>
                <a:cs typeface="仿宋" panose="02010609060101010101" charset="-122"/>
              </a:rPr>
              <a:t>非常重要和重要</a:t>
            </a:r>
            <a:r>
              <a:rPr lang="zh-CN" altLang="en-US" dirty="0">
                <a:solidFill>
                  <a:schemeClr val="tx2"/>
                </a:solidFill>
                <a:latin typeface="微软雅黑" panose="020B0503020204020204" pitchFamily="34" charset="-122"/>
                <a:ea typeface="微软雅黑" panose="020B0503020204020204" pitchFamily="34" charset="-122"/>
                <a:cs typeface="仿宋" panose="02010609060101010101" charset="-122"/>
              </a:rPr>
              <a:t>。</a:t>
            </a:r>
            <a:endParaRPr lang="en-US" altLang="zh-CN" dirty="0">
              <a:solidFill>
                <a:schemeClr val="tx2"/>
              </a:solidFill>
              <a:latin typeface="微软雅黑" panose="020B0503020204020204" pitchFamily="34" charset="-122"/>
              <a:ea typeface="微软雅黑" panose="020B0503020204020204" pitchFamily="34" charset="-122"/>
              <a:cs typeface="仿宋" panose="02010609060101010101" charset="-122"/>
            </a:endParaRPr>
          </a:p>
          <a:p>
            <a:pPr marL="285750" indent="-285750">
              <a:lnSpc>
                <a:spcPct val="150000"/>
              </a:lnSpc>
              <a:buFont typeface="Wingdings" panose="05000000000000000000" pitchFamily="2" charset="2"/>
              <a:buChar char="l"/>
            </a:pPr>
            <a:r>
              <a:rPr dirty="0">
                <a:solidFill>
                  <a:schemeClr val="tx2"/>
                </a:solidFill>
                <a:latin typeface="微软雅黑" panose="020B0503020204020204" pitchFamily="34" charset="-122"/>
                <a:ea typeface="微软雅黑" panose="020B0503020204020204" pitchFamily="34" charset="-122"/>
                <a:cs typeface="仿宋" panose="02010609060101010101" charset="-122"/>
              </a:rPr>
              <a:t>有（64.60%）的从业人员所在行业出台了</a:t>
            </a:r>
            <a:r>
              <a:rPr lang="zh-CN" dirty="0">
                <a:solidFill>
                  <a:schemeClr val="tx2"/>
                </a:solidFill>
                <a:latin typeface="微软雅黑" panose="020B0503020204020204" pitchFamily="34" charset="-122"/>
                <a:ea typeface="微软雅黑" panose="020B0503020204020204" pitchFamily="34" charset="-122"/>
                <a:cs typeface="仿宋" panose="02010609060101010101" charset="-122"/>
              </a:rPr>
              <a:t>对等保的</a:t>
            </a:r>
            <a:r>
              <a:rPr lang="zh-CN" altLang="en-US" b="1" dirty="0">
                <a:solidFill>
                  <a:schemeClr val="tx2"/>
                </a:solidFill>
                <a:latin typeface="微软雅黑" panose="020B0503020204020204" pitchFamily="34" charset="-122"/>
                <a:ea typeface="微软雅黑" panose="020B0503020204020204" pitchFamily="34" charset="-122"/>
                <a:cs typeface="仿宋" panose="02010609060101010101" charset="-122"/>
              </a:rPr>
              <a:t>指导意见和简单</a:t>
            </a:r>
            <a:r>
              <a:rPr b="1" dirty="0" err="1">
                <a:solidFill>
                  <a:schemeClr val="tx2"/>
                </a:solidFill>
                <a:latin typeface="微软雅黑" panose="020B0503020204020204" pitchFamily="34" charset="-122"/>
                <a:ea typeface="微软雅黑" panose="020B0503020204020204" pitchFamily="34" charset="-122"/>
                <a:cs typeface="仿宋" panose="02010609060101010101" charset="-122"/>
              </a:rPr>
              <a:t>指导意见</a:t>
            </a:r>
            <a:r>
              <a:rPr lang="zh-CN" dirty="0">
                <a:solidFill>
                  <a:schemeClr val="tx2"/>
                </a:solidFill>
                <a:latin typeface="微软雅黑" panose="020B0503020204020204" pitchFamily="34" charset="-122"/>
                <a:ea typeface="微软雅黑" panose="020B0503020204020204" pitchFamily="34" charset="-122"/>
                <a:cs typeface="仿宋" panose="02010609060101010101" charset="-122"/>
              </a:rPr>
              <a:t>。</a:t>
            </a:r>
            <a:endParaRPr lang="zh-CN" dirty="0">
              <a:solidFill>
                <a:schemeClr val="tx2"/>
              </a:solidFill>
              <a:latin typeface="微软雅黑" panose="020B0503020204020204" pitchFamily="34" charset="-122"/>
              <a:ea typeface="微软雅黑" panose="020B0503020204020204" pitchFamily="34" charset="-122"/>
              <a:cs typeface="仿宋" panose="02010609060101010101" charset="-122"/>
            </a:endParaRPr>
          </a:p>
        </p:txBody>
      </p:sp>
      <p:sp>
        <p:nvSpPr>
          <p:cNvPr id="7" name="文本框 6"/>
          <p:cNvSpPr txBox="1"/>
          <p:nvPr/>
        </p:nvSpPr>
        <p:spPr>
          <a:xfrm>
            <a:off x="6635700" y="627385"/>
            <a:ext cx="5005315"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sz="2000" b="1" dirty="0">
                <a:solidFill>
                  <a:schemeClr val="tx2"/>
                </a:solidFill>
                <a:latin typeface="微软雅黑" panose="020B0503020204020204" pitchFamily="34" charset="-122"/>
                <a:ea typeface="微软雅黑" panose="020B0503020204020204" pitchFamily="34" charset="-122"/>
                <a:sym typeface="+mn-ea"/>
              </a:rPr>
              <a:t>参与调查的从业人员对网络安全等级保护制度的了解方面</a:t>
            </a:r>
            <a:endParaRPr lang="zh-CN" altLang="en-US" sz="2000" b="1" dirty="0">
              <a:solidFill>
                <a:schemeClr val="tx2"/>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96950" y="3338679"/>
            <a:ext cx="4938395" cy="874407"/>
          </a:xfrm>
          <a:prstGeom prst="rect">
            <a:avLst/>
          </a:prstGeom>
          <a:noFill/>
          <a:ln w="9525">
            <a:noFill/>
          </a:ln>
        </p:spPr>
        <p:txBody>
          <a:bodyPr wrap="square">
            <a:spAutoFit/>
          </a:bodyPr>
          <a:lstStyle/>
          <a:p>
            <a:pPr indent="304800">
              <a:lnSpc>
                <a:spcPct val="150000"/>
              </a:lnSpc>
            </a:pPr>
            <a:r>
              <a:rPr lang="zh-CN" b="1" u="sng" dirty="0">
                <a:latin typeface="微软雅黑" panose="020B0503020204020204" pitchFamily="34" charset="-122"/>
                <a:ea typeface="微软雅黑" panose="020B0503020204020204" pitchFamily="34" charset="-122"/>
              </a:rPr>
              <a:t>从业人员对所在单位安全管理需要改善方面，前三位分别是：</a:t>
            </a:r>
            <a:endParaRPr lang="zh-CN" altLang="en-US" b="1" u="sng" dirty="0">
              <a:latin typeface="微软雅黑" panose="020B0503020204020204" pitchFamily="34" charset="-122"/>
              <a:ea typeface="微软雅黑" panose="020B0503020204020204" pitchFamily="34" charset="-122"/>
            </a:endParaRPr>
          </a:p>
        </p:txBody>
      </p:sp>
      <p:sp>
        <p:nvSpPr>
          <p:cNvPr id="6" name="文本框 5"/>
          <p:cNvSpPr txBox="1"/>
          <p:nvPr/>
        </p:nvSpPr>
        <p:spPr>
          <a:xfrm>
            <a:off x="6923697" y="1588674"/>
            <a:ext cx="4717318" cy="1526187"/>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altLang="zh-CN" sz="1600" b="1" kern="100" dirty="0">
                <a:solidFill>
                  <a:srgbClr val="477EE5"/>
                </a:solidFill>
                <a:effectLst/>
                <a:latin typeface="+mn-ea"/>
                <a:cs typeface="Times New Roman" panose="02020603050405020304" charset="0"/>
              </a:rPr>
              <a:t>39.8%</a:t>
            </a:r>
            <a:r>
              <a:rPr lang="zh-CN" altLang="en-US" sz="1600" b="1" kern="100" dirty="0">
                <a:solidFill>
                  <a:srgbClr val="477EE5"/>
                </a:solidFill>
                <a:effectLst/>
                <a:latin typeface="+mn-ea"/>
                <a:cs typeface="Times New Roman" panose="02020603050405020304" charset="0"/>
              </a:rPr>
              <a:t>了解</a:t>
            </a:r>
            <a:r>
              <a:rPr lang="zh-CN" altLang="en-US" sz="1600" kern="100" dirty="0">
                <a:effectLst/>
                <a:latin typeface="+mn-ea"/>
                <a:cs typeface="Times New Roman" panose="02020603050405020304" charset="0"/>
              </a:rPr>
              <a:t>网络安全等级保护制度</a:t>
            </a:r>
            <a:r>
              <a:rPr lang="en-US" altLang="zh-CN" sz="1600" kern="100" dirty="0">
                <a:effectLst/>
                <a:latin typeface="+mn-ea"/>
                <a:cs typeface="Times New Roman" panose="02020603050405020304" charset="0"/>
              </a:rPr>
              <a:t>2.0</a:t>
            </a:r>
            <a:r>
              <a:rPr lang="zh-CN" altLang="en-US" sz="1600" kern="100" dirty="0">
                <a:effectLst/>
                <a:latin typeface="+mn-ea"/>
                <a:cs typeface="Times New Roman" panose="02020603050405020304" charset="0"/>
              </a:rPr>
              <a:t>国家标准的要求；</a:t>
            </a:r>
            <a:endParaRPr lang="en-US" altLang="zh-CN" sz="1600" kern="100" dirty="0">
              <a:effectLst/>
              <a:latin typeface="+mn-ea"/>
              <a:cs typeface="Times New Roman" panose="02020603050405020304" charset="0"/>
            </a:endParaRPr>
          </a:p>
          <a:p>
            <a:pPr marL="285750" marR="0" indent="-285750" algn="just">
              <a:lnSpc>
                <a:spcPct val="150000"/>
              </a:lnSpc>
              <a:spcBef>
                <a:spcPts val="0"/>
              </a:spcBef>
              <a:spcAft>
                <a:spcPts val="0"/>
              </a:spcAft>
              <a:buFont typeface="Arial" panose="020B0604020202020204" pitchFamily="34" charset="0"/>
              <a:buChar char="•"/>
            </a:pPr>
            <a:r>
              <a:rPr lang="en-US" altLang="zh-CN" sz="1600" b="1" kern="100" dirty="0">
                <a:solidFill>
                  <a:srgbClr val="477EE5"/>
                </a:solidFill>
                <a:effectLst/>
                <a:latin typeface="+mn-ea"/>
                <a:cs typeface="Times New Roman" panose="02020603050405020304" charset="0"/>
              </a:rPr>
              <a:t>36.53%</a:t>
            </a:r>
            <a:r>
              <a:rPr lang="zh-CN" altLang="en-US" sz="1600" b="1" kern="100" dirty="0">
                <a:solidFill>
                  <a:srgbClr val="477EE5"/>
                </a:solidFill>
                <a:effectLst/>
                <a:latin typeface="+mn-ea"/>
                <a:cs typeface="Times New Roman" panose="02020603050405020304" charset="0"/>
              </a:rPr>
              <a:t>知道</a:t>
            </a:r>
            <a:r>
              <a:rPr lang="zh-CN" altLang="en-US" sz="1600" kern="100" dirty="0">
                <a:effectLst/>
                <a:latin typeface="+mn-ea"/>
                <a:cs typeface="Times New Roman" panose="02020603050405020304" charset="0"/>
              </a:rPr>
              <a:t>等级保护，但不了解等级保护</a:t>
            </a:r>
            <a:r>
              <a:rPr lang="en-US" altLang="zh-CN" sz="1600" kern="100" dirty="0">
                <a:effectLst/>
                <a:latin typeface="+mn-ea"/>
                <a:cs typeface="Times New Roman" panose="02020603050405020304" charset="0"/>
              </a:rPr>
              <a:t>2.0</a:t>
            </a:r>
            <a:r>
              <a:rPr lang="zh-CN" altLang="en-US" sz="1600" kern="100" dirty="0">
                <a:effectLst/>
                <a:latin typeface="+mn-ea"/>
                <a:cs typeface="Times New Roman" panose="02020603050405020304" charset="0"/>
              </a:rPr>
              <a:t>；</a:t>
            </a:r>
            <a:endParaRPr lang="en-US" altLang="zh-CN" sz="1600" kern="100" dirty="0">
              <a:effectLst/>
              <a:latin typeface="+mn-ea"/>
              <a:cs typeface="Times New Roman" panose="02020603050405020304" charset="0"/>
            </a:endParaRPr>
          </a:p>
          <a:p>
            <a:pPr marL="285750" marR="0" indent="-285750" algn="just">
              <a:lnSpc>
                <a:spcPct val="150000"/>
              </a:lnSpc>
              <a:spcBef>
                <a:spcPts val="0"/>
              </a:spcBef>
              <a:spcAft>
                <a:spcPts val="0"/>
              </a:spcAft>
              <a:buFont typeface="Arial" panose="020B0604020202020204" pitchFamily="34" charset="0"/>
              <a:buChar char="•"/>
            </a:pPr>
            <a:r>
              <a:rPr lang="en-US" altLang="zh-CN" sz="1600" b="1" kern="100" dirty="0">
                <a:solidFill>
                  <a:srgbClr val="477EE5"/>
                </a:solidFill>
                <a:effectLst/>
                <a:latin typeface="+mn-ea"/>
                <a:cs typeface="Times New Roman" panose="02020603050405020304" charset="0"/>
              </a:rPr>
              <a:t>23.68%</a:t>
            </a:r>
            <a:r>
              <a:rPr lang="zh-CN" altLang="en-US" sz="1600" b="1" kern="100" dirty="0">
                <a:solidFill>
                  <a:srgbClr val="477EE5"/>
                </a:solidFill>
                <a:effectLst/>
                <a:latin typeface="+mn-ea"/>
                <a:cs typeface="Times New Roman" panose="02020603050405020304" charset="0"/>
              </a:rPr>
              <a:t>完全</a:t>
            </a:r>
            <a:r>
              <a:rPr lang="zh-CN" altLang="en-US" sz="1600" kern="100" dirty="0">
                <a:effectLst/>
                <a:latin typeface="+mn-ea"/>
                <a:cs typeface="Times New Roman" panose="02020603050405020304" charset="0"/>
              </a:rPr>
              <a:t>不了解。</a:t>
            </a:r>
            <a:endParaRPr lang="zh-CN" altLang="en-US" sz="1600" kern="100" dirty="0">
              <a:effectLst/>
              <a:latin typeface="+mn-ea"/>
              <a:cs typeface="Times New Roman" panose="02020603050405020304" charset="0"/>
            </a:endParaRPr>
          </a:p>
        </p:txBody>
      </p:sp>
      <p:graphicFrame>
        <p:nvGraphicFramePr>
          <p:cNvPr id="10" name="图示 9"/>
          <p:cNvGraphicFramePr/>
          <p:nvPr/>
        </p:nvGraphicFramePr>
        <p:xfrm>
          <a:off x="454270" y="4149969"/>
          <a:ext cx="5946529" cy="217869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2"/>
          <p:cNvSpPr txBox="1"/>
          <p:nvPr/>
        </p:nvSpPr>
        <p:spPr>
          <a:xfrm>
            <a:off x="7151687" y="5088046"/>
            <a:ext cx="4261338" cy="485651"/>
          </a:xfrm>
          <a:prstGeom prst="rect">
            <a:avLst/>
          </a:prstGeom>
          <a:noFill/>
        </p:spPr>
        <p:txBody>
          <a:bodyPr wrap="square" lIns="54234" tIns="27117" rIns="54234" bIns="27117" rtlCol="0">
            <a:spAutoFit/>
          </a:bodyPr>
          <a:lstStyle/>
          <a:p>
            <a:pPr marL="0" lvl="1"/>
            <a:r>
              <a:rPr lang="zh-CN" altLang="en-US" sz="2800" b="1" u="sng" spc="225" dirty="0">
                <a:solidFill>
                  <a:srgbClr val="0D4960"/>
                </a:solidFill>
                <a:latin typeface="微软雅黑" panose="020B0503020204020204" pitchFamily="34" charset="-122"/>
                <a:ea typeface="微软雅黑" panose="020B0503020204020204" pitchFamily="34" charset="-122"/>
              </a:rPr>
              <a:t>等级保护实施还在路上</a:t>
            </a:r>
            <a:endParaRPr lang="zh-CN" altLang="en-US" sz="2800" b="1" u="sng" spc="225" dirty="0">
              <a:solidFill>
                <a:srgbClr val="0D496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538984" y="3417825"/>
            <a:ext cx="5198746" cy="1106713"/>
          </a:xfrm>
          <a:prstGeom prst="rect">
            <a:avLst/>
          </a:prstGeom>
          <a:noFill/>
        </p:spPr>
        <p:txBody>
          <a:bodyPr wrap="square">
            <a:spAutoFit/>
          </a:bodyPr>
          <a:lstStyle/>
          <a:p>
            <a:pPr marL="0" marR="0" indent="304800" algn="just">
              <a:lnSpc>
                <a:spcPct val="150000"/>
              </a:lnSpc>
              <a:spcBef>
                <a:spcPts val="0"/>
              </a:spcBef>
              <a:spcAft>
                <a:spcPts val="0"/>
              </a:spcAft>
            </a:pPr>
            <a:r>
              <a:rPr lang="zh-CN" altLang="en-US" sz="1800" i="1" kern="100" dirty="0">
                <a:effectLst/>
                <a:latin typeface="微软雅黑" panose="020B0503020204020204" pitchFamily="34" charset="-122"/>
                <a:ea typeface="微软雅黑" panose="020B0503020204020204" pitchFamily="34" charset="-122"/>
                <a:cs typeface="Times New Roman" panose="02020603050405020304" charset="0"/>
              </a:rPr>
              <a:t>且仍有</a:t>
            </a:r>
            <a:r>
              <a:rPr lang="en-US" altLang="zh-CN" sz="2800" b="1" i="1" kern="100" dirty="0">
                <a:effectLst/>
                <a:latin typeface="微软雅黑" panose="020B0503020204020204" pitchFamily="34" charset="-122"/>
                <a:ea typeface="微软雅黑" panose="020B0503020204020204" pitchFamily="34" charset="-122"/>
                <a:cs typeface="Times New Roman" panose="02020603050405020304" charset="0"/>
              </a:rPr>
              <a:t>31.74</a:t>
            </a:r>
            <a:r>
              <a:rPr lang="en-US" altLang="zh-CN" sz="1800" i="1" kern="100" dirty="0">
                <a:effectLst/>
                <a:latin typeface="微软雅黑" panose="020B0503020204020204" pitchFamily="34" charset="-122"/>
                <a:ea typeface="微软雅黑" panose="020B0503020204020204" pitchFamily="34" charset="-122"/>
                <a:cs typeface="Times New Roman" panose="02020603050405020304" charset="0"/>
              </a:rPr>
              <a:t>%</a:t>
            </a:r>
            <a:r>
              <a:rPr lang="zh-CN" altLang="en-US" sz="1800" i="1" kern="100" dirty="0">
                <a:effectLst/>
                <a:latin typeface="微软雅黑" panose="020B0503020204020204" pitchFamily="34" charset="-122"/>
                <a:ea typeface="微软雅黑" panose="020B0503020204020204" pitchFamily="34" charset="-122"/>
                <a:cs typeface="Times New Roman" panose="02020603050405020304" charset="0"/>
              </a:rPr>
              <a:t>从业人员所在单位没有进行过网络安全等级保护工作。</a:t>
            </a:r>
            <a:endParaRPr lang="zh-CN" altLang="en-US" sz="1800" i="1" kern="100" dirty="0">
              <a:effectLst/>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p:cNvSpPr txBox="1"/>
          <p:nvPr/>
        </p:nvSpPr>
        <p:spPr>
          <a:xfrm>
            <a:off x="780316" y="898616"/>
            <a:ext cx="5488598" cy="916538"/>
          </a:xfrm>
          <a:prstGeom prst="rect">
            <a:avLst/>
          </a:prstGeom>
          <a:noFill/>
        </p:spPr>
        <p:txBody>
          <a:bodyPr wrap="square" lIns="54234" tIns="27117" rIns="54234" bIns="27117" rtlCol="0">
            <a:spAutoFit/>
          </a:bodyPr>
          <a:lstStyle/>
          <a:p>
            <a:pPr marL="0" lvl="1"/>
            <a:r>
              <a:rPr lang="zh-CN" altLang="en-US" sz="2800" b="1" spc="225" dirty="0">
                <a:solidFill>
                  <a:srgbClr val="0D4960"/>
                </a:solidFill>
                <a:latin typeface="微软雅黑" panose="020B0503020204020204" pitchFamily="34" charset="-122"/>
                <a:ea typeface="微软雅黑" panose="020B0503020204020204" pitchFamily="34" charset="-122"/>
              </a:rPr>
              <a:t>超</a:t>
            </a:r>
            <a:r>
              <a:rPr lang="en-US" altLang="zh-CN" sz="2800" b="1" spc="225" dirty="0">
                <a:solidFill>
                  <a:srgbClr val="0D4960"/>
                </a:solidFill>
                <a:latin typeface="微软雅黑" panose="020B0503020204020204" pitchFamily="34" charset="-122"/>
                <a:ea typeface="微软雅黑" panose="020B0503020204020204" pitchFamily="34" charset="-122"/>
              </a:rPr>
              <a:t>1/4</a:t>
            </a:r>
            <a:r>
              <a:rPr lang="zh-CN" altLang="en-US" sz="2800" b="1" spc="225" dirty="0">
                <a:solidFill>
                  <a:srgbClr val="0D4960"/>
                </a:solidFill>
                <a:latin typeface="微软雅黑" panose="020B0503020204020204" pitchFamily="34" charset="-122"/>
                <a:ea typeface="微软雅黑" panose="020B0503020204020204" pitchFamily="34" charset="-122"/>
              </a:rPr>
              <a:t>单位没有参与等保或关保合规</a:t>
            </a:r>
            <a:endParaRPr lang="zh-CN" altLang="en-US" sz="2800" b="1" spc="225" dirty="0">
              <a:solidFill>
                <a:srgbClr val="0D496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33424" y="2169407"/>
            <a:ext cx="5175006" cy="458908"/>
          </a:xfrm>
          <a:prstGeom prst="rect">
            <a:avLst/>
          </a:prstGeom>
          <a:noFill/>
        </p:spPr>
        <p:txBody>
          <a:bodyPr wrap="square">
            <a:spAutoFit/>
          </a:bodyPr>
          <a:lstStyle/>
          <a:p>
            <a:pPr marL="0" marR="0" indent="304800" algn="just">
              <a:lnSpc>
                <a:spcPct val="150000"/>
              </a:lnSpc>
              <a:spcBef>
                <a:spcPts val="0"/>
              </a:spcBef>
              <a:spcAft>
                <a:spcPts val="0"/>
              </a:spcAft>
            </a:pPr>
            <a:r>
              <a:rPr lang="zh-CN" altLang="en-US" sz="1800" b="1" kern="100" dirty="0">
                <a:effectLst/>
                <a:latin typeface="微软雅黑" panose="020B0503020204020204" pitchFamily="34" charset="-122"/>
                <a:ea typeface="微软雅黑" panose="020B0503020204020204" pitchFamily="34" charset="-122"/>
                <a:cs typeface="Times New Roman" panose="02020603050405020304" charset="0"/>
              </a:rPr>
              <a:t>从业人员参与所在单位等保或关保合规情况：</a:t>
            </a:r>
            <a:endParaRPr lang="en-US" altLang="zh-CN" sz="1800" b="1" kern="100" dirty="0">
              <a:effectLst/>
              <a:latin typeface="微软雅黑" panose="020B0503020204020204" pitchFamily="34" charset="-122"/>
              <a:ea typeface="微软雅黑" panose="020B0503020204020204" pitchFamily="34" charset="-122"/>
              <a:cs typeface="Times New Roman" panose="02020603050405020304" charset="0"/>
            </a:endParaRPr>
          </a:p>
        </p:txBody>
      </p:sp>
      <p:sp>
        <p:nvSpPr>
          <p:cNvPr id="6" name="文本框 5"/>
          <p:cNvSpPr txBox="1"/>
          <p:nvPr/>
        </p:nvSpPr>
        <p:spPr>
          <a:xfrm>
            <a:off x="6825762" y="5301656"/>
            <a:ext cx="3897188" cy="523220"/>
          </a:xfrm>
          <a:prstGeom prst="rect">
            <a:avLst/>
          </a:prstGeom>
          <a:noFill/>
        </p:spPr>
        <p:txBody>
          <a:bodyPr wrap="square">
            <a:spAutoFit/>
          </a:bodyPr>
          <a:lstStyle/>
          <a:p>
            <a:pPr marL="0" lvl="1" algn="ctr"/>
            <a:r>
              <a:rPr lang="zh-CN" altLang="en-US" sz="2800" b="1" spc="225" dirty="0">
                <a:solidFill>
                  <a:srgbClr val="0D4960"/>
                </a:solidFill>
                <a:latin typeface="微软雅黑" panose="020B0503020204020204" pitchFamily="34" charset="-122"/>
                <a:ea typeface="微软雅黑" panose="020B0503020204020204" pitchFamily="34" charset="-122"/>
              </a:rPr>
              <a:t>企业合规仍需加强</a:t>
            </a:r>
            <a:endParaRPr lang="zh-CN" altLang="en-US" sz="2800" b="1" spc="225" dirty="0">
              <a:solidFill>
                <a:srgbClr val="0D4960"/>
              </a:solidFill>
              <a:latin typeface="微软雅黑" panose="020B0503020204020204" pitchFamily="34" charset="-122"/>
              <a:ea typeface="微软雅黑" panose="020B0503020204020204" pitchFamily="34" charset="-122"/>
            </a:endParaRPr>
          </a:p>
        </p:txBody>
      </p:sp>
      <p:graphicFrame>
        <p:nvGraphicFramePr>
          <p:cNvPr id="14" name="图表 13"/>
          <p:cNvGraphicFramePr/>
          <p:nvPr/>
        </p:nvGraphicFramePr>
        <p:xfrm>
          <a:off x="6825762" y="889974"/>
          <a:ext cx="4299439" cy="4072142"/>
        </p:xfrm>
        <a:graphic>
          <a:graphicData uri="http://schemas.openxmlformats.org/drawingml/2006/chart">
            <c:chart xmlns:c="http://schemas.openxmlformats.org/drawingml/2006/chart" xmlns:r="http://schemas.openxmlformats.org/officeDocument/2006/relationships" r:id="rId1"/>
          </a:graphicData>
        </a:graphic>
      </p:graphicFrame>
      <p:sp>
        <p:nvSpPr>
          <p:cNvPr id="17" name="文本框 16"/>
          <p:cNvSpPr txBox="1"/>
          <p:nvPr/>
        </p:nvSpPr>
        <p:spPr>
          <a:xfrm>
            <a:off x="1093909" y="2713884"/>
            <a:ext cx="5175005" cy="1291379"/>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altLang="zh-CN" sz="1800" kern="100" dirty="0">
                <a:effectLst/>
                <a:latin typeface="Calibri" panose="020F0502020204030204" pitchFamily="34" charset="0"/>
                <a:ea typeface="宋体" panose="02010600030101010101" pitchFamily="2" charset="-122"/>
                <a:cs typeface="Times New Roman" panose="02020603050405020304" charset="0"/>
              </a:rPr>
              <a:t>13.15%</a:t>
            </a:r>
            <a:r>
              <a:rPr lang="zh-CN" altLang="en-US" sz="1800" kern="100" dirty="0">
                <a:effectLst/>
                <a:latin typeface="宋体" panose="02010600030101010101" pitchFamily="2" charset="-122"/>
                <a:ea typeface="宋体" panose="02010600030101010101" pitchFamily="2" charset="-122"/>
                <a:cs typeface="Times New Roman" panose="02020603050405020304" charset="0"/>
              </a:rPr>
              <a:t>从业人员主持主管所在单位等保或关保合规工作</a:t>
            </a:r>
            <a:r>
              <a:rPr lang="en-US" altLang="zh-CN" sz="1800" kern="100" dirty="0">
                <a:effectLst/>
                <a:latin typeface="宋体" panose="02010600030101010101" pitchFamily="2" charset="-122"/>
                <a:ea typeface="宋体" panose="02010600030101010101" pitchFamily="2" charset="-122"/>
                <a:cs typeface="Times New Roman" panose="02020603050405020304" charset="0"/>
              </a:rPr>
              <a:t>;</a:t>
            </a:r>
            <a:endParaRPr lang="en-US" altLang="zh-CN" sz="1800" kern="100" dirty="0">
              <a:effectLst/>
              <a:latin typeface="宋体" panose="02010600030101010101" pitchFamily="2" charset="-122"/>
              <a:ea typeface="宋体" panose="02010600030101010101" pitchFamily="2" charset="-122"/>
              <a:cs typeface="Times New Roman" panose="02020603050405020304" charset="0"/>
            </a:endParaRPr>
          </a:p>
          <a:p>
            <a:pPr marL="285750" marR="0" indent="-285750" algn="just">
              <a:lnSpc>
                <a:spcPct val="150000"/>
              </a:lnSpc>
              <a:spcBef>
                <a:spcPts val="0"/>
              </a:spcBef>
              <a:spcAft>
                <a:spcPts val="0"/>
              </a:spcAft>
              <a:buFont typeface="Arial" panose="020B0604020202020204" pitchFamily="34" charset="0"/>
              <a:buChar char="•"/>
            </a:pPr>
            <a:r>
              <a:rPr lang="en-US" altLang="zh-CN" sz="1800" kern="100" dirty="0">
                <a:effectLst/>
                <a:latin typeface="Calibri" panose="020F0502020204030204" pitchFamily="34" charset="0"/>
                <a:ea typeface="宋体" panose="02010600030101010101" pitchFamily="2" charset="-122"/>
                <a:cs typeface="Times New Roman" panose="02020603050405020304" charset="0"/>
              </a:rPr>
              <a:t>25.53%</a:t>
            </a:r>
            <a:r>
              <a:rPr lang="zh-CN" altLang="en-US" sz="1800" kern="100" dirty="0">
                <a:effectLst/>
                <a:latin typeface="宋体" panose="02010600030101010101" pitchFamily="2" charset="-122"/>
                <a:ea typeface="宋体" panose="02010600030101010101" pitchFamily="2" charset="-122"/>
                <a:cs typeface="Times New Roman" panose="02020603050405020304" charset="0"/>
              </a:rPr>
              <a:t>从业人员没有参与。</a:t>
            </a:r>
            <a:endParaRPr lang="en-US" altLang="zh-CN" sz="1800" kern="100" dirty="0">
              <a:effectLst/>
              <a:latin typeface="宋体" panose="02010600030101010101" pitchFamily="2" charset="-122"/>
              <a:ea typeface="宋体" panose="02010600030101010101" pitchFamily="2" charset="-122"/>
              <a:cs typeface="Times New Roman" panose="02020603050405020304" charset="0"/>
            </a:endParaRPr>
          </a:p>
        </p:txBody>
      </p:sp>
      <p:sp>
        <p:nvSpPr>
          <p:cNvPr id="19" name="文本框 18"/>
          <p:cNvSpPr txBox="1"/>
          <p:nvPr/>
        </p:nvSpPr>
        <p:spPr>
          <a:xfrm>
            <a:off x="920995" y="4425775"/>
            <a:ext cx="5175005" cy="875881"/>
          </a:xfrm>
          <a:prstGeom prst="rect">
            <a:avLst/>
          </a:prstGeom>
          <a:noFill/>
        </p:spPr>
        <p:txBody>
          <a:bodyPr wrap="square">
            <a:spAutoFit/>
          </a:bodyPr>
          <a:lstStyle/>
          <a:p>
            <a:pPr marR="0" algn="just">
              <a:lnSpc>
                <a:spcPct val="150000"/>
              </a:lnSpc>
              <a:spcBef>
                <a:spcPts val="0"/>
              </a:spcBef>
              <a:spcAft>
                <a:spcPts val="0"/>
              </a:spcAft>
            </a:pPr>
            <a:r>
              <a:rPr lang="zh-CN" altLang="en-US" sz="1800" b="1" u="sng" kern="100" dirty="0">
                <a:effectLst/>
                <a:latin typeface="宋体" panose="02010600030101010101" pitchFamily="2" charset="-122"/>
                <a:ea typeface="宋体" panose="02010600030101010101" pitchFamily="2" charset="-122"/>
                <a:cs typeface="Times New Roman" panose="02020603050405020304" charset="0"/>
              </a:rPr>
              <a:t>与全国数据相比，表示主持主管比例要低</a:t>
            </a:r>
            <a:r>
              <a:rPr lang="en-US" altLang="zh-CN" sz="1800" b="1" u="sng" kern="100" dirty="0">
                <a:effectLst/>
                <a:latin typeface="Calibri" panose="020F0502020204030204" pitchFamily="34" charset="0"/>
                <a:ea typeface="宋体" panose="02010600030101010101" pitchFamily="2" charset="-122"/>
                <a:cs typeface="Times New Roman" panose="02020603050405020304" charset="0"/>
              </a:rPr>
              <a:t>8.85</a:t>
            </a:r>
            <a:r>
              <a:rPr lang="zh-CN" altLang="en-US" sz="1800" b="1" u="sng" kern="100" dirty="0">
                <a:effectLst/>
                <a:latin typeface="宋体" panose="02010600030101010101" pitchFamily="2" charset="-122"/>
                <a:ea typeface="宋体" panose="02010600030101010101" pitchFamily="2" charset="-122"/>
                <a:cs typeface="Times New Roman" panose="02020603050405020304" charset="0"/>
              </a:rPr>
              <a:t>个百分点，表示主要参与比例要高</a:t>
            </a:r>
            <a:r>
              <a:rPr lang="en-US" altLang="zh-CN" sz="1800" b="1" u="sng" kern="100" dirty="0">
                <a:effectLst/>
                <a:latin typeface="Calibri" panose="020F0502020204030204" pitchFamily="34" charset="0"/>
                <a:ea typeface="宋体" panose="02010600030101010101" pitchFamily="2" charset="-122"/>
                <a:cs typeface="Times New Roman" panose="02020603050405020304" charset="0"/>
              </a:rPr>
              <a:t>5.86</a:t>
            </a:r>
            <a:r>
              <a:rPr lang="zh-CN" altLang="en-US" sz="1800" b="1" u="sng" kern="100" dirty="0">
                <a:effectLst/>
                <a:latin typeface="宋体" panose="02010600030101010101" pitchFamily="2" charset="-122"/>
                <a:ea typeface="宋体" panose="02010600030101010101" pitchFamily="2" charset="-122"/>
                <a:cs typeface="Times New Roman" panose="02020603050405020304" charset="0"/>
              </a:rPr>
              <a:t>个百分点。</a:t>
            </a:r>
            <a:endParaRPr lang="zh-CN" altLang="en-US" sz="1800" u="sng" kern="100" dirty="0">
              <a:effectLst/>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5825" y="2056662"/>
            <a:ext cx="4876800" cy="2122376"/>
          </a:xfrm>
          <a:prstGeom prst="rect">
            <a:avLst/>
          </a:prstGeom>
          <a:noFill/>
        </p:spPr>
        <p:txBody>
          <a:bodyPr wrap="square">
            <a:spAutoFit/>
          </a:bodyPr>
          <a:lstStyle/>
          <a:p>
            <a:pPr marL="0" marR="0" indent="304800" algn="just">
              <a:lnSpc>
                <a:spcPct val="150000"/>
              </a:lnSpc>
              <a:spcBef>
                <a:spcPts val="0"/>
              </a:spcBef>
              <a:spcAft>
                <a:spcPts val="0"/>
              </a:spcAft>
            </a:pPr>
            <a:r>
              <a:rPr lang="zh-CN" altLang="en-US" sz="1800" kern="100" dirty="0">
                <a:effectLst/>
                <a:latin typeface="宋体" panose="02010600030101010101" pitchFamily="2" charset="-122"/>
                <a:ea typeface="宋体" panose="02010600030101010101" pitchFamily="2" charset="-122"/>
                <a:cs typeface="Times New Roman" panose="02020603050405020304" charset="0"/>
              </a:rPr>
              <a:t>表示，需求变化还是上涨的，今年比去年上涨数据略有下降，但数据也达到了了</a:t>
            </a:r>
            <a:r>
              <a:rPr lang="en-US" altLang="zh-CN" sz="1800" kern="100" dirty="0">
                <a:effectLst/>
                <a:latin typeface="宋体" panose="02010600030101010101" pitchFamily="2" charset="-122"/>
                <a:ea typeface="宋体" panose="02010600030101010101" pitchFamily="2" charset="-122"/>
                <a:cs typeface="Times New Roman" panose="02020603050405020304" charset="0"/>
              </a:rPr>
              <a:t>69.66%</a:t>
            </a:r>
            <a:r>
              <a:rPr lang="zh-CN" altLang="en-US" sz="1800" kern="100" dirty="0">
                <a:effectLst/>
                <a:latin typeface="宋体" panose="02010600030101010101" pitchFamily="2" charset="-122"/>
                <a:ea typeface="宋体" panose="02010600030101010101" pitchFamily="2" charset="-122"/>
                <a:cs typeface="Times New Roman" panose="02020603050405020304" charset="0"/>
              </a:rPr>
              <a:t>，接近七成。</a:t>
            </a:r>
            <a:endParaRPr lang="en-US" altLang="zh-CN" sz="1800" kern="100" dirty="0">
              <a:effectLst/>
              <a:latin typeface="宋体" panose="02010600030101010101" pitchFamily="2" charset="-122"/>
              <a:ea typeface="宋体" panose="02010600030101010101" pitchFamily="2" charset="-122"/>
              <a:cs typeface="Times New Roman" panose="02020603050405020304" charset="0"/>
            </a:endParaRPr>
          </a:p>
          <a:p>
            <a:pPr marL="0" marR="0" indent="304800" algn="just">
              <a:lnSpc>
                <a:spcPct val="150000"/>
              </a:lnSpc>
              <a:spcBef>
                <a:spcPts val="0"/>
              </a:spcBef>
              <a:spcAft>
                <a:spcPts val="0"/>
              </a:spcAft>
            </a:pPr>
            <a:r>
              <a:rPr lang="zh-CN" altLang="en-US" kern="100" dirty="0">
                <a:latin typeface="+mn-ea"/>
                <a:cs typeface="Times New Roman" panose="02020603050405020304" charset="0"/>
              </a:rPr>
              <a:t>结论：网络安全行业市场的需求变化持续上涨，对于网络安全行业的发展有推动作用。</a:t>
            </a:r>
            <a:endParaRPr lang="zh-CN" altLang="en-US" sz="1800" kern="100" dirty="0">
              <a:effectLst/>
              <a:latin typeface="+mn-ea"/>
              <a:cs typeface="Times New Roman" panose="02020603050405020304" charset="0"/>
            </a:endParaRPr>
          </a:p>
        </p:txBody>
      </p:sp>
      <p:sp>
        <p:nvSpPr>
          <p:cNvPr id="4" name="文本框 3"/>
          <p:cNvSpPr txBox="1"/>
          <p:nvPr/>
        </p:nvSpPr>
        <p:spPr>
          <a:xfrm>
            <a:off x="1108869" y="555219"/>
            <a:ext cx="10028238"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rgbClr val="000000"/>
                </a:solidFill>
                <a:latin typeface="+mj-ea"/>
                <a:ea typeface="+mj-ea"/>
                <a:sym typeface="+mn-ea"/>
              </a:rPr>
              <a:t>从业人员对网络安全行业发展与生态建设专题情况</a:t>
            </a:r>
            <a:endParaRPr lang="zh-CN" sz="3200" b="1" dirty="0">
              <a:solidFill>
                <a:srgbClr val="000000"/>
              </a:solidFill>
              <a:latin typeface="+mj-ea"/>
              <a:ea typeface="+mj-ea"/>
              <a:sym typeface="+mn-ea"/>
            </a:endParaRPr>
          </a:p>
        </p:txBody>
      </p:sp>
      <p:graphicFrame>
        <p:nvGraphicFramePr>
          <p:cNvPr id="13" name="图表 12"/>
          <p:cNvGraphicFramePr/>
          <p:nvPr/>
        </p:nvGraphicFramePr>
        <p:xfrm>
          <a:off x="6000750" y="1504950"/>
          <a:ext cx="6019800" cy="465495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979879798978"/>
          <p:cNvPicPr>
            <a:picLocks noChangeAspect="1"/>
          </p:cNvPicPr>
          <p:nvPr/>
        </p:nvPicPr>
        <p:blipFill>
          <a:blip r:embed="rId1" cstate="print"/>
          <a:srcRect t="43662" r="100"/>
          <a:stretch>
            <a:fillRect/>
          </a:stretch>
        </p:blipFill>
        <p:spPr>
          <a:xfrm>
            <a:off x="-462280" y="2999740"/>
            <a:ext cx="12654915" cy="3888105"/>
          </a:xfrm>
          <a:prstGeom prst="rect">
            <a:avLst/>
          </a:prstGeom>
        </p:spPr>
      </p:pic>
      <p:sp>
        <p:nvSpPr>
          <p:cNvPr id="41" name="圆角矩形 40"/>
          <p:cNvSpPr/>
          <p:nvPr/>
        </p:nvSpPr>
        <p:spPr>
          <a:xfrm>
            <a:off x="3497376" y="1054100"/>
            <a:ext cx="8204200" cy="4749800"/>
          </a:xfrm>
          <a:prstGeom prst="roundRect">
            <a:avLst>
              <a:gd name="adj" fmla="val 4902"/>
            </a:avLst>
          </a:prstGeom>
          <a:solidFill>
            <a:srgbClr val="477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301180" y="1054100"/>
            <a:ext cx="8204200" cy="4749800"/>
          </a:xfrm>
          <a:prstGeom prst="roundRect">
            <a:avLst>
              <a:gd name="adj" fmla="val 49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025042" y="3199781"/>
            <a:ext cx="161920" cy="161920"/>
          </a:xfrm>
          <a:prstGeom prst="ellipse">
            <a:avLst/>
          </a:prstGeom>
          <a:solidFill>
            <a:srgbClr val="477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3"/>
          <p:cNvSpPr txBox="1"/>
          <p:nvPr/>
        </p:nvSpPr>
        <p:spPr>
          <a:xfrm>
            <a:off x="5419974" y="3081281"/>
            <a:ext cx="2016852" cy="398780"/>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r>
              <a:rPr lang="zh-CN" sz="2000" dirty="0">
                <a:solidFill>
                  <a:schemeClr val="tx1">
                    <a:lumMod val="75000"/>
                    <a:lumOff val="25000"/>
                  </a:schemeClr>
                </a:solidFill>
                <a:ea typeface="微软雅黑" panose="020B0503020204020204" pitchFamily="34" charset="-122"/>
                <a:cs typeface="+mn-ea"/>
                <a:sym typeface="Arial" panose="020B0604020202020204" pitchFamily="34" charset="0"/>
              </a:rPr>
              <a:t>主要发现</a:t>
            </a:r>
            <a:endParaRPr lang="zh-CN" sz="2000" dirty="0">
              <a:solidFill>
                <a:schemeClr val="tx1">
                  <a:lumMod val="75000"/>
                  <a:lumOff val="25000"/>
                </a:schemeClr>
              </a:solidFill>
              <a:ea typeface="微软雅黑" panose="020B0503020204020204" pitchFamily="34" charset="-122"/>
              <a:cs typeface="+mn-ea"/>
              <a:sym typeface="Arial" panose="020B0604020202020204" pitchFamily="34" charset="0"/>
            </a:endParaRPr>
          </a:p>
        </p:txBody>
      </p:sp>
      <p:sp>
        <p:nvSpPr>
          <p:cNvPr id="24" name="椭圆 23"/>
          <p:cNvSpPr/>
          <p:nvPr/>
        </p:nvSpPr>
        <p:spPr>
          <a:xfrm>
            <a:off x="5025042" y="2301739"/>
            <a:ext cx="161920" cy="161920"/>
          </a:xfrm>
          <a:prstGeom prst="ellipse">
            <a:avLst/>
          </a:prstGeom>
          <a:solidFill>
            <a:srgbClr val="477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3"/>
          <p:cNvSpPr txBox="1"/>
          <p:nvPr/>
        </p:nvSpPr>
        <p:spPr>
          <a:xfrm>
            <a:off x="5306695" y="2183765"/>
            <a:ext cx="3344545" cy="398780"/>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r>
              <a:rPr lang="zh-CN" altLang="en-US" sz="2000">
                <a:solidFill>
                  <a:schemeClr val="tx1"/>
                </a:solidFill>
                <a:latin typeface="微软雅黑" panose="020B0503020204020204" pitchFamily="34" charset="-122"/>
                <a:cs typeface="黑体" panose="02010609060101010101" charset="-122"/>
                <a:sym typeface="+mn-ea"/>
              </a:rPr>
              <a:t>数据采集情况</a:t>
            </a:r>
            <a:endParaRPr lang="zh-CN" altLang="en-US" sz="2000" dirty="0">
              <a:solidFill>
                <a:schemeClr val="tx1"/>
              </a:solidFill>
              <a:latin typeface="微软雅黑" panose="020B0503020204020204" pitchFamily="34" charset="-122"/>
              <a:cs typeface="黑体" panose="02010609060101010101" charset="-122"/>
              <a:sym typeface="+mn-ea"/>
            </a:endParaRPr>
          </a:p>
        </p:txBody>
      </p:sp>
      <p:sp>
        <p:nvSpPr>
          <p:cNvPr id="30" name="椭圆 29"/>
          <p:cNvSpPr/>
          <p:nvPr/>
        </p:nvSpPr>
        <p:spPr>
          <a:xfrm>
            <a:off x="5025042" y="4347377"/>
            <a:ext cx="161920" cy="161920"/>
          </a:xfrm>
          <a:prstGeom prst="ellipse">
            <a:avLst/>
          </a:prstGeom>
          <a:solidFill>
            <a:srgbClr val="477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33"/>
          <p:cNvSpPr txBox="1"/>
          <p:nvPr/>
        </p:nvSpPr>
        <p:spPr>
          <a:xfrm>
            <a:off x="5420609" y="4227607"/>
            <a:ext cx="2016852" cy="398780"/>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r>
              <a:rPr lang="zh-CN" altLang="en-US" sz="2000" dirty="0">
                <a:solidFill>
                  <a:schemeClr val="tx1">
                    <a:lumMod val="75000"/>
                    <a:lumOff val="25000"/>
                  </a:schemeClr>
                </a:solidFill>
                <a:ea typeface="微软雅黑" panose="020B0503020204020204" pitchFamily="34" charset="-122"/>
                <a:cs typeface="+mn-ea"/>
                <a:sym typeface="Arial" panose="020B0604020202020204" pitchFamily="34" charset="0"/>
              </a:rPr>
              <a:t>总结</a:t>
            </a:r>
            <a:endParaRPr lang="zh-CN" altLang="en-US" sz="2000" dirty="0">
              <a:solidFill>
                <a:schemeClr val="tx1">
                  <a:lumMod val="75000"/>
                  <a:lumOff val="25000"/>
                </a:schemeClr>
              </a:solidFill>
              <a:ea typeface="微软雅黑" panose="020B0503020204020204" pitchFamily="34" charset="-122"/>
              <a:cs typeface="+mn-ea"/>
              <a:sym typeface="Arial" panose="020B0604020202020204" pitchFamily="34" charset="0"/>
            </a:endParaRPr>
          </a:p>
        </p:txBody>
      </p:sp>
      <p:sp>
        <p:nvSpPr>
          <p:cNvPr id="2" name="Text Placeholder 33"/>
          <p:cNvSpPr txBox="1"/>
          <p:nvPr/>
        </p:nvSpPr>
        <p:spPr>
          <a:xfrm>
            <a:off x="4423410" y="1286510"/>
            <a:ext cx="3344545" cy="460375"/>
          </a:xfrm>
          <a:prstGeom prst="rect">
            <a:avLst/>
          </a:prstGeom>
          <a:noFill/>
        </p:spPr>
        <p:txBody>
          <a:bodyPr wrap="square" rtlCol="0">
            <a:spAutoFit/>
          </a:bodyPr>
          <a:lstStyle>
            <a:defPPr>
              <a:defRPr lang="en-US"/>
            </a:defPPr>
            <a:lvl1pPr defTabSz="1219200">
              <a:lnSpc>
                <a:spcPct val="100000"/>
              </a:lnSpc>
              <a:spcBef>
                <a:spcPct val="20000"/>
              </a:spcBef>
              <a:defRPr sz="3000" b="1">
                <a:solidFill>
                  <a:srgbClr val="54578E"/>
                </a:solidFill>
                <a:latin typeface="Arial" panose="020B0604020202020204" pitchFamily="34" charset="0"/>
                <a:ea typeface="微软雅黑" panose="020B0503020204020204" pitchFamily="34" charset="-122"/>
              </a:defRPr>
            </a:lvl1pPr>
          </a:lstStyle>
          <a:p>
            <a:r>
              <a:rPr lang="en-US" altLang="zh-CN" sz="2000">
                <a:solidFill>
                  <a:schemeClr val="tx1"/>
                </a:solidFill>
                <a:latin typeface="微软雅黑" panose="020B0503020204020204" pitchFamily="34" charset="-122"/>
                <a:cs typeface="黑体" panose="02010609060101010101" charset="-122"/>
                <a:sym typeface="+mn-ea"/>
              </a:rPr>
              <a:t>         </a:t>
            </a:r>
            <a:r>
              <a:rPr lang="en-US" altLang="zh-CN" sz="2400">
                <a:solidFill>
                  <a:schemeClr val="tx1"/>
                </a:solidFill>
                <a:latin typeface="微软雅黑" panose="020B0503020204020204" pitchFamily="34" charset="-122"/>
                <a:cs typeface="黑体" panose="02010609060101010101" charset="-122"/>
                <a:sym typeface="+mn-ea"/>
              </a:rPr>
              <a:t>     </a:t>
            </a:r>
            <a:r>
              <a:rPr lang="zh-CN" altLang="en-US" sz="2400">
                <a:solidFill>
                  <a:schemeClr val="tx1"/>
                </a:solidFill>
                <a:latin typeface="微软雅黑" panose="020B0503020204020204" pitchFamily="34" charset="-122"/>
                <a:cs typeface="黑体" panose="02010609060101010101" charset="-122"/>
                <a:sym typeface="+mn-ea"/>
              </a:rPr>
              <a:t>目</a:t>
            </a:r>
            <a:r>
              <a:rPr lang="en-US" altLang="zh-CN" sz="2400">
                <a:solidFill>
                  <a:schemeClr val="tx1"/>
                </a:solidFill>
                <a:latin typeface="微软雅黑" panose="020B0503020204020204" pitchFamily="34" charset="-122"/>
                <a:cs typeface="黑体" panose="02010609060101010101" charset="-122"/>
                <a:sym typeface="+mn-ea"/>
              </a:rPr>
              <a:t>      </a:t>
            </a:r>
            <a:r>
              <a:rPr lang="zh-CN" altLang="en-US" sz="2400">
                <a:solidFill>
                  <a:schemeClr val="tx1"/>
                </a:solidFill>
                <a:latin typeface="微软雅黑" panose="020B0503020204020204" pitchFamily="34" charset="-122"/>
                <a:cs typeface="黑体" panose="02010609060101010101" charset="-122"/>
                <a:sym typeface="+mn-ea"/>
              </a:rPr>
              <a:t>录</a:t>
            </a:r>
            <a:endParaRPr lang="zh-CN" altLang="en-US" sz="2400" dirty="0">
              <a:solidFill>
                <a:schemeClr val="tx1"/>
              </a:solidFill>
              <a:latin typeface="微软雅黑" panose="020B0503020204020204" pitchFamily="34" charset="-122"/>
              <a:cs typeface="黑体" panose="02010609060101010101" charset="-122"/>
              <a:sym typeface="+mn-ea"/>
            </a:endParaRP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19908" y="2033340"/>
            <a:ext cx="4994030" cy="2951898"/>
          </a:xfrm>
          <a:prstGeom prst="rect">
            <a:avLst/>
          </a:prstGeom>
          <a:noFill/>
        </p:spPr>
        <p:txBody>
          <a:bodyPr wrap="square">
            <a:spAutoFit/>
          </a:bodyPr>
          <a:lstStyle/>
          <a:p>
            <a:pPr indent="304800" algn="just">
              <a:lnSpc>
                <a:spcPct val="150000"/>
              </a:lnSpc>
            </a:pPr>
            <a:r>
              <a:rPr lang="zh-CN" altLang="en-US"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人才在</a:t>
            </a:r>
            <a:r>
              <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2021</a:t>
            </a:r>
            <a:r>
              <a:rPr lang="zh-CN" altLang="en-US"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北京、</a:t>
            </a:r>
            <a:r>
              <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2022</a:t>
            </a:r>
            <a:r>
              <a:rPr lang="zh-CN" altLang="en-US"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北京</a:t>
            </a:r>
            <a:r>
              <a:rPr lang="zh-CN" altLang="en-US" kern="100" dirty="0">
                <a:solidFill>
                  <a:srgbClr val="000000"/>
                </a:solidFill>
                <a:latin typeface="微软雅黑" panose="020B0503020204020204" pitchFamily="34" charset="-122"/>
                <a:ea typeface="微软雅黑" panose="020B0503020204020204" pitchFamily="34" charset="-122"/>
                <a:cs typeface="Times New Roman" panose="02020603050405020304" charset="0"/>
              </a:rPr>
              <a:t>和</a:t>
            </a:r>
            <a:r>
              <a:rPr lang="en-US"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charset="0"/>
              </a:rPr>
              <a:t>2022</a:t>
            </a:r>
            <a:r>
              <a:rPr lang="zh-CN" altLang="en-US" kern="100" dirty="0">
                <a:solidFill>
                  <a:srgbClr val="000000"/>
                </a:solidFill>
                <a:latin typeface="微软雅黑" panose="020B0503020204020204" pitchFamily="34" charset="-122"/>
                <a:ea typeface="微软雅黑" panose="020B0503020204020204" pitchFamily="34" charset="-122"/>
                <a:cs typeface="Times New Roman" panose="02020603050405020304" charset="0"/>
              </a:rPr>
              <a:t>全国数据显示排序都是第一</a:t>
            </a:r>
            <a:r>
              <a:rPr lang="zh-CN" altLang="en-US"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，资金和技术数据差异不大，只是</a:t>
            </a:r>
            <a:r>
              <a:rPr lang="en-US"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charset="0"/>
              </a:rPr>
              <a:t>2021</a:t>
            </a:r>
            <a:r>
              <a:rPr lang="zh-CN" altLang="en-US" kern="100" dirty="0">
                <a:solidFill>
                  <a:srgbClr val="000000"/>
                </a:solidFill>
                <a:latin typeface="微软雅黑" panose="020B0503020204020204" pitchFamily="34" charset="-122"/>
                <a:ea typeface="微软雅黑" panose="020B0503020204020204" pitchFamily="34" charset="-122"/>
                <a:cs typeface="Times New Roman" panose="02020603050405020304" charset="0"/>
              </a:rPr>
              <a:t>北京</a:t>
            </a:r>
            <a:r>
              <a:rPr lang="zh-CN" altLang="en-US"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和</a:t>
            </a:r>
            <a:r>
              <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2022</a:t>
            </a:r>
            <a:r>
              <a:rPr lang="zh-CN" altLang="en-US"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rPr>
              <a:t>北京排序交替，但都是在八个因素中排序在第三和第四。</a:t>
            </a:r>
            <a:endPar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p>
            <a:pPr indent="304800" algn="just">
              <a:lnSpc>
                <a:spcPct val="150000"/>
              </a:lnSpc>
            </a:pPr>
            <a:endParaRPr lang="en-US" altLang="zh-CN" sz="1800"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charset="0"/>
            </a:endParaRPr>
          </a:p>
          <a:p>
            <a:pPr marL="0" marR="0" indent="304800" algn="just">
              <a:lnSpc>
                <a:spcPct val="150000"/>
              </a:lnSpc>
              <a:spcBef>
                <a:spcPts val="0"/>
              </a:spcBef>
              <a:spcAft>
                <a:spcPts val="0"/>
              </a:spcAft>
            </a:pPr>
            <a:r>
              <a:rPr lang="zh-CN" altLang="en-US" kern="100" dirty="0">
                <a:solidFill>
                  <a:srgbClr val="000000"/>
                </a:solidFill>
                <a:latin typeface="微软雅黑" panose="020B0503020204020204" pitchFamily="34" charset="-122"/>
                <a:ea typeface="微软雅黑" panose="020B0503020204020204" pitchFamily="34" charset="-122"/>
                <a:cs typeface="Times New Roman" panose="02020603050405020304" charset="0"/>
              </a:rPr>
              <a:t>结论：人才还是第一制约因素，资金和技术也是制约网络安全行业发展的主要障碍。</a:t>
            </a:r>
            <a:endParaRPr lang="zh-CN" altLang="en-US" sz="1800" kern="100" dirty="0">
              <a:effectLst/>
              <a:latin typeface="微软雅黑" panose="020B0503020204020204" pitchFamily="34" charset="-122"/>
              <a:ea typeface="微软雅黑" panose="020B0503020204020204" pitchFamily="34" charset="-122"/>
              <a:cs typeface="Times New Roman" panose="02020603050405020304" charset="0"/>
            </a:endParaRPr>
          </a:p>
        </p:txBody>
      </p:sp>
      <p:sp>
        <p:nvSpPr>
          <p:cNvPr id="4" name="文本框 3"/>
          <p:cNvSpPr txBox="1"/>
          <p:nvPr/>
        </p:nvSpPr>
        <p:spPr>
          <a:xfrm>
            <a:off x="497926" y="1023092"/>
            <a:ext cx="4596606"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u="sng" dirty="0">
                <a:solidFill>
                  <a:srgbClr val="000000"/>
                </a:solidFill>
                <a:latin typeface="+mj-ea"/>
                <a:ea typeface="+mj-ea"/>
                <a:sym typeface="+mn-ea"/>
              </a:rPr>
              <a:t>人才是第一制约因素</a:t>
            </a:r>
            <a:endParaRPr lang="zh-CN" sz="3200" b="1" u="sng" dirty="0">
              <a:solidFill>
                <a:srgbClr val="000000"/>
              </a:solidFill>
              <a:latin typeface="+mj-ea"/>
              <a:ea typeface="+mj-ea"/>
              <a:sym typeface="+mn-ea"/>
            </a:endParaRPr>
          </a:p>
        </p:txBody>
      </p:sp>
      <p:graphicFrame>
        <p:nvGraphicFramePr>
          <p:cNvPr id="7" name="图表 6"/>
          <p:cNvGraphicFramePr/>
          <p:nvPr/>
        </p:nvGraphicFramePr>
        <p:xfrm>
          <a:off x="6697662" y="703385"/>
          <a:ext cx="4380646" cy="4281853"/>
        </p:xfrm>
        <a:graphic>
          <a:graphicData uri="http://schemas.openxmlformats.org/drawingml/2006/chart">
            <c:chart xmlns:c="http://schemas.openxmlformats.org/drawingml/2006/chart" xmlns:r="http://schemas.openxmlformats.org/officeDocument/2006/relationships" r:id="rId1"/>
          </a:graphicData>
        </a:graphic>
      </p:graphicFrame>
      <p:sp>
        <p:nvSpPr>
          <p:cNvPr id="2" name="文本框 1"/>
          <p:cNvSpPr txBox="1"/>
          <p:nvPr/>
        </p:nvSpPr>
        <p:spPr>
          <a:xfrm>
            <a:off x="5094532" y="5250133"/>
            <a:ext cx="5494338"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u="sng" dirty="0">
                <a:solidFill>
                  <a:srgbClr val="000000"/>
                </a:solidFill>
                <a:latin typeface="+mj-ea"/>
                <a:ea typeface="+mj-ea"/>
                <a:sym typeface="+mn-ea"/>
              </a:rPr>
              <a:t>资金和技术是发展的主要障碍</a:t>
            </a:r>
            <a:endParaRPr lang="zh-CN" sz="3200" b="1" u="sng" dirty="0">
              <a:solidFill>
                <a:srgbClr val="000000"/>
              </a:soli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7781" y="622008"/>
            <a:ext cx="10028238"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rgbClr val="000000"/>
                </a:solidFill>
                <a:latin typeface="+mj-ea"/>
                <a:ea typeface="+mj-ea"/>
                <a:sym typeface="+mn-ea"/>
              </a:rPr>
              <a:t>元宇宙的出现  对新技术新应用的网络安全  更受关注</a:t>
            </a:r>
            <a:endParaRPr lang="zh-CN" sz="3200" b="1" dirty="0">
              <a:solidFill>
                <a:srgbClr val="000000"/>
              </a:solidFill>
              <a:latin typeface="+mj-ea"/>
              <a:ea typeface="+mj-ea"/>
              <a:sym typeface="+mn-ea"/>
            </a:endParaRPr>
          </a:p>
        </p:txBody>
      </p:sp>
      <p:sp>
        <p:nvSpPr>
          <p:cNvPr id="4" name="文本框 3"/>
          <p:cNvSpPr txBox="1"/>
          <p:nvPr/>
        </p:nvSpPr>
        <p:spPr>
          <a:xfrm>
            <a:off x="879230" y="2991796"/>
            <a:ext cx="4895851" cy="874407"/>
          </a:xfrm>
          <a:prstGeom prst="rect">
            <a:avLst/>
          </a:prstGeom>
          <a:noFill/>
        </p:spPr>
        <p:txBody>
          <a:bodyPr wrap="square">
            <a:spAutoFit/>
          </a:bodyPr>
          <a:lstStyle/>
          <a:p>
            <a:pPr marL="0" marR="0" indent="304800" algn="just">
              <a:lnSpc>
                <a:spcPct val="150000"/>
              </a:lnSpc>
              <a:spcBef>
                <a:spcPts val="0"/>
              </a:spcBef>
              <a:spcAft>
                <a:spcPts val="0"/>
              </a:spcAft>
            </a:pPr>
            <a:r>
              <a:rPr lang="en-US" altLang="zh-CN" sz="1800" u="sng" kern="100" dirty="0">
                <a:effectLst/>
                <a:latin typeface="+mn-ea"/>
                <a:cs typeface="Times New Roman" panose="02020603050405020304" charset="0"/>
              </a:rPr>
              <a:t>5G/6G</a:t>
            </a:r>
            <a:r>
              <a:rPr lang="zh-CN" altLang="en-US" u="sng" kern="100" dirty="0">
                <a:latin typeface="+mn-ea"/>
                <a:cs typeface="Times New Roman" panose="02020603050405020304" charset="0"/>
              </a:rPr>
              <a:t>移动网络，与去年相比，高出</a:t>
            </a:r>
            <a:r>
              <a:rPr lang="en-US" altLang="zh-CN" u="sng" kern="100" dirty="0">
                <a:latin typeface="+mn-ea"/>
                <a:cs typeface="Times New Roman" panose="02020603050405020304" charset="0"/>
              </a:rPr>
              <a:t>7.44</a:t>
            </a:r>
            <a:r>
              <a:rPr lang="zh-CN" altLang="en-US" u="sng" kern="100" dirty="0">
                <a:latin typeface="+mn-ea"/>
                <a:cs typeface="Times New Roman" panose="02020603050405020304" charset="0"/>
              </a:rPr>
              <a:t>个百分比，考虑今年</a:t>
            </a:r>
            <a:r>
              <a:rPr lang="en-US" altLang="zh-CN" u="sng" kern="100" dirty="0">
                <a:latin typeface="+mn-ea"/>
                <a:cs typeface="Times New Roman" panose="02020603050405020304" charset="0"/>
              </a:rPr>
              <a:t>5G</a:t>
            </a:r>
            <a:r>
              <a:rPr lang="zh-CN" altLang="en-US" u="sng" kern="100" dirty="0">
                <a:latin typeface="+mn-ea"/>
                <a:cs typeface="Times New Roman" panose="02020603050405020304" charset="0"/>
              </a:rPr>
              <a:t>全面覆盖是影响因素。</a:t>
            </a:r>
            <a:endParaRPr lang="zh-CN" altLang="en-US" sz="1800" u="sng" kern="100" dirty="0">
              <a:effectLst/>
              <a:latin typeface="+mn-ea"/>
              <a:cs typeface="Times New Roman" panose="02020603050405020304" charset="0"/>
            </a:endParaRPr>
          </a:p>
        </p:txBody>
      </p:sp>
      <p:sp>
        <p:nvSpPr>
          <p:cNvPr id="6" name="文本框 5"/>
          <p:cNvSpPr txBox="1"/>
          <p:nvPr/>
        </p:nvSpPr>
        <p:spPr>
          <a:xfrm>
            <a:off x="879230" y="1660989"/>
            <a:ext cx="4895851" cy="874407"/>
          </a:xfrm>
          <a:prstGeom prst="rect">
            <a:avLst/>
          </a:prstGeom>
          <a:noFill/>
        </p:spPr>
        <p:txBody>
          <a:bodyPr wrap="square">
            <a:spAutoFit/>
          </a:bodyPr>
          <a:lstStyle/>
          <a:p>
            <a:pPr marL="0" marR="0" indent="304800" algn="just">
              <a:lnSpc>
                <a:spcPct val="150000"/>
              </a:lnSpc>
              <a:spcBef>
                <a:spcPts val="0"/>
              </a:spcBef>
              <a:spcAft>
                <a:spcPts val="0"/>
              </a:spcAft>
            </a:pPr>
            <a:r>
              <a:rPr lang="zh-CN" altLang="en-US" sz="1800" kern="100" dirty="0">
                <a:effectLst/>
                <a:latin typeface="+mn-ea"/>
                <a:cs typeface="Times New Roman" panose="02020603050405020304" charset="0"/>
              </a:rPr>
              <a:t> 新出现的元宇宙，北京高出全国</a:t>
            </a:r>
            <a:r>
              <a:rPr lang="en-US" altLang="zh-CN" sz="1800" kern="100" dirty="0">
                <a:effectLst/>
                <a:latin typeface="+mn-ea"/>
                <a:cs typeface="Times New Roman" panose="02020603050405020304" charset="0"/>
              </a:rPr>
              <a:t>34.30</a:t>
            </a:r>
            <a:r>
              <a:rPr lang="zh-CN" altLang="en-US" sz="1800" kern="100" dirty="0">
                <a:effectLst/>
                <a:latin typeface="+mn-ea"/>
                <a:cs typeface="Times New Roman" panose="02020603050405020304" charset="0"/>
              </a:rPr>
              <a:t>个百分点，说明北京更加关注元宇宙的网络安全。</a:t>
            </a:r>
            <a:endParaRPr lang="en-US" altLang="zh-CN" sz="1800" kern="100" dirty="0">
              <a:effectLst/>
              <a:latin typeface="+mn-ea"/>
              <a:cs typeface="Times New Roman" panose="02020603050405020304" charset="0"/>
            </a:endParaRPr>
          </a:p>
        </p:txBody>
      </p:sp>
      <p:graphicFrame>
        <p:nvGraphicFramePr>
          <p:cNvPr id="9" name="图表 8"/>
          <p:cNvGraphicFramePr/>
          <p:nvPr/>
        </p:nvGraphicFramePr>
        <p:xfrm>
          <a:off x="6311900" y="1485900"/>
          <a:ext cx="5548923" cy="4545624"/>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879229" y="4324077"/>
            <a:ext cx="4895851" cy="1289905"/>
          </a:xfrm>
          <a:prstGeom prst="rect">
            <a:avLst/>
          </a:prstGeom>
          <a:noFill/>
        </p:spPr>
        <p:txBody>
          <a:bodyPr wrap="square">
            <a:spAutoFit/>
          </a:bodyPr>
          <a:lstStyle/>
          <a:p>
            <a:pPr marL="0" marR="0" indent="304800" algn="just">
              <a:lnSpc>
                <a:spcPct val="150000"/>
              </a:lnSpc>
              <a:spcBef>
                <a:spcPts val="0"/>
              </a:spcBef>
              <a:spcAft>
                <a:spcPts val="0"/>
              </a:spcAft>
            </a:pPr>
            <a:r>
              <a:rPr lang="zh-CN" altLang="en-US" sz="1800" b="1" kern="100" dirty="0">
                <a:effectLst/>
                <a:latin typeface="+mn-ea"/>
                <a:cs typeface="Times New Roman" panose="02020603050405020304" charset="0"/>
              </a:rPr>
              <a:t>大数据虽比去年有所下降，但也接近六成的占比，比全国高出</a:t>
            </a:r>
            <a:r>
              <a:rPr lang="en-US" altLang="zh-CN" sz="1800" b="1" kern="100" dirty="0">
                <a:effectLst/>
                <a:latin typeface="+mn-ea"/>
                <a:cs typeface="Times New Roman" panose="02020603050405020304" charset="0"/>
              </a:rPr>
              <a:t>7.32</a:t>
            </a:r>
            <a:r>
              <a:rPr lang="zh-CN" altLang="en-US" b="1" kern="100" dirty="0">
                <a:latin typeface="+mn-ea"/>
                <a:cs typeface="Times New Roman" panose="02020603050405020304" charset="0"/>
              </a:rPr>
              <a:t>个百分比，北京更关注大数据的网络安全。</a:t>
            </a:r>
            <a:endParaRPr lang="zh-CN" altLang="en-US" sz="1800" kern="100" dirty="0">
              <a:effectLst/>
              <a:latin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60"/>
          <p:cNvSpPr>
            <a:spLocks noChangeArrowheads="1"/>
          </p:cNvSpPr>
          <p:nvPr/>
        </p:nvSpPr>
        <p:spPr bwMode="auto">
          <a:xfrm>
            <a:off x="1199357" y="1989666"/>
            <a:ext cx="2304596" cy="3352800"/>
          </a:xfrm>
          <a:prstGeom prst="roundRect">
            <a:avLst>
              <a:gd name="adj" fmla="val 3056"/>
            </a:avLst>
          </a:prstGeom>
          <a:solidFill>
            <a:srgbClr val="477EE5"/>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173"/>
          <p:cNvSpPr>
            <a:spLocks noChangeArrowheads="1"/>
          </p:cNvSpPr>
          <p:nvPr/>
        </p:nvSpPr>
        <p:spPr bwMode="auto">
          <a:xfrm>
            <a:off x="3679032" y="1989666"/>
            <a:ext cx="2304596" cy="3352800"/>
          </a:xfrm>
          <a:prstGeom prst="roundRect">
            <a:avLst>
              <a:gd name="adj" fmla="val 3056"/>
            </a:avLst>
          </a:prstGeom>
          <a:solidFill>
            <a:srgbClr val="477EE5"/>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179"/>
          <p:cNvSpPr>
            <a:spLocks noChangeArrowheads="1"/>
          </p:cNvSpPr>
          <p:nvPr/>
        </p:nvSpPr>
        <p:spPr bwMode="auto">
          <a:xfrm>
            <a:off x="6159501" y="1989666"/>
            <a:ext cx="2304596" cy="3352800"/>
          </a:xfrm>
          <a:prstGeom prst="roundRect">
            <a:avLst>
              <a:gd name="adj" fmla="val 3056"/>
            </a:avLst>
          </a:prstGeom>
          <a:solidFill>
            <a:srgbClr val="477EE5"/>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1 84"/>
          <p:cNvSpPr>
            <a:spLocks noChangeArrowheads="1"/>
          </p:cNvSpPr>
          <p:nvPr/>
        </p:nvSpPr>
        <p:spPr bwMode="auto">
          <a:xfrm>
            <a:off x="8639176" y="1989665"/>
            <a:ext cx="2304596" cy="3352800"/>
          </a:xfrm>
          <a:prstGeom prst="roundRect">
            <a:avLst>
              <a:gd name="adj" fmla="val 3056"/>
            </a:avLst>
          </a:prstGeom>
          <a:solidFill>
            <a:srgbClr val="477EE5"/>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92" name="160"/>
          <p:cNvSpPr>
            <a:spLocks noChangeArrowheads="1"/>
          </p:cNvSpPr>
          <p:nvPr/>
        </p:nvSpPr>
        <p:spPr bwMode="auto">
          <a:xfrm>
            <a:off x="1275557" y="2162630"/>
            <a:ext cx="2304596" cy="3352800"/>
          </a:xfrm>
          <a:prstGeom prst="roundRect">
            <a:avLst>
              <a:gd name="adj" fmla="val 3056"/>
            </a:avLst>
          </a:prstGeom>
          <a:solidFill>
            <a:schemeClr val="bg1"/>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 Box 3"/>
          <p:cNvSpPr txBox="1"/>
          <p:nvPr/>
        </p:nvSpPr>
        <p:spPr bwMode="auto">
          <a:xfrm>
            <a:off x="1501993" y="2959895"/>
            <a:ext cx="1811126"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914400" fontAlgn="base">
              <a:spcBef>
                <a:spcPct val="0"/>
              </a:spcBef>
              <a:spcAft>
                <a:spcPct val="0"/>
              </a:spcAft>
              <a:defRPr sz="1600" b="1">
                <a:solidFill>
                  <a:schemeClr val="tx1">
                    <a:lumMod val="75000"/>
                    <a:lumOff val="25000"/>
                  </a:schemeClr>
                </a:solidFill>
                <a:latin typeface="Arial" panose="020B0604020202020204" pitchFamily="34" charset="0"/>
                <a:ea typeface="微软雅黑" panose="020B0503020204020204" pitchFamily="34" charset="-122"/>
                <a:cs typeface="+mn-ea"/>
              </a:defRPr>
            </a:lvl1pPr>
          </a:lstStyle>
          <a:p>
            <a:r>
              <a:rPr lang="en-US" altLang="zh-CN" sz="2000" dirty="0">
                <a:sym typeface="Arial" panose="020B0604020202020204" pitchFamily="34" charset="0"/>
              </a:rPr>
              <a:t>     </a:t>
            </a:r>
            <a:r>
              <a:rPr lang="zh-CN" altLang="en-US" sz="2000" dirty="0">
                <a:sym typeface="Arial" panose="020B0604020202020204" pitchFamily="34" charset="0"/>
              </a:rPr>
              <a:t>新满意</a:t>
            </a:r>
            <a:endParaRPr lang="zh-CN" altLang="en-US" sz="2000" dirty="0">
              <a:sym typeface="Arial" panose="020B0604020202020204" pitchFamily="34" charset="0"/>
            </a:endParaRPr>
          </a:p>
        </p:txBody>
      </p:sp>
      <p:sp>
        <p:nvSpPr>
          <p:cNvPr id="28695" name="Rectangle 1"/>
          <p:cNvSpPr>
            <a:spLocks noChangeArrowheads="1"/>
          </p:cNvSpPr>
          <p:nvPr/>
        </p:nvSpPr>
        <p:spPr bwMode="auto">
          <a:xfrm>
            <a:off x="1429603" y="3517286"/>
            <a:ext cx="1962192" cy="1164590"/>
          </a:xfrm>
          <a:prstGeom prst="rect">
            <a:avLst/>
          </a:prstGeom>
        </p:spPr>
        <p:txBody>
          <a:bodyPr wrap="square">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北京网民对网络安全状况和治理效果的满意程度的评价呈上升的形态。</a:t>
            </a: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en-US"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88" name="173"/>
          <p:cNvSpPr>
            <a:spLocks noChangeArrowheads="1"/>
          </p:cNvSpPr>
          <p:nvPr/>
        </p:nvSpPr>
        <p:spPr bwMode="auto">
          <a:xfrm>
            <a:off x="3679032" y="2162630"/>
            <a:ext cx="2304596" cy="3352800"/>
          </a:xfrm>
          <a:prstGeom prst="roundRect">
            <a:avLst>
              <a:gd name="adj" fmla="val 3056"/>
            </a:avLst>
          </a:prstGeom>
          <a:solidFill>
            <a:schemeClr val="bg1"/>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 Box 3"/>
          <p:cNvSpPr txBox="1"/>
          <p:nvPr/>
        </p:nvSpPr>
        <p:spPr bwMode="auto">
          <a:xfrm>
            <a:off x="3982303" y="2955450"/>
            <a:ext cx="1811126"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914400" fontAlgn="base">
              <a:spcBef>
                <a:spcPct val="0"/>
              </a:spcBef>
              <a:spcAft>
                <a:spcPct val="0"/>
              </a:spcAft>
              <a:defRPr sz="1600" b="1">
                <a:solidFill>
                  <a:schemeClr val="tx1">
                    <a:lumMod val="75000"/>
                    <a:lumOff val="25000"/>
                  </a:schemeClr>
                </a:solidFill>
                <a:latin typeface="Arial" panose="020B0604020202020204" pitchFamily="34" charset="0"/>
                <a:ea typeface="微软雅黑" panose="020B0503020204020204" pitchFamily="34" charset="-122"/>
                <a:cs typeface="+mn-ea"/>
              </a:defRPr>
            </a:lvl1pPr>
          </a:lstStyle>
          <a:p>
            <a:pPr algn="ctr"/>
            <a:r>
              <a:rPr lang="zh-CN" altLang="en-US" sz="2000" dirty="0">
                <a:sym typeface="Arial" panose="020B0604020202020204" pitchFamily="34" charset="0"/>
              </a:rPr>
              <a:t>新要求</a:t>
            </a:r>
            <a:endParaRPr lang="en-US" altLang="x-none" sz="2000" dirty="0">
              <a:sym typeface="Arial" panose="020B0604020202020204" pitchFamily="34" charset="0"/>
            </a:endParaRPr>
          </a:p>
        </p:txBody>
      </p:sp>
      <p:sp>
        <p:nvSpPr>
          <p:cNvPr id="28690" name="Rectangle 1"/>
          <p:cNvSpPr>
            <a:spLocks noChangeArrowheads="1"/>
          </p:cNvSpPr>
          <p:nvPr/>
        </p:nvSpPr>
        <p:spPr bwMode="auto">
          <a:xfrm>
            <a:off x="3902710" y="3485515"/>
            <a:ext cx="2048510" cy="1753235"/>
          </a:xfrm>
          <a:prstGeom prst="rect">
            <a:avLst/>
          </a:prstGeom>
        </p:spPr>
        <p:txBody>
          <a:bodyPr wrap="square">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随着在个人信息、未成年人、数据安全法、网络安全法、等网络安全领域的法律的落地，网民这方面的要求更高，期待法制建设更完善、更健全</a:t>
            </a:r>
            <a:r>
              <a:rPr lang="zh-CN" altLang="en-US" sz="105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en-US"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91" name="Shape 465"/>
          <p:cNvSpPr/>
          <p:nvPr/>
        </p:nvSpPr>
        <p:spPr bwMode="auto">
          <a:xfrm>
            <a:off x="2136738" y="2442060"/>
            <a:ext cx="473467" cy="434858"/>
          </a:xfrm>
          <a:custGeom>
            <a:avLst/>
            <a:gdLst>
              <a:gd name="T0" fmla="*/ 473467 w 21600"/>
              <a:gd name="T1" fmla="*/ 434817 h 21600"/>
              <a:gd name="T2" fmla="*/ 473467 w 21600"/>
              <a:gd name="T3" fmla="*/ 434817 h 21600"/>
              <a:gd name="T4" fmla="*/ 473467 w 21600"/>
              <a:gd name="T5" fmla="*/ 434817 h 21600"/>
              <a:gd name="T6" fmla="*/ 473467 w 21600"/>
              <a:gd name="T7" fmla="*/ 434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3950" y="21600"/>
                </a:lnTo>
                <a:lnTo>
                  <a:pt x="3950" y="8656"/>
                </a:lnTo>
                <a:lnTo>
                  <a:pt x="0" y="8656"/>
                </a:lnTo>
                <a:lnTo>
                  <a:pt x="0" y="21600"/>
                </a:lnTo>
                <a:close/>
                <a:moveTo>
                  <a:pt x="21600" y="9649"/>
                </a:moveTo>
                <a:cubicBezTo>
                  <a:pt x="21600" y="8418"/>
                  <a:pt x="20658" y="7624"/>
                  <a:pt x="19534" y="7624"/>
                </a:cubicBezTo>
                <a:lnTo>
                  <a:pt x="13337" y="7624"/>
                </a:lnTo>
                <a:lnTo>
                  <a:pt x="14460" y="2462"/>
                </a:lnTo>
                <a:lnTo>
                  <a:pt x="14460" y="2263"/>
                </a:lnTo>
                <a:cubicBezTo>
                  <a:pt x="14460" y="1826"/>
                  <a:pt x="14279" y="1429"/>
                  <a:pt x="14098" y="1032"/>
                </a:cubicBezTo>
                <a:lnTo>
                  <a:pt x="12974" y="0"/>
                </a:lnTo>
                <a:lnTo>
                  <a:pt x="6379" y="6988"/>
                </a:lnTo>
                <a:cubicBezTo>
                  <a:pt x="6016" y="7385"/>
                  <a:pt x="5835" y="8021"/>
                  <a:pt x="5835" y="8656"/>
                </a:cubicBezTo>
                <a:lnTo>
                  <a:pt x="5835" y="19337"/>
                </a:lnTo>
                <a:cubicBezTo>
                  <a:pt x="5835" y="20568"/>
                  <a:pt x="6777" y="21600"/>
                  <a:pt x="7901" y="21600"/>
                </a:cubicBezTo>
                <a:lnTo>
                  <a:pt x="16707" y="21600"/>
                </a:lnTo>
                <a:cubicBezTo>
                  <a:pt x="17468" y="21600"/>
                  <a:pt x="18230" y="21004"/>
                  <a:pt x="18411" y="20171"/>
                </a:cubicBezTo>
                <a:lnTo>
                  <a:pt x="21419" y="12547"/>
                </a:lnTo>
                <a:cubicBezTo>
                  <a:pt x="21419" y="12349"/>
                  <a:pt x="21419" y="12150"/>
                  <a:pt x="21419" y="11713"/>
                </a:cubicBezTo>
                <a:lnTo>
                  <a:pt x="21419" y="9649"/>
                </a:lnTo>
                <a:lnTo>
                  <a:pt x="21600" y="9649"/>
                </a:lnTo>
                <a:close/>
              </a:path>
            </a:pathLst>
          </a:custGeom>
          <a:solidFill>
            <a:srgbClr val="477EE5"/>
          </a:solidFill>
          <a:ln>
            <a:noFill/>
          </a:ln>
        </p:spPr>
        <p:txBody>
          <a:bodyPr lIns="32147" tIns="32147" rIns="32147" bIns="32147" anchor="ctr"/>
          <a:lstStyle/>
          <a:p>
            <a:pPr defTabSz="412750" eaLnBrk="0" fontAlgn="base" hangingPunct="0">
              <a:spcBef>
                <a:spcPct val="0"/>
              </a:spcBef>
              <a:spcAft>
                <a:spcPct val="0"/>
              </a:spcAft>
            </a:pPr>
            <a:endParaRPr 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84" name="179"/>
          <p:cNvSpPr>
            <a:spLocks noChangeArrowheads="1"/>
          </p:cNvSpPr>
          <p:nvPr/>
        </p:nvSpPr>
        <p:spPr bwMode="auto">
          <a:xfrm>
            <a:off x="6200141" y="2162630"/>
            <a:ext cx="2304596" cy="3352800"/>
          </a:xfrm>
          <a:prstGeom prst="roundRect">
            <a:avLst>
              <a:gd name="adj" fmla="val 3056"/>
            </a:avLst>
          </a:prstGeom>
          <a:solidFill>
            <a:schemeClr val="bg1"/>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 Box 3"/>
          <p:cNvSpPr txBox="1"/>
          <p:nvPr/>
        </p:nvSpPr>
        <p:spPr bwMode="auto">
          <a:xfrm>
            <a:off x="6462772" y="2959895"/>
            <a:ext cx="1811126"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914400" fontAlgn="base">
              <a:spcBef>
                <a:spcPct val="0"/>
              </a:spcBef>
              <a:spcAft>
                <a:spcPct val="0"/>
              </a:spcAft>
              <a:defRPr sz="1600" b="1">
                <a:solidFill>
                  <a:schemeClr val="tx1">
                    <a:lumMod val="75000"/>
                    <a:lumOff val="25000"/>
                  </a:schemeClr>
                </a:solidFill>
                <a:latin typeface="Arial" panose="020B0604020202020204" pitchFamily="34" charset="0"/>
                <a:ea typeface="微软雅黑" panose="020B0503020204020204" pitchFamily="34" charset="-122"/>
                <a:cs typeface="+mn-ea"/>
              </a:defRPr>
            </a:lvl1pPr>
          </a:lstStyle>
          <a:p>
            <a:pPr algn="ctr"/>
            <a:r>
              <a:rPr lang="zh-CN" altLang="en-US" sz="2000" dirty="0">
                <a:sym typeface="Arial" panose="020B0604020202020204" pitchFamily="34" charset="0"/>
              </a:rPr>
              <a:t>新挑战</a:t>
            </a:r>
            <a:endParaRPr lang="en-US" altLang="x-none" sz="2000" dirty="0">
              <a:sym typeface="Arial" panose="020B0604020202020204" pitchFamily="34" charset="0"/>
            </a:endParaRPr>
          </a:p>
        </p:txBody>
      </p:sp>
      <p:sp>
        <p:nvSpPr>
          <p:cNvPr id="28686" name="Rectangle 1"/>
          <p:cNvSpPr>
            <a:spLocks noChangeArrowheads="1"/>
          </p:cNvSpPr>
          <p:nvPr/>
        </p:nvSpPr>
        <p:spPr bwMode="auto">
          <a:xfrm>
            <a:off x="6350000" y="3517265"/>
            <a:ext cx="2125345" cy="1753235"/>
          </a:xfrm>
          <a:prstGeom prst="rect">
            <a:avLst/>
          </a:prstGeom>
        </p:spPr>
        <p:txBody>
          <a:bodyPr wrap="square">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北京作为首都</a:t>
            </a:r>
            <a:r>
              <a:rPr lang="zh-CN" altLang="en-US" sz="1200" dirty="0">
                <a:latin typeface="Arial" panose="020B0604020202020204" pitchFamily="34" charset="0"/>
                <a:ea typeface="微软雅黑" panose="020B0503020204020204" pitchFamily="34" charset="-122"/>
                <a:cs typeface="+mn-ea"/>
                <a:sym typeface="+mn-ea"/>
              </a:rPr>
              <a:t>数字政府等服务</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及网络安全治理和打击犯罪等领域</a:t>
            </a:r>
            <a:r>
              <a:rPr lang="zh-CN" altLang="en-US" sz="1200" dirty="0">
                <a:latin typeface="Arial" panose="020B0604020202020204" pitchFamily="34" charset="0"/>
                <a:ea typeface="微软雅黑" panose="020B0503020204020204" pitchFamily="34" charset="-122"/>
                <a:cs typeface="+mn-ea"/>
                <a:sym typeface="+mn-ea"/>
              </a:rPr>
              <a:t>功能要求更高</a:t>
            </a: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，对人才和网络新应用挑战性也在逐步变化。</a:t>
            </a: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endParaRPr lang="en-US"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87" name="Shape 470"/>
          <p:cNvSpPr/>
          <p:nvPr/>
        </p:nvSpPr>
        <p:spPr bwMode="auto">
          <a:xfrm>
            <a:off x="7185032" y="2499252"/>
            <a:ext cx="441948" cy="393539"/>
          </a:xfrm>
          <a:custGeom>
            <a:avLst/>
            <a:gdLst>
              <a:gd name="T0" fmla="*/ 441948 w 21600"/>
              <a:gd name="T1" fmla="*/ 393501 h 21489"/>
              <a:gd name="T2" fmla="*/ 441948 w 21600"/>
              <a:gd name="T3" fmla="*/ 393501 h 21489"/>
              <a:gd name="T4" fmla="*/ 441948 w 21600"/>
              <a:gd name="T5" fmla="*/ 393501 h 21489"/>
              <a:gd name="T6" fmla="*/ 441948 w 21600"/>
              <a:gd name="T7" fmla="*/ 393501 h 214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489" extrusionOk="0">
                <a:moveTo>
                  <a:pt x="0" y="16876"/>
                </a:moveTo>
                <a:lnTo>
                  <a:pt x="0" y="21489"/>
                </a:lnTo>
                <a:lnTo>
                  <a:pt x="4090" y="21489"/>
                </a:lnTo>
                <a:lnTo>
                  <a:pt x="16041" y="8139"/>
                </a:lnTo>
                <a:lnTo>
                  <a:pt x="11912" y="3570"/>
                </a:lnTo>
                <a:lnTo>
                  <a:pt x="0" y="16876"/>
                </a:lnTo>
                <a:close/>
                <a:moveTo>
                  <a:pt x="19138" y="4723"/>
                </a:moveTo>
                <a:cubicBezTo>
                  <a:pt x="19535" y="4236"/>
                  <a:pt x="19535" y="3570"/>
                  <a:pt x="19138" y="3082"/>
                </a:cubicBezTo>
                <a:lnTo>
                  <a:pt x="16676" y="333"/>
                </a:lnTo>
                <a:cubicBezTo>
                  <a:pt x="16240" y="-111"/>
                  <a:pt x="15644" y="-111"/>
                  <a:pt x="15207" y="333"/>
                </a:cubicBezTo>
                <a:lnTo>
                  <a:pt x="13143" y="2417"/>
                </a:lnTo>
                <a:lnTo>
                  <a:pt x="17272" y="6986"/>
                </a:lnTo>
                <a:lnTo>
                  <a:pt x="19138" y="4723"/>
                </a:lnTo>
                <a:close/>
                <a:moveTo>
                  <a:pt x="9847" y="19183"/>
                </a:moveTo>
                <a:lnTo>
                  <a:pt x="7584" y="21489"/>
                </a:lnTo>
                <a:lnTo>
                  <a:pt x="21600" y="21489"/>
                </a:lnTo>
                <a:lnTo>
                  <a:pt x="21600" y="19183"/>
                </a:lnTo>
                <a:lnTo>
                  <a:pt x="9847" y="19183"/>
                </a:lnTo>
                <a:close/>
              </a:path>
            </a:pathLst>
          </a:custGeom>
          <a:solidFill>
            <a:srgbClr val="477EE5"/>
          </a:solidFill>
          <a:ln>
            <a:noFill/>
          </a:ln>
        </p:spPr>
        <p:txBody>
          <a:bodyPr lIns="32147" tIns="32147" rIns="32147" bIns="32147" anchor="ctr"/>
          <a:lstStyle/>
          <a:p>
            <a:pPr defTabSz="412750" eaLnBrk="0" fontAlgn="base" hangingPunct="0">
              <a:spcBef>
                <a:spcPct val="0"/>
              </a:spcBef>
              <a:spcAft>
                <a:spcPct val="0"/>
              </a:spcAft>
            </a:pPr>
            <a:endParaRPr 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80" name="1 84"/>
          <p:cNvSpPr>
            <a:spLocks noChangeArrowheads="1"/>
          </p:cNvSpPr>
          <p:nvPr/>
        </p:nvSpPr>
        <p:spPr bwMode="auto">
          <a:xfrm>
            <a:off x="8639176" y="2162629"/>
            <a:ext cx="2304596" cy="3352800"/>
          </a:xfrm>
          <a:prstGeom prst="roundRect">
            <a:avLst>
              <a:gd name="adj" fmla="val 3056"/>
            </a:avLst>
          </a:prstGeom>
          <a:solidFill>
            <a:schemeClr val="bg1"/>
          </a:solidFill>
          <a:ln>
            <a:solidFill>
              <a:srgbClr val="477EE5"/>
            </a:solidFill>
          </a:ln>
        </p:spPr>
        <p:txBody>
          <a:bodyPr wrap="square" lIns="19050" tIns="19050" rIns="19050" bIns="19050" anchor="ctr">
            <a:spAutoFit/>
          </a:bodyPr>
          <a:lstStyle/>
          <a:p>
            <a:pPr defTabSz="412750" fontAlgn="base" hangingPunct="0">
              <a:spcBef>
                <a:spcPct val="0"/>
              </a:spcBef>
              <a:spcAft>
                <a:spcPct val="0"/>
              </a:spcAft>
            </a:pPr>
            <a:endParaRPr lang="ru-RU" alt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Box 3"/>
          <p:cNvSpPr txBox="1"/>
          <p:nvPr/>
        </p:nvSpPr>
        <p:spPr bwMode="auto">
          <a:xfrm>
            <a:off x="8981182" y="2942114"/>
            <a:ext cx="1811126"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914400" fontAlgn="base">
              <a:spcBef>
                <a:spcPct val="0"/>
              </a:spcBef>
              <a:spcAft>
                <a:spcPct val="0"/>
              </a:spcAft>
              <a:defRPr sz="1600" b="1">
                <a:solidFill>
                  <a:schemeClr val="tx1">
                    <a:lumMod val="75000"/>
                    <a:lumOff val="25000"/>
                  </a:schemeClr>
                </a:solidFill>
                <a:latin typeface="Arial" panose="020B0604020202020204" pitchFamily="34" charset="0"/>
                <a:ea typeface="微软雅黑" panose="020B0503020204020204" pitchFamily="34" charset="-122"/>
                <a:cs typeface="+mn-ea"/>
              </a:defRPr>
            </a:lvl1pPr>
          </a:lstStyle>
          <a:p>
            <a:r>
              <a:rPr lang="en-US" altLang="zh-CN" sz="2000" dirty="0">
                <a:sym typeface="Arial" panose="020B0604020202020204" pitchFamily="34" charset="0"/>
              </a:rPr>
              <a:t>    </a:t>
            </a:r>
            <a:r>
              <a:rPr lang="zh-CN" altLang="en-US" sz="2000" dirty="0">
                <a:sym typeface="Arial" panose="020B0604020202020204" pitchFamily="34" charset="0"/>
              </a:rPr>
              <a:t>新人才</a:t>
            </a:r>
            <a:endParaRPr lang="en-US" altLang="x-none" sz="2000" dirty="0">
              <a:sym typeface="Arial" panose="020B0604020202020204" pitchFamily="34" charset="0"/>
            </a:endParaRPr>
          </a:p>
        </p:txBody>
      </p:sp>
      <p:sp>
        <p:nvSpPr>
          <p:cNvPr id="28683" name="Shape 480"/>
          <p:cNvSpPr/>
          <p:nvPr/>
        </p:nvSpPr>
        <p:spPr bwMode="auto">
          <a:xfrm>
            <a:off x="9555941" y="2499612"/>
            <a:ext cx="315310" cy="430477"/>
          </a:xfrm>
          <a:custGeom>
            <a:avLst/>
            <a:gdLst>
              <a:gd name="T0" fmla="*/ 315310 w 21600"/>
              <a:gd name="T1" fmla="*/ 430436 h 21600"/>
              <a:gd name="T2" fmla="*/ 315310 w 21600"/>
              <a:gd name="T3" fmla="*/ 430436 h 21600"/>
              <a:gd name="T4" fmla="*/ 315310 w 21600"/>
              <a:gd name="T5" fmla="*/ 430436 h 21600"/>
              <a:gd name="T6" fmla="*/ 315310 w 21600"/>
              <a:gd name="T7" fmla="*/ 430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779" y="17651"/>
                </a:moveTo>
                <a:cubicBezTo>
                  <a:pt x="9239" y="17651"/>
                  <a:pt x="8240" y="18592"/>
                  <a:pt x="8240" y="19716"/>
                </a:cubicBezTo>
                <a:cubicBezTo>
                  <a:pt x="8240" y="20841"/>
                  <a:pt x="9239" y="21600"/>
                  <a:pt x="10779" y="21600"/>
                </a:cubicBezTo>
                <a:cubicBezTo>
                  <a:pt x="12361" y="21600"/>
                  <a:pt x="13360" y="20841"/>
                  <a:pt x="13360" y="19716"/>
                </a:cubicBezTo>
                <a:cubicBezTo>
                  <a:pt x="13360" y="18592"/>
                  <a:pt x="12361" y="17651"/>
                  <a:pt x="10779" y="17651"/>
                </a:cubicBezTo>
                <a:close/>
                <a:moveTo>
                  <a:pt x="2830" y="0"/>
                </a:moveTo>
                <a:cubicBezTo>
                  <a:pt x="1290" y="0"/>
                  <a:pt x="0" y="1033"/>
                  <a:pt x="0" y="2066"/>
                </a:cubicBezTo>
                <a:cubicBezTo>
                  <a:pt x="0" y="3099"/>
                  <a:pt x="1415" y="3949"/>
                  <a:pt x="2830" y="3949"/>
                </a:cubicBezTo>
                <a:cubicBezTo>
                  <a:pt x="4245" y="3949"/>
                  <a:pt x="5410" y="3099"/>
                  <a:pt x="5410" y="2066"/>
                </a:cubicBezTo>
                <a:cubicBezTo>
                  <a:pt x="5410" y="1033"/>
                  <a:pt x="4120" y="0"/>
                  <a:pt x="2830" y="0"/>
                </a:cubicBezTo>
                <a:close/>
                <a:moveTo>
                  <a:pt x="2830" y="6015"/>
                </a:moveTo>
                <a:cubicBezTo>
                  <a:pt x="1290" y="6015"/>
                  <a:pt x="0" y="6775"/>
                  <a:pt x="0" y="7899"/>
                </a:cubicBezTo>
                <a:cubicBezTo>
                  <a:pt x="0" y="9023"/>
                  <a:pt x="1415" y="9752"/>
                  <a:pt x="2830" y="9752"/>
                </a:cubicBezTo>
                <a:cubicBezTo>
                  <a:pt x="4245" y="9752"/>
                  <a:pt x="5410" y="9023"/>
                  <a:pt x="5410" y="7899"/>
                </a:cubicBezTo>
                <a:cubicBezTo>
                  <a:pt x="5410" y="6775"/>
                  <a:pt x="4120" y="6015"/>
                  <a:pt x="2830" y="6015"/>
                </a:cubicBezTo>
                <a:close/>
                <a:moveTo>
                  <a:pt x="2830" y="11818"/>
                </a:moveTo>
                <a:cubicBezTo>
                  <a:pt x="1290" y="11818"/>
                  <a:pt x="0" y="12668"/>
                  <a:pt x="0" y="13701"/>
                </a:cubicBezTo>
                <a:cubicBezTo>
                  <a:pt x="0" y="14734"/>
                  <a:pt x="1415" y="15767"/>
                  <a:pt x="2830" y="15767"/>
                </a:cubicBezTo>
                <a:cubicBezTo>
                  <a:pt x="4245" y="15767"/>
                  <a:pt x="5410" y="14734"/>
                  <a:pt x="5410" y="13701"/>
                </a:cubicBezTo>
                <a:cubicBezTo>
                  <a:pt x="5410" y="12668"/>
                  <a:pt x="4120" y="11818"/>
                  <a:pt x="2830" y="11818"/>
                </a:cubicBezTo>
                <a:close/>
                <a:moveTo>
                  <a:pt x="18770" y="3949"/>
                </a:moveTo>
                <a:cubicBezTo>
                  <a:pt x="20310" y="3949"/>
                  <a:pt x="21600" y="3099"/>
                  <a:pt x="21600" y="2066"/>
                </a:cubicBezTo>
                <a:cubicBezTo>
                  <a:pt x="21600" y="1033"/>
                  <a:pt x="20185" y="0"/>
                  <a:pt x="18770" y="0"/>
                </a:cubicBezTo>
                <a:cubicBezTo>
                  <a:pt x="17355" y="0"/>
                  <a:pt x="16190" y="1033"/>
                  <a:pt x="16190" y="2066"/>
                </a:cubicBezTo>
                <a:cubicBezTo>
                  <a:pt x="16190" y="3099"/>
                  <a:pt x="17480" y="3949"/>
                  <a:pt x="18770" y="3949"/>
                </a:cubicBezTo>
                <a:close/>
                <a:moveTo>
                  <a:pt x="10779" y="11818"/>
                </a:moveTo>
                <a:cubicBezTo>
                  <a:pt x="9239" y="11818"/>
                  <a:pt x="8240" y="12668"/>
                  <a:pt x="8240" y="13701"/>
                </a:cubicBezTo>
                <a:cubicBezTo>
                  <a:pt x="8240" y="14734"/>
                  <a:pt x="9239" y="15767"/>
                  <a:pt x="10779" y="15767"/>
                </a:cubicBezTo>
                <a:cubicBezTo>
                  <a:pt x="12361" y="15767"/>
                  <a:pt x="13360" y="14734"/>
                  <a:pt x="13360" y="13701"/>
                </a:cubicBezTo>
                <a:cubicBezTo>
                  <a:pt x="13360" y="12668"/>
                  <a:pt x="12361" y="11818"/>
                  <a:pt x="10779" y="11818"/>
                </a:cubicBezTo>
                <a:close/>
                <a:moveTo>
                  <a:pt x="18770" y="11818"/>
                </a:moveTo>
                <a:cubicBezTo>
                  <a:pt x="17480" y="11818"/>
                  <a:pt x="16190" y="12668"/>
                  <a:pt x="16190" y="13701"/>
                </a:cubicBezTo>
                <a:cubicBezTo>
                  <a:pt x="16190" y="14734"/>
                  <a:pt x="17355" y="15767"/>
                  <a:pt x="18770" y="15767"/>
                </a:cubicBezTo>
                <a:cubicBezTo>
                  <a:pt x="20185" y="15767"/>
                  <a:pt x="21600" y="14734"/>
                  <a:pt x="21600" y="13701"/>
                </a:cubicBezTo>
                <a:cubicBezTo>
                  <a:pt x="21600" y="12668"/>
                  <a:pt x="20310" y="11818"/>
                  <a:pt x="18770" y="11818"/>
                </a:cubicBezTo>
                <a:close/>
                <a:moveTo>
                  <a:pt x="18770" y="6015"/>
                </a:moveTo>
                <a:cubicBezTo>
                  <a:pt x="17480" y="6015"/>
                  <a:pt x="16190" y="6775"/>
                  <a:pt x="16190" y="7899"/>
                </a:cubicBezTo>
                <a:cubicBezTo>
                  <a:pt x="16190" y="9023"/>
                  <a:pt x="17355" y="9752"/>
                  <a:pt x="18770" y="9752"/>
                </a:cubicBezTo>
                <a:cubicBezTo>
                  <a:pt x="20185" y="9752"/>
                  <a:pt x="21600" y="9023"/>
                  <a:pt x="21600" y="7899"/>
                </a:cubicBezTo>
                <a:cubicBezTo>
                  <a:pt x="21600" y="6775"/>
                  <a:pt x="20310" y="6015"/>
                  <a:pt x="18770" y="6015"/>
                </a:cubicBezTo>
                <a:close/>
                <a:moveTo>
                  <a:pt x="10779" y="6015"/>
                </a:moveTo>
                <a:cubicBezTo>
                  <a:pt x="9239" y="6015"/>
                  <a:pt x="8240" y="6775"/>
                  <a:pt x="8240" y="7899"/>
                </a:cubicBezTo>
                <a:cubicBezTo>
                  <a:pt x="8240" y="9023"/>
                  <a:pt x="9239" y="9752"/>
                  <a:pt x="10779" y="9752"/>
                </a:cubicBezTo>
                <a:cubicBezTo>
                  <a:pt x="12361" y="9752"/>
                  <a:pt x="13360" y="9023"/>
                  <a:pt x="13360" y="7899"/>
                </a:cubicBezTo>
                <a:cubicBezTo>
                  <a:pt x="13360" y="6775"/>
                  <a:pt x="12361" y="6015"/>
                  <a:pt x="10779" y="6015"/>
                </a:cubicBezTo>
                <a:close/>
                <a:moveTo>
                  <a:pt x="10779" y="0"/>
                </a:moveTo>
                <a:cubicBezTo>
                  <a:pt x="9239" y="0"/>
                  <a:pt x="8240" y="1033"/>
                  <a:pt x="8240" y="2066"/>
                </a:cubicBezTo>
                <a:cubicBezTo>
                  <a:pt x="8240" y="3099"/>
                  <a:pt x="9239" y="3949"/>
                  <a:pt x="10779" y="3949"/>
                </a:cubicBezTo>
                <a:cubicBezTo>
                  <a:pt x="12361" y="3949"/>
                  <a:pt x="13360" y="3099"/>
                  <a:pt x="13360" y="2066"/>
                </a:cubicBezTo>
                <a:cubicBezTo>
                  <a:pt x="13360" y="1033"/>
                  <a:pt x="12361" y="0"/>
                  <a:pt x="10779" y="0"/>
                </a:cubicBezTo>
                <a:close/>
              </a:path>
            </a:pathLst>
          </a:custGeom>
          <a:solidFill>
            <a:srgbClr val="477EE5"/>
          </a:solidFill>
          <a:ln>
            <a:noFill/>
          </a:ln>
        </p:spPr>
        <p:txBody>
          <a:bodyPr lIns="32147" tIns="32147" rIns="32147" bIns="32147" anchor="ctr"/>
          <a:lstStyle/>
          <a:p>
            <a:pPr defTabSz="412750" eaLnBrk="0" fontAlgn="base" hangingPunct="0">
              <a:spcBef>
                <a:spcPct val="0"/>
              </a:spcBef>
              <a:spcAft>
                <a:spcPct val="0"/>
              </a:spcAft>
            </a:pPr>
            <a:endParaRPr lang="ru-RU" sz="1000">
              <a:solidFill>
                <a:srgbClr val="74808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5042255" y="1142494"/>
            <a:ext cx="2107490" cy="230832"/>
          </a:xfrm>
          <a:prstGeom prst="rect">
            <a:avLst/>
          </a:prstGeom>
        </p:spPr>
        <p:txBody>
          <a:bodyPr wrap="square">
            <a:spAutoFit/>
          </a:bodyPr>
          <a:lstStyle/>
          <a:p>
            <a:pPr algn="ctr">
              <a:defRPr/>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COMPETITIVE ADVANTAGE</a:t>
            </a: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4729444" y="615587"/>
            <a:ext cx="2733114" cy="58477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结论</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grpSp>
        <p:nvGrpSpPr>
          <p:cNvPr id="24" name="组合 23"/>
          <p:cNvGrpSpPr/>
          <p:nvPr/>
        </p:nvGrpSpPr>
        <p:grpSpPr>
          <a:xfrm>
            <a:off x="2141839" y="892522"/>
            <a:ext cx="7908323" cy="108542"/>
            <a:chOff x="1837039" y="691984"/>
            <a:chExt cx="7908323" cy="108542"/>
          </a:xfrm>
        </p:grpSpPr>
        <p:cxnSp>
          <p:nvCxnSpPr>
            <p:cNvPr id="25" name="直接连接符 24"/>
            <p:cNvCxnSpPr/>
            <p:nvPr/>
          </p:nvCxnSpPr>
          <p:spPr>
            <a:xfrm flipH="1">
              <a:off x="3256384" y="691984"/>
              <a:ext cx="1039545"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37039" y="800526"/>
              <a:ext cx="245889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286472" y="691984"/>
              <a:ext cx="245889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286472" y="800526"/>
              <a:ext cx="137233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图形 20"/>
          <p:cNvGrpSpPr/>
          <p:nvPr/>
        </p:nvGrpSpPr>
        <p:grpSpPr>
          <a:xfrm>
            <a:off x="4739005" y="2419350"/>
            <a:ext cx="424180" cy="370205"/>
            <a:chOff x="9414507" y="1788574"/>
            <a:chExt cx="1219200" cy="1219200"/>
          </a:xfrm>
          <a:solidFill>
            <a:srgbClr val="A4CAA9"/>
          </a:solidFill>
        </p:grpSpPr>
        <p:sp>
          <p:nvSpPr>
            <p:cNvPr id="37" name="任意多边形: 形状 36"/>
            <p:cNvSpPr/>
            <p:nvPr/>
          </p:nvSpPr>
          <p:spPr>
            <a:xfrm>
              <a:off x="9452607" y="2779174"/>
              <a:ext cx="723900" cy="152400"/>
            </a:xfrm>
            <a:custGeom>
              <a:avLst/>
              <a:gdLst>
                <a:gd name="connsiteX0" fmla="*/ 76200 w 723900"/>
                <a:gd name="connsiteY0" fmla="*/ 0 h 152400"/>
                <a:gd name="connsiteX1" fmla="*/ 647700 w 723900"/>
                <a:gd name="connsiteY1" fmla="*/ 0 h 152400"/>
                <a:gd name="connsiteX2" fmla="*/ 723900 w 723900"/>
                <a:gd name="connsiteY2" fmla="*/ 152400 h 152400"/>
                <a:gd name="connsiteX3" fmla="*/ 0 w 7239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23900" h="152400">
                  <a:moveTo>
                    <a:pt x="76200" y="0"/>
                  </a:moveTo>
                  <a:lnTo>
                    <a:pt x="647700" y="0"/>
                  </a:lnTo>
                  <a:lnTo>
                    <a:pt x="723900" y="152400"/>
                  </a:lnTo>
                  <a:lnTo>
                    <a:pt x="0" y="152400"/>
                  </a:lnTo>
                  <a:close/>
                </a:path>
              </a:pathLst>
            </a:custGeom>
            <a:solidFill>
              <a:srgbClr val="477EE5"/>
            </a:solidFill>
            <a:ln w="1191" cap="flat">
              <a:noFill/>
              <a:prstDash val="solid"/>
              <a:miter/>
            </a:ln>
          </p:spPr>
          <p:txBody>
            <a:bodyPr rtlCol="0" anchor="ctr"/>
            <a:p>
              <a:endParaRPr lang="zh-CN" altLang="en-US"/>
            </a:p>
          </p:txBody>
        </p:sp>
        <p:sp>
          <p:nvSpPr>
            <p:cNvPr id="38" name="任意多边形: 形状 37"/>
            <p:cNvSpPr/>
            <p:nvPr/>
          </p:nvSpPr>
          <p:spPr>
            <a:xfrm>
              <a:off x="9566907" y="1864774"/>
              <a:ext cx="1024889" cy="1024889"/>
            </a:xfrm>
            <a:custGeom>
              <a:avLst/>
              <a:gdLst>
                <a:gd name="connsiteX0" fmla="*/ 350520 w 1024889"/>
                <a:gd name="connsiteY0" fmla="*/ 727710 h 1024889"/>
                <a:gd name="connsiteX1" fmla="*/ 297180 w 1024889"/>
                <a:gd name="connsiteY1" fmla="*/ 834390 h 1024889"/>
                <a:gd name="connsiteX2" fmla="*/ 0 w 1024889"/>
                <a:gd name="connsiteY2" fmla="*/ 537210 h 1024889"/>
                <a:gd name="connsiteX3" fmla="*/ 106680 w 1024889"/>
                <a:gd name="connsiteY3" fmla="*/ 483870 h 1024889"/>
                <a:gd name="connsiteX4" fmla="*/ 483870 w 1024889"/>
                <a:gd name="connsiteY4" fmla="*/ 106680 h 1024889"/>
                <a:gd name="connsiteX5" fmla="*/ 537210 w 1024889"/>
                <a:gd name="connsiteY5" fmla="*/ 0 h 1024889"/>
                <a:gd name="connsiteX6" fmla="*/ 834390 w 1024889"/>
                <a:gd name="connsiteY6" fmla="*/ 297180 h 1024889"/>
                <a:gd name="connsiteX7" fmla="*/ 727710 w 1024889"/>
                <a:gd name="connsiteY7" fmla="*/ 350520 h 1024889"/>
                <a:gd name="connsiteX8" fmla="*/ 567690 w 1024889"/>
                <a:gd name="connsiteY8" fmla="*/ 510540 h 1024889"/>
                <a:gd name="connsiteX9" fmla="*/ 1024890 w 1024889"/>
                <a:gd name="connsiteY9" fmla="*/ 914400 h 1024889"/>
                <a:gd name="connsiteX10" fmla="*/ 914400 w 1024889"/>
                <a:gd name="connsiteY10" fmla="*/ 1024890 h 1024889"/>
                <a:gd name="connsiteX11" fmla="*/ 510540 w 1024889"/>
                <a:gd name="connsiteY11" fmla="*/ 567690 h 1024889"/>
                <a:gd name="connsiteX12" fmla="*/ 350520 w 1024889"/>
                <a:gd name="connsiteY12" fmla="*/ 727710 h 102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4889" h="1024889">
                  <a:moveTo>
                    <a:pt x="350520" y="727710"/>
                  </a:moveTo>
                  <a:lnTo>
                    <a:pt x="297180" y="834390"/>
                  </a:lnTo>
                  <a:lnTo>
                    <a:pt x="0" y="537210"/>
                  </a:lnTo>
                  <a:lnTo>
                    <a:pt x="106680" y="483870"/>
                  </a:lnTo>
                  <a:lnTo>
                    <a:pt x="483870" y="106680"/>
                  </a:lnTo>
                  <a:lnTo>
                    <a:pt x="537210" y="0"/>
                  </a:lnTo>
                  <a:lnTo>
                    <a:pt x="834390" y="297180"/>
                  </a:lnTo>
                  <a:lnTo>
                    <a:pt x="727710" y="350520"/>
                  </a:lnTo>
                  <a:lnTo>
                    <a:pt x="567690" y="510540"/>
                  </a:lnTo>
                  <a:lnTo>
                    <a:pt x="1024890" y="914400"/>
                  </a:lnTo>
                  <a:lnTo>
                    <a:pt x="914400" y="1024890"/>
                  </a:lnTo>
                  <a:lnTo>
                    <a:pt x="510540" y="567690"/>
                  </a:lnTo>
                  <a:lnTo>
                    <a:pt x="350520" y="727710"/>
                  </a:lnTo>
                  <a:close/>
                </a:path>
              </a:pathLst>
            </a:custGeom>
            <a:solidFill>
              <a:srgbClr val="477EE5"/>
            </a:solidFill>
            <a:ln w="1191" cap="flat">
              <a:noFill/>
              <a:prstDash val="solid"/>
              <a:miter/>
            </a:ln>
          </p:spPr>
          <p:txBody>
            <a:bodyPr rtlCol="0" anchor="ctr"/>
            <a:p>
              <a:endParaRPr lang="zh-CN" altLang="en-US"/>
            </a:p>
          </p:txBody>
        </p:sp>
      </p:grpSp>
      <p:sp>
        <p:nvSpPr>
          <p:cNvPr id="5" name="Rectangle 1"/>
          <p:cNvSpPr>
            <a:spLocks noChangeArrowheads="1"/>
          </p:cNvSpPr>
          <p:nvPr/>
        </p:nvSpPr>
        <p:spPr bwMode="auto">
          <a:xfrm>
            <a:off x="8874125" y="3341370"/>
            <a:ext cx="2125345" cy="1753235"/>
          </a:xfrm>
          <a:prstGeom prst="rect">
            <a:avLst/>
          </a:prstGeom>
        </p:spPr>
        <p:txBody>
          <a:bodyPr wrap="square">
            <a:spAutoFit/>
          </a:bodyPr>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新人才观诞生于人才竞争的当下</a:t>
            </a:r>
            <a:r>
              <a:rPr lang="zh-CN" altLang="en-US" sz="1200" dirty="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rPr>
              <a:t>，随着新兴产业的需求上涨（比如：元宇宙、人工智能、大数据</a:t>
            </a:r>
            <a:r>
              <a:rPr lang="zh-CN" altLang="en-US" sz="1200" dirty="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rPr>
              <a:t>等），国际国内形式的变化，</a:t>
            </a:r>
            <a:r>
              <a:rPr sz="1200" dirty="0">
                <a:latin typeface="微软雅黑" panose="020B0503020204020204" pitchFamily="34" charset="-122"/>
                <a:ea typeface="微软雅黑" panose="020B0503020204020204" pitchFamily="34" charset="-122"/>
                <a:cs typeface="+mn-ea"/>
                <a:sym typeface="Arial" panose="020B0604020202020204" pitchFamily="34" charset="0"/>
              </a:rPr>
              <a:t>网络安全行业市场的需求变化持续上涨</a:t>
            </a:r>
            <a:r>
              <a:rPr lang="zh-CN" sz="1200" dirty="0">
                <a:latin typeface="微软雅黑" panose="020B0503020204020204" pitchFamily="34" charset="-122"/>
                <a:ea typeface="微软雅黑" panose="020B0503020204020204" pitchFamily="34" charset="-122"/>
                <a:cs typeface="+mn-ea"/>
                <a:sym typeface="Arial" panose="020B0604020202020204" pitchFamily="34" charset="0"/>
              </a:rPr>
              <a:t>。</a:t>
            </a:r>
            <a:endParaRPr lang="zh-CN" sz="1200" dirty="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979879798978"/>
          <p:cNvPicPr>
            <a:picLocks noChangeAspect="1"/>
          </p:cNvPicPr>
          <p:nvPr>
            <p:custDataLst>
              <p:tags r:id="rId1"/>
            </p:custDataLst>
          </p:nvPr>
        </p:nvPicPr>
        <p:blipFill>
          <a:blip r:embed="rId2" cstate="print"/>
          <a:srcRect t="43662" r="100"/>
          <a:stretch>
            <a:fillRect/>
          </a:stretch>
        </p:blipFill>
        <p:spPr>
          <a:xfrm>
            <a:off x="-462280" y="2999740"/>
            <a:ext cx="12654915" cy="3888105"/>
          </a:xfrm>
          <a:prstGeom prst="rect">
            <a:avLst/>
          </a:prstGeom>
        </p:spPr>
      </p:pic>
      <p:sp>
        <p:nvSpPr>
          <p:cNvPr id="7" name="矩形 259"/>
          <p:cNvSpPr>
            <a:spLocks noChangeArrowheads="1"/>
          </p:cNvSpPr>
          <p:nvPr/>
        </p:nvSpPr>
        <p:spPr bwMode="auto">
          <a:xfrm>
            <a:off x="2336798" y="2813194"/>
            <a:ext cx="7518402" cy="82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dist" defTabSz="913765">
              <a:spcBef>
                <a:spcPct val="20000"/>
              </a:spcBef>
            </a:pPr>
            <a:r>
              <a:rPr lang="zh-CN" altLang="en-US" sz="5335" b="1" cap="all" dirty="0">
                <a:solidFill>
                  <a:srgbClr val="477EE5"/>
                </a:solidFill>
                <a:effectLst>
                  <a:outerShdw dist="63500" dir="3000000" algn="t" rotWithShape="0">
                    <a:prstClr val="black">
                      <a:alpha val="13000"/>
                    </a:prstClr>
                  </a:outerShdw>
                </a:effectLst>
                <a:latin typeface="Arial" panose="020B0604020202020204" pitchFamily="34" charset="0"/>
                <a:ea typeface="微软雅黑" panose="020B0503020204020204" pitchFamily="34" charset="-122"/>
                <a:cs typeface="+mn-ea"/>
                <a:sym typeface="Arial" panose="020B0604020202020204" pitchFamily="34" charset="0"/>
              </a:rPr>
              <a:t>谢谢观看</a:t>
            </a:r>
            <a:endParaRPr lang="zh-CN" altLang="en-US" sz="5335" b="1" cap="all" dirty="0">
              <a:solidFill>
                <a:srgbClr val="477EE5"/>
              </a:solidFill>
              <a:effectLst>
                <a:outerShdw dist="63500" dir="3000000" algn="t" rotWithShape="0">
                  <a:prstClr val="black">
                    <a:alpha val="13000"/>
                  </a:prst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84"/>
          <p:cNvSpPr txBox="1"/>
          <p:nvPr>
            <p:custDataLst>
              <p:tags r:id="rId1"/>
            </p:custDataLst>
          </p:nvPr>
        </p:nvSpPr>
        <p:spPr>
          <a:xfrm>
            <a:off x="989479" y="965544"/>
            <a:ext cx="10213043" cy="970434"/>
          </a:xfrm>
          <a:prstGeom prst="rect">
            <a:avLst/>
          </a:prstGeom>
        </p:spPr>
        <p:txBody>
          <a:bodyPr anchor="ctr" anchorCtr="1">
            <a:normAutofit/>
          </a:bodyPr>
          <a:lstStyle>
            <a:defPPr>
              <a:defRPr lang="zh-CN"/>
            </a:defPPr>
            <a:lvl1pPr algn="ctr">
              <a:lnSpc>
                <a:spcPct val="90000"/>
              </a:lnSpc>
              <a:spcBef>
                <a:spcPct val="0"/>
              </a:spcBef>
              <a:buNone/>
              <a:defRPr sz="2800">
                <a:solidFill>
                  <a:srgbClr val="0F6FC6">
                    <a:lumMod val="75000"/>
                  </a:srgbClr>
                </a:solidFill>
                <a:latin typeface="Arial" panose="020B0604020202020204" pitchFamily="34" charset="0"/>
                <a:ea typeface="+mn-ea"/>
                <a:cs typeface="Arial" panose="020B0604020202020204" pitchFamily="34" charset="0"/>
              </a:defRPr>
            </a:lvl1pPr>
          </a:lstStyle>
          <a:p>
            <a:r>
              <a:rPr lang="zh-CN" altLang="en-US" sz="4800" b="1">
                <a:latin typeface="Arial" panose="020B0604020202020204" pitchFamily="34" charset="0"/>
                <a:cs typeface="+mn-ea"/>
              </a:rPr>
              <a:t>北京公众网民版数据采集情况</a:t>
            </a:r>
            <a:endParaRPr lang="zh-CN" altLang="en-US" sz="4800" b="1">
              <a:latin typeface="Arial" panose="020B0604020202020204" pitchFamily="34" charset="0"/>
              <a:cs typeface="+mn-ea"/>
            </a:endParaRPr>
          </a:p>
        </p:txBody>
      </p:sp>
      <p:graphicFrame>
        <p:nvGraphicFramePr>
          <p:cNvPr id="16" name="图示 15"/>
          <p:cNvGraphicFramePr/>
          <p:nvPr/>
        </p:nvGraphicFramePr>
        <p:xfrm>
          <a:off x="1551940" y="2652395"/>
          <a:ext cx="9310370" cy="93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979879798978"/>
          <p:cNvPicPr>
            <a:picLocks noChangeAspect="1"/>
          </p:cNvPicPr>
          <p:nvPr>
            <p:custDataLst>
              <p:tags r:id="rId1"/>
            </p:custDataLst>
          </p:nvPr>
        </p:nvPicPr>
        <p:blipFill>
          <a:blip r:embed="rId2" cstate="print"/>
          <a:srcRect t="43662" r="100"/>
          <a:stretch>
            <a:fillRect/>
          </a:stretch>
        </p:blipFill>
        <p:spPr>
          <a:xfrm>
            <a:off x="-462280" y="2999740"/>
            <a:ext cx="12654915" cy="3888105"/>
          </a:xfrm>
          <a:prstGeom prst="rect">
            <a:avLst/>
          </a:prstGeom>
        </p:spPr>
      </p:pic>
      <p:sp>
        <p:nvSpPr>
          <p:cNvPr id="2" name="文本框 1"/>
          <p:cNvSpPr txBox="1"/>
          <p:nvPr/>
        </p:nvSpPr>
        <p:spPr>
          <a:xfrm>
            <a:off x="2414270" y="2916555"/>
            <a:ext cx="7562215"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u="sng" dirty="0">
                <a:solidFill>
                  <a:srgbClr val="000000"/>
                </a:solidFill>
                <a:latin typeface="+mj-ea"/>
                <a:ea typeface="+mj-ea"/>
                <a:sym typeface="+mn-ea"/>
              </a:rPr>
              <a:t>公众网民版主要发现</a:t>
            </a:r>
            <a:endParaRPr lang="zh-CN" altLang="en-US" sz="3200" b="1" u="sng" dirty="0">
              <a:solidFill>
                <a:srgbClr val="000000"/>
              </a:solidFill>
              <a:latin typeface="+mj-ea"/>
              <a:ea typeface="+mj-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218305" y="580390"/>
            <a:ext cx="548767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北京公众版网民的画像</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7" name="标题 1"/>
          <p:cNvSpPr txBox="1"/>
          <p:nvPr>
            <p:custDataLst>
              <p:tags r:id="rId1"/>
            </p:custDataLst>
          </p:nvPr>
        </p:nvSpPr>
        <p:spPr>
          <a:xfrm>
            <a:off x="5535930" y="5215255"/>
            <a:ext cx="5637530" cy="339725"/>
          </a:xfrm>
          <a:prstGeom prst="rect">
            <a:avLst/>
          </a:prstGeom>
          <a:noFill/>
        </p:spPr>
        <p:txBody>
          <a:bodyPr wrap="square" lIns="90000" tIns="0" rIns="90000" bIns="46800" rtlCol="0"/>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学生，占比24.46%，其次是党政机关事业单位一般人员占比17.26%，企业/公司一般人员占比13.42%</a:t>
            </a:r>
            <a:endParaRPr lang="zh-CN" altLang="en-US" sz="1600" spc="150">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custDataLst>
              <p:tags r:id="rId2"/>
            </p:custDataLst>
          </p:nvPr>
        </p:nvSpPr>
        <p:spPr>
          <a:xfrm rot="21439215">
            <a:off x="3735516" y="4801184"/>
            <a:ext cx="786824" cy="796341"/>
          </a:xfrm>
          <a:prstGeom prst="roundRect">
            <a:avLst>
              <a:gd name="adj" fmla="val 18567"/>
            </a:avLst>
          </a:prstGeom>
          <a:solidFill>
            <a:srgbClr val="69A35B"/>
          </a:solidFill>
          <a:ln>
            <a:solidFill>
              <a:srgbClr val="69A35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82500" lnSpcReduction="20000"/>
          </a:bodyPr>
          <a:lstStyle/>
          <a:p>
            <a:pPr algn="ctr">
              <a:lnSpc>
                <a:spcPct val="13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8" name="直接箭头连接符 7"/>
          <p:cNvCxnSpPr/>
          <p:nvPr>
            <p:custDataLst>
              <p:tags r:id="rId3"/>
            </p:custDataLst>
          </p:nvPr>
        </p:nvCxnSpPr>
        <p:spPr>
          <a:xfrm>
            <a:off x="4521127" y="5128429"/>
            <a:ext cx="945996" cy="0"/>
          </a:xfrm>
          <a:prstGeom prst="straightConnector1">
            <a:avLst/>
          </a:prstGeom>
          <a:ln>
            <a:solidFill>
              <a:sysClr val="window" lastClr="FFFFFF">
                <a:lumMod val="75000"/>
              </a:sysClr>
            </a:solidFill>
            <a:tailEnd type="triangle"/>
          </a:ln>
        </p:spPr>
        <p:style>
          <a:lnRef idx="1">
            <a:srgbClr val="1F74AD"/>
          </a:lnRef>
          <a:fillRef idx="0">
            <a:srgbClr val="1F74AD"/>
          </a:fillRef>
          <a:effectRef idx="0">
            <a:srgbClr val="1F74AD"/>
          </a:effectRef>
          <a:fontRef idx="minor">
            <a:srgbClr val="000000"/>
          </a:fontRef>
        </p:style>
      </p:cxnSp>
      <p:sp>
        <p:nvSpPr>
          <p:cNvPr id="9" name="标题 1"/>
          <p:cNvSpPr txBox="1"/>
          <p:nvPr>
            <p:custDataLst>
              <p:tags r:id="rId4"/>
            </p:custDataLst>
          </p:nvPr>
        </p:nvSpPr>
        <p:spPr>
          <a:xfrm>
            <a:off x="5534660" y="4803775"/>
            <a:ext cx="5514340" cy="377190"/>
          </a:xfrm>
          <a:prstGeom prst="rect">
            <a:avLst/>
          </a:prstGeom>
          <a:noFill/>
        </p:spPr>
        <p:txBody>
          <a:bodyPr wrap="square" lIns="90000" tIns="46800" rIns="90000" bIns="0" rtlCol="0" anchor="b" anchorCtr="0">
            <a:normAutofit/>
          </a:bodyPr>
          <a:lstStyle>
            <a:defPPr>
              <a:defRPr lang="zh-CN"/>
            </a:defPPr>
            <a:lvl1pPr>
              <a:lnSpc>
                <a:spcPct val="130000"/>
              </a:lnSpc>
              <a:defRPr sz="1200"/>
            </a:lvl1pPr>
          </a:lstStyle>
          <a:p>
            <a:pPr>
              <a:lnSpc>
                <a:spcPct val="120000"/>
              </a:lnSpc>
            </a:pPr>
            <a:r>
              <a:rPr lang="zh-CN" altLang="en-US" sz="1800" b="1" spc="300">
                <a:solidFill>
                  <a:srgbClr val="69A35B"/>
                </a:solidFill>
                <a:latin typeface="Arial" panose="020B0604020202020204" pitchFamily="34" charset="0"/>
                <a:ea typeface="微软雅黑" panose="020B0503020204020204" pitchFamily="34" charset="-122"/>
                <a:cs typeface="+mn-ea"/>
                <a:sym typeface="Arial" panose="020B0604020202020204" pitchFamily="34" charset="0"/>
              </a:rPr>
              <a:t>职业：主要为学生、党政机关事业及企业</a:t>
            </a:r>
            <a:endParaRPr lang="zh-CN" altLang="en-US" sz="1800" b="1" spc="300">
              <a:solidFill>
                <a:srgbClr val="69A35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圆角矩形 10"/>
          <p:cNvSpPr/>
          <p:nvPr>
            <p:custDataLst>
              <p:tags r:id="rId5"/>
            </p:custDataLst>
          </p:nvPr>
        </p:nvSpPr>
        <p:spPr>
          <a:xfrm rot="21439215">
            <a:off x="3791023" y="3686011"/>
            <a:ext cx="786823" cy="796342"/>
          </a:xfrm>
          <a:prstGeom prst="roundRect">
            <a:avLst>
              <a:gd name="adj" fmla="val 18567"/>
            </a:avLst>
          </a:prstGeom>
          <a:solidFill>
            <a:srgbClr val="1AA3AA"/>
          </a:solidFill>
          <a:ln>
            <a:solidFill>
              <a:srgbClr val="1AA3AA">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82500" lnSpcReduction="20000"/>
          </a:bodyPr>
          <a:lstStyle/>
          <a:p>
            <a:pPr algn="ctr">
              <a:lnSpc>
                <a:spcPct val="13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0" name="直接箭头连接符 9"/>
          <p:cNvCxnSpPr/>
          <p:nvPr>
            <p:custDataLst>
              <p:tags r:id="rId6"/>
            </p:custDataLst>
          </p:nvPr>
        </p:nvCxnSpPr>
        <p:spPr>
          <a:xfrm>
            <a:off x="4570218" y="4016510"/>
            <a:ext cx="945996" cy="0"/>
          </a:xfrm>
          <a:prstGeom prst="straightConnector1">
            <a:avLst/>
          </a:prstGeom>
          <a:ln>
            <a:solidFill>
              <a:sysClr val="window" lastClr="FFFFFF">
                <a:lumMod val="75000"/>
              </a:sysClr>
            </a:solidFill>
            <a:tailEnd type="triangle"/>
          </a:ln>
        </p:spPr>
        <p:style>
          <a:lnRef idx="1">
            <a:srgbClr val="1F74AD"/>
          </a:lnRef>
          <a:fillRef idx="0">
            <a:srgbClr val="1F74AD"/>
          </a:fillRef>
          <a:effectRef idx="0">
            <a:srgbClr val="1F74AD"/>
          </a:effectRef>
          <a:fontRef idx="minor">
            <a:srgbClr val="000000"/>
          </a:fontRef>
        </p:style>
      </p:cxnSp>
      <p:sp>
        <p:nvSpPr>
          <p:cNvPr id="14" name="标题 1"/>
          <p:cNvSpPr txBox="1"/>
          <p:nvPr>
            <p:custDataLst>
              <p:tags r:id="rId7"/>
            </p:custDataLst>
          </p:nvPr>
        </p:nvSpPr>
        <p:spPr>
          <a:xfrm>
            <a:off x="5583555" y="3634740"/>
            <a:ext cx="3664585" cy="377190"/>
          </a:xfrm>
          <a:prstGeom prst="rect">
            <a:avLst/>
          </a:prstGeom>
          <a:noFill/>
        </p:spPr>
        <p:txBody>
          <a:bodyPr wrap="square" lIns="90000" tIns="46800" rIns="90000" bIns="0" rtlCol="0" anchor="b" anchorCtr="0"/>
          <a:lstStyle>
            <a:defPPr>
              <a:defRPr lang="zh-CN"/>
            </a:defPPr>
            <a:lvl1pPr>
              <a:lnSpc>
                <a:spcPct val="130000"/>
              </a:lnSpc>
              <a:defRPr sz="1200"/>
            </a:lvl1pPr>
          </a:lstStyle>
          <a:p>
            <a:pPr>
              <a:lnSpc>
                <a:spcPct val="120000"/>
              </a:lnSpc>
            </a:pPr>
            <a:r>
              <a:rPr lang="zh-CN" altLang="en-US" sz="1800" b="1" spc="300" dirty="0">
                <a:solidFill>
                  <a:srgbClr val="1AA3AA"/>
                </a:solidFill>
                <a:latin typeface="Arial" panose="020B0604020202020204" pitchFamily="34" charset="0"/>
                <a:ea typeface="微软雅黑" panose="020B0503020204020204" pitchFamily="34" charset="-122"/>
                <a:cs typeface="+mn-ea"/>
                <a:sym typeface="Arial" panose="020B0604020202020204" pitchFamily="34" charset="0"/>
              </a:rPr>
              <a:t>学历：专科以上学历占</a:t>
            </a:r>
            <a:r>
              <a:rPr lang="en-US" altLang="zh-CN" sz="1800" b="1" spc="300" dirty="0">
                <a:solidFill>
                  <a:srgbClr val="1AA3AA"/>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1800" b="1" spc="300" dirty="0">
                <a:solidFill>
                  <a:srgbClr val="1AA3AA"/>
                </a:solidFill>
                <a:latin typeface="Arial" panose="020B0604020202020204" pitchFamily="34" charset="0"/>
                <a:ea typeface="微软雅黑" panose="020B0503020204020204" pitchFamily="34" charset="-122"/>
                <a:cs typeface="+mn-ea"/>
                <a:sym typeface="Arial" panose="020B0604020202020204" pitchFamily="34" charset="0"/>
              </a:rPr>
              <a:t>成</a:t>
            </a:r>
            <a:endParaRPr lang="zh-CN" altLang="en-US" sz="1800" b="1" spc="300" dirty="0">
              <a:solidFill>
                <a:srgbClr val="1AA3AA"/>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标题 1"/>
          <p:cNvSpPr txBox="1"/>
          <p:nvPr>
            <p:custDataLst>
              <p:tags r:id="rId8"/>
            </p:custDataLst>
          </p:nvPr>
        </p:nvSpPr>
        <p:spPr>
          <a:xfrm>
            <a:off x="5591175" y="4034790"/>
            <a:ext cx="4693285" cy="339725"/>
          </a:xfrm>
          <a:prstGeom prst="rect">
            <a:avLst/>
          </a:prstGeom>
          <a:noFill/>
        </p:spPr>
        <p:txBody>
          <a:bodyPr wrap="square" lIns="90000" tIns="0" rIns="90000" bIns="46800" rtlCol="0">
            <a:noAutofit/>
          </a:bodyPr>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sym typeface="Arial" panose="020B0604020202020204" pitchFamily="34" charset="0"/>
              </a:rPr>
              <a:t>拥有专科以上学历占比为</a:t>
            </a:r>
            <a:r>
              <a:rPr lang="en-US" altLang="zh-CN" sz="1600" spc="150">
                <a:latin typeface="Arial" panose="020B0604020202020204" pitchFamily="34" charset="0"/>
                <a:ea typeface="微软雅黑" panose="020B0503020204020204" pitchFamily="34" charset="-122"/>
                <a:sym typeface="Arial" panose="020B0604020202020204" pitchFamily="34" charset="0"/>
              </a:rPr>
              <a:t>70.71%</a:t>
            </a:r>
            <a:endParaRPr lang="en-US" altLang="zh-CN" sz="1600" spc="150">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custDataLst>
              <p:tags r:id="rId9"/>
            </p:custDataLst>
          </p:nvPr>
        </p:nvSpPr>
        <p:spPr>
          <a:xfrm rot="21116664">
            <a:off x="3664061" y="2579381"/>
            <a:ext cx="786823" cy="796342"/>
          </a:xfrm>
          <a:prstGeom prst="roundRect">
            <a:avLst>
              <a:gd name="adj" fmla="val 18567"/>
            </a:avLst>
          </a:prstGeom>
          <a:solidFill>
            <a:srgbClr val="3498DB"/>
          </a:solidFill>
          <a:ln>
            <a:solidFill>
              <a:srgbClr val="3498D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82500" lnSpcReduction="20000"/>
          </a:bodyPr>
          <a:lstStyle/>
          <a:p>
            <a:pPr algn="ctr">
              <a:lnSpc>
                <a:spcPct val="13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2</a:t>
            </a:r>
            <a:endPar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箭头连接符 26"/>
          <p:cNvCxnSpPr/>
          <p:nvPr>
            <p:custDataLst>
              <p:tags r:id="rId10"/>
            </p:custDataLst>
          </p:nvPr>
        </p:nvCxnSpPr>
        <p:spPr>
          <a:xfrm>
            <a:off x="4455589" y="2927892"/>
            <a:ext cx="945996" cy="0"/>
          </a:xfrm>
          <a:prstGeom prst="straightConnector1">
            <a:avLst/>
          </a:prstGeom>
          <a:ln>
            <a:solidFill>
              <a:sysClr val="window" lastClr="FFFFFF">
                <a:lumMod val="75000"/>
              </a:sysClr>
            </a:solidFill>
            <a:tailEnd type="triangle"/>
          </a:ln>
        </p:spPr>
        <p:style>
          <a:lnRef idx="1">
            <a:srgbClr val="1F74AD"/>
          </a:lnRef>
          <a:fillRef idx="0">
            <a:srgbClr val="1F74AD"/>
          </a:fillRef>
          <a:effectRef idx="0">
            <a:srgbClr val="1F74AD"/>
          </a:effectRef>
          <a:fontRef idx="minor">
            <a:srgbClr val="000000"/>
          </a:fontRef>
        </p:style>
      </p:cxnSp>
      <p:sp>
        <p:nvSpPr>
          <p:cNvPr id="28" name="标题 1"/>
          <p:cNvSpPr txBox="1"/>
          <p:nvPr>
            <p:custDataLst>
              <p:tags r:id="rId11"/>
            </p:custDataLst>
          </p:nvPr>
        </p:nvSpPr>
        <p:spPr>
          <a:xfrm>
            <a:off x="5431155" y="2517140"/>
            <a:ext cx="3665855" cy="377190"/>
          </a:xfrm>
          <a:prstGeom prst="rect">
            <a:avLst/>
          </a:prstGeom>
          <a:noFill/>
        </p:spPr>
        <p:txBody>
          <a:bodyPr wrap="square" lIns="90000" tIns="46800" rIns="90000" bIns="0" rtlCol="0" anchor="b" anchorCtr="0">
            <a:normAutofit/>
          </a:bodyPr>
          <a:lstStyle>
            <a:defPPr>
              <a:defRPr lang="zh-CN"/>
            </a:defPPr>
            <a:lvl1pPr>
              <a:lnSpc>
                <a:spcPct val="130000"/>
              </a:lnSpc>
              <a:defRPr sz="1200"/>
            </a:lvl1pPr>
          </a:lstStyle>
          <a:p>
            <a:pPr>
              <a:lnSpc>
                <a:spcPct val="120000"/>
              </a:lnSpc>
            </a:pPr>
            <a:r>
              <a:rPr lang="zh-CN" altLang="en-US" sz="1800" b="1" spc="300" dirty="0">
                <a:solidFill>
                  <a:srgbClr val="3498DB"/>
                </a:solidFill>
                <a:latin typeface="Arial" panose="020B0604020202020204" pitchFamily="34" charset="0"/>
                <a:ea typeface="微软雅黑" panose="020B0503020204020204" pitchFamily="34" charset="-122"/>
                <a:cs typeface="+mn-ea"/>
                <a:sym typeface="Arial" panose="020B0604020202020204" pitchFamily="34" charset="0"/>
              </a:rPr>
              <a:t>年龄：以</a:t>
            </a:r>
            <a:r>
              <a:rPr lang="en-US" altLang="zh-CN" sz="1800" b="1" spc="300" dirty="0">
                <a:solidFill>
                  <a:srgbClr val="3498DB"/>
                </a:solidFill>
                <a:latin typeface="Arial" panose="020B0604020202020204" pitchFamily="34" charset="0"/>
                <a:ea typeface="微软雅黑" panose="020B0503020204020204" pitchFamily="34" charset="-122"/>
                <a:cs typeface="+mn-ea"/>
                <a:sym typeface="Arial" panose="020B0604020202020204" pitchFamily="34" charset="0"/>
              </a:rPr>
              <a:t>19-60</a:t>
            </a:r>
            <a:r>
              <a:rPr lang="zh-CN" altLang="en-US" sz="1800" b="1" spc="300" dirty="0">
                <a:solidFill>
                  <a:srgbClr val="3498DB"/>
                </a:solidFill>
                <a:latin typeface="Arial" panose="020B0604020202020204" pitchFamily="34" charset="0"/>
                <a:ea typeface="微软雅黑" panose="020B0503020204020204" pitchFamily="34" charset="-122"/>
                <a:cs typeface="+mn-ea"/>
                <a:sym typeface="Arial" panose="020B0604020202020204" pitchFamily="34" charset="0"/>
              </a:rPr>
              <a:t>岁为主</a:t>
            </a:r>
            <a:endParaRPr lang="zh-CN" altLang="en-US" sz="1800" b="1" spc="300" dirty="0">
              <a:solidFill>
                <a:srgbClr val="3498D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标题 1"/>
          <p:cNvSpPr txBox="1"/>
          <p:nvPr>
            <p:custDataLst>
              <p:tags r:id="rId12"/>
            </p:custDataLst>
          </p:nvPr>
        </p:nvSpPr>
        <p:spPr>
          <a:xfrm>
            <a:off x="5438735" y="2934916"/>
            <a:ext cx="3238922" cy="339919"/>
          </a:xfrm>
          <a:prstGeom prst="rect">
            <a:avLst/>
          </a:prstGeom>
          <a:noFill/>
        </p:spPr>
        <p:txBody>
          <a:bodyPr wrap="square" lIns="90000" tIns="0" rIns="90000" bIns="46800" rtlCol="0">
            <a:normAutofit/>
          </a:bodyPr>
          <a:lstStyle>
            <a:defPPr>
              <a:defRPr lang="zh-CN"/>
            </a:defPPr>
            <a:lvl1pPr>
              <a:lnSpc>
                <a:spcPct val="130000"/>
              </a:lnSpc>
              <a:defRPr sz="1200"/>
            </a:lvl1pPr>
          </a:lstStyle>
          <a:p>
            <a:pPr>
              <a:lnSpc>
                <a:spcPct val="120000"/>
              </a:lnSpc>
            </a:pPr>
            <a:r>
              <a:rPr lang="zh-CN" altLang="en-US" sz="1600" spc="150" dirty="0">
                <a:latin typeface="Arial" panose="020B0604020202020204" pitchFamily="34" charset="0"/>
                <a:ea typeface="微软雅黑" panose="020B0503020204020204" pitchFamily="34" charset="-122"/>
                <a:sym typeface="Arial" panose="020B0604020202020204" pitchFamily="34" charset="0"/>
              </a:rPr>
              <a:t>19岁</a:t>
            </a:r>
            <a:r>
              <a:rPr lang="en-US" altLang="zh-CN" sz="1600" spc="150" dirty="0">
                <a:latin typeface="Arial" panose="020B0604020202020204" pitchFamily="34" charset="0"/>
                <a:ea typeface="微软雅黑" panose="020B0503020204020204" pitchFamily="34" charset="-122"/>
                <a:sym typeface="Arial" panose="020B0604020202020204" pitchFamily="34" charset="0"/>
              </a:rPr>
              <a:t>-60</a:t>
            </a:r>
            <a:r>
              <a:rPr lang="zh-CN" altLang="en-US" sz="1600" spc="150" dirty="0">
                <a:latin typeface="Arial" panose="020B0604020202020204" pitchFamily="34" charset="0"/>
                <a:ea typeface="微软雅黑" panose="020B0503020204020204" pitchFamily="34" charset="-122"/>
                <a:sym typeface="Arial" panose="020B0604020202020204" pitchFamily="34" charset="0"/>
              </a:rPr>
              <a:t>岁占比为</a:t>
            </a:r>
            <a:r>
              <a:rPr lang="en-US" altLang="zh-CN" sz="1600" spc="150" dirty="0">
                <a:latin typeface="Arial" panose="020B0604020202020204" pitchFamily="34" charset="0"/>
                <a:ea typeface="微软雅黑" panose="020B0503020204020204" pitchFamily="34" charset="-122"/>
                <a:sym typeface="Arial" panose="020B0604020202020204" pitchFamily="34" charset="0"/>
              </a:rPr>
              <a:t>79.34%</a:t>
            </a:r>
            <a:endParaRPr lang="en-US" altLang="zh-CN" sz="1600" spc="15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32" name="直接箭头连接符 31"/>
          <p:cNvCxnSpPr/>
          <p:nvPr>
            <p:custDataLst>
              <p:tags r:id="rId13"/>
            </p:custDataLst>
          </p:nvPr>
        </p:nvCxnSpPr>
        <p:spPr>
          <a:xfrm>
            <a:off x="4361633" y="1896729"/>
            <a:ext cx="945996" cy="0"/>
          </a:xfrm>
          <a:prstGeom prst="straightConnector1">
            <a:avLst/>
          </a:prstGeom>
          <a:ln>
            <a:solidFill>
              <a:sysClr val="window" lastClr="FFFFFF">
                <a:lumMod val="75000"/>
              </a:sysClr>
            </a:solidFill>
            <a:tailEnd type="triangle"/>
          </a:ln>
        </p:spPr>
        <p:style>
          <a:lnRef idx="1">
            <a:srgbClr val="1F74AD"/>
          </a:lnRef>
          <a:fillRef idx="0">
            <a:srgbClr val="1F74AD"/>
          </a:fillRef>
          <a:effectRef idx="0">
            <a:srgbClr val="1F74AD"/>
          </a:effectRef>
          <a:fontRef idx="minor">
            <a:srgbClr val="000000"/>
          </a:fontRef>
        </p:style>
      </p:cxnSp>
      <p:sp>
        <p:nvSpPr>
          <p:cNvPr id="31" name="圆角矩形 30"/>
          <p:cNvSpPr/>
          <p:nvPr>
            <p:custDataLst>
              <p:tags r:id="rId14"/>
            </p:custDataLst>
          </p:nvPr>
        </p:nvSpPr>
        <p:spPr>
          <a:xfrm rot="21116664">
            <a:off x="3614346" y="1567387"/>
            <a:ext cx="786823" cy="796342"/>
          </a:xfrm>
          <a:prstGeom prst="roundRect">
            <a:avLst>
              <a:gd name="adj" fmla="val 18567"/>
            </a:avLst>
          </a:prstGeom>
          <a:ln>
            <a:solidFill>
              <a:srgbClr val="1F74AD">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82500" lnSpcReduction="20000"/>
          </a:bodyPr>
          <a:lstStyle/>
          <a:p>
            <a:pPr algn="ctr">
              <a:lnSpc>
                <a:spcPct val="130000"/>
              </a:lnSpc>
            </a:pPr>
            <a:r>
              <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1</a:t>
            </a:r>
            <a:endParaRPr lang="en-US" altLang="zh-CN" sz="48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标题 1"/>
          <p:cNvSpPr txBox="1"/>
          <p:nvPr>
            <p:custDataLst>
              <p:tags r:id="rId15"/>
            </p:custDataLst>
          </p:nvPr>
        </p:nvSpPr>
        <p:spPr>
          <a:xfrm>
            <a:off x="5375275" y="1467485"/>
            <a:ext cx="3737610" cy="377190"/>
          </a:xfrm>
          <a:prstGeom prst="rect">
            <a:avLst/>
          </a:prstGeom>
          <a:noFill/>
        </p:spPr>
        <p:txBody>
          <a:bodyPr wrap="square" lIns="90000" tIns="46800" rIns="90000" bIns="0" rtlCol="0" anchor="b" anchorCtr="0">
            <a:normAutofit/>
          </a:bodyPr>
          <a:lstStyle>
            <a:defPPr>
              <a:defRPr lang="zh-CN"/>
            </a:defPPr>
            <a:lvl1pPr>
              <a:lnSpc>
                <a:spcPct val="130000"/>
              </a:lnSpc>
              <a:defRPr sz="1200"/>
            </a:lvl1pPr>
          </a:lstStyle>
          <a:p>
            <a:pPr>
              <a:lnSpc>
                <a:spcPct val="120000"/>
              </a:lnSpc>
            </a:pPr>
            <a:r>
              <a:rPr lang="zh-CN" altLang="en-US" sz="1800" b="1" spc="300" dirty="0">
                <a:solidFill>
                  <a:srgbClr val="1F74AD"/>
                </a:solidFill>
                <a:latin typeface="Arial" panose="020B0604020202020204" pitchFamily="34" charset="0"/>
                <a:ea typeface="微软雅黑" panose="020B0503020204020204" pitchFamily="34" charset="-122"/>
                <a:cs typeface="+mn-ea"/>
                <a:sym typeface="Arial" panose="020B0604020202020204" pitchFamily="34" charset="0"/>
              </a:rPr>
              <a:t>性别：参与度基本持平</a:t>
            </a:r>
            <a:endParaRPr lang="zh-CN" altLang="en-US" sz="1800" b="1" spc="300" dirty="0">
              <a:solidFill>
                <a:srgbClr val="1F74A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标题 1"/>
          <p:cNvSpPr txBox="1"/>
          <p:nvPr>
            <p:custDataLst>
              <p:tags r:id="rId16"/>
            </p:custDataLst>
          </p:nvPr>
        </p:nvSpPr>
        <p:spPr>
          <a:xfrm>
            <a:off x="5382895" y="1884680"/>
            <a:ext cx="4599940" cy="339725"/>
          </a:xfrm>
          <a:prstGeom prst="rect">
            <a:avLst/>
          </a:prstGeom>
          <a:noFill/>
        </p:spPr>
        <p:txBody>
          <a:bodyPr wrap="square" lIns="90000" tIns="0" rIns="90000" bIns="46800" rtlCol="0"/>
          <a:lstStyle>
            <a:defPPr>
              <a:defRPr lang="zh-CN"/>
            </a:defPPr>
            <a:lvl1pPr>
              <a:lnSpc>
                <a:spcPct val="130000"/>
              </a:lnSpc>
              <a:defRPr sz="1200"/>
            </a:lvl1pPr>
          </a:lstStyle>
          <a:p>
            <a:pPr>
              <a:lnSpc>
                <a:spcPct val="120000"/>
              </a:lnSpc>
            </a:pPr>
            <a:r>
              <a:rPr lang="zh-CN" altLang="en-US" sz="1400" spc="150" dirty="0">
                <a:latin typeface="Arial" panose="020B0604020202020204" pitchFamily="34" charset="0"/>
                <a:ea typeface="微软雅黑" panose="020B0503020204020204" pitchFamily="34" charset="-122"/>
                <a:sym typeface="Arial" panose="020B0604020202020204" pitchFamily="34" charset="0"/>
              </a:rPr>
              <a:t>参与调查的男网民占48.49%，女网民占51.51%。</a:t>
            </a:r>
            <a:endParaRPr lang="zh-CN" altLang="en-US" sz="1400" spc="15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custDataLst>
              <p:tags r:id="rId17"/>
            </p:custDataLst>
          </p:nvPr>
        </p:nvSpPr>
        <p:spPr>
          <a:xfrm>
            <a:off x="2027175" y="3358212"/>
            <a:ext cx="731645" cy="1417564"/>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圆角矩形 34"/>
          <p:cNvSpPr/>
          <p:nvPr>
            <p:custDataLst>
              <p:tags r:id="rId18"/>
            </p:custDataLst>
          </p:nvPr>
        </p:nvSpPr>
        <p:spPr>
          <a:xfrm>
            <a:off x="2035393" y="4672523"/>
            <a:ext cx="320100" cy="1606775"/>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custDataLst>
              <p:tags r:id="rId19"/>
            </p:custDataLst>
          </p:nvPr>
        </p:nvSpPr>
        <p:spPr>
          <a:xfrm rot="20318279">
            <a:off x="2508599" y="4646641"/>
            <a:ext cx="320100" cy="482531"/>
          </a:xfrm>
          <a:prstGeom prst="roundRect">
            <a:avLst>
              <a:gd name="adj" fmla="val 29625"/>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圆角矩形 36"/>
          <p:cNvSpPr/>
          <p:nvPr>
            <p:custDataLst>
              <p:tags r:id="rId20"/>
            </p:custDataLst>
          </p:nvPr>
        </p:nvSpPr>
        <p:spPr>
          <a:xfrm>
            <a:off x="2561848" y="4945622"/>
            <a:ext cx="328271" cy="1321174"/>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37"/>
          <p:cNvSpPr/>
          <p:nvPr>
            <p:custDataLst>
              <p:tags r:id="rId21"/>
            </p:custDataLst>
          </p:nvPr>
        </p:nvSpPr>
        <p:spPr>
          <a:xfrm rot="3224468">
            <a:off x="2762847" y="2442649"/>
            <a:ext cx="291498" cy="1385613"/>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圆角矩形 38"/>
          <p:cNvSpPr/>
          <p:nvPr>
            <p:custDataLst>
              <p:tags r:id="rId22"/>
            </p:custDataLst>
          </p:nvPr>
        </p:nvSpPr>
        <p:spPr>
          <a:xfrm rot="3531662">
            <a:off x="3067326" y="2612232"/>
            <a:ext cx="291582" cy="1385613"/>
          </a:xfrm>
          <a:prstGeom prst="roundRect">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baseline="-250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custDataLst>
              <p:tags r:id="rId23"/>
            </p:custDataLst>
          </p:nvPr>
        </p:nvSpPr>
        <p:spPr>
          <a:xfrm>
            <a:off x="2029974" y="2502116"/>
            <a:ext cx="820301" cy="820301"/>
          </a:xfrm>
          <a:prstGeom prst="ellipse">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p14:flip dir="r"/>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3764915" y="515620"/>
            <a:ext cx="473583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网民常用的网络服务</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4" name="文本框 3"/>
          <p:cNvSpPr txBox="1"/>
          <p:nvPr/>
        </p:nvSpPr>
        <p:spPr>
          <a:xfrm>
            <a:off x="1880870" y="5261610"/>
            <a:ext cx="9355455" cy="398780"/>
          </a:xfrm>
          <a:prstGeom prst="rect">
            <a:avLst/>
          </a:prstGeom>
          <a:noFill/>
        </p:spPr>
        <p:txBody>
          <a:bodyPr wrap="square" rtlCol="0">
            <a:spAutoFit/>
          </a:bodyPr>
          <a:lstStyle/>
          <a:p>
            <a:pPr algn="l"/>
            <a:r>
              <a:rPr lang="zh-CN" altLang="en-US" sz="2000" b="1"/>
              <a:t>与去年相比，北京网民各个常用的网络服务都呈上升趋势。</a:t>
            </a:r>
            <a:endParaRPr lang="zh-CN" altLang="en-US" sz="2000" b="1"/>
          </a:p>
        </p:txBody>
      </p:sp>
      <p:graphicFrame>
        <p:nvGraphicFramePr>
          <p:cNvPr id="6" name="图表 5"/>
          <p:cNvGraphicFramePr/>
          <p:nvPr/>
        </p:nvGraphicFramePr>
        <p:xfrm>
          <a:off x="776605" y="1099185"/>
          <a:ext cx="10638155" cy="405511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3464560" y="469265"/>
            <a:ext cx="473583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网民安全认知</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100" name="文本框 99"/>
          <p:cNvSpPr txBox="1"/>
          <p:nvPr/>
        </p:nvSpPr>
        <p:spPr>
          <a:xfrm>
            <a:off x="1478915" y="4483735"/>
            <a:ext cx="9648190" cy="2374265"/>
          </a:xfrm>
          <a:prstGeom prst="rect">
            <a:avLst/>
          </a:prstGeom>
          <a:noFill/>
          <a:ln w="9525">
            <a:noFill/>
          </a:ln>
        </p:spPr>
        <p:txBody>
          <a:bodyPr wrap="square">
            <a:noAutofit/>
          </a:bodyPr>
          <a:lstStyle/>
          <a:p>
            <a:pPr indent="304800">
              <a:lnSpc>
                <a:spcPct val="150000"/>
              </a:lnSpc>
            </a:pPr>
            <a:endParaRPr lang="zh-CN" sz="1400" b="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nSpc>
                <a:spcPct val="150000"/>
              </a:lnSpc>
            </a:pP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相比</a:t>
            </a:r>
            <a:r>
              <a:rPr lang="zh-CN"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，公众网民有不安全的网络行为</a:t>
            </a:r>
            <a:r>
              <a:rPr lang="en-US" altLang="zh-CN"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在公共场所登录</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Wi-Fi</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比列比</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增加了</a:t>
            </a:r>
            <a:r>
              <a:rPr lang="en-US" altLang="zh-C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6.58%</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网民注册网络账户时使用手机号、身份证号码等个人信息</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增加了</a:t>
            </a:r>
            <a:r>
              <a:rPr lang="en-US" altLang="zh-C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4.39%</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网民没有做过以上行为</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提升了</a:t>
            </a:r>
            <a:r>
              <a:rPr lang="en-US" altLang="zh-C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4.39%</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网民没有做过以上行为</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减少了</a:t>
            </a:r>
            <a:r>
              <a:rPr lang="en-US" altLang="zh-C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0.54%</a:t>
            </a:r>
            <a:r>
              <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5" name="图表 4"/>
          <p:cNvGraphicFramePr/>
          <p:nvPr/>
        </p:nvGraphicFramePr>
        <p:xfrm>
          <a:off x="1708150" y="1052830"/>
          <a:ext cx="9606915" cy="370586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917065" y="493395"/>
            <a:ext cx="755142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pPr>
            <a:r>
              <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rPr>
              <a:t>网络安全态势与网络安全感认知</a:t>
            </a:r>
            <a:endParaRPr lang="zh-CN" altLang="en-US" sz="3200" b="1" dirty="0">
              <a:solidFill>
                <a:schemeClr val="tx1">
                  <a:lumMod val="75000"/>
                  <a:lumOff val="25000"/>
                </a:schemeClr>
              </a:solidFill>
              <a:latin typeface="Arial" panose="020B0604020202020204" pitchFamily="34" charset="0"/>
              <a:cs typeface="+mn-ea"/>
              <a:sym typeface="Arial" panose="020B0604020202020204" pitchFamily="34" charset="0"/>
            </a:endParaRPr>
          </a:p>
        </p:txBody>
      </p:sp>
      <p:sp>
        <p:nvSpPr>
          <p:cNvPr id="100" name="文本框 99"/>
          <p:cNvSpPr txBox="1"/>
          <p:nvPr/>
        </p:nvSpPr>
        <p:spPr>
          <a:xfrm>
            <a:off x="1153795" y="4218305"/>
            <a:ext cx="9856470" cy="1753235"/>
          </a:xfrm>
          <a:prstGeom prst="rect">
            <a:avLst/>
          </a:prstGeom>
          <a:noFill/>
          <a:ln w="9525">
            <a:noFill/>
          </a:ln>
        </p:spPr>
        <p:txBody>
          <a:bodyPr wrap="square">
            <a:spAutoFit/>
          </a:bodyPr>
          <a:lstStyle/>
          <a:p>
            <a:pPr indent="304800">
              <a:lnSpc>
                <a:spcPct val="150000"/>
              </a:lnSpc>
            </a:pPr>
            <a:r>
              <a:rPr lang="zh-CN" altLang="en-US" b="0">
                <a:latin typeface="微软雅黑" panose="020B0503020204020204" pitchFamily="34" charset="-122"/>
                <a:ea typeface="微软雅黑" panose="020B0503020204020204" pitchFamily="34" charset="-122"/>
              </a:rPr>
              <a:t>网络安全态势依然严峻：第一网络骚扰行为（垃圾邮件、垃圾短信、骚扰电话、弹窗广告等；第二违法有害信息（淫秽色情、网络赌博、网络谣言等）；第三是危害数据安全（过度采集、个人信息泄露、个人信息滥用或盗用；第四是利用网络实施违法犯罪（融网络诈骗、电信网络诈骗、网络支付诈骗等）</a:t>
            </a:r>
            <a:endParaRPr lang="zh-CN" altLang="en-US" b="0">
              <a:latin typeface="微软雅黑" panose="020B0503020204020204" pitchFamily="34" charset="-122"/>
              <a:ea typeface="微软雅黑" panose="020B0503020204020204" pitchFamily="34" charset="-122"/>
            </a:endParaRPr>
          </a:p>
        </p:txBody>
      </p:sp>
      <p:sp>
        <p:nvSpPr>
          <p:cNvPr id="21" name="文本框 20"/>
          <p:cNvSpPr txBox="1"/>
          <p:nvPr/>
        </p:nvSpPr>
        <p:spPr>
          <a:xfrm>
            <a:off x="1260475" y="2359660"/>
            <a:ext cx="1992630" cy="922020"/>
          </a:xfrm>
          <a:prstGeom prst="rect">
            <a:avLst/>
          </a:prstGeom>
          <a:noFill/>
        </p:spPr>
        <p:txBody>
          <a:bodyPr wrap="square" rtlCol="0">
            <a:spAutoFit/>
          </a:bodyPr>
          <a:lstStyle/>
          <a:p>
            <a:r>
              <a:rPr lang="zh-CN" altLang="en-US"/>
              <a:t>安全感的变化</a:t>
            </a:r>
            <a:r>
              <a:rPr lang="en-US" altLang="zh-CN"/>
              <a:t>2022</a:t>
            </a:r>
            <a:r>
              <a:rPr lang="zh-CN" altLang="en-US"/>
              <a:t>年整体比</a:t>
            </a:r>
            <a:r>
              <a:rPr lang="en-US" altLang="zh-CN"/>
              <a:t>2021</a:t>
            </a:r>
            <a:r>
              <a:rPr lang="zh-CN" altLang="en-US"/>
              <a:t>年</a:t>
            </a:r>
            <a:r>
              <a:rPr lang="zh-CN" altLang="en-US"/>
              <a:t>有所降低</a:t>
            </a:r>
            <a:endParaRPr lang="zh-CN" altLang="en-US"/>
          </a:p>
        </p:txBody>
      </p:sp>
      <p:graphicFrame>
        <p:nvGraphicFramePr>
          <p:cNvPr id="19" name="图表 18"/>
          <p:cNvGraphicFramePr/>
          <p:nvPr/>
        </p:nvGraphicFramePr>
        <p:xfrm>
          <a:off x="3810000" y="1204595"/>
          <a:ext cx="7421245" cy="3014345"/>
        </p:xfrm>
        <a:graphic>
          <a:graphicData uri="http://schemas.openxmlformats.org/drawingml/2006/chart">
            <c:chart xmlns:c="http://schemas.openxmlformats.org/drawingml/2006/chart" xmlns:r="http://schemas.openxmlformats.org/officeDocument/2006/relationships" r:id="rId1"/>
          </a:graphicData>
        </a:graphic>
      </p:graphicFrame>
      <p:sp>
        <p:nvSpPr>
          <p:cNvPr id="49" name="右箭头 48"/>
          <p:cNvSpPr/>
          <p:nvPr/>
        </p:nvSpPr>
        <p:spPr>
          <a:xfrm>
            <a:off x="3154680" y="2524125"/>
            <a:ext cx="491490" cy="44069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ustDataLst>
      <p:tags r:id="rId2"/>
    </p:custDataLst>
  </p:cSld>
  <p:clrMapOvr>
    <a:masterClrMapping/>
  </p:clrMapOvr>
  <p:transition spd="med">
    <p:pull/>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0.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4"/>
  <p:tag name="KSO_WM_UNIT_ID" val="diagram160811_5*r_v*1_4"/>
  <p:tag name="KSO_WM_UNIT_CLEAR" val="1"/>
  <p:tag name="KSO_WM_UNIT_LAYERLEVEL" val="1_1"/>
  <p:tag name="KSO_WM_UNIT_DIAGRAM_CONTRAST_TITLE_CNT" val="3"/>
  <p:tag name="KSO_WM_UNIT_DIAGRAM_DIMENSION_TITLE_CNT" val="2"/>
  <p:tag name="KSO_WM_UNIT_VALUE" val="24"/>
  <p:tag name="KSO_WM_UNIT_HIGHLIGHT" val="0"/>
  <p:tag name="KSO_WM_UNIT_COMPATIBLE" val="0"/>
  <p:tag name="KSO_WM_UNIT_PRESET_TEXT_INDEX" val="3"/>
  <p:tag name="KSO_WM_UNIT_PRESET_TEXT_LEN" val="24"/>
  <p:tag name="KSO_WM_DIAGRAM_GROUP_CODE" val="r1-1"/>
</p:tagLst>
</file>

<file path=ppt/tags/tag101.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2"/>
  <p:tag name="KSO_WM_UNIT_ID" val="diagram160811_5*r_i*1_2"/>
  <p:tag name="KSO_WM_UNIT_CLEAR" val="1"/>
  <p:tag name="KSO_WM_UNIT_LAYERLEVEL" val="1_1"/>
  <p:tag name="KSO_WM_DIAGRAM_GROUP_CODE" val="r1-1"/>
  <p:tag name="KSO_WM_UNIT_DIAGRAM_CONTRAST_TITLE_CNT" val="3"/>
  <p:tag name="KSO_WM_UNIT_DIAGRAM_DIMENSION_TITLE_CNT" val="2"/>
  <p:tag name="KSO_WM_UNIT_FILL_FORE_SCHEMECOLOR_INDEX" val="5"/>
  <p:tag name="KSO_WM_UNIT_FILL_TYPE" val="1"/>
</p:tagLst>
</file>

<file path=ppt/tags/tag102.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3"/>
  <p:tag name="KSO_WM_UNIT_ID" val="diagram160811_5*r_i*1_3"/>
  <p:tag name="KSO_WM_UNIT_CLEAR" val="1"/>
  <p:tag name="KSO_WM_UNIT_LAYERLEVEL" val="1_1"/>
  <p:tag name="KSO_WM_DIAGRAM_GROUP_CODE" val="r1-1"/>
  <p:tag name="KSO_WM_UNIT_DIAGRAM_CONTRAST_TITLE_CNT" val="3"/>
  <p:tag name="KSO_WM_UNIT_DIAGRAM_DIMENSION_TITLE_CNT" val="2"/>
  <p:tag name="KSO_WM_UNIT_FILL_FORE_SCHEMECOLOR_INDEX" val="7"/>
  <p:tag name="KSO_WM_UNIT_FILL_TYPE" val="1"/>
</p:tagLst>
</file>

<file path=ppt/tags/tag103.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t"/>
  <p:tag name="KSO_WM_UNIT_INDEX" val="1_2"/>
  <p:tag name="KSO_WM_UNIT_ID" val="diagram160811_5*r_t*1_2"/>
  <p:tag name="KSO_WM_UNIT_CLEAR" val="1"/>
  <p:tag name="KSO_WM_UNIT_LAYERLEVEL" val="1_1"/>
  <p:tag name="KSO_WM_UNIT_DIAGRAM_CONTRAST_TITLE_CNT" val="3"/>
  <p:tag name="KSO_WM_UNIT_DIAGRAM_DIMENSION_TITLE_CNT" val="2"/>
  <p:tag name="KSO_WM_UNIT_VALUE" val="8"/>
  <p:tag name="KSO_WM_UNIT_HIGHLIGHT" val="0"/>
  <p:tag name="KSO_WM_UNIT_COMPATIBLE" val="0"/>
  <p:tag name="KSO_WM_UNIT_PRESET_TEXT_INDEX" val="3"/>
  <p:tag name="KSO_WM_UNIT_PRESET_TEXT_LEN" val="12"/>
  <p:tag name="KSO_WM_DIAGRAM_GROUP_CODE" val="r1-1"/>
  <p:tag name="KSO_WM_UNIT_FILL_FORE_SCHEMECOLOR_INDEX" val="14"/>
  <p:tag name="KSO_WM_UNIT_FILL_TYPE" val="1"/>
  <p:tag name="KSO_WM_UNIT_TEXT_FILL_FORE_SCHEMECOLOR_INDEX" val="14"/>
  <p:tag name="KSO_WM_UNIT_TEXT_FILL_TYPE" val="1"/>
</p:tagLst>
</file>

<file path=ppt/tags/tag104.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2"/>
  <p:tag name="KSO_WM_UNIT_ID" val="diagram160811_5*r_v*1_2"/>
  <p:tag name="KSO_WM_UNIT_CLEAR" val="1"/>
  <p:tag name="KSO_WM_UNIT_LAYERLEVEL" val="1_1"/>
  <p:tag name="KSO_WM_UNIT_DIAGRAM_CONTRAST_TITLE_CNT" val="3"/>
  <p:tag name="KSO_WM_UNIT_DIAGRAM_DIMENSION_TITLE_CNT" val="2"/>
  <p:tag name="KSO_WM_UNIT_VALUE" val="24"/>
  <p:tag name="KSO_WM_UNIT_HIGHLIGHT" val="0"/>
  <p:tag name="KSO_WM_UNIT_COMPATIBLE" val="0"/>
  <p:tag name="KSO_WM_UNIT_PRESET_TEXT_INDEX" val="3"/>
  <p:tag name="KSO_WM_UNIT_PRESET_TEXT_LEN" val="24"/>
  <p:tag name="KSO_WM_DIAGRAM_GROUP_CODE" val="r1-1"/>
</p:tagLst>
</file>

<file path=ppt/tags/tag105.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4"/>
  <p:tag name="KSO_WM_UNIT_ID" val="diagram160811_5*r_i*1_4"/>
  <p:tag name="KSO_WM_UNIT_CLEAR" val="1"/>
  <p:tag name="KSO_WM_UNIT_LAYERLEVEL" val="1_1"/>
  <p:tag name="KSO_WM_DIAGRAM_GROUP_CODE" val="r1-1"/>
  <p:tag name="KSO_WM_UNIT_DIAGRAM_CONTRAST_TITLE_CNT" val="3"/>
  <p:tag name="KSO_WM_UNIT_DIAGRAM_DIMENSION_TITLE_CNT" val="2"/>
  <p:tag name="KSO_WM_UNIT_FILL_FORE_SCHEMECOLOR_INDEX" val="7"/>
  <p:tag name="KSO_WM_UNIT_FILL_TYPE" val="1"/>
</p:tagLst>
</file>

<file path=ppt/tags/tag106.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5"/>
  <p:tag name="KSO_WM_UNIT_ID" val="diagram160811_5*r_i*1_5"/>
  <p:tag name="KSO_WM_UNIT_CLEAR" val="1"/>
  <p:tag name="KSO_WM_UNIT_LAYERLEVEL" val="1_1"/>
  <p:tag name="KSO_WM_DIAGRAM_GROUP_CODE" val="r1-1"/>
  <p:tag name="KSO_WM_UNIT_DIAGRAM_CONTRAST_TITLE_CNT" val="3"/>
  <p:tag name="KSO_WM_UNIT_DIAGRAM_DIMENSION_TITLE_CNT" val="2"/>
  <p:tag name="KSO_WM_UNIT_FILL_FORE_SCHEMECOLOR_INDEX" val="8"/>
  <p:tag name="KSO_WM_UNIT_FILL_TYPE" val="1"/>
</p:tagLst>
</file>

<file path=ppt/tags/tag107.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t"/>
  <p:tag name="KSO_WM_UNIT_INDEX" val="1_3"/>
  <p:tag name="KSO_WM_UNIT_ID" val="diagram160811_5*r_t*1_3"/>
  <p:tag name="KSO_WM_UNIT_CLEAR" val="1"/>
  <p:tag name="KSO_WM_UNIT_LAYERLEVEL" val="1_1"/>
  <p:tag name="KSO_WM_UNIT_DIAGRAM_CONTRAST_TITLE_CNT" val="3"/>
  <p:tag name="KSO_WM_UNIT_DIAGRAM_DIMENSION_TITLE_CNT" val="2"/>
  <p:tag name="KSO_WM_UNIT_VALUE" val="8"/>
  <p:tag name="KSO_WM_UNIT_HIGHLIGHT" val="0"/>
  <p:tag name="KSO_WM_UNIT_COMPATIBLE" val="0"/>
  <p:tag name="KSO_WM_UNIT_PRESET_TEXT_INDEX" val="3"/>
  <p:tag name="KSO_WM_UNIT_PRESET_TEXT_LEN" val="12"/>
  <p:tag name="KSO_WM_DIAGRAM_GROUP_CODE" val="r1-1"/>
  <p:tag name="KSO_WM_UNIT_FILL_FORE_SCHEMECOLOR_INDEX" val="14"/>
  <p:tag name="KSO_WM_UNIT_FILL_TYPE" val="1"/>
  <p:tag name="KSO_WM_UNIT_TEXT_FILL_FORE_SCHEMECOLOR_INDEX" val="14"/>
  <p:tag name="KSO_WM_UNIT_TEXT_FILL_TYPE" val="1"/>
</p:tagLst>
</file>

<file path=ppt/tags/tag108.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3"/>
  <p:tag name="KSO_WM_UNIT_ID" val="diagram160811_5*r_v*1_3"/>
  <p:tag name="KSO_WM_UNIT_CLEAR" val="1"/>
  <p:tag name="KSO_WM_UNIT_LAYERLEVEL" val="1_1"/>
  <p:tag name="KSO_WM_UNIT_DIAGRAM_CONTRAST_TITLE_CNT" val="3"/>
  <p:tag name="KSO_WM_UNIT_DIAGRAM_DIMENSION_TITLE_CNT" val="2"/>
  <p:tag name="KSO_WM_UNIT_VALUE" val="24"/>
  <p:tag name="KSO_WM_UNIT_HIGHLIGHT" val="0"/>
  <p:tag name="KSO_WM_UNIT_COMPATIBLE" val="0"/>
  <p:tag name="KSO_WM_UNIT_PRESET_TEXT_INDEX" val="3"/>
  <p:tag name="KSO_WM_UNIT_PRESET_TEXT_LEN" val="24"/>
  <p:tag name="KSO_WM_DIAGRAM_GROUP_CODE" val="r1-1"/>
</p:tagLst>
</file>

<file path=ppt/tags/tag109.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6"/>
  <p:tag name="KSO_WM_UNIT_ID" val="diagram160811_5*r_i*1_6"/>
  <p:tag name="KSO_WM_UNIT_CLEAR" val="1"/>
  <p:tag name="KSO_WM_UNIT_LAYERLEVEL" val="1_1"/>
  <p:tag name="KSO_WM_DIAGRAM_GROUP_CODE" val="r1-1"/>
  <p:tag name="KSO_WM_UNIT_DIAGRAM_CONTRAST_TITLE_CNT" val="3"/>
  <p:tag name="KSO_WM_UNIT_DIAGRAM_DIMENSION_TITLE_CNT" val="2"/>
  <p:tag name="KSO_WM_UNIT_FILL_FORE_SCHEMECOLOR_INDEX" val="8"/>
  <p:tag name="KSO_WM_UNIT_FILL_TYPE" val="1"/>
</p:tagLst>
</file>

<file path=ppt/tags/tag11.xml><?xml version="1.0" encoding="utf-8"?>
<p:tagLst xmlns:p="http://schemas.openxmlformats.org/presentationml/2006/main">
  <p:tag name="KSO_WM_TEMPLATE_CATEGORY" val="diagram"/>
  <p:tag name="KSO_WM_TEMPLATE_INDEX" val="160823"/>
  <p:tag name="KSO_WM_UNIT_TYPE" val="a"/>
  <p:tag name="KSO_WM_UNIT_INDEX" val="1"/>
  <p:tag name="KSO_WM_UNIT_ID" val="diagram160823_1*a*1"/>
  <p:tag name="KSO_WM_UNIT_LAYERLEVEL" val="1"/>
  <p:tag name="KSO_WM_UNIT_VALUE" val="64"/>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110.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t"/>
  <p:tag name="KSO_WM_UNIT_INDEX" val="1_1"/>
  <p:tag name="KSO_WM_UNIT_ID" val="diagram160811_5*r_t*1_1"/>
  <p:tag name="KSO_WM_UNIT_CLEAR" val="1"/>
  <p:tag name="KSO_WM_UNIT_LAYERLEVEL" val="1_1"/>
  <p:tag name="KSO_WM_UNIT_DIAGRAM_CONTRAST_TITLE_CNT" val="3"/>
  <p:tag name="KSO_WM_UNIT_DIAGRAM_DIMENSION_TITLE_CNT" val="2"/>
  <p:tag name="KSO_WM_UNIT_VALUE" val="8"/>
  <p:tag name="KSO_WM_UNIT_HIGHLIGHT" val="0"/>
  <p:tag name="KSO_WM_UNIT_COMPATIBLE" val="0"/>
  <p:tag name="KSO_WM_UNIT_PRESET_TEXT_INDEX" val="3"/>
  <p:tag name="KSO_WM_UNIT_PRESET_TEXT_LEN" val="12"/>
  <p:tag name="KSO_WM_DIAGRAM_GROUP_CODE" val="r1-1"/>
  <p:tag name="KSO_WM_UNIT_FILL_FORE_SCHEMECOLOR_INDEX" val="14"/>
  <p:tag name="KSO_WM_UNIT_FILL_TYPE" val="1"/>
  <p:tag name="KSO_WM_UNIT_TEXT_FILL_FORE_SCHEMECOLOR_INDEX" val="14"/>
  <p:tag name="KSO_WM_UNIT_TEXT_FILL_TYPE" val="1"/>
</p:tagLst>
</file>

<file path=ppt/tags/tag111.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4"/>
  <p:tag name="KSO_WM_UNIT_ID" val="diagram160811_5*r_v*1_4"/>
  <p:tag name="KSO_WM_UNIT_CLEAR" val="1"/>
  <p:tag name="KSO_WM_UNIT_LAYERLEVEL" val="1_1"/>
  <p:tag name="KSO_WM_UNIT_DIAGRAM_CONTRAST_TITLE_CNT" val="3"/>
  <p:tag name="KSO_WM_UNIT_DIAGRAM_DIMENSION_TITLE_CNT" val="2"/>
  <p:tag name="KSO_WM_UNIT_VALUE" val="24"/>
  <p:tag name="KSO_WM_UNIT_HIGHLIGHT" val="0"/>
  <p:tag name="KSO_WM_UNIT_COMPATIBLE" val="0"/>
  <p:tag name="KSO_WM_UNIT_PRESET_TEXT_INDEX" val="3"/>
  <p:tag name="KSO_WM_UNIT_PRESET_TEXT_LEN" val="24"/>
  <p:tag name="KSO_WM_DIAGRAM_GROUP_CODE" val="r1-1"/>
</p:tagLst>
</file>

<file path=ppt/tags/tag112.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4"/>
  <p:tag name="KSO_WM_UNIT_ID" val="diagram160811_5*r_v*1_4"/>
  <p:tag name="KSO_WM_UNIT_CLEAR" val="1"/>
  <p:tag name="KSO_WM_UNIT_LAYERLEVEL" val="1_1"/>
  <p:tag name="KSO_WM_UNIT_DIAGRAM_CONTRAST_TITLE_CNT" val="3"/>
  <p:tag name="KSO_WM_UNIT_DIAGRAM_DIMENSION_TITLE_CNT" val="2"/>
  <p:tag name="KSO_WM_UNIT_VALUE" val="24"/>
  <p:tag name="KSO_WM_UNIT_HIGHLIGHT" val="0"/>
  <p:tag name="KSO_WM_UNIT_COMPATIBLE" val="0"/>
  <p:tag name="KSO_WM_UNIT_PRESET_TEXT_INDEX" val="3"/>
  <p:tag name="KSO_WM_UNIT_PRESET_TEXT_LEN" val="24"/>
  <p:tag name="KSO_WM_DIAGRAM_GROUP_CODE" val="r1-1"/>
</p:tagLst>
</file>

<file path=ppt/tags/tag113.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t"/>
  <p:tag name="KSO_WM_UNIT_INDEX" val="1_1"/>
  <p:tag name="KSO_WM_UNIT_ID" val="diagram160811_5*r_t*1_1"/>
  <p:tag name="KSO_WM_UNIT_CLEAR" val="1"/>
  <p:tag name="KSO_WM_UNIT_LAYERLEVEL" val="1_1"/>
  <p:tag name="KSO_WM_UNIT_DIAGRAM_CONTRAST_TITLE_CNT" val="3"/>
  <p:tag name="KSO_WM_UNIT_DIAGRAM_DIMENSION_TITLE_CNT" val="2"/>
  <p:tag name="KSO_WM_UNIT_VALUE" val="8"/>
  <p:tag name="KSO_WM_UNIT_HIGHLIGHT" val="0"/>
  <p:tag name="KSO_WM_UNIT_COMPATIBLE" val="0"/>
  <p:tag name="KSO_WM_UNIT_PRESET_TEXT_INDEX" val="3"/>
  <p:tag name="KSO_WM_UNIT_PRESET_TEXT_LEN" val="12"/>
  <p:tag name="KSO_WM_DIAGRAM_GROUP_CODE" val="r1-1"/>
  <p:tag name="KSO_WM_UNIT_FILL_FORE_SCHEMECOLOR_INDEX" val="14"/>
  <p:tag name="KSO_WM_UNIT_FILL_TYPE" val="1"/>
  <p:tag name="KSO_WM_UNIT_TEXT_FILL_FORE_SCHEMECOLOR_INDEX" val="14"/>
  <p:tag name="KSO_WM_UNIT_TEXT_FILL_TYPE" val="1"/>
</p:tagLst>
</file>

<file path=ppt/tags/tag114.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t"/>
  <p:tag name="KSO_WM_UNIT_INDEX" val="1_1"/>
  <p:tag name="KSO_WM_UNIT_ID" val="diagram160811_5*r_t*1_1"/>
  <p:tag name="KSO_WM_UNIT_CLEAR" val="1"/>
  <p:tag name="KSO_WM_UNIT_LAYERLEVEL" val="1_1"/>
  <p:tag name="KSO_WM_UNIT_DIAGRAM_CONTRAST_TITLE_CNT" val="3"/>
  <p:tag name="KSO_WM_UNIT_DIAGRAM_DIMENSION_TITLE_CNT" val="2"/>
  <p:tag name="KSO_WM_UNIT_VALUE" val="8"/>
  <p:tag name="KSO_WM_UNIT_HIGHLIGHT" val="0"/>
  <p:tag name="KSO_WM_UNIT_COMPATIBLE" val="0"/>
  <p:tag name="KSO_WM_UNIT_PRESET_TEXT_INDEX" val="3"/>
  <p:tag name="KSO_WM_UNIT_PRESET_TEXT_LEN" val="12"/>
  <p:tag name="KSO_WM_DIAGRAM_GROUP_CODE" val="r1-1"/>
  <p:tag name="KSO_WM_UNIT_FILL_FORE_SCHEMECOLOR_INDEX" val="14"/>
  <p:tag name="KSO_WM_UNIT_FILL_TYPE" val="1"/>
  <p:tag name="KSO_WM_UNIT_TEXT_FILL_FORE_SCHEMECOLOR_INDEX" val="14"/>
  <p:tag name="KSO_WM_UNIT_TEXT_FILL_TYPE" val="1"/>
</p:tagLst>
</file>

<file path=ppt/tags/tag115.xml><?xml version="1.0" encoding="utf-8"?>
<p:tagLst xmlns:p="http://schemas.openxmlformats.org/presentationml/2006/main">
  <p:tag name="KSO_WM_TAG_VERSION" val="1.0"/>
  <p:tag name="KSO_WM_BEAUTIFY_FLAG" val="#wm#"/>
  <p:tag name="KSO_WM_UNIT_ID" val="diagram433_2*m_i*1_1"/>
  <p:tag name="KSO_WM_TEMPLATE_CATEGORY" val="diagram"/>
  <p:tag name="KSO_WM_TEMPLATE_INDEX" val="433"/>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Lst>
</file>

<file path=ppt/tags/tag116.xml><?xml version="1.0" encoding="utf-8"?>
<p:tagLst xmlns:p="http://schemas.openxmlformats.org/presentationml/2006/main">
  <p:tag name="KSO_WM_TAG_VERSION" val="1.0"/>
  <p:tag name="KSO_WM_BEAUTIFY_FLAG" val="#wm#"/>
  <p:tag name="KSO_WM_UNIT_TYPE" val="i"/>
  <p:tag name="KSO_WM_UNIT_ID" val="diagram433_2*i*2"/>
  <p:tag name="KSO_WM_TEMPLATE_CATEGORY" val="diagram"/>
  <p:tag name="KSO_WM_TEMPLATE_INDEX" val="433"/>
  <p:tag name="KSO_WM_UNIT_INDEX" val="2"/>
</p:tagLst>
</file>

<file path=ppt/tags/tag117.xml><?xml version="1.0" encoding="utf-8"?>
<p:tagLst xmlns:p="http://schemas.openxmlformats.org/presentationml/2006/main">
  <p:tag name="KSO_WM_TAG_VERSION" val="1.0"/>
  <p:tag name="KSO_WM_BEAUTIFY_FLAG" val="#wm#"/>
  <p:tag name="KSO_WM_UNIT_ID" val="diagram433_2*m_h_f*1_1_1"/>
  <p:tag name="KSO_WM_TEMPLATE_CATEGORY" val="diagram"/>
  <p:tag name="KSO_WM_TEMPLATE_INDEX" val="433"/>
  <p:tag name="KSO_WM_UNIT_TYPE" val="m_h_f"/>
  <p:tag name="KSO_WM_UNIT_INDEX" val="1_1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5"/>
  <p:tag name="KSO_WM_UNIT_FILL_TYPE" val="1"/>
  <p:tag name="KSO_WM_UNIT_TEXT_FILL_FORE_SCHEMECOLOR_INDEX" val="5"/>
  <p:tag name="KSO_WM_UNIT_TEXT_FILL_TYPE" val="1"/>
</p:tagLst>
</file>

<file path=ppt/tags/tag118.xml><?xml version="1.0" encoding="utf-8"?>
<p:tagLst xmlns:p="http://schemas.openxmlformats.org/presentationml/2006/main">
  <p:tag name="KSO_WM_TAG_VERSION" val="1.0"/>
  <p:tag name="KSO_WM_BEAUTIFY_FLAG" val="#wm#"/>
  <p:tag name="KSO_WM_UNIT_ID" val="diagram433_2*m_i*1_2"/>
  <p:tag name="KSO_WM_TEMPLATE_CATEGORY" val="diagram"/>
  <p:tag name="KSO_WM_TEMPLATE_INDEX" val="433"/>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119.xml><?xml version="1.0" encoding="utf-8"?>
<p:tagLst xmlns:p="http://schemas.openxmlformats.org/presentationml/2006/main">
  <p:tag name="KSO_WM_TAG_VERSION" val="1.0"/>
  <p:tag name="KSO_WM_BEAUTIFY_FLAG" val="#wm#"/>
  <p:tag name="KSO_WM_UNIT_ID" val="diagram433_2*m_i*1_3"/>
  <p:tag name="KSO_WM_TEMPLATE_CATEGORY" val="diagram"/>
  <p:tag name="KSO_WM_TEMPLATE_INDEX" val="43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12.xml><?xml version="1.0" encoding="utf-8"?>
<p:tagLst xmlns:p="http://schemas.openxmlformats.org/presentationml/2006/main">
  <p:tag name="KSO_WM_SLIDE_ITEM_CNT" val="3"/>
</p:tagLst>
</file>

<file path=ppt/tags/tag120.xml><?xml version="1.0" encoding="utf-8"?>
<p:tagLst xmlns:p="http://schemas.openxmlformats.org/presentationml/2006/main">
  <p:tag name="KSO_WM_TAG_VERSION" val="1.0"/>
  <p:tag name="KSO_WM_BEAUTIFY_FLAG" val="#wm#"/>
  <p:tag name="KSO_WM_UNIT_ID" val="diagram433_2*m_i*1_4"/>
  <p:tag name="KSO_WM_TEMPLATE_CATEGORY" val="diagram"/>
  <p:tag name="KSO_WM_TEMPLATE_INDEX" val="433"/>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121.xml><?xml version="1.0" encoding="utf-8"?>
<p:tagLst xmlns:p="http://schemas.openxmlformats.org/presentationml/2006/main">
  <p:tag name="KSO_WM_TAG_VERSION" val="1.0"/>
  <p:tag name="KSO_WM_BEAUTIFY_FLAG" val="#wm#"/>
  <p:tag name="KSO_WM_UNIT_ID" val="diagram433_2*m_h_a*1_1_1"/>
  <p:tag name="KSO_WM_TEMPLATE_CATEGORY" val="diagram"/>
  <p:tag name="KSO_WM_TEMPLATE_INDEX" val="433"/>
  <p:tag name="KSO_WM_UNIT_TYPE" val="m_h_a"/>
  <p:tag name="KSO_WM_UNIT_INDEX" val="1_1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22.xml><?xml version="1.0" encoding="utf-8"?>
<p:tagLst xmlns:p="http://schemas.openxmlformats.org/presentationml/2006/main">
  <p:tag name="KSO_WM_TAG_VERSION" val="1.0"/>
  <p:tag name="KSO_WM_BEAUTIFY_FLAG" val="#wm#"/>
  <p:tag name="KSO_WM_UNIT_TYPE" val="i"/>
  <p:tag name="KSO_WM_UNIT_ID" val="diagram433_2*i*12"/>
  <p:tag name="KSO_WM_TEMPLATE_CATEGORY" val="diagram"/>
  <p:tag name="KSO_WM_TEMPLATE_INDEX" val="433"/>
  <p:tag name="KSO_WM_UNIT_INDEX" val="12"/>
</p:tagLst>
</file>

<file path=ppt/tags/tag123.xml><?xml version="1.0" encoding="utf-8"?>
<p:tagLst xmlns:p="http://schemas.openxmlformats.org/presentationml/2006/main">
  <p:tag name="KSO_WM_TAG_VERSION" val="1.0"/>
  <p:tag name="KSO_WM_BEAUTIFY_FLAG" val="#wm#"/>
  <p:tag name="KSO_WM_UNIT_ID" val="diagram433_2*m_h_f*1_2_1"/>
  <p:tag name="KSO_WM_TEMPLATE_CATEGORY" val="diagram"/>
  <p:tag name="KSO_WM_TEMPLATE_INDEX" val="433"/>
  <p:tag name="KSO_WM_UNIT_TYPE" val="m_h_f"/>
  <p:tag name="KSO_WM_UNIT_INDEX" val="1_2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6"/>
  <p:tag name="KSO_WM_UNIT_FILL_TYPE" val="1"/>
  <p:tag name="KSO_WM_UNIT_TEXT_FILL_FORE_SCHEMECOLOR_INDEX" val="6"/>
  <p:tag name="KSO_WM_UNIT_TEXT_FILL_TYPE" val="1"/>
</p:tagLst>
</file>

<file path=ppt/tags/tag124.xml><?xml version="1.0" encoding="utf-8"?>
<p:tagLst xmlns:p="http://schemas.openxmlformats.org/presentationml/2006/main">
  <p:tag name="KSO_WM_TAG_VERSION" val="1.0"/>
  <p:tag name="KSO_WM_BEAUTIFY_FLAG" val="#wm#"/>
  <p:tag name="KSO_WM_UNIT_ID" val="diagram433_2*m_i*1_5"/>
  <p:tag name="KSO_WM_TEMPLATE_CATEGORY" val="diagram"/>
  <p:tag name="KSO_WM_TEMPLATE_INDEX" val="433"/>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25.xml><?xml version="1.0" encoding="utf-8"?>
<p:tagLst xmlns:p="http://schemas.openxmlformats.org/presentationml/2006/main">
  <p:tag name="KSO_WM_TAG_VERSION" val="1.0"/>
  <p:tag name="KSO_WM_BEAUTIFY_FLAG" val="#wm#"/>
  <p:tag name="KSO_WM_UNIT_ID" val="diagram433_2*m_i*1_6"/>
  <p:tag name="KSO_WM_TEMPLATE_CATEGORY" val="diagram"/>
  <p:tag name="KSO_WM_TEMPLATE_INDEX" val="433"/>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126.xml><?xml version="1.0" encoding="utf-8"?>
<p:tagLst xmlns:p="http://schemas.openxmlformats.org/presentationml/2006/main">
  <p:tag name="KSO_WM_TAG_VERSION" val="1.0"/>
  <p:tag name="KSO_WM_BEAUTIFY_FLAG" val="#wm#"/>
  <p:tag name="KSO_WM_UNIT_ID" val="diagram433_2*m_i*1_7"/>
  <p:tag name="KSO_WM_TEMPLATE_CATEGORY" val="diagram"/>
  <p:tag name="KSO_WM_TEMPLATE_INDEX" val="433"/>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127.xml><?xml version="1.0" encoding="utf-8"?>
<p:tagLst xmlns:p="http://schemas.openxmlformats.org/presentationml/2006/main">
  <p:tag name="KSO_WM_TAG_VERSION" val="1.0"/>
  <p:tag name="KSO_WM_BEAUTIFY_FLAG" val="#wm#"/>
  <p:tag name="KSO_WM_UNIT_TYPE" val="i"/>
  <p:tag name="KSO_WM_UNIT_ID" val="diagram433_2*i*21"/>
  <p:tag name="KSO_WM_TEMPLATE_CATEGORY" val="diagram"/>
  <p:tag name="KSO_WM_TEMPLATE_INDEX" val="433"/>
  <p:tag name="KSO_WM_UNIT_INDEX" val="21"/>
</p:tagLst>
</file>

<file path=ppt/tags/tag128.xml><?xml version="1.0" encoding="utf-8"?>
<p:tagLst xmlns:p="http://schemas.openxmlformats.org/presentationml/2006/main">
  <p:tag name="KSO_WM_TAG_VERSION" val="1.0"/>
  <p:tag name="KSO_WM_BEAUTIFY_FLAG" val="#wm#"/>
  <p:tag name="KSO_WM_UNIT_ID" val="diagram433_2*m_h_f*1_3_1"/>
  <p:tag name="KSO_WM_TEMPLATE_CATEGORY" val="diagram"/>
  <p:tag name="KSO_WM_TEMPLATE_INDEX" val="433"/>
  <p:tag name="KSO_WM_UNIT_TYPE" val="m_h_f"/>
  <p:tag name="KSO_WM_UNIT_INDEX" val="1_3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7"/>
  <p:tag name="KSO_WM_UNIT_FILL_TYPE" val="1"/>
  <p:tag name="KSO_WM_UNIT_TEXT_FILL_FORE_SCHEMECOLOR_INDEX" val="7"/>
  <p:tag name="KSO_WM_UNIT_TEXT_FILL_TYPE" val="1"/>
</p:tagLst>
</file>

<file path=ppt/tags/tag129.xml><?xml version="1.0" encoding="utf-8"?>
<p:tagLst xmlns:p="http://schemas.openxmlformats.org/presentationml/2006/main">
  <p:tag name="KSO_WM_TAG_VERSION" val="1.0"/>
  <p:tag name="KSO_WM_BEAUTIFY_FLAG" val="#wm#"/>
  <p:tag name="KSO_WM_UNIT_ID" val="diagram433_2*m_i*1_8"/>
  <p:tag name="KSO_WM_TEMPLATE_CATEGORY" val="diagram"/>
  <p:tag name="KSO_WM_TEMPLATE_INDEX" val="433"/>
  <p:tag name="KSO_WM_UNIT_TYPE" val="m_i"/>
  <p:tag name="KSO_WM_UNIT_INDEX" val="1_8"/>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UNIT_PLACING_PICTURE_USER_VIEWPORT" val="{&quot;height&quot;:6123,&quot;width&quot;:19929}"/>
</p:tagLst>
</file>

<file path=ppt/tags/tag130.xml><?xml version="1.0" encoding="utf-8"?>
<p:tagLst xmlns:p="http://schemas.openxmlformats.org/presentationml/2006/main">
  <p:tag name="KSO_WM_TAG_VERSION" val="1.0"/>
  <p:tag name="KSO_WM_BEAUTIFY_FLAG" val="#wm#"/>
  <p:tag name="KSO_WM_UNIT_ID" val="diagram433_2*m_i*1_9"/>
  <p:tag name="KSO_WM_TEMPLATE_CATEGORY" val="diagram"/>
  <p:tag name="KSO_WM_TEMPLATE_INDEX" val="433"/>
  <p:tag name="KSO_WM_UNIT_TYPE" val="m_i"/>
  <p:tag name="KSO_WM_UNIT_INDEX" val="1_9"/>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131.xml><?xml version="1.0" encoding="utf-8"?>
<p:tagLst xmlns:p="http://schemas.openxmlformats.org/presentationml/2006/main">
  <p:tag name="KSO_WM_TAG_VERSION" val="1.0"/>
  <p:tag name="KSO_WM_BEAUTIFY_FLAG" val="#wm#"/>
  <p:tag name="KSO_WM_UNIT_ID" val="diagram433_2*m_i*1_10"/>
  <p:tag name="KSO_WM_TEMPLATE_CATEGORY" val="diagram"/>
  <p:tag name="KSO_WM_TEMPLATE_INDEX" val="433"/>
  <p:tag name="KSO_WM_UNIT_TYPE" val="m_i"/>
  <p:tag name="KSO_WM_UNIT_INDEX" val="1_10"/>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132.xml><?xml version="1.0" encoding="utf-8"?>
<p:tagLst xmlns:p="http://schemas.openxmlformats.org/presentationml/2006/main">
  <p:tag name="KSO_WM_TAG_VERSION" val="1.0"/>
  <p:tag name="KSO_WM_BEAUTIFY_FLAG" val="#wm#"/>
  <p:tag name="KSO_WM_UNIT_TYPE" val="i"/>
  <p:tag name="KSO_WM_UNIT_ID" val="diagram433_2*i*30"/>
  <p:tag name="KSO_WM_TEMPLATE_CATEGORY" val="diagram"/>
  <p:tag name="KSO_WM_TEMPLATE_INDEX" val="433"/>
  <p:tag name="KSO_WM_UNIT_INDEX" val="30"/>
</p:tagLst>
</file>

<file path=ppt/tags/tag133.xml><?xml version="1.0" encoding="utf-8"?>
<p:tagLst xmlns:p="http://schemas.openxmlformats.org/presentationml/2006/main">
  <p:tag name="KSO_WM_TAG_VERSION" val="1.0"/>
  <p:tag name="KSO_WM_BEAUTIFY_FLAG" val="#wm#"/>
  <p:tag name="KSO_WM_UNIT_ID" val="diagram433_2*m_h_f*1_4_1"/>
  <p:tag name="KSO_WM_TEMPLATE_CATEGORY" val="diagram"/>
  <p:tag name="KSO_WM_TEMPLATE_INDEX" val="433"/>
  <p:tag name="KSO_WM_UNIT_TYPE" val="m_h_f"/>
  <p:tag name="KSO_WM_UNIT_INDEX" val="1_4_1"/>
  <p:tag name="KSO_WM_UNIT_CLEAR" val="1"/>
  <p:tag name="KSO_WM_UNIT_LAYERLEVEL" val="1_1_1"/>
  <p:tag name="KSO_WM_UNIT_VALUE" val="35"/>
  <p:tag name="KSO_WM_UNIT_HIGHLIGHT" val="0"/>
  <p:tag name="KSO_WM_UNIT_COMPATIBLE" val="0"/>
  <p:tag name="KSO_WM_UNIT_PRESET_TEXT_INDEX" val="4"/>
  <p:tag name="KSO_WM_UNIT_PRESET_TEXT_LEN" val="26"/>
  <p:tag name="KSO_WM_DIAGRAM_GROUP_CODE" val="m1-1"/>
  <p:tag name="KSO_WM_UNIT_FILL_FORE_SCHEMECOLOR_INDEX" val="8"/>
  <p:tag name="KSO_WM_UNIT_FILL_TYPE" val="1"/>
  <p:tag name="KSO_WM_UNIT_TEXT_FILL_FORE_SCHEMECOLOR_INDEX" val="8"/>
  <p:tag name="KSO_WM_UNIT_TEXT_FILL_TYPE" val="1"/>
</p:tagLst>
</file>

<file path=ppt/tags/tag134.xml><?xml version="1.0" encoding="utf-8"?>
<p:tagLst xmlns:p="http://schemas.openxmlformats.org/presentationml/2006/main">
  <p:tag name="KSO_WM_TAG_VERSION" val="1.0"/>
  <p:tag name="KSO_WM_BEAUTIFY_FLAG" val="#wm#"/>
  <p:tag name="KSO_WM_UNIT_ID" val="diagram433_2*m_i*1_11"/>
  <p:tag name="KSO_WM_TEMPLATE_CATEGORY" val="diagram"/>
  <p:tag name="KSO_WM_TEMPLATE_INDEX" val="433"/>
  <p:tag name="KSO_WM_UNIT_TYPE" val="m_i"/>
  <p:tag name="KSO_WM_UNIT_INDEX" val="1_11"/>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5.xml><?xml version="1.0" encoding="utf-8"?>
<p:tagLst xmlns:p="http://schemas.openxmlformats.org/presentationml/2006/main">
  <p:tag name="KSO_WM_TAG_VERSION" val="1.0"/>
  <p:tag name="KSO_WM_BEAUTIFY_FLAG" val="#wm#"/>
  <p:tag name="KSO_WM_UNIT_ID" val="diagram433_2*m_i*1_12"/>
  <p:tag name="KSO_WM_TEMPLATE_CATEGORY" val="diagram"/>
  <p:tag name="KSO_WM_TEMPLATE_INDEX" val="433"/>
  <p:tag name="KSO_WM_UNIT_TYPE" val="m_i"/>
  <p:tag name="KSO_WM_UNIT_INDEX" val="1_12"/>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Lst>
</file>

<file path=ppt/tags/tag136.xml><?xml version="1.0" encoding="utf-8"?>
<p:tagLst xmlns:p="http://schemas.openxmlformats.org/presentationml/2006/main">
  <p:tag name="KSO_WM_TAG_VERSION" val="1.0"/>
  <p:tag name="KSO_WM_BEAUTIFY_FLAG" val="#wm#"/>
  <p:tag name="KSO_WM_UNIT_ID" val="diagram433_2*m_i*1_13"/>
  <p:tag name="KSO_WM_TEMPLATE_CATEGORY" val="diagram"/>
  <p:tag name="KSO_WM_TEMPLATE_INDEX" val="433"/>
  <p:tag name="KSO_WM_UNIT_TYPE" val="m_i"/>
  <p:tag name="KSO_WM_UNIT_INDEX" val="1_13"/>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137.xml><?xml version="1.0" encoding="utf-8"?>
<p:tagLst xmlns:p="http://schemas.openxmlformats.org/presentationml/2006/main">
  <p:tag name="KSO_WM_TAG_VERSION" val="1.0"/>
  <p:tag name="KSO_WM_BEAUTIFY_FLAG" val="#wm#"/>
  <p:tag name="KSO_WM_UNIT_ID" val="diagram433_2*m_h_a*1_2_1"/>
  <p:tag name="KSO_WM_TEMPLATE_CATEGORY" val="diagram"/>
  <p:tag name="KSO_WM_TEMPLATE_INDEX" val="433"/>
  <p:tag name="KSO_WM_UNIT_TYPE" val="m_h_a"/>
  <p:tag name="KSO_WM_UNIT_INDEX" val="1_2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38.xml><?xml version="1.0" encoding="utf-8"?>
<p:tagLst xmlns:p="http://schemas.openxmlformats.org/presentationml/2006/main">
  <p:tag name="KSO_WM_TAG_VERSION" val="1.0"/>
  <p:tag name="KSO_WM_BEAUTIFY_FLAG" val="#wm#"/>
  <p:tag name="KSO_WM_UNIT_ID" val="diagram433_2*m_h_a*1_3_1"/>
  <p:tag name="KSO_WM_TEMPLATE_CATEGORY" val="diagram"/>
  <p:tag name="KSO_WM_TEMPLATE_INDEX" val="433"/>
  <p:tag name="KSO_WM_UNIT_TYPE" val="m_h_a"/>
  <p:tag name="KSO_WM_UNIT_INDEX" val="1_3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39.xml><?xml version="1.0" encoding="utf-8"?>
<p:tagLst xmlns:p="http://schemas.openxmlformats.org/presentationml/2006/main">
  <p:tag name="KSO_WM_TAG_VERSION" val="1.0"/>
  <p:tag name="KSO_WM_BEAUTIFY_FLAG" val="#wm#"/>
  <p:tag name="KSO_WM_UNIT_ID" val="diagram433_2*m_h_a*1_4_1"/>
  <p:tag name="KSO_WM_TEMPLATE_CATEGORY" val="diagram"/>
  <p:tag name="KSO_WM_TEMPLATE_INDEX" val="433"/>
  <p:tag name="KSO_WM_UNIT_TYPE" val="m_h_a"/>
  <p:tag name="KSO_WM_UNIT_INDEX" val="1_4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Lst>
</file>

<file path=ppt/tags/tag14.xml><?xml version="1.0" encoding="utf-8"?>
<p:tagLst xmlns:p="http://schemas.openxmlformats.org/presentationml/2006/main">
  <p:tag name="KSO_WM_UNIT_SUBTYPE" val="a"/>
  <p:tag name="KSO_WM_UNIT_PRESET_TEXT" val="单击此处添加文本具体内容"/>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93_5*m_h_f*1_3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140.xml><?xml version="1.0" encoding="utf-8"?>
<p:tagLst xmlns:p="http://schemas.openxmlformats.org/presentationml/2006/main">
  <p:tag name="KSO_WM_TEMPLATE_CATEGORY" val="diagram"/>
  <p:tag name="KSO_WM_TEMPLATE_INDEX" val="160823"/>
  <p:tag name="KSO_WM_UNIT_TYPE" val="a"/>
  <p:tag name="KSO_WM_UNIT_INDEX" val="1"/>
  <p:tag name="KSO_WM_UNIT_ID" val="diagram160823_1*a*1"/>
  <p:tag name="KSO_WM_UNIT_LAYERLEVEL" val="1"/>
  <p:tag name="KSO_WM_UNIT_VALUE" val="64"/>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141.xml><?xml version="1.0" encoding="utf-8"?>
<p:tagLst xmlns:p="http://schemas.openxmlformats.org/presentationml/2006/main">
  <p:tag name="KSO_WM_SLIDE_ITEM_CNT" val="3"/>
</p:tagLst>
</file>

<file path=ppt/tags/tag142.xml><?xml version="1.0" encoding="utf-8"?>
<p:tagLst xmlns:p="http://schemas.openxmlformats.org/presentationml/2006/main">
  <p:tag name="KSO_WM_UNIT_SUBTYPE" val="a"/>
  <p:tag name="KSO_WM_UNIT_PRESET_TEXT" val="单击此处添加文本具体内容"/>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93_5*m_h_f*1_3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14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193_5*m_h_a*1_3_1"/>
  <p:tag name="KSO_WM_TEMPLATE_CATEGORY" val="diagram"/>
  <p:tag name="KSO_WM_TEMPLATE_INDEX" val="160193"/>
  <p:tag name="KSO_WM_UNIT_LAYERLEVEL" val="1_1_1"/>
  <p:tag name="KSO_WM_TAG_VERSION" val="1.0"/>
  <p:tag name="KSO_WM_BEAUTIFY_FLAG" val="#wm#"/>
  <p:tag name="KSO_WM_UNIT_TEXT_FILL_FORE_SCHEMECOLOR_INDEX" val="8"/>
  <p:tag name="KSO_WM_UNIT_TEXT_FILL_TYPE" val="1"/>
</p:tagLst>
</file>

<file path=ppt/tags/tag14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160193_5*m_h_a*1_4_1"/>
  <p:tag name="KSO_WM_TEMPLATE_CATEGORY" val="diagram"/>
  <p:tag name="KSO_WM_TEMPLATE_INDEX" val="160193"/>
  <p:tag name="KSO_WM_UNIT_LAYERLEVEL" val="1_1_1"/>
  <p:tag name="KSO_WM_TAG_VERSION" val="1.0"/>
  <p:tag name="KSO_WM_BEAUTIFY_FLAG" val="#wm#"/>
  <p:tag name="KSO_WM_UNIT_TEXT_FILL_FORE_SCHEMECOLOR_INDEX" val="7"/>
  <p:tag name="KSO_WM_UNIT_TEXT_FILL_TYPE" val="1"/>
</p:tagLst>
</file>

<file path=ppt/tags/tag145.xml><?xml version="1.0" encoding="utf-8"?>
<p:tagLst xmlns:p="http://schemas.openxmlformats.org/presentationml/2006/main">
  <p:tag name="KSO_WM_UNIT_SUBTYPE" val="a"/>
  <p:tag name="KSO_WM_UNIT_PRESET_TEXT" val="单击此处添加文本具体内容"/>
  <p:tag name="KSO_WM_UNIT_NOCLEAR" val="0"/>
  <p:tag name="KSO_WM_UNIT_VALUE" val="15"/>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160193_5*m_h_f*1_4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146.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160193_5*m_h_a*1_5_1"/>
  <p:tag name="KSO_WM_TEMPLATE_CATEGORY" val="diagram"/>
  <p:tag name="KSO_WM_TEMPLATE_INDEX" val="160193"/>
  <p:tag name="KSO_WM_UNIT_LAYERLEVEL" val="1_1_1"/>
  <p:tag name="KSO_WM_TAG_VERSION" val="1.0"/>
  <p:tag name="KSO_WM_BEAUTIFY_FLAG" val="#wm#"/>
  <p:tag name="KSO_WM_UNIT_TEXT_FILL_FORE_SCHEMECOLOR_INDEX" val="6"/>
  <p:tag name="KSO_WM_UNIT_TEXT_FILL_TYPE" val="1"/>
</p:tagLst>
</file>

<file path=ppt/tags/tag147.xml><?xml version="1.0" encoding="utf-8"?>
<p:tagLst xmlns:p="http://schemas.openxmlformats.org/presentationml/2006/main">
  <p:tag name="KSO_WM_UNIT_SUBTYPE" val="a"/>
  <p:tag name="KSO_WM_UNIT_PRESET_TEXT" val="单击此处添加文本具体内容"/>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160193_5*m_h_f*1_5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148.xml><?xml version="1.0" encoding="utf-8"?>
<p:tagLst xmlns:p="http://schemas.openxmlformats.org/presentationml/2006/main">
  <p:tag name="KSO_WM_UNIT_SUBTYPE" val="a"/>
  <p:tag name="KSO_WM_UNIT_PRESET_TEXT" val="单击此处添加文本具体内容"/>
  <p:tag name="KSO_WM_UNIT_NOCLEAR" val="0"/>
  <p:tag name="KSO_WM_UNIT_VALUE" val="15"/>
  <p:tag name="KSO_WM_UNIT_HIGHLIGHT" val="0"/>
  <p:tag name="KSO_WM_UNIT_COMPATIBLE" val="0"/>
  <p:tag name="KSO_WM_UNIT_DIAGRAM_ISNUMVISUAL" val="0"/>
  <p:tag name="KSO_WM_UNIT_DIAGRAM_ISREFERUNIT" val="0"/>
  <p:tag name="KSO_WM_DIAGRAM_GROUP_CODE" val="m1-1"/>
  <p:tag name="KSO_WM_UNIT_TYPE" val="m_h_f"/>
  <p:tag name="KSO_WM_UNIT_INDEX" val="1_6_1"/>
  <p:tag name="KSO_WM_UNIT_ID" val="diagram160193_5*m_h_f*1_6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193_5*m_i*1_1"/>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1"/>
  <p:tag name="KSO_WM_UNIT_ID" val="diagram160193_5*m_h_i*1_3_1"/>
  <p:tag name="KSO_WM_TEMPLATE_CATEGORY" val="diagram"/>
  <p:tag name="KSO_WM_TEMPLATE_INDEX" val="160193"/>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14"/>
  <p:tag name="KSO_WM_UNIT_TEXT_FILL_TYPE"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160193_5*m_i*1_2"/>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160193_5*m_i*1_3"/>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160193_5*m_i*1_4"/>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160193_5*m_i*1_5"/>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160193_5*m_i*1_6"/>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160193_5*m_i*1_7"/>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156.xml><?xml version="1.0" encoding="utf-8"?>
<p:tagLst xmlns:p="http://schemas.openxmlformats.org/presentationml/2006/main">
  <p:tag name="KSO_WM_UNIT_PLACING_PICTURE_USER_VIEWPORT" val="{&quot;height&quot;:6123,&quot;width&quot;:19929}"/>
</p:tagLst>
</file>

<file path=ppt/tags/tag157.xml><?xml version="1.0" encoding="utf-8"?>
<p:tagLst xmlns:p="http://schemas.openxmlformats.org/presentationml/2006/main">
  <p:tag name="KSO_WM_UNIT_PLACING_PICTURE_USER_VIEWPORT" val="{&quot;height&quot;:6123,&quot;width&quot;:19929}"/>
</p:tagLst>
</file>

<file path=ppt/tags/tag158.xml><?xml version="1.0" encoding="utf-8"?>
<p:tagLst xmlns:p="http://schemas.openxmlformats.org/presentationml/2006/main">
  <p:tag name="KSO_WM_UNIT_PLACING_PICTURE_USER_VIEWPORT" val="{&quot;height&quot;:6123,&quot;width&quot;:19929}"/>
</p:tagLst>
</file>

<file path=ppt/tags/tag159.xml><?xml version="1.0" encoding="utf-8"?>
<p:tagLst xmlns:p="http://schemas.openxmlformats.org/presentationml/2006/main">
  <p:tag name="COMMONDATA" val="eyJjb3VudCI6MzY0LCJoZGlkIjoiNzJiYWRjZDkwNjUwYzY1MDFjODdjMjdhYzQzYjQwYjciLCJ1c2VyQ291bnQiOjh9"/>
  <p:tag name="KSO_WPP_MARK_KEY" val="d6bb8aa9-2794-43d1-a3a6-8cd606fe67e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193_5*m_h_i*1_3_2"/>
  <p:tag name="KSO_WM_TEMPLATE_CATEGORY" val="diagram"/>
  <p:tag name="KSO_WM_TEMPLATE_INDEX" val="160193"/>
  <p:tag name="KSO_WM_UNIT_LAYERLEVEL" val="1_1_1"/>
  <p:tag name="KSO_WM_TAG_VERSION" val="1.0"/>
  <p:tag name="KSO_WM_BEAUTIFY_FLAG" val="#wm#"/>
  <p:tag name="KSO_WM_UNIT_LINE_FORE_SCHEMECOLOR_INDEX" val="14"/>
  <p:tag name="KSO_WM_UNIT_LINE_FILL_TYPE" val="2"/>
</p:tagLst>
</file>

<file path=ppt/tags/tag17.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193_5*m_h_a*1_3_1"/>
  <p:tag name="KSO_WM_TEMPLATE_CATEGORY" val="diagram"/>
  <p:tag name="KSO_WM_TEMPLATE_INDEX" val="160193"/>
  <p:tag name="KSO_WM_UNIT_LAYERLEVEL" val="1_1_1"/>
  <p:tag name="KSO_WM_TAG_VERSION" val="1.0"/>
  <p:tag name="KSO_WM_BEAUTIFY_FLAG" val="#wm#"/>
  <p:tag name="KSO_WM_UNIT_TEXT_FILL_FORE_SCHEMECOLOR_INDEX" val="8"/>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1"/>
  <p:tag name="KSO_WM_UNIT_ID" val="diagram160193_5*m_h_i*1_4_1"/>
  <p:tag name="KSO_WM_TEMPLATE_CATEGORY" val="diagram"/>
  <p:tag name="KSO_WM_TEMPLATE_INDEX" val="160193"/>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14"/>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160193_5*m_h_i*1_4_2"/>
  <p:tag name="KSO_WM_TEMPLATE_CATEGORY" val="diagram"/>
  <p:tag name="KSO_WM_TEMPLATE_INDEX" val="160193"/>
  <p:tag name="KSO_WM_UNIT_LAYERLEVEL" val="1_1_1"/>
  <p:tag name="KSO_WM_TAG_VERSION" val="1.0"/>
  <p:tag name="KSO_WM_BEAUTIFY_FLAG" val="#wm#"/>
  <p:tag name="KSO_WM_UNIT_LINE_FORE_SCHEMECOLOR_INDEX" val="14"/>
  <p:tag name="KSO_WM_UNIT_LINE_FILL_TYPE"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160193_5*m_h_a*1_4_1"/>
  <p:tag name="KSO_WM_TEMPLATE_CATEGORY" val="diagram"/>
  <p:tag name="KSO_WM_TEMPLATE_INDEX" val="160193"/>
  <p:tag name="KSO_WM_UNIT_LAYERLEVEL" val="1_1_1"/>
  <p:tag name="KSO_WM_TAG_VERSION" val="1.0"/>
  <p:tag name="KSO_WM_BEAUTIFY_FLAG" val="#wm#"/>
  <p:tag name="KSO_WM_UNIT_TEXT_FILL_FORE_SCHEMECOLOR_INDEX" val="7"/>
  <p:tag name="KSO_WM_UNIT_TEXT_FILL_TYPE" val="1"/>
</p:tagLst>
</file>

<file path=ppt/tags/tag21.xml><?xml version="1.0" encoding="utf-8"?>
<p:tagLst xmlns:p="http://schemas.openxmlformats.org/presentationml/2006/main">
  <p:tag name="KSO_WM_UNIT_SUBTYPE" val="a"/>
  <p:tag name="KSO_WM_UNIT_PRESET_TEXT" val="单击此处添加文本具体内容"/>
  <p:tag name="KSO_WM_UNIT_NOCLEAR" val="0"/>
  <p:tag name="KSO_WM_UNIT_VALUE" val="15"/>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160193_5*m_h_f*1_4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5_1"/>
  <p:tag name="KSO_WM_UNIT_ID" val="diagram160193_5*m_h_i*1_5_1"/>
  <p:tag name="KSO_WM_TEMPLATE_CATEGORY" val="diagram"/>
  <p:tag name="KSO_WM_TEMPLATE_INDEX" val="160193"/>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160193_5*m_h_i*1_5_2"/>
  <p:tag name="KSO_WM_TEMPLATE_CATEGORY" val="diagram"/>
  <p:tag name="KSO_WM_TEMPLATE_INDEX" val="160193"/>
  <p:tag name="KSO_WM_UNIT_LAYERLEVEL" val="1_1_1"/>
  <p:tag name="KSO_WM_TAG_VERSION" val="1.0"/>
  <p:tag name="KSO_WM_BEAUTIFY_FLAG" val="#wm#"/>
  <p:tag name="KSO_WM_UNIT_LINE_FORE_SCHEMECOLOR_INDEX" val="14"/>
  <p:tag name="KSO_WM_UNIT_LINE_FILL_TYPE" val="2"/>
</p:tagLst>
</file>

<file path=ppt/tags/tag2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160193_5*m_h_a*1_5_1"/>
  <p:tag name="KSO_WM_TEMPLATE_CATEGORY" val="diagram"/>
  <p:tag name="KSO_WM_TEMPLATE_INDEX" val="160193"/>
  <p:tag name="KSO_WM_UNIT_LAYERLEVEL" val="1_1_1"/>
  <p:tag name="KSO_WM_TAG_VERSION" val="1.0"/>
  <p:tag name="KSO_WM_BEAUTIFY_FLAG" val="#wm#"/>
  <p:tag name="KSO_WM_UNIT_TEXT_FILL_FORE_SCHEMECOLOR_INDEX" val="6"/>
  <p:tag name="KSO_WM_UNIT_TEXT_FILL_TYPE" val="1"/>
</p:tagLst>
</file>

<file path=ppt/tags/tag25.xml><?xml version="1.0" encoding="utf-8"?>
<p:tagLst xmlns:p="http://schemas.openxmlformats.org/presentationml/2006/main">
  <p:tag name="KSO_WM_UNIT_SUBTYPE" val="a"/>
  <p:tag name="KSO_WM_UNIT_PRESET_TEXT" val="单击此处添加文本具体内容"/>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160193_5*m_h_f*1_5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160193_5*m_h_i*1_6_1"/>
  <p:tag name="KSO_WM_TEMPLATE_CATEGORY" val="diagram"/>
  <p:tag name="KSO_WM_TEMPLATE_INDEX" val="160193"/>
  <p:tag name="KSO_WM_UNIT_LAYERLEVEL" val="1_1_1"/>
  <p:tag name="KSO_WM_TAG_VERSION" val="1.0"/>
  <p:tag name="KSO_WM_BEAUTIFY_FLAG" val="#wm#"/>
  <p:tag name="KSO_WM_UNIT_LINE_FORE_SCHEMECOLOR_INDEX" val="14"/>
  <p:tag name="KSO_WM_UNIT_LINE_FILL_TYPE"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6_2"/>
  <p:tag name="KSO_WM_UNIT_ID" val="diagram160193_5*m_h_i*1_6_2"/>
  <p:tag name="KSO_WM_TEMPLATE_CATEGORY" val="diagram"/>
  <p:tag name="KSO_WM_TEMPLATE_INDEX" val="160193"/>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8.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m1-1"/>
  <p:tag name="KSO_WM_UNIT_TYPE" val="m_h_a"/>
  <p:tag name="KSO_WM_UNIT_INDEX" val="1_6_1"/>
  <p:tag name="KSO_WM_UNIT_ID" val="diagram160193_5*m_h_a*1_6_1"/>
  <p:tag name="KSO_WM_TEMPLATE_CATEGORY" val="diagram"/>
  <p:tag name="KSO_WM_TEMPLATE_INDEX" val="160193"/>
  <p:tag name="KSO_WM_UNIT_LAYERLEVEL" val="1_1_1"/>
  <p:tag name="KSO_WM_TAG_VERSION" val="1.0"/>
  <p:tag name="KSO_WM_BEAUTIFY_FLAG" val="#wm#"/>
  <p:tag name="KSO_WM_UNIT_TEXT_FILL_FORE_SCHEMECOLOR_INDEX" val="5"/>
  <p:tag name="KSO_WM_UNIT_TEXT_FILL_TYPE" val="1"/>
</p:tagLst>
</file>

<file path=ppt/tags/tag29.xml><?xml version="1.0" encoding="utf-8"?>
<p:tagLst xmlns:p="http://schemas.openxmlformats.org/presentationml/2006/main">
  <p:tag name="KSO_WM_UNIT_SUBTYPE" val="a"/>
  <p:tag name="KSO_WM_UNIT_PRESET_TEXT" val="单击此处添加文本具体内容"/>
  <p:tag name="KSO_WM_UNIT_NOCLEAR" val="0"/>
  <p:tag name="KSO_WM_UNIT_VALUE" val="15"/>
  <p:tag name="KSO_WM_UNIT_HIGHLIGHT" val="0"/>
  <p:tag name="KSO_WM_UNIT_COMPATIBLE" val="0"/>
  <p:tag name="KSO_WM_UNIT_DIAGRAM_ISNUMVISUAL" val="0"/>
  <p:tag name="KSO_WM_UNIT_DIAGRAM_ISREFERUNIT" val="0"/>
  <p:tag name="KSO_WM_DIAGRAM_GROUP_CODE" val="m1-1"/>
  <p:tag name="KSO_WM_UNIT_TYPE" val="m_h_f"/>
  <p:tag name="KSO_WM_UNIT_INDEX" val="1_6_1"/>
  <p:tag name="KSO_WM_UNIT_ID" val="diagram160193_5*m_h_f*1_6_1"/>
  <p:tag name="KSO_WM_TEMPLATE_CATEGORY" val="diagram"/>
  <p:tag name="KSO_WM_TEMPLATE_INDEX" val="160193"/>
  <p:tag name="KSO_WM_UNIT_LAYERLEVEL" val="1_1_1"/>
  <p:tag name="KSO_WM_TAG_VERSION" val="1.0"/>
  <p:tag name="KSO_WM_BEAUTIFY_FLAG" val="#wm#"/>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193_5*m_i*1_1"/>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160193_5*m_i*1_2"/>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160193_5*m_i*1_3"/>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160193_5*m_i*1_4"/>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160193_5*m_i*1_5"/>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160193_5*m_i*1_6"/>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160193_5*m_i*1_7"/>
  <p:tag name="KSO_WM_TEMPLATE_CATEGORY" val="diagram"/>
  <p:tag name="KSO_WM_TEMPLATE_INDEX" val="160193"/>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7.xml><?xml version="1.0" encoding="utf-8"?>
<p:tagLst xmlns:p="http://schemas.openxmlformats.org/presentationml/2006/main">
  <p:tag name="KSO_WM_SLIDE_ITEM_CNT" val="4"/>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97_1*m_h_i*1_1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97_1*m_h_i*1_1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97_1*m_h_a*1_1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97_1*m_h_i*1_1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42.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1_1_1"/>
  <p:tag name="KSO_WM_UNIT_ID" val="diagram20201497_1*m_h_h_a*1_1_1_1"/>
  <p:tag name="KSO_WM_TEMPLATE_CATEGORY" val="diagram"/>
  <p:tag name="KSO_WM_TEMPLATE_INDEX" val="20201497"/>
  <p:tag name="KSO_WM_UNIT_LAYERLEVEL" val="1_1_1_1"/>
  <p:tag name="KSO_WM_TAG_VERSION" val="1.0"/>
  <p:tag name="KSO_WM_BEAUTIFY_FLAG" val="#wm#"/>
  <p:tag name="KSO_WM_UNIT_PRESET_TEXT" val="添加标题"/>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97_1*m_h_i*1_2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97_1*m_h_i*1_2_2"/>
  <p:tag name="KSO_WM_TEMPLATE_CATEGORY" val="diagram"/>
  <p:tag name="KSO_WM_TEMPLATE_INDEX" val="2020149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45.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97_1*m_h_a*1_2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97_1*m_h_i*1_2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4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2_1_1"/>
  <p:tag name="KSO_WM_UNIT_ID" val="diagram20201497_1*m_h_h_a*1_2_1_1"/>
  <p:tag name="KSO_WM_TEMPLATE_CATEGORY" val="diagram"/>
  <p:tag name="KSO_WM_TEMPLATE_INDEX" val="20201497"/>
  <p:tag name="KSO_WM_UNIT_LAYERLEVEL" val="1_1_1_1"/>
  <p:tag name="KSO_WM_TAG_VERSION" val="1.0"/>
  <p:tag name="KSO_WM_BEAUTIFY_FLAG" val="#wm#"/>
  <p:tag name="KSO_WM_UNIT_PRESET_TEXT" val="添加标题"/>
  <p:tag name="KSO_WM_UNIT_TEXT_FILL_FORE_SCHEMECOLOR_INDEX" val="13"/>
  <p:tag name="KSO_WM_UNIT_TEXT_FILL_TYPE" val="1"/>
</p:tagLst>
</file>

<file path=ppt/tags/tag48.xml><?xml version="1.0" encoding="utf-8"?>
<p:tagLst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h_f"/>
  <p:tag name="KSO_WM_UNIT_INDEX" val="1_2_1_1"/>
  <p:tag name="KSO_WM_UNIT_ID" val="diagram20201497_1*m_h_h_f*1_2_1_1"/>
  <p:tag name="KSO_WM_TEMPLATE_CATEGORY" val="diagram"/>
  <p:tag name="KSO_WM_TEMPLATE_INDEX" val="20201497"/>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97_1*m_h_i*1_3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97_1*m_h_i*1_3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1.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97_1*m_h_a*1_3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97_1*m_h_i*1_3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53.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3_1_1"/>
  <p:tag name="KSO_WM_UNIT_ID" val="diagram20201497_1*m_h_h_a*1_3_1_1"/>
  <p:tag name="KSO_WM_TEMPLATE_CATEGORY" val="diagram"/>
  <p:tag name="KSO_WM_TEMPLATE_INDEX" val="20201497"/>
  <p:tag name="KSO_WM_UNIT_LAYERLEVEL" val="1_1_1_1"/>
  <p:tag name="KSO_WM_TAG_VERSION" val="1.0"/>
  <p:tag name="KSO_WM_BEAUTIFY_FLAG" val="#wm#"/>
  <p:tag name="KSO_WM_UNIT_PRESET_TEXT" val="添加标题"/>
  <p:tag name="KSO_WM_UNIT_TEXT_FILL_FORE_SCHEMECOLOR_INDEX" val="13"/>
  <p:tag name="KSO_WM_UNIT_TEXT_FILL_TYPE" val="1"/>
</p:tagLst>
</file>

<file path=ppt/tags/tag54.xml><?xml version="1.0" encoding="utf-8"?>
<p:tagLst xmlns:p="http://schemas.openxmlformats.org/presentationml/2006/main">
  <p:tag name="KSO_WM_UNIT_PLACING_PICTURE_USER_VIEWPORT" val="{&quot;height&quot;:4168,&quot;width&quot;:3898}"/>
</p:tagLst>
</file>

<file path=ppt/tags/tag55.xml><?xml version="1.0" encoding="utf-8"?>
<p:tagLst xmlns:p="http://schemas.openxmlformats.org/presentationml/2006/main">
  <p:tag name="KSO_WM_UNIT_HIGHLIGHT" val="0"/>
  <p:tag name="KSO_WM_UNIT_COMPATIBLE" val="0"/>
  <p:tag name="KSO_WM_DIAGRAM_GROUP_CODE" val="q1-1"/>
  <p:tag name="KSO_WM_UNIT_TYPE" val="q_h_i"/>
  <p:tag name="KSO_WM_UNIT_INDEX" val="1_6_1"/>
  <p:tag name="KSO_WM_UNIT_ID" val="diagram20200112_5*q_h_i*1_6_1"/>
  <p:tag name="KSO_WM_TEMPLATE_CATEGORY" val="diagram"/>
  <p:tag name="KSO_WM_TEMPLATE_INDEX" val="20200112"/>
  <p:tag name="KSO_WM_UNIT_LAYERLEVEL" val="1_1_1"/>
  <p:tag name="KSO_WM_TAG_VERSION" val="1.0"/>
  <p:tag name="KSO_WM_BEAUTIFY_FLAG" val="#wm#"/>
  <p:tag name="KSO_WM_UNIT_DIAGRAM_ISNUMVISUAL" val="0"/>
  <p:tag name="KSO_WM_UNIT_DIAGRAM_ISREFERUNIT" val="0"/>
  <p:tag name="KSO_WM_UNIT_FILL_FORE_SCHEMECOLOR_INDEX" val="10"/>
  <p:tag name="KSO_WM_UNIT_FILL_TYPE" val="1"/>
  <p:tag name="KSO_WM_UNIT_TEXT_FILL_FORE_SCHEMECOLOR_INDEX" val="1"/>
  <p:tag name="KSO_WM_UNIT_TEXT_FILL_TYPE" val="1"/>
</p:tagLst>
</file>

<file path=ppt/tags/tag56.xml><?xml version="1.0" encoding="utf-8"?>
<p:tagLst xmlns:p="http://schemas.openxmlformats.org/presentationml/2006/main">
  <p:tag name="KSO_WM_UNIT_HIGHLIGHT" val="0"/>
  <p:tag name="KSO_WM_UNIT_COMPATIBLE" val="0"/>
  <p:tag name="KSO_WM_DIAGRAM_GROUP_CODE" val="q1-1"/>
  <p:tag name="KSO_WM_UNIT_TYPE" val="q_h_i"/>
  <p:tag name="KSO_WM_UNIT_INDEX" val="1_1_1"/>
  <p:tag name="KSO_WM_UNIT_ID" val="diagram20200112_5*q_h_i*1_1_1"/>
  <p:tag name="KSO_WM_TEMPLATE_CATEGORY" val="diagram"/>
  <p:tag name="KSO_WM_TEMPLATE_INDEX" val="20200112"/>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
  <p:tag name="KSO_WM_UNIT_TEXT_FILL_TYPE" val="1"/>
</p:tagLst>
</file>

<file path=ppt/tags/tag57.xml><?xml version="1.0" encoding="utf-8"?>
<p:tagLst xmlns:p="http://schemas.openxmlformats.org/presentationml/2006/main">
  <p:tag name="KSO_WM_UNIT_HIGHLIGHT" val="0"/>
  <p:tag name="KSO_WM_UNIT_COMPATIBLE" val="0"/>
  <p:tag name="KSO_WM_DIAGRAM_GROUP_CODE" val="q1-1"/>
  <p:tag name="KSO_WM_UNIT_TYPE" val="q_h_i"/>
  <p:tag name="KSO_WM_UNIT_INDEX" val="1_2_1"/>
  <p:tag name="KSO_WM_UNIT_ID" val="diagram20200112_5*q_h_i*1_2_1"/>
  <p:tag name="KSO_WM_TEMPLATE_CATEGORY" val="diagram"/>
  <p:tag name="KSO_WM_TEMPLATE_INDEX" val="20200112"/>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
  <p:tag name="KSO_WM_UNIT_TEXT_FILL_TYPE" val="1"/>
</p:tagLst>
</file>

<file path=ppt/tags/tag58.xml><?xml version="1.0" encoding="utf-8"?>
<p:tagLst xmlns:p="http://schemas.openxmlformats.org/presentationml/2006/main">
  <p:tag name="KSO_WM_UNIT_HIGHLIGHT" val="0"/>
  <p:tag name="KSO_WM_UNIT_COMPATIBLE" val="0"/>
  <p:tag name="KSO_WM_DIAGRAM_GROUP_CODE" val="q1-1"/>
  <p:tag name="KSO_WM_UNIT_TYPE" val="q_h_i"/>
  <p:tag name="KSO_WM_UNIT_INDEX" val="1_3_1"/>
  <p:tag name="KSO_WM_UNIT_ID" val="diagram20200112_5*q_h_i*1_3_1"/>
  <p:tag name="KSO_WM_TEMPLATE_CATEGORY" val="diagram"/>
  <p:tag name="KSO_WM_TEMPLATE_INDEX" val="20200112"/>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
  <p:tag name="KSO_WM_UNIT_TEXT_FILL_TYPE" val="1"/>
</p:tagLst>
</file>

<file path=ppt/tags/tag59.xml><?xml version="1.0" encoding="utf-8"?>
<p:tagLst xmlns:p="http://schemas.openxmlformats.org/presentationml/2006/main">
  <p:tag name="KSO_WM_UNIT_HIGHLIGHT" val="0"/>
  <p:tag name="KSO_WM_UNIT_COMPATIBLE" val="0"/>
  <p:tag name="KSO_WM_DIAGRAM_GROUP_CODE" val="q1-1"/>
  <p:tag name="KSO_WM_UNIT_TYPE" val="q_h_i"/>
  <p:tag name="KSO_WM_UNIT_INDEX" val="1_5_1"/>
  <p:tag name="KSO_WM_UNIT_ID" val="diagram20200112_5*q_h_i*1_5_1"/>
  <p:tag name="KSO_WM_TEMPLATE_CATEGORY" val="diagram"/>
  <p:tag name="KSO_WM_TEMPLATE_INDEX" val="20200112"/>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1"/>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DIAGRAM_GROUP_CODE" val="q1-1"/>
  <p:tag name="KSO_WM_UNIT_TYPE" val="q_h_i"/>
  <p:tag name="KSO_WM_UNIT_INDEX" val="1_4_1"/>
  <p:tag name="KSO_WM_UNIT_ID" val="diagram20200112_5*q_h_i*1_4_1"/>
  <p:tag name="KSO_WM_TEMPLATE_CATEGORY" val="diagram"/>
  <p:tag name="KSO_WM_TEMPLATE_INDEX" val="20200112"/>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5"/>
  <p:tag name="KSO_WM_UNIT_ID" val="diagram20200112_5*q_h_i*1_4_5"/>
  <p:tag name="KSO_WM_TEMPLATE_CATEGORY" val="diagram"/>
  <p:tag name="KSO_WM_TEMPLATE_INDEX" val="20200112"/>
  <p:tag name="KSO_WM_UNIT_LAYERLEVEL" val="1_1_1"/>
  <p:tag name="KSO_WM_TAG_VERSION" val="1.0"/>
  <p:tag name="KSO_WM_BEAUTIFY_FLAG" val="#wm#"/>
  <p:tag name="KSO_WM_UNIT_FILL_FORE_SCHEMECOLOR_INDEX" val="8"/>
  <p:tag name="KSO_WM_UNI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200112_5*q_h_i*1_1_4"/>
  <p:tag name="KSO_WM_TEMPLATE_CATEGORY" val="diagram"/>
  <p:tag name="KSO_WM_TEMPLATE_INDEX" val="20200112"/>
  <p:tag name="KSO_WM_UNIT_LAYERLEVEL" val="1_1_1"/>
  <p:tag name="KSO_WM_TAG_VERSION" val="1.0"/>
  <p:tag name="KSO_WM_BEAUTIFY_FLAG" val="#wm#"/>
  <p:tag name="KSO_WM_UNIT_FILL_FORE_SCHEMECOLOR_INDEX" val="5"/>
  <p:tag name="KSO_WM_UNI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6"/>
  <p:tag name="KSO_WM_UNIT_ID" val="diagram20200112_5*q_h_i*1_2_6"/>
  <p:tag name="KSO_WM_TEMPLATE_CATEGORY" val="diagram"/>
  <p:tag name="KSO_WM_TEMPLATE_INDEX" val="20200112"/>
  <p:tag name="KSO_WM_UNIT_LAYERLEVEL" val="1_1_1"/>
  <p:tag name="KSO_WM_TAG_VERSION" val="1.0"/>
  <p:tag name="KSO_WM_BEAUTIFY_FLAG" val="#wm#"/>
  <p:tag name="KSO_WM_UNIT_FILL_FORE_SCHEMECOLOR_INDEX" val="6"/>
  <p:tag name="KSO_WM_UNI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5"/>
  <p:tag name="KSO_WM_UNIT_ID" val="diagram20200112_5*q_h_i*1_2_5"/>
  <p:tag name="KSO_WM_TEMPLATE_CATEGORY" val="diagram"/>
  <p:tag name="KSO_WM_TEMPLATE_INDEX" val="20200112"/>
  <p:tag name="KSO_WM_UNIT_LAYERLEVEL" val="1_1_1"/>
  <p:tag name="KSO_WM_TAG_VERSION" val="1.0"/>
  <p:tag name="KSO_WM_BEAUTIFY_FLAG" val="#wm#"/>
  <p:tag name="KSO_WM_UNIT_FILL_FORE_SCHEMECOLOR_INDEX" val="6"/>
  <p:tag name="KSO_WM_UNI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200112_5*q_h_i*1_2_4"/>
  <p:tag name="KSO_WM_TEMPLATE_CATEGORY" val="diagram"/>
  <p:tag name="KSO_WM_TEMPLATE_INDEX" val="20200112"/>
  <p:tag name="KSO_WM_UNIT_LAYERLEVEL" val="1_1_1"/>
  <p:tag name="KSO_WM_TAG_VERSION" val="1.0"/>
  <p:tag name="KSO_WM_BEAUTIFY_FLAG" val="#wm#"/>
  <p:tag name="KSO_WM_UNIT_FILL_FORE_SCHEMECOLOR_INDEX" val="6"/>
  <p:tag name="KSO_WM_UNI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7"/>
  <p:tag name="KSO_WM_UNIT_ID" val="diagram20200112_5*q_h_i*1_5_7"/>
  <p:tag name="KSO_WM_TEMPLATE_CATEGORY" val="diagram"/>
  <p:tag name="KSO_WM_TEMPLATE_INDEX" val="20200112"/>
  <p:tag name="KSO_WM_UNIT_LAYERLEVEL" val="1_1_1"/>
  <p:tag name="KSO_WM_TAG_VERSION" val="1.0"/>
  <p:tag name="KSO_WM_BEAUTIFY_FLAG" val="#wm#"/>
  <p:tag name="KSO_WM_UNIT_FILL_FORE_SCHEMECOLOR_INDEX" val="9"/>
  <p:tag name="KSO_WM_UNI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6"/>
  <p:tag name="KSO_WM_UNIT_ID" val="diagram20200112_5*q_h_i*1_5_6"/>
  <p:tag name="KSO_WM_TEMPLATE_CATEGORY" val="diagram"/>
  <p:tag name="KSO_WM_TEMPLATE_INDEX" val="20200112"/>
  <p:tag name="KSO_WM_UNIT_LAYERLEVEL" val="1_1_1"/>
  <p:tag name="KSO_WM_TAG_VERSION" val="1.0"/>
  <p:tag name="KSO_WM_BEAUTIFY_FLAG" val="#wm#"/>
  <p:tag name="KSO_WM_UNIT_FILL_FORE_SCHEMECOLOR_INDEX" val="14"/>
  <p:tag name="KSO_WM_UNI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5"/>
  <p:tag name="KSO_WM_UNIT_ID" val="diagram20200112_5*q_h_i*1_5_5"/>
  <p:tag name="KSO_WM_TEMPLATE_CATEGORY" val="diagram"/>
  <p:tag name="KSO_WM_TEMPLATE_INDEX" val="20200112"/>
  <p:tag name="KSO_WM_UNIT_LAYERLEVEL" val="1_1_1"/>
  <p:tag name="KSO_WM_TAG_VERSION" val="1.0"/>
  <p:tag name="KSO_WM_BEAUTIFY_FLAG" val="#wm#"/>
  <p:tag name="KSO_WM_UNIT_FILL_FORE_SCHEMECOLOR_INDEX" val="14"/>
  <p:tag name="KSO_WM_UNI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4"/>
  <p:tag name="KSO_WM_UNIT_ID" val="diagram20200112_5*q_h_i*1_5_4"/>
  <p:tag name="KSO_WM_TEMPLATE_CATEGORY" val="diagram"/>
  <p:tag name="KSO_WM_TEMPLATE_INDEX" val="20200112"/>
  <p:tag name="KSO_WM_UNIT_LAYERLEVEL" val="1_1_1"/>
  <p:tag name="KSO_WM_TAG_VERSION" val="1.0"/>
  <p:tag name="KSO_WM_BEAUTIFY_FLAG" val="#wm#"/>
  <p:tag name="KSO_WM_UNIT_FILL_FORE_SCHEMECOLOR_INDEX" val="14"/>
  <p:tag name="KSO_WM_UNI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00112_5*q_h_i*1_1_3"/>
  <p:tag name="KSO_WM_TEMPLATE_CATEGORY" val="diagram"/>
  <p:tag name="KSO_WM_TEMPLATE_INDEX" val="20200112"/>
  <p:tag name="KSO_WM_UNIT_LAYERLEVEL" val="1_1_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3"/>
  <p:tag name="KSO_WM_UNIT_ID" val="diagram20200112_5*q_h_i*1_5_3"/>
  <p:tag name="KSO_WM_TEMPLATE_CATEGORY" val="diagram"/>
  <p:tag name="KSO_WM_TEMPLATE_INDEX" val="20200112"/>
  <p:tag name="KSO_WM_UNIT_LAYERLEVEL" val="1_1_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200112_5*q_h_i*1_2_3"/>
  <p:tag name="KSO_WM_TEMPLATE_CATEGORY" val="diagram"/>
  <p:tag name="KSO_WM_TEMPLATE_INDEX" val="20200112"/>
  <p:tag name="KSO_WM_UNIT_LAYERLEVEL" val="1_1_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4"/>
  <p:tag name="KSO_WM_UNIT_ID" val="diagram20200112_5*q_h_i*1_4_4"/>
  <p:tag name="KSO_WM_TEMPLATE_CATEGORY" val="diagram"/>
  <p:tag name="KSO_WM_TEMPLATE_INDEX" val="20200112"/>
  <p:tag name="KSO_WM_UNIT_LAYERLEVEL" val="1_1_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3"/>
  <p:tag name="KSO_WM_UNIT_ID" val="diagram20200112_5*q_h_i*1_4_3"/>
  <p:tag name="KSO_WM_TEMPLATE_CATEGORY" val="diagram"/>
  <p:tag name="KSO_WM_TEMPLATE_INDEX" val="20200112"/>
  <p:tag name="KSO_WM_UNIT_LAYERLEVEL" val="1_1_1"/>
  <p:tag name="KSO_WM_TAG_VERSION" val="1.0"/>
  <p:tag name="KSO_WM_BEAUTIFY_FLAG" val="#wm#"/>
  <p:tag name="KSO_WM_UNIT_FILL_FORE_SCHEMECOLOR_INDEX" val="14"/>
  <p:tag name="KSO_WM_UNI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4"/>
  <p:tag name="KSO_WM_UNIT_ID" val="diagram20200112_5*q_h_i*1_6_4"/>
  <p:tag name="KSO_WM_TEMPLATE_CATEGORY" val="diagram"/>
  <p:tag name="KSO_WM_TEMPLATE_INDEX" val="20200112"/>
  <p:tag name="KSO_WM_UNIT_LAYERLEVEL" val="1_1_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200112_5*q_h_i*1_3_4"/>
  <p:tag name="KSO_WM_TEMPLATE_CATEGORY" val="diagram"/>
  <p:tag name="KSO_WM_TEMPLATE_INDEX" val="20200112"/>
  <p:tag name="KSO_WM_UNIT_LAYERLEVEL" val="1_1_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3"/>
  <p:tag name="KSO_WM_UNIT_ID" val="diagram20200112_5*q_h_i*1_6_3"/>
  <p:tag name="KSO_WM_TEMPLATE_CATEGORY" val="diagram"/>
  <p:tag name="KSO_WM_TEMPLATE_INDEX" val="20200112"/>
  <p:tag name="KSO_WM_UNIT_LAYERLEVEL" val="1_1_1"/>
  <p:tag name="KSO_WM_TAG_VERSION" val="1.0"/>
  <p:tag name="KSO_WM_BEAUTIFY_FLAG" val="#wm#"/>
  <p:tag name="KSO_WM_UNIT_FILL_FORE_SCHEMECOLOR_INDEX" val="10"/>
  <p:tag name="KSO_WM_UNI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00112_5*q_h_i*1_3_3"/>
  <p:tag name="KSO_WM_TEMPLATE_CATEGORY" val="diagram"/>
  <p:tag name="KSO_WM_TEMPLATE_INDEX" val="2020011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2"/>
  <p:tag name="KSO_WM_UNIT_ID" val="diagram20200112_5*q_h_i*1_6_2"/>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00112_5*q_h_i*1_1_2"/>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00112_5*q_h_i*1_2_2"/>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00112_5*q_h_i*1_3_2"/>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200112_5*q_h_i*1_4_2"/>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2"/>
  <p:tag name="KSO_WM_UNIT_ID" val="diagram20200112_5*q_h_i*1_5_2"/>
  <p:tag name="KSO_WM_TEMPLATE_CATEGORY" val="diagram"/>
  <p:tag name="KSO_WM_TEMPLATE_INDEX" val="20200112"/>
  <p:tag name="KSO_WM_UNIT_LAYERLEVEL" val="1_1_1"/>
  <p:tag name="KSO_WM_TAG_VERSION" val="1.0"/>
  <p:tag name="KSO_WM_BEAUTIFY_FLAG" val="#wm#"/>
  <p:tag name="KSO_WM_UNIT_TEXT_FILL_FORE_SCHEMECOLOR_INDEX" val="14"/>
  <p:tag name="KSO_WM_UNIT_TEXT_FILL_TYPE" val="1"/>
</p:tagLst>
</file>

<file path=ppt/tags/tag8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200112_5*q_h_a*1_1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8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0112_5*q_h_f*1_1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8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6_1"/>
  <p:tag name="KSO_WM_UNIT_ID" val="diagram20200112_5*q_h_a*1_6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8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6_1"/>
  <p:tag name="KSO_WM_UNIT_ID" val="diagram20200112_5*q_h_f*1_6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8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5_1"/>
  <p:tag name="KSO_WM_UNIT_ID" val="diagram20200112_5*q_h_a*1_5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200112_5*q_h_f*1_5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9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200112_5*q_h_a*1_2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0112_5*q_h_f*1_2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9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200112_5*q_h_a*1_3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00112_5*q_h_f*1_3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9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diagram20200112_5*q_h_a*1_4_1"/>
  <p:tag name="KSO_WM_TEMPLATE_CATEGORY" val="diagram"/>
  <p:tag name="KSO_WM_TEMPLATE_INDEX" val="20200112"/>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200112_5*q_h_f*1_4_1"/>
  <p:tag name="KSO_WM_TEMPLATE_CATEGORY" val="diagram"/>
  <p:tag name="KSO_WM_TEMPLATE_INDEX" val="2020011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97.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1"/>
  <p:tag name="KSO_WM_UNIT_ID" val="diagram160811_5*r_i*1_1"/>
  <p:tag name="KSO_WM_UNIT_CLEAR" val="1"/>
  <p:tag name="KSO_WM_UNIT_LAYERLEVEL" val="1_1"/>
  <p:tag name="KSO_WM_DIAGRAM_GROUP_CODE" val="r1-1"/>
  <p:tag name="KSO_WM_UNIT_DIAGRAM_CONTRAST_TITLE_CNT" val="3"/>
  <p:tag name="KSO_WM_UNIT_DIAGRAM_DIMENSION_TITLE_CNT" val="2"/>
  <p:tag name="KSO_WM_UNIT_FILL_FORE_SCHEMECOLOR_INDEX" val="5"/>
  <p:tag name="KSO_WM_UNIT_FILL_TYPE" val="1"/>
</p:tagLst>
</file>

<file path=ppt/tags/tag98.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t"/>
  <p:tag name="KSO_WM_UNIT_INDEX" val="1_1"/>
  <p:tag name="KSO_WM_UNIT_ID" val="diagram160811_5*r_t*1_1"/>
  <p:tag name="KSO_WM_UNIT_CLEAR" val="1"/>
  <p:tag name="KSO_WM_UNIT_LAYERLEVEL" val="1_1"/>
  <p:tag name="KSO_WM_UNIT_DIAGRAM_CONTRAST_TITLE_CNT" val="3"/>
  <p:tag name="KSO_WM_UNIT_DIAGRAM_DIMENSION_TITLE_CNT" val="2"/>
  <p:tag name="KSO_WM_UNIT_VALUE" val="8"/>
  <p:tag name="KSO_WM_UNIT_HIGHLIGHT" val="0"/>
  <p:tag name="KSO_WM_UNIT_COMPATIBLE" val="0"/>
  <p:tag name="KSO_WM_UNIT_PRESET_TEXT_INDEX" val="3"/>
  <p:tag name="KSO_WM_UNIT_PRESET_TEXT_LEN" val="12"/>
  <p:tag name="KSO_WM_DIAGRAM_GROUP_CODE" val="r1-1"/>
  <p:tag name="KSO_WM_UNIT_FILL_FORE_SCHEMECOLOR_INDEX" val="14"/>
  <p:tag name="KSO_WM_UNIT_FILL_TYPE" val="1"/>
  <p:tag name="KSO_WM_UNIT_TEXT_FILL_FORE_SCHEMECOLOR_INDEX" val="14"/>
  <p:tag name="KSO_WM_UNIT_TEXT_FILL_TYPE" val="1"/>
</p:tagLst>
</file>

<file path=ppt/tags/tag99.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1"/>
  <p:tag name="KSO_WM_UNIT_ID" val="diagram160811_5*r_v*1_1"/>
  <p:tag name="KSO_WM_UNIT_CLEAR" val="1"/>
  <p:tag name="KSO_WM_UNIT_LAYERLEVEL" val="1_1"/>
  <p:tag name="KSO_WM_UNIT_DIAGRAM_CONTRAST_TITLE_CNT" val="3"/>
  <p:tag name="KSO_WM_UNIT_DIAGRAM_DIMENSION_TITLE_CNT" val="2"/>
  <p:tag name="KSO_WM_UNIT_VALUE" val="24"/>
  <p:tag name="KSO_WM_UNIT_HIGHLIGHT" val="0"/>
  <p:tag name="KSO_WM_UNIT_COMPATIBLE" val="0"/>
  <p:tag name="KSO_WM_UNIT_PRESET_TEXT_INDEX" val="3"/>
  <p:tag name="KSO_WM_UNIT_PRESET_TEXT_LEN" val="24"/>
  <p:tag name="KSO_WM_DIAGRAM_GROUP_CODE" val="r1-1"/>
</p:tagLst>
</file>

<file path=ppt/theme/theme1.xml><?xml version="1.0" encoding="utf-8"?>
<a:theme xmlns:a="http://schemas.openxmlformats.org/drawingml/2006/main" name="fg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gqgxa5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g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gqgxa5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g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gqgxa5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5058</Words>
  <Application>WPS 演示</Application>
  <PresentationFormat>宽屏</PresentationFormat>
  <Paragraphs>366</Paragraphs>
  <Slides>33</Slides>
  <Notes>21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33</vt:i4>
      </vt:variant>
    </vt:vector>
  </HeadingPairs>
  <TitlesOfParts>
    <vt:vector size="49" baseType="lpstr">
      <vt:lpstr>Arial</vt:lpstr>
      <vt:lpstr>宋体</vt:lpstr>
      <vt:lpstr>Wingdings</vt:lpstr>
      <vt:lpstr>微软雅黑</vt:lpstr>
      <vt:lpstr>黑体</vt:lpstr>
      <vt:lpstr>Helvetica Neue Medium</vt:lpstr>
      <vt:lpstr>Impact</vt:lpstr>
      <vt:lpstr>Arial Unicode MS</vt:lpstr>
      <vt:lpstr>Gill Sans</vt:lpstr>
      <vt:lpstr>仿宋</vt:lpstr>
      <vt:lpstr>Times New Roman</vt:lpstr>
      <vt:lpstr>Calibri</vt:lpstr>
      <vt:lpstr>Segoe Print</vt:lpstr>
      <vt:lpstr>fg主题</vt:lpstr>
      <vt:lpstr>1_fg主题</vt:lpstr>
      <vt:lpstr>2_fg主题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小小小心</cp:lastModifiedBy>
  <cp:revision>432</cp:revision>
  <dcterms:created xsi:type="dcterms:W3CDTF">2020-12-15T12:07:00Z</dcterms:created>
  <dcterms:modified xsi:type="dcterms:W3CDTF">2022-12-13T07:01:11Z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KSOTemplateUUID">
    <vt:lpwstr>v1.0_mb_gdH/BmiTDnSt3nszqfx8IQ==</vt:lpwstr>
  </property>
  <property fmtid="{D5CDD505-2E9C-101B-9397-08002B2CF9AE}" pid="4" name="ICV">
    <vt:lpwstr>3064F5A47BF247A8AEF4E17B60F2197B</vt:lpwstr>
  </property>
</Properties>
</file>