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83" r:id="rId10"/>
    <p:sldId id="263" r:id="rId11"/>
    <p:sldId id="264" r:id="rId12"/>
    <p:sldId id="266" r:id="rId13"/>
    <p:sldId id="267" r:id="rId14"/>
    <p:sldId id="268" r:id="rId15"/>
    <p:sldId id="270" r:id="rId16"/>
    <p:sldId id="277" r:id="rId17"/>
    <p:sldId id="278" r:id="rId18"/>
    <p:sldId id="279" r:id="rId19"/>
    <p:sldId id="280" r:id="rId20"/>
    <p:sldId id="281" r:id="rId21"/>
    <p:sldId id="282" r:id="rId22"/>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9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2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slideLayout" Target="../slideLayouts/slideLayout7.xml"/><Relationship Id="rId10" Type="http://schemas.openxmlformats.org/officeDocument/2006/relationships/tags" Target="../tags/tag9.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10.jpeg"/><Relationship Id="rId15" Type="http://schemas.openxmlformats.org/officeDocument/2006/relationships/slideLayout" Target="../slideLayouts/slideLayout7.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6.png"/><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43473" y="903968"/>
            <a:ext cx="6597416" cy="2627671"/>
          </a:xfrm>
          <a:prstGeom prst="rect">
            <a:avLst/>
          </a:prstGeom>
        </p:spPr>
        <p:txBody>
          <a:bodyPr vert="horz" wrap="square" lIns="91440" tIns="45720" rIns="91440" bIns="45720" rtlCol="0" anchor="t" anchorCtr="0">
            <a:normAutofit/>
          </a:bodyPr>
          <a:lstStyle/>
          <a:p>
            <a:pPr algn="l">
              <a:lnSpc>
                <a:spcPct val="120000"/>
              </a:lnSpc>
            </a:pPr>
            <a:r>
              <a:rPr lang="en-US" sz="4800" b="1">
                <a:solidFill>
                  <a:schemeClr val="accent1">
                    <a:alpha val="100000"/>
                  </a:schemeClr>
                </a:solidFill>
                <a:latin typeface="微软雅黑" panose="020B0503020204020204" charset="-122"/>
                <a:ea typeface="微软雅黑" panose="020B0503020204020204" charset="-122"/>
                <a:cs typeface="微软雅黑" panose="020B0503020204020204" charset="-122"/>
              </a:rPr>
              <a:t>2024调查活动宣传计划（对外版）</a:t>
            </a:r>
            <a:endParaRPr lang="en-US" sz="48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243473" y="4692721"/>
            <a:ext cx="3135630" cy="516864"/>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zh-CN" altLang="en-US" sz="2400">
                <a:solidFill>
                  <a:srgbClr val="000000">
                    <a:alpha val="100000"/>
                  </a:srgbClr>
                </a:solidFill>
                <a:latin typeface="微软雅黑" panose="020B0503020204020204" charset="-122"/>
                <a:ea typeface="微软雅黑" panose="020B0503020204020204" charset="-122"/>
                <a:cs typeface="微软雅黑" panose="020B0503020204020204" charset="-122"/>
              </a:rPr>
              <a:t>宣传中心</a:t>
            </a:r>
            <a:endParaRPr lang="zh-CN" altLang="en-US" sz="24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243473" y="5290281"/>
            <a:ext cx="3135630" cy="516864"/>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rPr>
              <a:t>2024-07-04</a:t>
            </a:r>
            <a:endPar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65" y="3276751"/>
            <a:ext cx="11550316" cy="2953785"/>
          </a:xfrm>
          <a:prstGeom prst="roundRect">
            <a:avLst>
              <a:gd name="adj" fmla="val 9080"/>
            </a:avLst>
          </a:prstGeom>
          <a:solidFill>
            <a:srgbClr val="FFFFFF">
              <a:alpha val="100000"/>
            </a:srgbClr>
          </a:solidFill>
          <a:effectLst>
            <a:outerShdw blurRad="352425">
              <a:srgbClr val="000000">
                <a:alpha val="6000"/>
              </a:srgbClr>
            </a:outerShdw>
          </a:effectLst>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2000" b="1">
                <a:solidFill>
                  <a:schemeClr val="dk2">
                    <a:alpha val="100000"/>
                  </a:schemeClr>
                </a:solidFill>
                <a:latin typeface="微软雅黑" panose="020B0503020204020204" charset="-122"/>
                <a:ea typeface="微软雅黑" panose="020B0503020204020204" charset="-122"/>
                <a:cs typeface="微软雅黑" panose="020B0503020204020204" charset="-122"/>
              </a:rPr>
              <a:t>丰富的</a:t>
            </a:r>
            <a:r>
              <a:rPr lang="en-US" sz="2000" b="1">
                <a:solidFill>
                  <a:schemeClr val="dk2">
                    <a:alpha val="100000"/>
                  </a:schemeClr>
                </a:solidFill>
                <a:latin typeface="微软雅黑" panose="020B0503020204020204" charset="-122"/>
                <a:ea typeface="微软雅黑" panose="020B0503020204020204" charset="-122"/>
                <a:cs typeface="微软雅黑" panose="020B0503020204020204" charset="-122"/>
              </a:rPr>
              <a:t>表现形式</a:t>
            </a:r>
            <a:endParaRPr lang="en-US" sz="2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4" name="Picture 4"/>
          <p:cNvPicPr>
            <a:picLocks noChangeAspect="1"/>
          </p:cNvPicPr>
          <p:nvPr/>
        </p:nvPicPr>
        <p:blipFill>
          <a:blip r:embed="rId2"/>
          <a:srcRect l="20766" r="20766"/>
          <a:stretch>
            <a:fillRect/>
          </a:stretch>
        </p:blipFill>
        <p:spPr>
          <a:xfrm>
            <a:off x="4591201" y="1447541"/>
            <a:ext cx="2465519" cy="2459823"/>
          </a:xfrm>
          <a:prstGeom prst="roundRect">
            <a:avLst/>
          </a:prstGeom>
        </p:spPr>
      </p:pic>
      <p:pic>
        <p:nvPicPr>
          <p:cNvPr id="5" name="Picture 5"/>
          <p:cNvPicPr>
            <a:picLocks noChangeAspect="1"/>
          </p:cNvPicPr>
          <p:nvPr/>
        </p:nvPicPr>
        <p:blipFill>
          <a:blip r:embed="rId3"/>
          <a:srcRect l="16589" r="16589"/>
          <a:stretch>
            <a:fillRect/>
          </a:stretch>
        </p:blipFill>
        <p:spPr>
          <a:xfrm>
            <a:off x="7391624" y="1447541"/>
            <a:ext cx="2465519" cy="2459823"/>
          </a:xfrm>
          <a:prstGeom prst="roundRect">
            <a:avLst/>
          </a:prstGeom>
        </p:spPr>
      </p:pic>
      <p:pic>
        <p:nvPicPr>
          <p:cNvPr id="7" name="Picture 7"/>
          <p:cNvPicPr>
            <a:picLocks noChangeAspect="1"/>
          </p:cNvPicPr>
          <p:nvPr/>
        </p:nvPicPr>
        <p:blipFill>
          <a:blip r:embed="rId4"/>
          <a:srcRect l="28588" r="28588"/>
          <a:stretch>
            <a:fillRect/>
          </a:stretch>
        </p:blipFill>
        <p:spPr>
          <a:xfrm>
            <a:off x="1752679" y="1447541"/>
            <a:ext cx="2465519" cy="2459823"/>
          </a:xfrm>
          <a:prstGeom prst="roundRect">
            <a:avLst/>
          </a:prstGeom>
        </p:spPr>
      </p:pic>
      <p:sp>
        <p:nvSpPr>
          <p:cNvPr id="8" name="AutoShape 8"/>
          <p:cNvSpPr/>
          <p:nvPr/>
        </p:nvSpPr>
        <p:spPr>
          <a:xfrm>
            <a:off x="4437380" y="4359275"/>
            <a:ext cx="2326005" cy="1435100"/>
          </a:xfrm>
          <a:prstGeom prst="rect">
            <a:avLst/>
          </a:prstGeom>
          <a:noFill/>
        </p:spPr>
        <p:txBody>
          <a:bodyPr vert="horz" wrap="square" lIns="91440" tIns="45720" rIns="91440" bIns="45720" rtlCol="0" anchor="t" anchorCtr="1">
            <a:noAutofit/>
          </a:bodyPr>
          <a:lstStyle/>
          <a:p>
            <a:pPr algn="ctr">
              <a:lnSpc>
                <a:spcPct val="140000"/>
              </a:lnSpc>
              <a:spcBef>
                <a:spcPts val="270"/>
              </a:spcBef>
              <a:defRPr/>
            </a:pPr>
            <a:r>
              <a:rPr lang="zh-CN" alt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策划征集活动，加强与调查活动参与网民的互动性！</a:t>
            </a:r>
            <a:endParaRPr lang="zh-CN" alt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nvSpPr>
        <p:spPr>
          <a:xfrm>
            <a:off x="7229475" y="4359275"/>
            <a:ext cx="2620645" cy="1435100"/>
          </a:xfrm>
          <a:prstGeom prst="rect">
            <a:avLst/>
          </a:prstGeom>
          <a:noFill/>
        </p:spPr>
        <p:txBody>
          <a:bodyPr vert="horz" wrap="square" lIns="91440" tIns="45720" rIns="91440" bIns="45720" rtlCol="0" anchor="t" anchorCtr="1">
            <a:noAutofit/>
          </a:bodyPr>
          <a:lstStyle/>
          <a:p>
            <a:pPr algn="ctr">
              <a:lnSpc>
                <a:spcPct val="140000"/>
              </a:lnSpc>
              <a:spcBef>
                <a:spcPts val="270"/>
              </a:spcBef>
              <a:defRPr/>
            </a:pPr>
            <a:r>
              <a:rPr lang="zh-CN" alt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系列呼吁推广视频，不定期对成果进行盘点宣传，呼吁更多网民参与活动。</a:t>
            </a:r>
            <a:endParaRPr lang="zh-CN" alt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1517650" y="4359275"/>
            <a:ext cx="2569210" cy="1435100"/>
          </a:xfrm>
          <a:prstGeom prst="rect">
            <a:avLst/>
          </a:prstGeom>
          <a:noFill/>
        </p:spPr>
        <p:txBody>
          <a:bodyPr vert="horz" wrap="square" lIns="91440" tIns="45720" rIns="91440" bIns="45720" rtlCol="0" anchor="t" anchorCtr="1">
            <a:noAutofit/>
          </a:bodyPr>
          <a:lstStyle/>
          <a:p>
            <a:pPr algn="ctr">
              <a:lnSpc>
                <a:spcPct val="140000"/>
              </a:lnSpc>
              <a:spcBef>
                <a:spcPts val="270"/>
              </a:spcBef>
              <a:defRPr/>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制作精美海报</a:t>
            </a:r>
            <a:r>
              <a:rPr lang="zh-CN" alt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、喜报、问题答卷二维码入口</a:t>
            </a: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和宣传视频</a:t>
            </a:r>
            <a:r>
              <a:rPr lang="zh-CN" alt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等</a:t>
            </a: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，以视觉冲击力吸引公众关注。</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25731" y="955050"/>
            <a:ext cx="4297680" cy="1522429"/>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246164" y="2477479"/>
            <a:ext cx="5948047" cy="158778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宣传方案</a:t>
            </a:r>
            <a:r>
              <a:rPr lang="zh-CN" alt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计划</a:t>
            </a:r>
            <a:r>
              <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实施</a:t>
            </a:r>
            <a:endPar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246164" y="4668548"/>
            <a:ext cx="3135630" cy="595350"/>
          </a:xfrm>
          <a:prstGeom prst="rect">
            <a:avLst/>
          </a:prstGeom>
        </p:spPr>
        <p:txBody>
          <a:bodyPr vert="horz" wrap="square" lIns="91440" tIns="45720" rIns="91440" bIns="45720" rtlCol="0" anchor="t" anchorCtr="0">
            <a:normAutofit/>
          </a:bodyPr>
          <a:lstStyle/>
          <a:p>
            <a:pPr>
              <a:lnSpc>
                <a:spcPct val="100000"/>
              </a:lnSpc>
              <a:spcBef>
                <a:spcPts val="375"/>
              </a:spcBef>
            </a:pPr>
            <a:r>
              <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rPr>
              <a:t>CHAPTER</a:t>
            </a:r>
            <a:endPar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15" name="TextBox 15"/>
          <p:cNvSpPr txBox="1"/>
          <p:nvPr/>
        </p:nvSpPr>
        <p:spPr>
          <a:xfrm>
            <a:off x="476250" y="265430"/>
            <a:ext cx="11239500" cy="958850"/>
          </a:xfrm>
          <a:prstGeom prst="rect">
            <a:avLst/>
          </a:prstGeom>
        </p:spPr>
        <p:txBody>
          <a:bodyPr vert="horz" wrap="square" lIns="123825" tIns="123825" rIns="57150" bIns="123825" rtlCol="0" anchor="t" anchorCtr="0">
            <a:noAutofit/>
          </a:bodyPr>
          <a:lstStyle/>
          <a:p>
            <a:pPr>
              <a:lnSpc>
                <a:spcPct val="140000"/>
              </a:lnSpc>
            </a:pPr>
            <a:r>
              <a:rPr lang="zh-CN" altLang="en-US" sz="2000" b="1" spc="600" dirty="0">
                <a:solidFill>
                  <a:schemeClr val="accent1">
                    <a:lumMod val="50000"/>
                  </a:schemeClr>
                </a:solidFill>
                <a:latin typeface="微软雅黑" panose="020B0503020204020204" charset="-122"/>
                <a:ea typeface="微软雅黑" panose="020B0503020204020204" charset="-122"/>
                <a:cs typeface="+mj-cs"/>
                <a:sym typeface="+mn-ea"/>
              </a:rPr>
              <a:t>活动造势期</a:t>
            </a:r>
            <a:r>
              <a:rPr lang="en-US" altLang="zh-CN" sz="2000" b="1" spc="600" dirty="0">
                <a:solidFill>
                  <a:schemeClr val="accent1">
                    <a:lumMod val="50000"/>
                  </a:schemeClr>
                </a:solidFill>
                <a:latin typeface="微软雅黑" panose="020B0503020204020204" charset="-122"/>
                <a:ea typeface="微软雅黑" panose="020B0503020204020204" charset="-122"/>
                <a:cs typeface="+mj-cs"/>
                <a:sym typeface="+mn-ea"/>
              </a:rPr>
              <a:t>(5-7</a:t>
            </a:r>
            <a:r>
              <a:rPr lang="zh-CN" altLang="en-US" sz="2000" b="1" spc="600" dirty="0">
                <a:solidFill>
                  <a:schemeClr val="accent1">
                    <a:lumMod val="50000"/>
                  </a:schemeClr>
                </a:solidFill>
                <a:latin typeface="微软雅黑" panose="020B0503020204020204" charset="-122"/>
                <a:ea typeface="微软雅黑" panose="020B0503020204020204" charset="-122"/>
                <a:cs typeface="+mj-cs"/>
                <a:sym typeface="+mn-ea"/>
              </a:rPr>
              <a:t>月</a:t>
            </a:r>
            <a:r>
              <a:rPr lang="en-US" altLang="zh-CN" sz="2000" b="1" spc="600" dirty="0">
                <a:solidFill>
                  <a:schemeClr val="accent1">
                    <a:lumMod val="50000"/>
                  </a:schemeClr>
                </a:solidFill>
                <a:latin typeface="微软雅黑" panose="020B0503020204020204" charset="-122"/>
                <a:ea typeface="微软雅黑" panose="020B0503020204020204" charset="-122"/>
                <a:cs typeface="+mj-cs"/>
                <a:sym typeface="+mn-ea"/>
              </a:rPr>
              <a:t>)</a:t>
            </a:r>
            <a:endParaRPr lang="zh-CN" altLang="en-US" sz="2000" b="1" spc="600" dirty="0">
              <a:solidFill>
                <a:schemeClr val="accent1">
                  <a:lumMod val="50000"/>
                </a:schemeClr>
              </a:solidFill>
              <a:latin typeface="微软雅黑" panose="020B0503020204020204" charset="-122"/>
              <a:ea typeface="微软雅黑" panose="020B0503020204020204" charset="-122"/>
              <a:cs typeface="+mj-cs"/>
            </a:endParaRPr>
          </a:p>
          <a:p>
            <a:pPr>
              <a:lnSpc>
                <a:spcPct val="140000"/>
              </a:lnSpc>
            </a:pPr>
            <a:endParaRPr lang="en-US" sz="2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nvSpPr>
        <p:spPr>
          <a:xfrm>
            <a:off x="1107440" y="1940560"/>
            <a:ext cx="5384165" cy="3553460"/>
          </a:xfrm>
          <a:prstGeom prst="rect">
            <a:avLst/>
          </a:prstGeom>
          <a:noFill/>
        </p:spPr>
        <p:txBody>
          <a:bodyPr wrap="square" rtlCol="0" anchor="t">
            <a:spAutoFit/>
          </a:bodyPr>
          <a:p>
            <a:pPr lvl="0">
              <a:lnSpc>
                <a:spcPct val="150000"/>
              </a:lnSpc>
              <a:defRPr/>
            </a:pPr>
            <a:r>
              <a:rPr lang="en-US" altLang="zh-CN" sz="2500" dirty="0">
                <a:solidFill>
                  <a:prstClr val="black"/>
                </a:solidFill>
                <a:latin typeface="微软雅黑" panose="020B0503020204020204" charset="-122"/>
                <a:ea typeface="微软雅黑" panose="020B0503020204020204" charset="-122"/>
                <a:cs typeface="宋体" panose="02010600030101010101" pitchFamily="2" charset="-122"/>
                <a:sym typeface="+mn-ea"/>
              </a:rPr>
              <a:t>1.</a:t>
            </a:r>
            <a:r>
              <a:rPr lang="zh-CN" altLang="en-US" sz="2500" dirty="0">
                <a:solidFill>
                  <a:prstClr val="black"/>
                </a:solidFill>
                <a:latin typeface="微软雅黑" panose="020B0503020204020204" charset="-122"/>
                <a:ea typeface="微软雅黑" panose="020B0503020204020204" charset="-122"/>
                <a:cs typeface="宋体" panose="02010600030101010101" pitchFamily="2" charset="-122"/>
                <a:sym typeface="+mn-ea"/>
              </a:rPr>
              <a:t>调查活动筹备会</a:t>
            </a:r>
            <a:endParaRPr lang="en-US" altLang="zh-CN" sz="2500" dirty="0">
              <a:solidFill>
                <a:prstClr val="black"/>
              </a:solidFill>
              <a:latin typeface="微软雅黑" panose="020B0503020204020204" charset="-122"/>
              <a:ea typeface="微软雅黑" panose="020B0503020204020204" charset="-122"/>
              <a:cs typeface="宋体" panose="02010600030101010101" pitchFamily="2" charset="-122"/>
            </a:endParaRPr>
          </a:p>
          <a:p>
            <a:pPr lvl="0">
              <a:lnSpc>
                <a:spcPct val="150000"/>
              </a:lnSpc>
              <a:defRPr/>
            </a:pPr>
            <a:r>
              <a:rPr lang="en-US" altLang="zh-CN" sz="2500" dirty="0">
                <a:solidFill>
                  <a:prstClr val="black"/>
                </a:solidFill>
                <a:latin typeface="微软雅黑" panose="020B0503020204020204" charset="-122"/>
                <a:ea typeface="微软雅黑" panose="020B0503020204020204" charset="-122"/>
                <a:cs typeface="宋体" panose="02010600030101010101" pitchFamily="2" charset="-122"/>
                <a:sym typeface="+mn-ea"/>
              </a:rPr>
              <a:t>2.“</a:t>
            </a:r>
            <a:r>
              <a:rPr lang="zh-CN" altLang="en-US" sz="2500" dirty="0">
                <a:solidFill>
                  <a:prstClr val="black"/>
                </a:solidFill>
                <a:latin typeface="微软雅黑" panose="020B0503020204020204" charset="-122"/>
                <a:ea typeface="微软雅黑" panose="020B0503020204020204" charset="-122"/>
                <a:cs typeface="宋体" panose="02010600030101010101" pitchFamily="2" charset="-122"/>
                <a:sym typeface="+mn-ea"/>
              </a:rPr>
              <a:t>调查活动是什么”动画</a:t>
            </a:r>
            <a:endParaRPr lang="zh-CN" altLang="en-US" sz="2500" dirty="0">
              <a:solidFill>
                <a:prstClr val="black"/>
              </a:solidFill>
              <a:latin typeface="微软雅黑" panose="020B0503020204020204" charset="-122"/>
              <a:ea typeface="微软雅黑" panose="020B0503020204020204" charset="-122"/>
              <a:cs typeface="宋体" panose="02010600030101010101" pitchFamily="2" charset="-122"/>
            </a:endParaRPr>
          </a:p>
          <a:p>
            <a:pPr lvl="0">
              <a:lnSpc>
                <a:spcPct val="150000"/>
              </a:lnSpc>
              <a:defRPr/>
            </a:pPr>
            <a:r>
              <a:rPr lang="en-US" altLang="zh-CN" sz="2500" dirty="0">
                <a:solidFill>
                  <a:prstClr val="black"/>
                </a:solidFill>
                <a:latin typeface="微软雅黑" panose="020B0503020204020204" charset="-122"/>
                <a:ea typeface="微软雅黑" panose="020B0503020204020204" charset="-122"/>
                <a:cs typeface="宋体" panose="02010600030101010101" pitchFamily="2" charset="-122"/>
                <a:sym typeface="+mn-ea"/>
              </a:rPr>
              <a:t>3.</a:t>
            </a:r>
            <a:r>
              <a:rPr lang="zh-CN" altLang="en-US" sz="2500" dirty="0">
                <a:solidFill>
                  <a:prstClr val="black"/>
                </a:solidFill>
                <a:latin typeface="微软雅黑" panose="020B0503020204020204" charset="-122"/>
                <a:ea typeface="微软雅黑" panose="020B0503020204020204" charset="-122"/>
                <a:cs typeface="宋体" panose="02010600030101010101" pitchFamily="2" charset="-122"/>
                <a:sym typeface="+mn-ea"/>
              </a:rPr>
              <a:t>发起单位、支持单位权益与义务</a:t>
            </a:r>
            <a:endParaRPr lang="zh-CN" altLang="en-US" sz="2500" dirty="0">
              <a:solidFill>
                <a:prstClr val="black"/>
              </a:solidFill>
              <a:latin typeface="微软雅黑" panose="020B0503020204020204" charset="-122"/>
              <a:ea typeface="微软雅黑" panose="020B0503020204020204" charset="-122"/>
              <a:cs typeface="宋体" panose="02010600030101010101" pitchFamily="2" charset="-122"/>
            </a:endParaRPr>
          </a:p>
          <a:p>
            <a:pPr lvl="0">
              <a:lnSpc>
                <a:spcPct val="150000"/>
              </a:lnSpc>
              <a:defRPr/>
            </a:pPr>
            <a:r>
              <a:rPr lang="en-US" altLang="zh-CN" sz="2500" dirty="0">
                <a:solidFill>
                  <a:prstClr val="black"/>
                </a:solidFill>
                <a:latin typeface="微软雅黑" panose="020B0503020204020204" charset="-122"/>
                <a:ea typeface="微软雅黑" panose="020B0503020204020204" charset="-122"/>
                <a:cs typeface="宋体" panose="02010600030101010101" pitchFamily="2" charset="-122"/>
                <a:sym typeface="+mn-ea"/>
              </a:rPr>
              <a:t>4.</a:t>
            </a:r>
            <a:r>
              <a:rPr lang="zh-CN" altLang="en-US" sz="2500" dirty="0">
                <a:solidFill>
                  <a:prstClr val="black"/>
                </a:solidFill>
                <a:latin typeface="微软雅黑" panose="020B0503020204020204" charset="-122"/>
                <a:ea typeface="微软雅黑" panose="020B0503020204020204" charset="-122"/>
                <a:cs typeface="宋体" panose="02010600030101010101" pitchFamily="2" charset="-122"/>
                <a:sym typeface="+mn-ea"/>
              </a:rPr>
              <a:t>系列预告片重磅发布</a:t>
            </a:r>
            <a:endParaRPr lang="zh-CN" altLang="en-US" sz="2500" dirty="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lvl="0">
              <a:lnSpc>
                <a:spcPct val="150000"/>
              </a:lnSpc>
              <a:defRPr/>
            </a:pPr>
            <a:r>
              <a:rPr lang="en-US" altLang="zh-CN" sz="2500" dirty="0">
                <a:solidFill>
                  <a:prstClr val="black"/>
                </a:solidFill>
                <a:latin typeface="微软雅黑" panose="020B0503020204020204" charset="-122"/>
                <a:ea typeface="微软雅黑" panose="020B0503020204020204" charset="-122"/>
                <a:cs typeface="宋体" panose="02010600030101010101" pitchFamily="2" charset="-122"/>
                <a:sym typeface="+mn-ea"/>
              </a:rPr>
              <a:t>5.</a:t>
            </a:r>
            <a:r>
              <a:rPr lang="zh-CN" altLang="en-US" sz="2500" dirty="0">
                <a:solidFill>
                  <a:prstClr val="black"/>
                </a:solidFill>
                <a:latin typeface="微软雅黑" panose="020B0503020204020204" charset="-122"/>
                <a:ea typeface="微软雅黑" panose="020B0503020204020204" charset="-122"/>
                <a:cs typeface="宋体" panose="02010600030101010101" pitchFamily="2" charset="-122"/>
                <a:sym typeface="+mn-ea"/>
              </a:rPr>
              <a:t>系列通知、公告发布</a:t>
            </a:r>
            <a:endParaRPr lang="zh-CN" altLang="en-US" sz="2500" dirty="0">
              <a:solidFill>
                <a:prstClr val="black"/>
              </a:solidFill>
              <a:latin typeface="微软雅黑" panose="020B0503020204020204" charset="-122"/>
              <a:ea typeface="微软雅黑" panose="020B0503020204020204" charset="-122"/>
              <a:cs typeface="宋体" panose="02010600030101010101" pitchFamily="2" charset="-122"/>
            </a:endParaRPr>
          </a:p>
          <a:p>
            <a:pPr lvl="0">
              <a:lnSpc>
                <a:spcPct val="150000"/>
              </a:lnSpc>
              <a:defRPr/>
            </a:pPr>
            <a:r>
              <a:rPr lang="en-US" altLang="zh-CN" sz="2500" dirty="0">
                <a:solidFill>
                  <a:prstClr val="black"/>
                </a:solidFill>
                <a:latin typeface="微软雅黑" panose="020B0503020204020204" charset="-122"/>
                <a:ea typeface="微软雅黑" panose="020B0503020204020204" charset="-122"/>
                <a:cs typeface="宋体" panose="02010600030101010101" pitchFamily="2" charset="-122"/>
              </a:rPr>
              <a:t>6.</a:t>
            </a:r>
            <a:r>
              <a:rPr lang="zh-CN" altLang="en-US" sz="2500" dirty="0">
                <a:solidFill>
                  <a:prstClr val="black"/>
                </a:solidFill>
                <a:latin typeface="微软雅黑" panose="020B0503020204020204" charset="-122"/>
                <a:ea typeface="微软雅黑" panose="020B0503020204020204" charset="-122"/>
                <a:cs typeface="宋体" panose="02010600030101010101" pitchFamily="2" charset="-122"/>
              </a:rPr>
              <a:t>对前</a:t>
            </a:r>
            <a:r>
              <a:rPr lang="en-US" altLang="zh-CN" sz="2500" dirty="0">
                <a:solidFill>
                  <a:prstClr val="black"/>
                </a:solidFill>
                <a:latin typeface="微软雅黑" panose="020B0503020204020204" charset="-122"/>
                <a:ea typeface="微软雅黑" panose="020B0503020204020204" charset="-122"/>
                <a:cs typeface="宋体" panose="02010600030101010101" pitchFamily="2" charset="-122"/>
              </a:rPr>
              <a:t>6</a:t>
            </a:r>
            <a:r>
              <a:rPr lang="zh-CN" altLang="en-US" sz="2500" dirty="0">
                <a:solidFill>
                  <a:prstClr val="black"/>
                </a:solidFill>
                <a:latin typeface="微软雅黑" panose="020B0503020204020204" charset="-122"/>
                <a:ea typeface="微软雅黑" panose="020B0503020204020204" charset="-122"/>
                <a:cs typeface="宋体" panose="02010600030101010101" pitchFamily="2" charset="-122"/>
              </a:rPr>
              <a:t>年调查活动成果梳理盘点</a:t>
            </a:r>
            <a:endParaRPr lang="zh-CN" altLang="en-US" sz="2500" dirty="0">
              <a:solidFill>
                <a:prstClr val="black"/>
              </a:solidFill>
              <a:latin typeface="微软雅黑" panose="020B0503020204020204" charset="-122"/>
              <a:ea typeface="微软雅黑" panose="020B0503020204020204" charset="-122"/>
              <a:cs typeface="宋体" panose="02010600030101010101" pitchFamily="2" charset="-12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805" y="2036445"/>
            <a:ext cx="4937125" cy="27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2951" r="12951"/>
          <a:stretch>
            <a:fillRect/>
          </a:stretch>
        </p:blipFill>
        <p:spPr>
          <a:xfrm>
            <a:off x="6591756" y="1559288"/>
            <a:ext cx="4993629" cy="4492828"/>
          </a:xfrm>
          <a:prstGeom prst="rect">
            <a:avLst/>
          </a:prstGeom>
        </p:spPr>
      </p:pic>
      <p:sp>
        <p:nvSpPr>
          <p:cNvPr id="12" name="TextBox 12"/>
          <p:cNvSpPr txBox="1"/>
          <p:nvPr/>
        </p:nvSpPr>
        <p:spPr>
          <a:xfrm>
            <a:off x="456973" y="457098"/>
            <a:ext cx="11239500" cy="678180"/>
          </a:xfrm>
          <a:prstGeom prst="rect">
            <a:avLst/>
          </a:prstGeom>
        </p:spPr>
        <p:txBody>
          <a:bodyPr vert="horz" wrap="square" lIns="123825" tIns="123825" rIns="57150" bIns="123825" rtlCol="0" anchor="t" anchorCtr="0">
            <a:spAutoFit/>
          </a:bodyPr>
          <a:lstStyle/>
          <a:p>
            <a:pPr>
              <a:lnSpc>
                <a:spcPct val="140000"/>
              </a:lnSpc>
            </a:pPr>
            <a:r>
              <a:rPr lang="zh-CN" altLang="en-US" sz="2000" b="1" spc="600" dirty="0">
                <a:solidFill>
                  <a:schemeClr val="accent1">
                    <a:lumMod val="50000"/>
                  </a:schemeClr>
                </a:solidFill>
                <a:latin typeface="微软雅黑" panose="020B0503020204020204" charset="-122"/>
                <a:ea typeface="微软雅黑" panose="020B0503020204020204" charset="-122"/>
                <a:cs typeface="+mj-cs"/>
                <a:sym typeface="+mn-ea"/>
              </a:rPr>
              <a:t>活动预热期</a:t>
            </a:r>
            <a:r>
              <a:rPr lang="en-US" altLang="zh-CN" sz="2000" b="1" spc="600" dirty="0">
                <a:solidFill>
                  <a:schemeClr val="accent1">
                    <a:lumMod val="50000"/>
                  </a:schemeClr>
                </a:solidFill>
                <a:latin typeface="微软雅黑" panose="020B0503020204020204" charset="-122"/>
                <a:ea typeface="微软雅黑" panose="020B0503020204020204" charset="-122"/>
                <a:cs typeface="+mj-cs"/>
                <a:sym typeface="+mn-ea"/>
              </a:rPr>
              <a:t>(6</a:t>
            </a:r>
            <a:r>
              <a:rPr lang="zh-CN" altLang="en-US" sz="2000" b="1" spc="600" dirty="0">
                <a:solidFill>
                  <a:schemeClr val="accent1">
                    <a:lumMod val="50000"/>
                  </a:schemeClr>
                </a:solidFill>
                <a:latin typeface="微软雅黑" panose="020B0503020204020204" charset="-122"/>
                <a:ea typeface="微软雅黑" panose="020B0503020204020204" charset="-122"/>
                <a:cs typeface="+mj-cs"/>
                <a:sym typeface="+mn-ea"/>
              </a:rPr>
              <a:t>月下旬</a:t>
            </a:r>
            <a:r>
              <a:rPr lang="en-US" altLang="zh-CN" sz="2000" b="1" spc="600" dirty="0">
                <a:solidFill>
                  <a:schemeClr val="accent1">
                    <a:lumMod val="50000"/>
                  </a:schemeClr>
                </a:solidFill>
                <a:latin typeface="微软雅黑" panose="020B0503020204020204" charset="-122"/>
                <a:ea typeface="微软雅黑" panose="020B0503020204020204" charset="-122"/>
                <a:cs typeface="+mj-cs"/>
                <a:sym typeface="+mn-ea"/>
              </a:rPr>
              <a:t>-7</a:t>
            </a:r>
            <a:r>
              <a:rPr lang="zh-CN" altLang="en-US" sz="2000" b="1" spc="600" dirty="0">
                <a:solidFill>
                  <a:schemeClr val="accent1">
                    <a:lumMod val="50000"/>
                  </a:schemeClr>
                </a:solidFill>
                <a:latin typeface="微软雅黑" panose="020B0503020204020204" charset="-122"/>
                <a:ea typeface="微软雅黑" panose="020B0503020204020204" charset="-122"/>
                <a:cs typeface="+mj-cs"/>
                <a:sym typeface="+mn-ea"/>
              </a:rPr>
              <a:t>月上旬</a:t>
            </a:r>
            <a:r>
              <a:rPr lang="en-US" altLang="zh-CN" sz="2000" b="1" spc="600" dirty="0">
                <a:solidFill>
                  <a:schemeClr val="accent1">
                    <a:lumMod val="50000"/>
                  </a:schemeClr>
                </a:solidFill>
                <a:latin typeface="微软雅黑" panose="020B0503020204020204" charset="-122"/>
                <a:ea typeface="微软雅黑" panose="020B0503020204020204" charset="-122"/>
                <a:cs typeface="+mj-cs"/>
                <a:sym typeface="+mn-ea"/>
              </a:rPr>
              <a:t>)</a:t>
            </a:r>
            <a:endParaRPr lang="en-US" sz="2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675005" y="1905000"/>
            <a:ext cx="5511800" cy="3415030"/>
          </a:xfrm>
          <a:prstGeom prst="rect">
            <a:avLst/>
          </a:prstGeom>
          <a:noFill/>
        </p:spPr>
        <p:txBody>
          <a:bodyPr wrap="square" rtlCol="0" anchor="t">
            <a:spAutoFit/>
          </a:bodyPr>
          <a:p>
            <a:pPr lvl="0">
              <a:lnSpc>
                <a:spcPct val="150000"/>
              </a:lnSpc>
              <a:defRPr/>
            </a:pPr>
            <a:r>
              <a:rPr lang="en-US" altLang="zh-CN"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1.2024</a:t>
            </a:r>
            <a:r>
              <a:rPr lang="zh-CN" altLang="en-US" dirty="0">
                <a:solidFill>
                  <a:prstClr val="black"/>
                </a:solidFill>
                <a:latin typeface="微软雅黑" panose="020B0503020204020204" charset="-122"/>
                <a:ea typeface="微软雅黑" panose="020B0503020204020204" charset="-122"/>
                <a:cs typeface="宋体" panose="02010600030101010101" pitchFamily="2" charset="-122"/>
                <a:sym typeface="+mn-ea"/>
              </a:rPr>
              <a:t>调查活动全国部署</a:t>
            </a:r>
            <a:r>
              <a:rPr lang="zh-CN" altLang="en-US" dirty="0" smtClean="0">
                <a:solidFill>
                  <a:prstClr val="black"/>
                </a:solidFill>
                <a:latin typeface="微软雅黑" panose="020B0503020204020204" charset="-122"/>
                <a:ea typeface="微软雅黑" panose="020B0503020204020204" charset="-122"/>
                <a:cs typeface="宋体" panose="02010600030101010101" pitchFamily="2" charset="-122"/>
                <a:sym typeface="+mn-ea"/>
              </a:rPr>
              <a:t>会、调查活动广东宣讲会</a:t>
            </a:r>
            <a:endParaRPr lang="zh-CN" altLang="en-US" dirty="0" smtClean="0">
              <a:solidFill>
                <a:prstClr val="black"/>
              </a:solidFill>
              <a:latin typeface="微软雅黑" panose="020B0503020204020204" charset="-122"/>
              <a:ea typeface="微软雅黑" panose="020B0503020204020204" charset="-122"/>
              <a:cs typeface="宋体" panose="02010600030101010101" pitchFamily="2" charset="-122"/>
            </a:endParaRPr>
          </a:p>
          <a:p>
            <a:pPr lvl="0">
              <a:lnSpc>
                <a:spcPct val="150000"/>
              </a:lnSpc>
              <a:defRPr/>
            </a:pPr>
            <a:endParaRPr lang="zh-CN" altLang="en-US" dirty="0">
              <a:solidFill>
                <a:prstClr val="black"/>
              </a:solidFill>
              <a:latin typeface="微软雅黑" panose="020B0503020204020204" charset="-122"/>
              <a:ea typeface="微软雅黑" panose="020B0503020204020204" charset="-122"/>
              <a:cs typeface="宋体" panose="02010600030101010101" pitchFamily="2" charset="-122"/>
            </a:endParaRPr>
          </a:p>
          <a:p>
            <a:pPr lvl="0">
              <a:lnSpc>
                <a:spcPct val="150000"/>
              </a:lnSpc>
              <a:defRPr/>
            </a:pPr>
            <a:r>
              <a:rPr lang="en-US" altLang="zh-CN" dirty="0">
                <a:solidFill>
                  <a:prstClr val="black"/>
                </a:solidFill>
                <a:latin typeface="微软雅黑" panose="020B0503020204020204" charset="-122"/>
                <a:ea typeface="微软雅黑" panose="020B0503020204020204" charset="-122"/>
                <a:cs typeface="宋体" panose="02010600030101010101" pitchFamily="2" charset="-122"/>
                <a:sym typeface="+mn-ea"/>
              </a:rPr>
              <a:t>2.</a:t>
            </a:r>
            <a:r>
              <a:rPr lang="zh-CN" altLang="en-US" dirty="0">
                <a:solidFill>
                  <a:prstClr val="black"/>
                </a:solidFill>
                <a:latin typeface="微软雅黑" panose="020B0503020204020204" charset="-122"/>
                <a:ea typeface="微软雅黑" panose="020B0503020204020204" charset="-122"/>
                <a:cs typeface="宋体" panose="02010600030101010101" pitchFamily="2" charset="-122"/>
                <a:sym typeface="+mn-ea"/>
              </a:rPr>
              <a:t>调查活动新闻发布会</a:t>
            </a:r>
            <a:endParaRPr lang="zh-CN" altLang="en-US" dirty="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lvl="0">
              <a:lnSpc>
                <a:spcPct val="150000"/>
              </a:lnSpc>
              <a:defRPr/>
            </a:pPr>
            <a:endParaRPr lang="zh-CN" altLang="en-US" dirty="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lvl="0">
              <a:lnSpc>
                <a:spcPct val="150000"/>
              </a:lnSpc>
              <a:defRPr/>
            </a:pPr>
            <a:r>
              <a:rPr lang="en-US" altLang="zh-CN" dirty="0">
                <a:solidFill>
                  <a:prstClr val="black"/>
                </a:solidFill>
                <a:latin typeface="微软雅黑" panose="020B0503020204020204" charset="-122"/>
                <a:ea typeface="微软雅黑" panose="020B0503020204020204" charset="-122"/>
                <a:cs typeface="宋体" panose="02010600030101010101" pitchFamily="2" charset="-122"/>
                <a:sym typeface="+mn-ea"/>
              </a:rPr>
              <a:t>3.</a:t>
            </a:r>
            <a:r>
              <a:rPr lang="zh-CN" altLang="en-US" dirty="0">
                <a:solidFill>
                  <a:prstClr val="black"/>
                </a:solidFill>
                <a:latin typeface="微软雅黑" panose="020B0503020204020204" charset="-122"/>
                <a:ea typeface="微软雅黑" panose="020B0503020204020204" charset="-122"/>
                <a:cs typeface="宋体" panose="02010600030101010101" pitchFamily="2" charset="-122"/>
                <a:sym typeface="+mn-ea"/>
              </a:rPr>
              <a:t>调查活动优秀团队</a:t>
            </a:r>
            <a:r>
              <a:rPr lang="en-US" altLang="zh-CN" dirty="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dirty="0">
                <a:solidFill>
                  <a:prstClr val="black"/>
                </a:solidFill>
                <a:latin typeface="微软雅黑" panose="020B0503020204020204" charset="-122"/>
                <a:ea typeface="微软雅黑" panose="020B0503020204020204" charset="-122"/>
                <a:cs typeface="宋体" panose="02010600030101010101" pitchFamily="2" charset="-122"/>
                <a:sym typeface="+mn-ea"/>
              </a:rPr>
              <a:t>组织挖掘宣传</a:t>
            </a:r>
            <a:endParaRPr lang="zh-CN" altLang="en-US" dirty="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lvl="0">
              <a:lnSpc>
                <a:spcPct val="150000"/>
              </a:lnSpc>
              <a:defRPr/>
            </a:pPr>
            <a:endParaRPr lang="zh-CN" altLang="en-US" dirty="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lvl="0">
              <a:lnSpc>
                <a:spcPct val="150000"/>
              </a:lnSpc>
              <a:defRPr/>
            </a:pPr>
            <a:r>
              <a:rPr lang="en-US" altLang="zh-CN" dirty="0">
                <a:solidFill>
                  <a:prstClr val="black"/>
                </a:solidFill>
                <a:latin typeface="微软雅黑" panose="020B0503020204020204" charset="-122"/>
                <a:ea typeface="微软雅黑" panose="020B0503020204020204" charset="-122"/>
                <a:cs typeface="宋体" panose="02010600030101010101" pitchFamily="2" charset="-122"/>
                <a:sym typeface="+mn-ea"/>
              </a:rPr>
              <a:t>4.</a:t>
            </a:r>
            <a:r>
              <a:rPr lang="zh-CN" altLang="en-US" dirty="0">
                <a:solidFill>
                  <a:prstClr val="black"/>
                </a:solidFill>
                <a:latin typeface="微软雅黑" panose="020B0503020204020204" charset="-122"/>
                <a:ea typeface="微软雅黑" panose="020B0503020204020204" charset="-122"/>
                <a:cs typeface="宋体" panose="02010600030101010101" pitchFamily="2" charset="-122"/>
                <a:sym typeface="+mn-ea"/>
              </a:rPr>
              <a:t>对</a:t>
            </a:r>
            <a:r>
              <a:rPr lang="en-US" altLang="zh-CN" dirty="0">
                <a:solidFill>
                  <a:prstClr val="black"/>
                </a:solidFill>
                <a:latin typeface="微软雅黑" panose="020B0503020204020204" charset="-122"/>
                <a:ea typeface="微软雅黑" panose="020B0503020204020204" charset="-122"/>
                <a:cs typeface="宋体" panose="02010600030101010101" pitchFamily="2" charset="-122"/>
                <a:sym typeface="+mn-ea"/>
              </a:rPr>
              <a:t>2024</a:t>
            </a:r>
            <a:r>
              <a:rPr lang="zh-CN" altLang="en-US" dirty="0">
                <a:solidFill>
                  <a:prstClr val="black"/>
                </a:solidFill>
                <a:latin typeface="微软雅黑" panose="020B0503020204020204" charset="-122"/>
                <a:ea typeface="微软雅黑" panose="020B0503020204020204" charset="-122"/>
                <a:cs typeface="宋体" panose="02010600030101010101" pitchFamily="2" charset="-122"/>
                <a:sym typeface="+mn-ea"/>
              </a:rPr>
              <a:t>调查活动各方呼吁进行宣传，号召更多网民</a:t>
            </a:r>
            <a:endParaRPr lang="zh-CN" altLang="en-US" dirty="0">
              <a:solidFill>
                <a:prstClr val="black"/>
              </a:solidFill>
              <a:latin typeface="微软雅黑" panose="020B0503020204020204" charset="-122"/>
              <a:ea typeface="微软雅黑" panose="020B0503020204020204" charset="-122"/>
              <a:cs typeface="宋体" panose="02010600030101010101" pitchFamily="2" charset="-122"/>
              <a:sym typeface="+mn-ea"/>
            </a:endParaRPr>
          </a:p>
          <a:p>
            <a:pPr lvl="0">
              <a:lnSpc>
                <a:spcPct val="150000"/>
              </a:lnSpc>
              <a:defRPr/>
            </a:pPr>
            <a:r>
              <a:rPr lang="zh-CN" altLang="en-US" dirty="0">
                <a:solidFill>
                  <a:prstClr val="black"/>
                </a:solidFill>
                <a:latin typeface="微软雅黑" panose="020B0503020204020204" charset="-122"/>
                <a:ea typeface="微软雅黑" panose="020B0503020204020204" charset="-122"/>
                <a:cs typeface="宋体" panose="02010600030101010101" pitchFamily="2" charset="-122"/>
                <a:sym typeface="+mn-ea"/>
              </a:rPr>
              <a:t>参与活动</a:t>
            </a:r>
            <a:endParaRPr lang="zh-CN" altLang="en-US" dirty="0">
              <a:solidFill>
                <a:prstClr val="black"/>
              </a:solidFill>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847725" y="1246505"/>
            <a:ext cx="10147300" cy="1798320"/>
          </a:xfrm>
          <a:prstGeom prst="rect">
            <a:avLst/>
          </a:prstGeom>
        </p:spPr>
        <p:txBody>
          <a:bodyPr vert="horz" wrap="square" lIns="114300" tIns="57150" rIns="114300" bIns="57150" rtlCol="0" anchor="t" anchorCtr="0">
            <a:noAutofit/>
          </a:bodyPr>
          <a:lstStyle/>
          <a:p>
            <a:pPr lvl="0">
              <a:lnSpc>
                <a:spcPct val="150000"/>
              </a:lnSpc>
              <a:defRPr/>
            </a:pPr>
            <a:r>
              <a:rPr lang="zh-CN" altLang="en-US" sz="1500" dirty="0">
                <a:solidFill>
                  <a:prstClr val="black"/>
                </a:solidFill>
                <a:latin typeface="微软雅黑" panose="020B0503020204020204" charset="-122"/>
                <a:ea typeface="微软雅黑" panose="020B0503020204020204" charset="-122"/>
                <a:cs typeface="宋体" panose="02010600030101010101" pitchFamily="2" charset="-122"/>
                <a:sym typeface="+mn-ea"/>
              </a:rPr>
              <a:t>    </a:t>
            </a:r>
            <a:r>
              <a:rPr lang="zh-CN" altLang="en-US" dirty="0">
                <a:solidFill>
                  <a:prstClr val="black"/>
                </a:solidFill>
                <a:latin typeface="微软雅黑" panose="020B0503020204020204" charset="-122"/>
                <a:ea typeface="微软雅黑" panose="020B0503020204020204" charset="-122"/>
                <a:cs typeface="宋体" panose="02010600030101010101" pitchFamily="2" charset="-122"/>
                <a:sym typeface="+mn-ea"/>
              </a:rPr>
              <a:t>  全国媒体，正式吹响调查活动发动采集的总号角</a:t>
            </a:r>
            <a:endParaRPr lang="en-US" altLang="zh-CN" dirty="0">
              <a:solidFill>
                <a:prstClr val="black"/>
              </a:solidFill>
              <a:latin typeface="微软雅黑" panose="020B0503020204020204" charset="-122"/>
              <a:ea typeface="微软雅黑" panose="020B0503020204020204" charset="-122"/>
              <a:cs typeface="宋体" panose="02010600030101010101" pitchFamily="2" charset="-122"/>
            </a:endParaRPr>
          </a:p>
          <a:p>
            <a:pPr lvl="0">
              <a:lnSpc>
                <a:spcPct val="150000"/>
              </a:lnSpc>
              <a:defRPr/>
            </a:pPr>
            <a:r>
              <a:rPr lang="zh-CN" altLang="en-US" dirty="0">
                <a:solidFill>
                  <a:prstClr val="black"/>
                </a:solidFill>
                <a:latin typeface="微软雅黑" panose="020B0503020204020204" charset="-122"/>
                <a:ea typeface="微软雅黑" panose="020B0503020204020204" charset="-122"/>
                <a:cs typeface="宋体" panose="02010600030101010101" pitchFamily="2" charset="-122"/>
                <a:sym typeface="+mn-ea"/>
              </a:rPr>
              <a:t>      新华网、人民网、光明网、中国网、中国经济网、环球网、千龙网、北青网等中央重点新闻媒体和重要地方媒体平台对调查活动全国新闻发布会进行宣传报道，正式吹响调查活动采集的总号角。</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76023" y="265328"/>
            <a:ext cx="11239500" cy="709295"/>
          </a:xfrm>
          <a:prstGeom prst="rect">
            <a:avLst/>
          </a:prstGeom>
        </p:spPr>
        <p:txBody>
          <a:bodyPr vert="horz" wrap="square" lIns="123825" tIns="123825" rIns="57150" bIns="123825" rtlCol="0" anchor="t" anchorCtr="0">
            <a:spAutoFit/>
          </a:bodyPr>
          <a:lstStyle/>
          <a:p>
            <a:pPr lvl="0">
              <a:lnSpc>
                <a:spcPct val="150000"/>
              </a:lnSpc>
              <a:defRPr/>
            </a:pPr>
            <a:r>
              <a:rPr lang="zh-CN" altLang="en-US" sz="2000" b="1" dirty="0">
                <a:solidFill>
                  <a:prstClr val="black"/>
                </a:solidFill>
                <a:latin typeface="微软雅黑" panose="020B0503020204020204" charset="-122"/>
                <a:ea typeface="微软雅黑" panose="020B0503020204020204" charset="-122"/>
                <a:cs typeface="宋体" panose="02010600030101010101" pitchFamily="2" charset="-122"/>
                <a:sym typeface="+mn-ea"/>
              </a:rPr>
              <a:t>调查报告全国新闻发布会（</a:t>
            </a:r>
            <a:r>
              <a:rPr lang="en-US" altLang="zh-CN" sz="2000" b="1" dirty="0">
                <a:solidFill>
                  <a:prstClr val="black"/>
                </a:solidFill>
                <a:latin typeface="微软雅黑" panose="020B0503020204020204" charset="-122"/>
                <a:ea typeface="微软雅黑" panose="020B0503020204020204" charset="-122"/>
                <a:cs typeface="宋体" panose="02010600030101010101" pitchFamily="2" charset="-122"/>
                <a:sym typeface="+mn-ea"/>
              </a:rPr>
              <a:t>2024</a:t>
            </a:r>
            <a:r>
              <a:rPr lang="zh-CN" altLang="en-US" sz="2000" b="1" dirty="0">
                <a:solidFill>
                  <a:prstClr val="black"/>
                </a:solidFill>
                <a:latin typeface="微软雅黑" panose="020B0503020204020204" charset="-122"/>
                <a:ea typeface="微软雅黑" panose="020B0503020204020204" charset="-122"/>
                <a:cs typeface="宋体" panose="02010600030101010101" pitchFamily="2" charset="-122"/>
                <a:sym typeface="+mn-ea"/>
              </a:rPr>
              <a:t>调查活动亮点）</a:t>
            </a:r>
            <a:endParaRPr lang="en-US" sz="2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5" name="图片 14"/>
          <p:cNvPicPr>
            <a:picLocks noChangeAspect="1"/>
          </p:cNvPicPr>
          <p:nvPr/>
        </p:nvPicPr>
        <p:blipFill>
          <a:blip r:embed="rId2"/>
          <a:stretch>
            <a:fillRect/>
          </a:stretch>
        </p:blipFill>
        <p:spPr>
          <a:xfrm>
            <a:off x="1143000" y="2914015"/>
            <a:ext cx="8984615" cy="34264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25731" y="955050"/>
            <a:ext cx="4297680" cy="1522429"/>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246164" y="2477479"/>
            <a:ext cx="5948047" cy="158778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宣传</a:t>
            </a:r>
            <a:r>
              <a:rPr lang="zh-CN" alt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排期</a:t>
            </a:r>
            <a:endParaRPr lang="zh-CN" altLang="en-US" sz="4500" b="1">
              <a:solidFill>
                <a:srgbClr val="152815">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25731" y="955050"/>
            <a:ext cx="4297680" cy="1522429"/>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rPr>
              <a:t>06</a:t>
            </a:r>
            <a:endPar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246164" y="2477479"/>
            <a:ext cx="5948047" cy="158778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宣传日程推进</a:t>
            </a:r>
            <a:endPar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873509" y="426695"/>
            <a:ext cx="3135630" cy="68199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3600" b="1">
                <a:solidFill>
                  <a:srgbClr val="000000">
                    <a:alpha val="72000"/>
                  </a:srgbClr>
                </a:solidFill>
                <a:latin typeface="微软雅黑" panose="020B0503020204020204" charset="-122"/>
                <a:ea typeface="微软雅黑" panose="020B0503020204020204" charset="-122"/>
                <a:cs typeface="微软雅黑" panose="020B0503020204020204" charset="-122"/>
              </a:rPr>
              <a:t>预热期</a:t>
            </a:r>
            <a:endParaRPr lang="en-US" sz="3600" b="1">
              <a:solidFill>
                <a:srgbClr val="000000">
                  <a:alpha val="72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246164" y="4668548"/>
            <a:ext cx="3135630" cy="595350"/>
          </a:xfrm>
          <a:prstGeom prst="rect">
            <a:avLst/>
          </a:prstGeom>
        </p:spPr>
        <p:txBody>
          <a:bodyPr vert="horz" wrap="square" lIns="91440" tIns="45720" rIns="91440" bIns="45720" rtlCol="0" anchor="ctr" anchorCtr="0">
            <a:normAutofit/>
          </a:bodyPr>
          <a:lstStyle/>
          <a:p>
            <a:pPr>
              <a:lnSpc>
                <a:spcPct val="100000"/>
              </a:lnSpc>
              <a:spcBef>
                <a:spcPts val="375"/>
              </a:spcBef>
            </a:pPr>
            <a:r>
              <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rPr>
              <a:t>CHAPTER</a:t>
            </a:r>
            <a:endPar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2"/>
          <a:srcRect/>
          <a:stretch>
            <a:fillRect/>
          </a:stretch>
        </p:blipFill>
        <p:spPr>
          <a:xfrm>
            <a:off x="-5080" y="1284605"/>
            <a:ext cx="12153265" cy="46812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25731" y="955050"/>
            <a:ext cx="4297680" cy="1522429"/>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rPr>
              <a:t>06</a:t>
            </a:r>
            <a:endPar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246164" y="2477479"/>
            <a:ext cx="5948047" cy="158778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宣传日程推进</a:t>
            </a:r>
            <a:endPar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610698" y="304528"/>
            <a:ext cx="3135630" cy="68199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3600" b="1">
                <a:solidFill>
                  <a:srgbClr val="000000">
                    <a:alpha val="72000"/>
                  </a:srgbClr>
                </a:solidFill>
                <a:latin typeface="微软雅黑" panose="020B0503020204020204" charset="-122"/>
                <a:ea typeface="微软雅黑" panose="020B0503020204020204" charset="-122"/>
                <a:cs typeface="微软雅黑" panose="020B0503020204020204" charset="-122"/>
              </a:rPr>
              <a:t>预热期</a:t>
            </a:r>
            <a:endParaRPr lang="en-US" sz="3600" b="1">
              <a:solidFill>
                <a:srgbClr val="000000">
                  <a:alpha val="72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246164" y="4668548"/>
            <a:ext cx="3135630" cy="595350"/>
          </a:xfrm>
          <a:prstGeom prst="rect">
            <a:avLst/>
          </a:prstGeom>
        </p:spPr>
        <p:txBody>
          <a:bodyPr vert="horz" wrap="square" lIns="91440" tIns="45720" rIns="91440" bIns="45720" rtlCol="0" anchor="ctr" anchorCtr="0">
            <a:normAutofit/>
          </a:bodyPr>
          <a:lstStyle/>
          <a:p>
            <a:pPr>
              <a:lnSpc>
                <a:spcPct val="100000"/>
              </a:lnSpc>
              <a:spcBef>
                <a:spcPts val="375"/>
              </a:spcBef>
            </a:pPr>
            <a:r>
              <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rPr>
              <a:t>CHAPTER</a:t>
            </a:r>
            <a:endPar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2"/>
          <a:srcRect/>
          <a:stretch>
            <a:fillRect/>
          </a:stretch>
        </p:blipFill>
        <p:spPr>
          <a:xfrm>
            <a:off x="45720" y="1091565"/>
            <a:ext cx="12087225" cy="54019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25731" y="955050"/>
            <a:ext cx="4297680" cy="1522429"/>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rPr>
              <a:t>06</a:t>
            </a:r>
            <a:endPar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246164" y="2477479"/>
            <a:ext cx="5948047" cy="158778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宣传日程推进</a:t>
            </a:r>
            <a:endPar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84028" y="555353"/>
            <a:ext cx="3135630" cy="681990"/>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3600" b="1">
                <a:solidFill>
                  <a:srgbClr val="000000">
                    <a:alpha val="72000"/>
                  </a:srgbClr>
                </a:solidFill>
                <a:latin typeface="微软雅黑" panose="020B0503020204020204" charset="-122"/>
                <a:ea typeface="微软雅黑" panose="020B0503020204020204" charset="-122"/>
                <a:cs typeface="微软雅黑" panose="020B0503020204020204" charset="-122"/>
              </a:rPr>
              <a:t>爆发期</a:t>
            </a:r>
            <a:endParaRPr lang="en-US" sz="3600" b="1">
              <a:solidFill>
                <a:srgbClr val="000000">
                  <a:alpha val="72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246164" y="4668548"/>
            <a:ext cx="3135630" cy="595350"/>
          </a:xfrm>
          <a:prstGeom prst="rect">
            <a:avLst/>
          </a:prstGeom>
        </p:spPr>
        <p:txBody>
          <a:bodyPr vert="horz" wrap="square" lIns="91440" tIns="45720" rIns="91440" bIns="45720" rtlCol="0" anchor="ctr" anchorCtr="0">
            <a:normAutofit/>
          </a:bodyPr>
          <a:lstStyle/>
          <a:p>
            <a:pPr>
              <a:lnSpc>
                <a:spcPct val="100000"/>
              </a:lnSpc>
              <a:spcBef>
                <a:spcPts val="375"/>
              </a:spcBef>
            </a:pPr>
            <a:r>
              <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rPr>
              <a:t>CHAPTER</a:t>
            </a:r>
            <a:endPar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2"/>
          <a:srcRect/>
          <a:stretch>
            <a:fillRect/>
          </a:stretch>
        </p:blipFill>
        <p:spPr>
          <a:xfrm>
            <a:off x="0" y="1524000"/>
            <a:ext cx="12192000" cy="37674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25731" y="955050"/>
            <a:ext cx="4297680" cy="1522429"/>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rPr>
              <a:t>06</a:t>
            </a:r>
            <a:endPar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246164" y="2477479"/>
            <a:ext cx="5948047" cy="158778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宣传日程推进</a:t>
            </a:r>
            <a:endPar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71865" y="308610"/>
            <a:ext cx="3147695" cy="655955"/>
          </a:xfrm>
          <a:prstGeom prst="rect">
            <a:avLst/>
          </a:prstGeom>
        </p:spPr>
        <p:txBody>
          <a:bodyPr vert="horz" wrap="square" lIns="91440" tIns="45720" rIns="91440" bIns="45720" rtlCol="0" anchor="t" anchorCtr="0">
            <a:noAutofit/>
          </a:bodyPr>
          <a:lstStyle/>
          <a:p>
            <a:pPr algn="ctr">
              <a:lnSpc>
                <a:spcPct val="100000"/>
              </a:lnSpc>
              <a:spcBef>
                <a:spcPts val="375"/>
              </a:spcBef>
            </a:pPr>
            <a:r>
              <a:rPr lang="zh-CN" altLang="en-US" sz="3600" b="1">
                <a:solidFill>
                  <a:srgbClr val="000000">
                    <a:alpha val="72000"/>
                  </a:srgbClr>
                </a:solidFill>
                <a:latin typeface="微软雅黑" panose="020B0503020204020204" charset="-122"/>
                <a:ea typeface="微软雅黑" panose="020B0503020204020204" charset="-122"/>
                <a:cs typeface="微软雅黑" panose="020B0503020204020204" charset="-122"/>
              </a:rPr>
              <a:t>采集</a:t>
            </a:r>
            <a:r>
              <a:rPr lang="en-US" sz="3600" b="1">
                <a:solidFill>
                  <a:srgbClr val="000000">
                    <a:alpha val="72000"/>
                  </a:srgbClr>
                </a:solidFill>
                <a:latin typeface="微软雅黑" panose="020B0503020204020204" charset="-122"/>
                <a:ea typeface="微软雅黑" panose="020B0503020204020204" charset="-122"/>
                <a:cs typeface="微软雅黑" panose="020B0503020204020204" charset="-122"/>
              </a:rPr>
              <a:t>期</a:t>
            </a:r>
            <a:endParaRPr lang="en-US" sz="3600" b="1">
              <a:solidFill>
                <a:srgbClr val="000000">
                  <a:alpha val="72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246164" y="4668548"/>
            <a:ext cx="3135630" cy="595350"/>
          </a:xfrm>
          <a:prstGeom prst="rect">
            <a:avLst/>
          </a:prstGeom>
        </p:spPr>
        <p:txBody>
          <a:bodyPr vert="horz" wrap="square" lIns="91440" tIns="45720" rIns="91440" bIns="45720" rtlCol="0" anchor="ctr" anchorCtr="0">
            <a:normAutofit/>
          </a:bodyPr>
          <a:lstStyle/>
          <a:p>
            <a:pPr>
              <a:lnSpc>
                <a:spcPct val="100000"/>
              </a:lnSpc>
              <a:spcBef>
                <a:spcPts val="375"/>
              </a:spcBef>
            </a:pPr>
            <a:r>
              <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rPr>
              <a:t>CHAPTER</a:t>
            </a:r>
            <a:endParaRPr lang="en-US" sz="24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2"/>
          <a:srcRect/>
          <a:stretch>
            <a:fillRect/>
          </a:stretch>
        </p:blipFill>
        <p:spPr>
          <a:xfrm>
            <a:off x="0" y="1071245"/>
            <a:ext cx="12245340" cy="59607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862241" y="1715556"/>
            <a:ext cx="5004022" cy="4692015"/>
          </a:xfrm>
          <a:prstGeom prst="rect">
            <a:avLst/>
          </a:prstGeom>
        </p:spPr>
        <p:txBody>
          <a:bodyPr vert="horz" wrap="square" lIns="91440" tIns="45720" rIns="91440" bIns="45720" rtlCol="0" anchor="t" anchorCtr="0">
            <a:normAutofit/>
          </a:bodyPr>
          <a:lstStyle/>
          <a:p>
            <a:pPr marL="203200" lvl="0" indent="-203200">
              <a:lnSpc>
                <a:spcPct val="140000"/>
              </a:lnSpc>
              <a:buFont typeface="Arial" panose="020B0604020202020204"/>
              <a:buChar char="•"/>
            </a:pPr>
            <a:r>
              <a:rPr lang="en-US" sz="2100">
                <a:solidFill>
                  <a:srgbClr val="152815">
                    <a:alpha val="100000"/>
                  </a:srgbClr>
                </a:solidFill>
                <a:latin typeface="微软雅黑" panose="020B0503020204020204" charset="-122"/>
                <a:ea typeface="微软雅黑" panose="020B0503020204020204" charset="-122"/>
                <a:cs typeface="微软雅黑" panose="020B0503020204020204" charset="-122"/>
              </a:rPr>
              <a:t>宣传计划背景与目标</a:t>
            </a:r>
            <a:endParaRPr lang="en-US" sz="2100">
              <a:solidFill>
                <a:srgbClr val="152815">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buFont typeface="Arial" panose="020B0604020202020204"/>
              <a:buChar char="•"/>
            </a:pPr>
            <a:r>
              <a:rPr lang="en-US" sz="2100">
                <a:solidFill>
                  <a:srgbClr val="152815">
                    <a:alpha val="100000"/>
                  </a:srgbClr>
                </a:solidFill>
                <a:latin typeface="微软雅黑" panose="020B0503020204020204" charset="-122"/>
                <a:ea typeface="微软雅黑" panose="020B0503020204020204" charset="-122"/>
                <a:cs typeface="微软雅黑" panose="020B0503020204020204" charset="-122"/>
              </a:rPr>
              <a:t>宣传内容与策略规划</a:t>
            </a:r>
            <a:endParaRPr lang="en-US" sz="2100">
              <a:solidFill>
                <a:srgbClr val="152815">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buFont typeface="Arial" panose="020B0604020202020204"/>
              <a:buChar char="•"/>
            </a:pPr>
            <a:r>
              <a:rPr lang="en-US" sz="2100">
                <a:solidFill>
                  <a:srgbClr val="152815">
                    <a:alpha val="100000"/>
                  </a:srgbClr>
                </a:solidFill>
                <a:latin typeface="微软雅黑" panose="020B0503020204020204" charset="-122"/>
                <a:ea typeface="微软雅黑" panose="020B0503020204020204" charset="-122"/>
                <a:cs typeface="微软雅黑" panose="020B0503020204020204" charset="-122"/>
              </a:rPr>
              <a:t>线上宣传方案设计与实施</a:t>
            </a:r>
            <a:endParaRPr lang="en-US" sz="2100">
              <a:solidFill>
                <a:srgbClr val="152815">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buFont typeface="Arial" panose="020B0604020202020204"/>
              <a:buChar char="•"/>
            </a:pPr>
            <a:r>
              <a:rPr lang="en-US" sz="2100">
                <a:solidFill>
                  <a:srgbClr val="152815">
                    <a:alpha val="100000"/>
                  </a:srgbClr>
                </a:solidFill>
                <a:latin typeface="微软雅黑" panose="020B0503020204020204" charset="-122"/>
                <a:ea typeface="微软雅黑" panose="020B0503020204020204" charset="-122"/>
                <a:cs typeface="微软雅黑" panose="020B0503020204020204" charset="-122"/>
              </a:rPr>
              <a:t>资源整合与协同</a:t>
            </a:r>
            <a:r>
              <a:rPr lang="zh-CN" altLang="en-US" sz="2100">
                <a:solidFill>
                  <a:srgbClr val="152815">
                    <a:alpha val="100000"/>
                  </a:srgbClr>
                </a:solidFill>
                <a:latin typeface="微软雅黑" panose="020B0503020204020204" charset="-122"/>
                <a:ea typeface="微软雅黑" panose="020B0503020204020204" charset="-122"/>
                <a:cs typeface="微软雅黑" panose="020B0503020204020204" charset="-122"/>
              </a:rPr>
              <a:t>推广</a:t>
            </a:r>
            <a:endParaRPr lang="en-US" sz="2100">
              <a:solidFill>
                <a:srgbClr val="152815">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buFont typeface="Arial" panose="020B0604020202020204"/>
              <a:buChar char="•"/>
            </a:pPr>
            <a:r>
              <a:rPr lang="en-US" sz="2100">
                <a:solidFill>
                  <a:srgbClr val="152815">
                    <a:alpha val="100000"/>
                  </a:srgbClr>
                </a:solidFill>
                <a:latin typeface="微软雅黑" panose="020B0503020204020204" charset="-122"/>
                <a:ea typeface="微软雅黑" panose="020B0503020204020204" charset="-122"/>
                <a:cs typeface="微软雅黑" panose="020B0503020204020204" charset="-122"/>
              </a:rPr>
              <a:t>效果评估与</a:t>
            </a:r>
            <a:r>
              <a:rPr lang="zh-CN" altLang="en-US" sz="2100">
                <a:solidFill>
                  <a:srgbClr val="152815">
                    <a:alpha val="100000"/>
                  </a:srgbClr>
                </a:solidFill>
                <a:latin typeface="微软雅黑" panose="020B0503020204020204" charset="-122"/>
                <a:ea typeface="微软雅黑" panose="020B0503020204020204" charset="-122"/>
                <a:cs typeface="微软雅黑" panose="020B0503020204020204" charset="-122"/>
              </a:rPr>
              <a:t>成果回顾汇总</a:t>
            </a:r>
            <a:endParaRPr lang="zh-CN" altLang="en-US" sz="2100">
              <a:solidFill>
                <a:srgbClr val="152815">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204063" y="448673"/>
            <a:ext cx="1945005" cy="1166155"/>
          </a:xfrm>
          <a:prstGeom prst="rect">
            <a:avLst/>
          </a:prstGeom>
        </p:spPr>
        <p:txBody>
          <a:bodyPr vert="horz" wrap="square" lIns="91440" tIns="45720" rIns="91440" bIns="45720" rtlCol="0" anchor="ctr" anchorCtr="0">
            <a:normAutofit/>
          </a:bodyPr>
          <a:lstStyle/>
          <a:p>
            <a:pPr algn="r">
              <a:lnSpc>
                <a:spcPct val="120000"/>
              </a:lnSpc>
            </a:pPr>
            <a:r>
              <a:rPr lang="en-US" sz="4500" b="1">
                <a:solidFill>
                  <a:schemeClr val="accent1">
                    <a:alpha val="100000"/>
                  </a:schemeClr>
                </a:solidFill>
                <a:latin typeface="微软雅黑" panose="020B0503020204020204" charset="-122"/>
                <a:ea typeface="微软雅黑" panose="020B0503020204020204" charset="-122"/>
                <a:cs typeface="微软雅黑" panose="020B0503020204020204" charset="-122"/>
              </a:rPr>
              <a:t>目录</a:t>
            </a:r>
            <a:endParaRPr lang="en-US" sz="45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2193557" y="806285"/>
            <a:ext cx="3649213" cy="557380"/>
          </a:xfrm>
          <a:prstGeom prst="rect">
            <a:avLst/>
          </a:prstGeom>
        </p:spPr>
        <p:txBody>
          <a:bodyPr vert="horz" wrap="square" lIns="91440" tIns="45720" rIns="91440" bIns="45720" rtlCol="0" anchor="ctr" anchorCtr="0">
            <a:normAutofit lnSpcReduction="10000"/>
          </a:bodyPr>
          <a:lstStyle/>
          <a:p>
            <a:pPr algn="l">
              <a:lnSpc>
                <a:spcPct val="77000"/>
              </a:lnSpc>
              <a:spcBef>
                <a:spcPct val="0"/>
              </a:spcBef>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CONTENTS</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1" name="图片 10" descr="意意"/>
          <p:cNvPicPr>
            <a:picLocks noChangeAspect="1"/>
          </p:cNvPicPr>
          <p:nvPr/>
        </p:nvPicPr>
        <p:blipFill>
          <a:blip r:embed="rId3" cstate="print"/>
          <a:srcRect l="17763" t="31978" r="24742" b="18210"/>
          <a:stretch>
            <a:fillRect/>
          </a:stretch>
        </p:blipFill>
        <p:spPr>
          <a:xfrm>
            <a:off x="9533890" y="4547235"/>
            <a:ext cx="1123315" cy="1380490"/>
          </a:xfrm>
          <a:prstGeom prst="rect">
            <a:avLst/>
          </a:prstGeom>
          <a:effectLst>
            <a:outerShdw blurRad="381000" dir="18900000" sy="23000" kx="-1200000" algn="bl" rotWithShape="0">
              <a:prstClr val="black">
                <a:alpha val="20000"/>
              </a:prstClr>
            </a:outerShdw>
          </a:effectLst>
        </p:spPr>
      </p:pic>
      <p:pic>
        <p:nvPicPr>
          <p:cNvPr id="7" name="图片 6" descr="满满"/>
          <p:cNvPicPr>
            <a:picLocks noChangeAspect="1"/>
          </p:cNvPicPr>
          <p:nvPr/>
        </p:nvPicPr>
        <p:blipFill>
          <a:blip r:embed="rId4" cstate="print"/>
          <a:srcRect l="24909" t="23907" r="31555" b="20876"/>
          <a:stretch>
            <a:fillRect/>
          </a:stretch>
        </p:blipFill>
        <p:spPr>
          <a:xfrm>
            <a:off x="8496935" y="4445000"/>
            <a:ext cx="882015" cy="1584960"/>
          </a:xfrm>
          <a:prstGeom prst="rect">
            <a:avLst/>
          </a:prstGeom>
          <a:effectLst>
            <a:outerShdw blurRad="381000" dir="18900000" sy="23000" kx="-1200000" algn="bl" rotWithShape="0">
              <a:prstClr val="black">
                <a:alpha val="20000"/>
              </a:prstClr>
            </a:outerShdw>
          </a:effectLst>
        </p:spPr>
      </p:pic>
      <p:pic>
        <p:nvPicPr>
          <p:cNvPr id="8" name="图片 7" descr="安安"/>
          <p:cNvPicPr>
            <a:picLocks noChangeAspect="1"/>
          </p:cNvPicPr>
          <p:nvPr/>
        </p:nvPicPr>
        <p:blipFill>
          <a:blip r:embed="rId5" cstate="print"/>
          <a:srcRect l="20705" t="29359" r="30110" b="19420"/>
          <a:stretch>
            <a:fillRect/>
          </a:stretch>
        </p:blipFill>
        <p:spPr>
          <a:xfrm>
            <a:off x="2362200" y="4572000"/>
            <a:ext cx="1050290" cy="1548765"/>
          </a:xfrm>
          <a:prstGeom prst="rect">
            <a:avLst/>
          </a:prstGeom>
          <a:effectLst>
            <a:outerShdw blurRad="381000" dir="18900000" sy="23000" kx="-1200000" algn="bl" rotWithShape="0">
              <a:prstClr val="black">
                <a:alpha val="20000"/>
              </a:prstClr>
            </a:outerShdw>
          </a:effectLst>
        </p:spPr>
      </p:pic>
      <p:pic>
        <p:nvPicPr>
          <p:cNvPr id="9" name="图片 8" descr="全全"/>
          <p:cNvPicPr>
            <a:picLocks noChangeAspect="1"/>
          </p:cNvPicPr>
          <p:nvPr/>
        </p:nvPicPr>
        <p:blipFill>
          <a:blip r:embed="rId6" cstate="print"/>
          <a:srcRect l="22715" t="33482" r="31090" b="16941"/>
          <a:stretch>
            <a:fillRect/>
          </a:stretch>
        </p:blipFill>
        <p:spPr>
          <a:xfrm>
            <a:off x="3759200" y="4610100"/>
            <a:ext cx="992505" cy="1510665"/>
          </a:xfrm>
          <a:prstGeom prst="rect">
            <a:avLst/>
          </a:prstGeom>
          <a:effectLst>
            <a:outerShdw blurRad="381000" dir="18900000" sy="23000" kx="-1200000" algn="bl" rotWithShape="0">
              <a:prstClr val="black">
                <a:alpha val="2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61105" y="1748640"/>
            <a:ext cx="6988435" cy="1649151"/>
          </a:xfrm>
          <a:prstGeom prst="rect">
            <a:avLst/>
          </a:prstGeom>
        </p:spPr>
        <p:txBody>
          <a:bodyPr vert="horz" wrap="square" lIns="91440" tIns="45720" rIns="91440" bIns="45720" rtlCol="0" anchor="t" anchorCtr="0">
            <a:normAutofit/>
          </a:bodyPr>
          <a:lstStyle/>
          <a:p>
            <a:pPr algn="l">
              <a:lnSpc>
                <a:spcPct val="96000"/>
              </a:lnSpc>
            </a:pPr>
            <a:r>
              <a:rPr lang="en-US" sz="9675" b="1">
                <a:solidFill>
                  <a:schemeClr val="accent1">
                    <a:alpha val="100000"/>
                  </a:schemeClr>
                </a:solidFill>
                <a:latin typeface="微软雅黑" panose="020B0503020204020204" charset="-122"/>
                <a:ea typeface="微软雅黑" panose="020B0503020204020204" charset="-122"/>
                <a:cs typeface="微软雅黑" panose="020B0503020204020204" charset="-122"/>
              </a:rPr>
              <a:t>THANKS</a:t>
            </a:r>
            <a:endParaRPr lang="en-US" sz="96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6355" y="3336110"/>
            <a:ext cx="3123730" cy="716174"/>
          </a:xfrm>
          <a:prstGeom prst="rect">
            <a:avLst/>
          </a:prstGeom>
        </p:spPr>
        <p:txBody>
          <a:bodyPr vert="horz" wrap="square" lIns="91440" tIns="45720" rIns="91440" bIns="45720" rtlCol="0" anchor="ctr" anchorCtr="0">
            <a:normAutofit/>
          </a:bodyPr>
          <a:lstStyle/>
          <a:p>
            <a:pPr algn="l">
              <a:lnSpc>
                <a:spcPct val="90000"/>
              </a:lnSpc>
            </a:pPr>
            <a:r>
              <a:rPr lang="en-US" sz="3000" b="1">
                <a:solidFill>
                  <a:srgbClr val="000000">
                    <a:alpha val="100000"/>
                  </a:srgbClr>
                </a:solidFill>
                <a:latin typeface="微软雅黑" panose="020B0503020204020204" charset="-122"/>
                <a:ea typeface="微软雅黑" panose="020B0503020204020204" charset="-122"/>
                <a:cs typeface="微软雅黑" panose="020B0503020204020204" charset="-122"/>
              </a:rPr>
              <a:t>感谢观看</a:t>
            </a:r>
            <a:endParaRPr lang="en-US" sz="3000" b="1">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25731" y="955050"/>
            <a:ext cx="4297680" cy="1522429"/>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246164" y="2477479"/>
            <a:ext cx="5948047" cy="158778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宣传计划背景与目标</a:t>
            </a:r>
            <a:endPar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调查活动背景介绍</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custDataLst>
              <p:tags r:id="rId2"/>
            </p:custDataLst>
          </p:nvPr>
        </p:nvSpPr>
        <p:spPr>
          <a:xfrm>
            <a:off x="887419" y="2667451"/>
            <a:ext cx="2929686" cy="2929686"/>
          </a:xfrm>
          <a:prstGeom prst="roundRect">
            <a:avLst>
              <a:gd name="adj" fmla="val 6410"/>
            </a:avLst>
          </a:prstGeom>
          <a:solidFill>
            <a:srgbClr val="FFFFFF">
              <a:alpha val="100000"/>
            </a:srgbClr>
          </a:solidFill>
          <a:effectLst>
            <a:outerShdw blurRad="342900" dist="95250">
              <a:schemeClr val="dk1">
                <a:alpha val="6000"/>
              </a:schemeClr>
            </a:outerShdw>
          </a:effectLst>
        </p:spPr>
      </p:sp>
      <p:sp>
        <p:nvSpPr>
          <p:cNvPr id="4" name="TextBox 4"/>
          <p:cNvSpPr txBox="1"/>
          <p:nvPr>
            <p:custDataLst>
              <p:tags r:id="rId3"/>
            </p:custDataLst>
          </p:nvPr>
        </p:nvSpPr>
        <p:spPr>
          <a:xfrm>
            <a:off x="1068939" y="3934235"/>
            <a:ext cx="2566646" cy="1422760"/>
          </a:xfrm>
          <a:prstGeom prst="rect">
            <a:avLst/>
          </a:prstGeom>
        </p:spPr>
        <p:txBody>
          <a:bodyPr vert="horz" wrap="square" lIns="114300" tIns="57150" rIns="114300" bIns="57150" rtlCol="0" anchor="t" anchorCtr="0">
            <a:noAutofit/>
          </a:bodyPr>
          <a:lstStyle/>
          <a:p>
            <a:pPr algn="l">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本次调查活动旨在深入了解社会各界网民</a:t>
            </a:r>
            <a:r>
              <a:rPr lang="zh-CN" alt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对网络空间</a:t>
            </a: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需求与看法</a:t>
            </a:r>
            <a:r>
              <a:rPr lang="zh-CN" alt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感受</a:t>
            </a: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，为政策制定</a:t>
            </a:r>
            <a:r>
              <a:rPr lang="zh-CN" alt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、政府决策等</a:t>
            </a: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提供科学依据。</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4"/>
            </p:custDataLst>
          </p:nvPr>
        </p:nvSpPr>
        <p:spPr>
          <a:xfrm>
            <a:off x="1010070" y="2177392"/>
            <a:ext cx="1756849" cy="1060637"/>
          </a:xfrm>
          <a:prstGeom prst="rect">
            <a:avLst/>
          </a:prstGeom>
        </p:spPr>
        <p:txBody>
          <a:bodyPr vert="horz" wrap="square" lIns="91440" tIns="45720" rIns="91440" bIns="45720" rtlCol="0" anchor="t" anchorCtr="0">
            <a:noAutofit/>
          </a:bodyPr>
          <a:lstStyle/>
          <a:p>
            <a:pPr>
              <a:lnSpc>
                <a:spcPct val="100000"/>
              </a:lnSpc>
              <a:spcBef>
                <a:spcPts val="375"/>
              </a:spcBef>
            </a:pPr>
            <a:r>
              <a:rPr lang="en-US" sz="5400"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5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AutoShape 6"/>
          <p:cNvSpPr/>
          <p:nvPr>
            <p:custDataLst>
              <p:tags r:id="rId5"/>
            </p:custDataLst>
          </p:nvPr>
        </p:nvSpPr>
        <p:spPr>
          <a:xfrm>
            <a:off x="4810262" y="2662541"/>
            <a:ext cx="2929686" cy="2929686"/>
          </a:xfrm>
          <a:prstGeom prst="roundRect">
            <a:avLst>
              <a:gd name="adj" fmla="val 6410"/>
            </a:avLst>
          </a:prstGeom>
          <a:solidFill>
            <a:srgbClr val="FFFFFF">
              <a:alpha val="100000"/>
            </a:srgbClr>
          </a:solidFill>
          <a:effectLst>
            <a:outerShdw blurRad="342900" dist="95250">
              <a:schemeClr val="dk1">
                <a:alpha val="6000"/>
              </a:schemeClr>
            </a:outerShdw>
          </a:effectLst>
        </p:spPr>
      </p:sp>
      <p:sp>
        <p:nvSpPr>
          <p:cNvPr id="7" name="TextBox 7"/>
          <p:cNvSpPr txBox="1"/>
          <p:nvPr>
            <p:custDataLst>
              <p:tags r:id="rId6"/>
            </p:custDataLst>
          </p:nvPr>
        </p:nvSpPr>
        <p:spPr>
          <a:xfrm>
            <a:off x="4991781" y="3929325"/>
            <a:ext cx="2566646" cy="1422760"/>
          </a:xfrm>
          <a:prstGeom prst="rect">
            <a:avLst/>
          </a:prstGeom>
        </p:spPr>
        <p:txBody>
          <a:bodyPr vert="horz" wrap="square" lIns="114300" tIns="57150" rIns="114300" bIns="57150" rtlCol="0" anchor="t" anchorCtr="0">
            <a:noAutofit/>
          </a:bodyPr>
          <a:lstStyle/>
          <a:p>
            <a:pPr algn="l">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通过广泛收集民意，增强与民众之间的互动与沟通，提升政府决策的透明度和公信力。</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4932912" y="2223677"/>
            <a:ext cx="1756849" cy="1060637"/>
          </a:xfrm>
          <a:prstGeom prst="rect">
            <a:avLst/>
          </a:prstGeom>
        </p:spPr>
        <p:txBody>
          <a:bodyPr vert="horz" wrap="square" lIns="91440" tIns="45720" rIns="91440" bIns="45720" rtlCol="0" anchor="t" anchorCtr="0">
            <a:noAutofit/>
          </a:bodyPr>
          <a:lstStyle/>
          <a:p>
            <a:pPr>
              <a:lnSpc>
                <a:spcPct val="100000"/>
              </a:lnSpc>
              <a:spcBef>
                <a:spcPts val="375"/>
              </a:spcBef>
            </a:pPr>
            <a:r>
              <a:rPr lang="en-US" sz="5400"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5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custDataLst>
              <p:tags r:id="rId8"/>
            </p:custDataLst>
          </p:nvPr>
        </p:nvSpPr>
        <p:spPr>
          <a:xfrm>
            <a:off x="8740174" y="2707711"/>
            <a:ext cx="2929686" cy="2929686"/>
          </a:xfrm>
          <a:prstGeom prst="roundRect">
            <a:avLst>
              <a:gd name="adj" fmla="val 6410"/>
            </a:avLst>
          </a:prstGeom>
          <a:solidFill>
            <a:srgbClr val="FFFFFF">
              <a:alpha val="100000"/>
            </a:srgbClr>
          </a:solidFill>
          <a:effectLst>
            <a:outerShdw blurRad="352425" dist="95250">
              <a:schemeClr val="dk1">
                <a:alpha val="6000"/>
              </a:schemeClr>
            </a:outerShdw>
          </a:effectLst>
        </p:spPr>
      </p:sp>
      <p:sp>
        <p:nvSpPr>
          <p:cNvPr id="10" name="TextBox 10"/>
          <p:cNvSpPr txBox="1"/>
          <p:nvPr>
            <p:custDataLst>
              <p:tags r:id="rId9"/>
            </p:custDataLst>
          </p:nvPr>
        </p:nvSpPr>
        <p:spPr>
          <a:xfrm>
            <a:off x="8921694" y="3974494"/>
            <a:ext cx="2566646" cy="1422760"/>
          </a:xfrm>
          <a:prstGeom prst="rect">
            <a:avLst/>
          </a:prstGeom>
        </p:spPr>
        <p:txBody>
          <a:bodyPr vert="horz" wrap="square" lIns="114300" tIns="57150" rIns="114300" bIns="57150" rtlCol="0" anchor="t" anchorCtr="0">
            <a:noAutofit/>
          </a:bodyPr>
          <a:lstStyle/>
          <a:p>
            <a:pPr algn="l">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调查活动将涵盖多个领域，力求全面了解民众的上网用网生活状况和需求。</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10"/>
            </p:custDataLst>
          </p:nvPr>
        </p:nvSpPr>
        <p:spPr>
          <a:xfrm>
            <a:off x="8921694" y="2309909"/>
            <a:ext cx="1756849" cy="1060637"/>
          </a:xfrm>
          <a:prstGeom prst="rect">
            <a:avLst/>
          </a:prstGeom>
        </p:spPr>
        <p:txBody>
          <a:bodyPr vert="horz" wrap="square" lIns="91440" tIns="45720" rIns="91440" bIns="45720" rtlCol="0" anchor="t" anchorCtr="0">
            <a:noAutofit/>
          </a:bodyPr>
          <a:lstStyle/>
          <a:p>
            <a:pPr>
              <a:lnSpc>
                <a:spcPct val="100000"/>
              </a:lnSpc>
              <a:spcBef>
                <a:spcPts val="375"/>
              </a:spcBef>
            </a:pPr>
            <a:r>
              <a:rPr lang="en-US" sz="5400" b="1">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5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5839" r="35839"/>
          <a:stretch>
            <a:fillRect/>
          </a:stretch>
        </p:blipFill>
        <p:spPr>
          <a:xfrm>
            <a:off x="6920794" y="1179728"/>
            <a:ext cx="4502870" cy="5087504"/>
          </a:xfrm>
          <a:prstGeom prst="rect">
            <a:avLst/>
          </a:prstGeom>
        </p:spPr>
      </p:pic>
      <p:sp>
        <p:nvSpPr>
          <p:cNvPr id="3" name="AutoShape 3"/>
          <p:cNvSpPr/>
          <p:nvPr/>
        </p:nvSpPr>
        <p:spPr>
          <a:xfrm>
            <a:off x="624216" y="1683936"/>
            <a:ext cx="7039534" cy="4239495"/>
          </a:xfrm>
          <a:prstGeom prst="roundRect">
            <a:avLst>
              <a:gd name="adj" fmla="val 7364"/>
            </a:avLst>
          </a:prstGeom>
          <a:solidFill>
            <a:srgbClr val="FFFFFF">
              <a:alpha val="100000"/>
            </a:srgbClr>
          </a:solidFill>
          <a:effectLst>
            <a:outerShdw blurRad="342900">
              <a:srgbClr val="000000">
                <a:alpha val="7000"/>
              </a:srgbClr>
            </a:outerShdw>
          </a:effectLst>
        </p:spPr>
      </p:sp>
      <p:sp>
        <p:nvSpPr>
          <p:cNvPr id="4" name="TextBox 4"/>
          <p:cNvSpPr txBox="1"/>
          <p:nvPr/>
        </p:nvSpPr>
        <p:spPr>
          <a:xfrm>
            <a:off x="1431913" y="2167472"/>
            <a:ext cx="5845181" cy="774364"/>
          </a:xfrm>
          <a:prstGeom prst="rect">
            <a:avLst/>
          </a:prstGeom>
        </p:spPr>
        <p:txBody>
          <a:bodyPr vert="horz" wrap="square" lIns="114300" tIns="57150" rIns="114300" bIns="57150" rtlCol="0" anchor="ctr" anchorCtr="0">
            <a:noAutofit/>
          </a:bodyPr>
          <a:lstStyle/>
          <a:p>
            <a:pPr>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提高调查活动的知名度和参与度，确保收集到广泛且真实的民意。</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宣传目标与预期效果</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431913" y="3361490"/>
            <a:ext cx="5845181" cy="774364"/>
          </a:xfrm>
          <a:prstGeom prst="rect">
            <a:avLst/>
          </a:prstGeom>
        </p:spPr>
        <p:txBody>
          <a:bodyPr vert="horz" wrap="square" lIns="114300" tIns="57150" rIns="114300" bIns="57150" rtlCol="0" anchor="ctr" anchorCtr="0">
            <a:noAutofit/>
          </a:bodyPr>
          <a:lstStyle/>
          <a:p>
            <a:pPr>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通过宣传，使民众了解调查的重要性和意义，引导他们积极参与并支持调查工作。</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431913" y="4555508"/>
            <a:ext cx="5845181" cy="774364"/>
          </a:xfrm>
          <a:prstGeom prst="rect">
            <a:avLst/>
          </a:prstGeom>
        </p:spPr>
        <p:txBody>
          <a:bodyPr vert="horz" wrap="square" lIns="114300" tIns="57150" rIns="114300" bIns="57150" rtlCol="0" anchor="ctr" anchorCtr="0">
            <a:noAutofit/>
          </a:bodyPr>
          <a:lstStyle/>
          <a:p>
            <a:pPr>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预期通过宣传，能够增加调查样本的多样性和代表性，从而提高调查结果的准确性和可信度。</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AutoShape 8"/>
          <p:cNvSpPr/>
          <p:nvPr/>
        </p:nvSpPr>
        <p:spPr>
          <a:xfrm>
            <a:off x="979151" y="2377187"/>
            <a:ext cx="285750" cy="285750"/>
          </a:xfrm>
          <a:prstGeom prst="rect">
            <a:avLst/>
          </a:prstGeom>
          <a:solidFill>
            <a:schemeClr val="accent1">
              <a:alpha val="100000"/>
            </a:schemeClr>
          </a:solidFill>
        </p:spPr>
      </p:sp>
      <p:sp>
        <p:nvSpPr>
          <p:cNvPr id="9" name="AutoShape 9"/>
          <p:cNvSpPr/>
          <p:nvPr/>
        </p:nvSpPr>
        <p:spPr>
          <a:xfrm>
            <a:off x="979151" y="3605797"/>
            <a:ext cx="285750" cy="285750"/>
          </a:xfrm>
          <a:prstGeom prst="rect">
            <a:avLst/>
          </a:prstGeom>
          <a:solidFill>
            <a:schemeClr val="accent1">
              <a:alpha val="100000"/>
            </a:schemeClr>
          </a:solidFill>
        </p:spPr>
      </p:sp>
      <p:sp>
        <p:nvSpPr>
          <p:cNvPr id="10" name="AutoShape 10"/>
          <p:cNvSpPr/>
          <p:nvPr/>
        </p:nvSpPr>
        <p:spPr>
          <a:xfrm>
            <a:off x="979151" y="4799815"/>
            <a:ext cx="285750" cy="285750"/>
          </a:xfrm>
          <a:prstGeom prst="rect">
            <a:avLst/>
          </a:prstGeom>
          <a:solidFill>
            <a:schemeClr val="accent1">
              <a:alpha val="100000"/>
            </a:schemeClr>
          </a:solid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6667" r="16667"/>
          <a:stretch>
            <a:fillRect/>
          </a:stretch>
        </p:blipFill>
        <p:spPr>
          <a:xfrm>
            <a:off x="425795" y="2384018"/>
            <a:ext cx="3415971" cy="3415971"/>
          </a:xfrm>
          <a:prstGeom prst="ellipse">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目标受众群体分析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custDataLst>
              <p:tags r:id="rId3"/>
            </p:custDataLst>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custDataLst>
              <p:tags r:id="rId4"/>
            </p:custDataLst>
          </p:nvPr>
        </p:nvSpPr>
        <p:spPr>
          <a:xfrm>
            <a:off x="4312581" y="1893684"/>
            <a:ext cx="3251104"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普通</a:t>
            </a:r>
            <a:r>
              <a:rPr lang="zh-CN" alt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网民</a:t>
            </a:r>
            <a:endParaRPr lang="zh-CN" alt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5"/>
            </p:custDataLst>
          </p:nvPr>
        </p:nvSpPr>
        <p:spPr>
          <a:xfrm>
            <a:off x="4312581" y="2463837"/>
            <a:ext cx="3251104" cy="1055857"/>
          </a:xfrm>
          <a:prstGeom prst="rect">
            <a:avLst/>
          </a:prstGeom>
        </p:spPr>
        <p:txBody>
          <a:bodyPr vert="horz" wrap="square" lIns="66008" tIns="33052" rIns="66008" bIns="33052" rtlCol="0" anchor="t" anchorCtr="1">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作为社会的主要构成部分，他们的意见和需求对</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使用网络安全感受</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具有重要参考价值。</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6"/>
            </p:custDataLst>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custDataLst>
              <p:tags r:id="rId7"/>
            </p:custDataLst>
          </p:nvPr>
        </p:nvSpPr>
        <p:spPr>
          <a:xfrm>
            <a:off x="8269948" y="1901159"/>
            <a:ext cx="3251104"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专业人士</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8"/>
            </p:custDataLst>
          </p:nvPr>
        </p:nvSpPr>
        <p:spPr>
          <a:xfrm>
            <a:off x="8269948" y="2471312"/>
            <a:ext cx="3251104" cy="1055857"/>
          </a:xfrm>
          <a:prstGeom prst="rect">
            <a:avLst/>
          </a:prstGeom>
        </p:spPr>
        <p:txBody>
          <a:bodyPr vert="horz" wrap="square" lIns="66008" tIns="33052" rIns="66008" bIns="33052" rtlCol="0" anchor="t" anchorCtr="1">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包括学者、专家、行业领袖等，他们的观点和建议对于政策制定具有专业指导意义。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custDataLst>
              <p:tags r:id="rId9"/>
            </p:custDataLst>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custDataLst>
              <p:tags r:id="rId10"/>
            </p:custDataLst>
          </p:nvPr>
        </p:nvSpPr>
        <p:spPr>
          <a:xfrm>
            <a:off x="4320056" y="4545312"/>
            <a:ext cx="3251104" cy="490334"/>
          </a:xfrm>
          <a:prstGeom prst="rect">
            <a:avLst/>
          </a:prstGeom>
        </p:spPr>
        <p:txBody>
          <a:bodyPr vert="horz" wrap="square" lIns="66008" tIns="33052" rIns="66008" bIns="33052" rtlCol="0" anchor="ctr" anchorCtr="1">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政府官员</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4320056" y="5115465"/>
            <a:ext cx="3251104" cy="1055857"/>
          </a:xfrm>
          <a:prstGeom prst="rect">
            <a:avLst/>
          </a:prstGeom>
        </p:spPr>
        <p:txBody>
          <a:bodyPr vert="horz" wrap="square" lIns="66008" tIns="33052" rIns="66008" bIns="33052" rtlCol="0" anchor="t" anchorCtr="1">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作为政策制定者和执行者，他们的参与和支持对于调查活动的顺利进行至关重要。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custDataLst>
              <p:tags r:id="rId13"/>
            </p:custDataLst>
          </p:nvPr>
        </p:nvSpPr>
        <p:spPr>
          <a:xfrm>
            <a:off x="8277423" y="4552787"/>
            <a:ext cx="3251104" cy="490334"/>
          </a:xfrm>
          <a:prstGeom prst="rect">
            <a:avLst/>
          </a:prstGeom>
        </p:spPr>
        <p:txBody>
          <a:bodyPr vert="horz" wrap="square" lIns="66008" tIns="33052" rIns="66008" bIns="33052" rtlCol="0" anchor="ctr" anchorCtr="1">
            <a:noAutofit/>
          </a:bodyPr>
          <a:lstStyle/>
          <a:p>
            <a:pPr algn="ctr">
              <a:lnSpc>
                <a:spcPct val="120000"/>
              </a:lnSpc>
            </a:pPr>
            <a:r>
              <a:rPr lang="zh-CN" alt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志愿者</a:t>
            </a:r>
            <a:endParaRPr lang="zh-CN" alt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14"/>
            </p:custDataLst>
          </p:nvPr>
        </p:nvSpPr>
        <p:spPr>
          <a:xfrm>
            <a:off x="8277423" y="5122940"/>
            <a:ext cx="3251104" cy="1055857"/>
          </a:xfrm>
          <a:prstGeom prst="rect">
            <a:avLst/>
          </a:prstGeom>
        </p:spPr>
        <p:txBody>
          <a:bodyPr vert="horz" wrap="square" lIns="66008" tIns="33052" rIns="66008" bIns="33052" rtlCol="0" anchor="t" anchorCtr="1">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作为</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活动重要参与者，他们线下线上采集对活动的传播</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影响力</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有直观体现</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25731" y="955050"/>
            <a:ext cx="4297680" cy="1522429"/>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8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246164" y="2477479"/>
            <a:ext cx="5948047" cy="1587780"/>
          </a:xfrm>
          <a:prstGeom prst="rect">
            <a:avLst/>
          </a:prstGeom>
        </p:spPr>
        <p:txBody>
          <a:bodyPr vert="horz" wrap="square" lIns="91440" tIns="45720" rIns="91440" bIns="45720" rtlCol="0" anchor="t" anchorCtr="0">
            <a:normAutofit/>
          </a:bodyPr>
          <a:lstStyle/>
          <a:p>
            <a:pPr algn="l">
              <a:lnSpc>
                <a:spcPct val="100000"/>
              </a:lnSpc>
              <a:spcBef>
                <a:spcPts val="375"/>
              </a:spcBef>
            </a:pPr>
            <a:r>
              <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宣传内容与策略规划</a:t>
            </a:r>
            <a:endPar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25880" y="894715"/>
            <a:ext cx="4297680" cy="1428750"/>
          </a:xfrm>
          <a:prstGeom prst="rect">
            <a:avLst/>
          </a:prstGeom>
        </p:spPr>
        <p:txBody>
          <a:bodyPr vert="horz" wrap="square" lIns="91440" tIns="45720" rIns="91440" bIns="45720" rtlCol="0" anchor="ctr" anchorCtr="0">
            <a:normAutofit/>
          </a:bodyPr>
          <a:lstStyle/>
          <a:p>
            <a:pPr algn="l">
              <a:lnSpc>
                <a:spcPct val="100000"/>
              </a:lnSpc>
              <a:spcBef>
                <a:spcPts val="375"/>
              </a:spcBef>
            </a:pPr>
            <a:r>
              <a:rPr lang="zh-CN" altLang="en-US" sz="2800" b="1">
                <a:solidFill>
                  <a:schemeClr val="accent1">
                    <a:alpha val="100000"/>
                  </a:schemeClr>
                </a:solidFill>
                <a:latin typeface="微软雅黑" panose="020B0503020204020204" charset="-122"/>
                <a:ea typeface="微软雅黑" panose="020B0503020204020204" charset="-122"/>
                <a:cs typeface="微软雅黑" panose="020B0503020204020204" charset="-122"/>
              </a:rPr>
              <a:t>宣传梳理</a:t>
            </a:r>
            <a:br>
              <a:rPr lang="zh-CN" alt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br>
            <a:br>
              <a:rPr lang="zh-CN" alt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b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多</a:t>
            </a:r>
            <a:r>
              <a:rPr lang="zh-CN" alt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形式</a:t>
            </a:r>
            <a:r>
              <a:rPr lang="zh-CN" alt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、多平</a:t>
            </a: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台、多角度</a:t>
            </a:r>
            <a:r>
              <a:rPr lang="zh-CN" alt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推广</a:t>
            </a:r>
            <a:endParaRPr lang="zh-CN" alt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245870" y="2477770"/>
            <a:ext cx="9317990" cy="1587500"/>
          </a:xfrm>
          <a:prstGeom prst="rect">
            <a:avLst/>
          </a:prstGeom>
        </p:spPr>
        <p:txBody>
          <a:bodyPr vert="horz" wrap="square" lIns="91440" tIns="45720" rIns="91440" bIns="45720" rtlCol="0" anchor="t" anchorCtr="0">
            <a:normAutofit fontScale="50000"/>
          </a:bodyPr>
          <a:lstStyle/>
          <a:p>
            <a:pPr algn="l">
              <a:lnSpc>
                <a:spcPct val="100000"/>
              </a:lnSpc>
              <a:spcBef>
                <a:spcPts val="375"/>
              </a:spcBef>
            </a:pPr>
            <a:r>
              <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采取多种形式宣传推广，以宣传呼吁视频、网安观察短视频、宣传海报、易拉宝等多种表现形式，以</a:t>
            </a:r>
            <a:r>
              <a:rPr lang="zh-CN" alt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网安联</a:t>
            </a:r>
            <a:r>
              <a:rPr lang="en-US" altLang="zh-CN" sz="4500" b="1">
                <a:solidFill>
                  <a:srgbClr val="152815">
                    <a:alpha val="100000"/>
                  </a:srgbClr>
                </a:solidFill>
                <a:latin typeface="微软雅黑" panose="020B0503020204020204" charset="-122"/>
                <a:ea typeface="微软雅黑" panose="020B0503020204020204" charset="-122"/>
                <a:cs typeface="微软雅黑" panose="020B0503020204020204" charset="-122"/>
              </a:rPr>
              <a:t>·</a:t>
            </a:r>
            <a:r>
              <a:rPr lang="zh-CN" alt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小程序、</a:t>
            </a:r>
            <a:r>
              <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各微信公众号、共建网等平台</a:t>
            </a:r>
            <a:r>
              <a:rPr lang="zh-CN" alt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为基本阵地</a:t>
            </a:r>
            <a:r>
              <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rPr>
              <a:t>，以媒体资源为桥梁，对2024调查活动进行多平台多角度推广宣传。</a:t>
            </a:r>
            <a:endParaRPr lang="en-US" sz="4500" b="1">
              <a:solidFill>
                <a:srgbClr val="152815">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11" name="图片 10" descr="意意"/>
          <p:cNvPicPr>
            <a:picLocks noChangeAspect="1"/>
          </p:cNvPicPr>
          <p:nvPr/>
        </p:nvPicPr>
        <p:blipFill>
          <a:blip r:embed="rId2" cstate="print"/>
          <a:srcRect l="17763" t="31978" r="24742" b="18210"/>
          <a:stretch>
            <a:fillRect/>
          </a:stretch>
        </p:blipFill>
        <p:spPr>
          <a:xfrm>
            <a:off x="9599930" y="4975860"/>
            <a:ext cx="1123315" cy="1380490"/>
          </a:xfrm>
          <a:prstGeom prst="rect">
            <a:avLst/>
          </a:prstGeom>
          <a:effectLst>
            <a:outerShdw blurRad="381000" dir="18900000" sy="23000" kx="-1200000" algn="bl" rotWithShape="0">
              <a:prstClr val="black">
                <a:alpha val="20000"/>
              </a:prstClr>
            </a:outerShdw>
          </a:effectLst>
        </p:spPr>
      </p:pic>
      <p:pic>
        <p:nvPicPr>
          <p:cNvPr id="5" name="图片 4" descr="满满"/>
          <p:cNvPicPr>
            <a:picLocks noChangeAspect="1"/>
          </p:cNvPicPr>
          <p:nvPr/>
        </p:nvPicPr>
        <p:blipFill>
          <a:blip r:embed="rId3" cstate="print"/>
          <a:srcRect l="24909" t="23907" r="31555" b="20876"/>
          <a:stretch>
            <a:fillRect/>
          </a:stretch>
        </p:blipFill>
        <p:spPr>
          <a:xfrm>
            <a:off x="8562975" y="4873625"/>
            <a:ext cx="882015" cy="1584960"/>
          </a:xfrm>
          <a:prstGeom prst="rect">
            <a:avLst/>
          </a:prstGeom>
          <a:effectLst>
            <a:outerShdw blurRad="381000" dir="18900000" sy="23000" kx="-1200000" algn="bl" rotWithShape="0">
              <a:prstClr val="black">
                <a:alpha val="20000"/>
              </a:prstClr>
            </a:outerShdw>
          </a:effectLst>
        </p:spPr>
      </p:pic>
      <p:pic>
        <p:nvPicPr>
          <p:cNvPr id="6" name="图片 5" descr="安安"/>
          <p:cNvPicPr>
            <a:picLocks noChangeAspect="1"/>
          </p:cNvPicPr>
          <p:nvPr/>
        </p:nvPicPr>
        <p:blipFill>
          <a:blip r:embed="rId4" cstate="print"/>
          <a:srcRect l="20705" t="29359" r="30110" b="19420"/>
          <a:stretch>
            <a:fillRect/>
          </a:stretch>
        </p:blipFill>
        <p:spPr>
          <a:xfrm>
            <a:off x="2428240" y="5000625"/>
            <a:ext cx="1050290" cy="1548765"/>
          </a:xfrm>
          <a:prstGeom prst="rect">
            <a:avLst/>
          </a:prstGeom>
          <a:effectLst>
            <a:outerShdw blurRad="381000" dir="18900000" sy="23000" kx="-1200000" algn="bl" rotWithShape="0">
              <a:prstClr val="black">
                <a:alpha val="20000"/>
              </a:prstClr>
            </a:outerShdw>
          </a:effectLst>
        </p:spPr>
      </p:pic>
      <p:pic>
        <p:nvPicPr>
          <p:cNvPr id="7" name="图片 6" descr="全全"/>
          <p:cNvPicPr>
            <a:picLocks noChangeAspect="1"/>
          </p:cNvPicPr>
          <p:nvPr/>
        </p:nvPicPr>
        <p:blipFill>
          <a:blip r:embed="rId5" cstate="print"/>
          <a:srcRect l="22715" t="33482" r="31090" b="16941"/>
          <a:stretch>
            <a:fillRect/>
          </a:stretch>
        </p:blipFill>
        <p:spPr>
          <a:xfrm>
            <a:off x="3825240" y="5038725"/>
            <a:ext cx="992505" cy="1510665"/>
          </a:xfrm>
          <a:prstGeom prst="rect">
            <a:avLst/>
          </a:prstGeom>
          <a:effectLst>
            <a:outerShdw blurRad="381000" dir="18900000" sy="23000" kx="-1200000" algn="bl" rotWithShape="0">
              <a:prstClr val="black">
                <a:alpha val="2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864870" y="1412875"/>
            <a:ext cx="4847590" cy="465455"/>
          </a:xfrm>
          <a:prstGeom prst="rect">
            <a:avLst/>
          </a:prstGeom>
        </p:spPr>
        <p:txBody>
          <a:bodyPr vert="horz" wrap="square" lIns="114300" tIns="57150" rIns="114300" bIns="57150" rtlCol="0" anchor="t" anchorCtr="0">
            <a:noAutofit/>
          </a:bodyPr>
          <a:lstStyle/>
          <a:p>
            <a:pPr>
              <a:lnSpc>
                <a:spcPct val="140000"/>
              </a:lnSpc>
            </a:pPr>
            <a:r>
              <a:rPr lang="zh-CN" altLang="en-US" sz="1500" b="1" spc="600" dirty="0">
                <a:solidFill>
                  <a:schemeClr val="accent1">
                    <a:lumMod val="50000"/>
                  </a:schemeClr>
                </a:solidFill>
                <a:latin typeface="微软雅黑" panose="020B0503020204020204" charset="-122"/>
                <a:ea typeface="微软雅黑" panose="020B0503020204020204" charset="-122"/>
                <a:cs typeface="+mj-cs"/>
                <a:sym typeface="+mn-ea"/>
              </a:rPr>
              <a:t>丰富的动画、视频资源</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64870" y="2239645"/>
            <a:ext cx="4847590" cy="2165350"/>
          </a:xfrm>
          <a:prstGeom prst="rect">
            <a:avLst/>
          </a:prstGeom>
        </p:spPr>
        <p:txBody>
          <a:bodyPr vert="horz" wrap="square" lIns="114300" tIns="57150" rIns="114300" bIns="57150" rtlCol="0" anchor="t" anchorCtr="0">
            <a:noAutofit/>
          </a:bodyPr>
          <a:lstStyle/>
          <a:p>
            <a:pPr lvl="0">
              <a:lnSpc>
                <a:spcPct val="150000"/>
              </a:lnSpc>
              <a:defRPr/>
            </a:pPr>
            <a:r>
              <a:rPr lang="en-US" altLang="zh-CN" sz="1500" b="1" dirty="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500" b="1" dirty="0">
                <a:solidFill>
                  <a:prstClr val="black"/>
                </a:solidFill>
                <a:latin typeface="微软雅黑" panose="020B0503020204020204" charset="-122"/>
                <a:ea typeface="微软雅黑" panose="020B0503020204020204" charset="-122"/>
                <a:cs typeface="宋体" panose="02010600030101010101" pitchFamily="2" charset="-122"/>
                <a:sym typeface="+mn-ea"/>
              </a:rPr>
              <a:t>调查活动是什么”动画</a:t>
            </a:r>
            <a:endParaRPr lang="zh-CN" altLang="en-US" sz="1500" b="1" dirty="0">
              <a:solidFill>
                <a:prstClr val="black"/>
              </a:solidFill>
              <a:latin typeface="微软雅黑" panose="020B0503020204020204" charset="-122"/>
              <a:ea typeface="微软雅黑" panose="020B0503020204020204" charset="-122"/>
              <a:cs typeface="宋体" panose="02010600030101010101" pitchFamily="2" charset="-122"/>
            </a:endParaRPr>
          </a:p>
          <a:p>
            <a:pPr lvl="0">
              <a:lnSpc>
                <a:spcPct val="150000"/>
              </a:lnSpc>
              <a:defRPr/>
            </a:pPr>
            <a:r>
              <a:rPr lang="zh-CN" altLang="en-US" sz="1500" b="1" dirty="0">
                <a:solidFill>
                  <a:prstClr val="black"/>
                </a:solidFill>
                <a:latin typeface="微软雅黑" panose="020B0503020204020204" charset="-122"/>
                <a:ea typeface="微软雅黑" panose="020B0503020204020204" charset="-122"/>
                <a:cs typeface="宋体" panose="02010600030101010101" pitchFamily="2" charset="-122"/>
                <a:sym typeface="+mn-ea"/>
              </a:rPr>
              <a:t>“网安微剧场”、“网安微讲堂”</a:t>
            </a:r>
            <a:endParaRPr lang="en-US" altLang="zh-CN" sz="1500" b="1" dirty="0">
              <a:solidFill>
                <a:prstClr val="black"/>
              </a:solidFill>
              <a:latin typeface="微软雅黑" panose="020B0503020204020204" charset="-122"/>
              <a:ea typeface="微软雅黑" panose="020B0503020204020204" charset="-122"/>
              <a:cs typeface="宋体" panose="02010600030101010101" pitchFamily="2" charset="-122"/>
            </a:endParaRPr>
          </a:p>
          <a:p>
            <a:pPr>
              <a:lnSpc>
                <a:spcPct val="150000"/>
              </a:lnSpc>
              <a:defRPr/>
            </a:pPr>
            <a:r>
              <a:rPr lang="zh-CN" altLang="en-US" sz="1500" b="1" dirty="0">
                <a:solidFill>
                  <a:prstClr val="black"/>
                </a:solidFill>
                <a:latin typeface="微软雅黑" panose="020B0503020204020204" charset="-122"/>
                <a:ea typeface="微软雅黑" panose="020B0503020204020204" charset="-122"/>
                <a:cs typeface="宋体" panose="02010600030101010101" pitchFamily="2" charset="-122"/>
                <a:sym typeface="+mn-ea"/>
              </a:rPr>
              <a:t>“发起</a:t>
            </a:r>
            <a:r>
              <a:rPr lang="en-US" altLang="zh-CN" sz="1500" b="1" dirty="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500" b="1" dirty="0">
                <a:solidFill>
                  <a:prstClr val="black"/>
                </a:solidFill>
                <a:latin typeface="微软雅黑" panose="020B0503020204020204" charset="-122"/>
                <a:ea typeface="微软雅黑" panose="020B0503020204020204" charset="-122"/>
                <a:cs typeface="宋体" panose="02010600030101010101" pitchFamily="2" charset="-122"/>
                <a:sym typeface="+mn-ea"/>
              </a:rPr>
              <a:t>支持单位权益和义务”</a:t>
            </a:r>
            <a:endParaRPr lang="zh-CN" altLang="en-US" sz="1500" b="1" dirty="0">
              <a:solidFill>
                <a:prstClr val="black"/>
              </a:solidFill>
              <a:latin typeface="微软雅黑" panose="020B0503020204020204" charset="-122"/>
              <a:ea typeface="微软雅黑" panose="020B0503020204020204" charset="-122"/>
              <a:cs typeface="宋体" panose="02010600030101010101" pitchFamily="2" charset="-122"/>
            </a:endParaRPr>
          </a:p>
          <a:p>
            <a:pPr lvl="0">
              <a:lnSpc>
                <a:spcPct val="150000"/>
              </a:lnSpc>
              <a:defRPr/>
            </a:pPr>
            <a:r>
              <a:rPr lang="zh-CN" altLang="en-US" sz="1500" b="1" dirty="0">
                <a:solidFill>
                  <a:prstClr val="black"/>
                </a:solidFill>
                <a:latin typeface="微软雅黑" panose="020B0503020204020204" charset="-122"/>
                <a:ea typeface="微软雅黑" panose="020B0503020204020204" charset="-122"/>
                <a:cs typeface="宋体" panose="02010600030101010101" pitchFamily="2" charset="-122"/>
                <a:sym typeface="+mn-ea"/>
              </a:rPr>
              <a:t>“网安好声音”</a:t>
            </a:r>
            <a:endParaRPr lang="en-US" altLang="zh-CN" sz="1500" b="1" dirty="0">
              <a:solidFill>
                <a:prstClr val="black"/>
              </a:solidFill>
              <a:latin typeface="微软雅黑" panose="020B0503020204020204" charset="-122"/>
              <a:ea typeface="微软雅黑" panose="020B0503020204020204" charset="-122"/>
              <a:cs typeface="宋体" panose="02010600030101010101" pitchFamily="2" charset="-122"/>
            </a:endParaRPr>
          </a:p>
          <a:p>
            <a:pPr lvl="0">
              <a:lnSpc>
                <a:spcPct val="150000"/>
              </a:lnSpc>
              <a:defRPr/>
            </a:pPr>
            <a:r>
              <a:rPr lang="zh-CN" altLang="en-US" sz="1500" b="1" dirty="0">
                <a:solidFill>
                  <a:prstClr val="black"/>
                </a:solidFill>
                <a:latin typeface="微软雅黑" panose="020B0503020204020204" charset="-122"/>
                <a:ea typeface="微软雅黑" panose="020B0503020204020204" charset="-122"/>
                <a:cs typeface="宋体" panose="02010600030101010101" pitchFamily="2" charset="-122"/>
                <a:sym typeface="+mn-ea"/>
              </a:rPr>
              <a:t>“调查活动系列推广”</a:t>
            </a:r>
            <a:endParaRPr lang="zh-CN" altLang="en-US" sz="1500" b="1" dirty="0">
              <a:solidFill>
                <a:prstClr val="black"/>
              </a:solidFill>
              <a:latin typeface="微软雅黑" panose="020B0503020204020204" charset="-122"/>
              <a:ea typeface="微软雅黑" panose="020B0503020204020204" charset="-122"/>
              <a:cs typeface="宋体" panose="02010600030101010101" pitchFamily="2" charset="-122"/>
            </a:endParaRPr>
          </a:p>
          <a:p>
            <a:pPr lvl="0">
              <a:lnSpc>
                <a:spcPct val="150000"/>
              </a:lnSpc>
              <a:defRPr/>
            </a:pPr>
            <a:r>
              <a:rPr lang="en-US" altLang="zh-CN" sz="1500" b="1" dirty="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500" b="1" dirty="0">
                <a:solidFill>
                  <a:prstClr val="black"/>
                </a:solidFill>
                <a:latin typeface="微软雅黑" panose="020B0503020204020204" charset="-122"/>
                <a:ea typeface="微软雅黑" panose="020B0503020204020204" charset="-122"/>
                <a:cs typeface="宋体" panose="02010600030101010101" pitchFamily="2" charset="-122"/>
                <a:sym typeface="+mn-ea"/>
              </a:rPr>
              <a:t>网安观察</a:t>
            </a:r>
            <a:r>
              <a:rPr lang="en-US" altLang="zh-CN" sz="1500" b="1" dirty="0">
                <a:solidFill>
                  <a:prstClr val="black"/>
                </a:solidFill>
                <a:latin typeface="微软雅黑" panose="020B0503020204020204" charset="-122"/>
                <a:ea typeface="微软雅黑" panose="020B0503020204020204" charset="-122"/>
                <a:cs typeface="宋体" panose="02010600030101010101" pitchFamily="2" charset="-122"/>
                <a:sym typeface="+mn-ea"/>
              </a:rPr>
              <a:t>”</a:t>
            </a:r>
            <a:r>
              <a:rPr lang="zh-CN" altLang="en-US" sz="1500" b="1" dirty="0">
                <a:solidFill>
                  <a:prstClr val="black"/>
                </a:solidFill>
                <a:latin typeface="微软雅黑" panose="020B0503020204020204" charset="-122"/>
                <a:ea typeface="微软雅黑" panose="020B0503020204020204" charset="-122"/>
                <a:cs typeface="宋体" panose="02010600030101010101" pitchFamily="2" charset="-122"/>
                <a:sym typeface="+mn-ea"/>
              </a:rPr>
              <a:t>系列短视频</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nvSpPr>
        <p:spPr>
          <a:xfrm>
            <a:off x="726223" y="1564498"/>
            <a:ext cx="138821" cy="138821"/>
          </a:xfrm>
          <a:prstGeom prst="ellipse">
            <a:avLst/>
          </a:prstGeom>
          <a:solidFill>
            <a:schemeClr val="accent1">
              <a:alpha val="100000"/>
            </a:schemeClr>
          </a:solidFill>
        </p:spPr>
      </p:sp>
      <p:sp>
        <p:nvSpPr>
          <p:cNvPr id="12" name="TextBox 12"/>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宣传梳理</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4061" y="1547799"/>
            <a:ext cx="1936713" cy="109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9866" y="2819096"/>
            <a:ext cx="1890712" cy="10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8974" y="2847038"/>
            <a:ext cx="1839843" cy="103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521" y="4103331"/>
            <a:ext cx="1969795" cy="110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3879" y="4175430"/>
            <a:ext cx="1473469" cy="82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7521" y="2819096"/>
            <a:ext cx="1969795" cy="108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ags/tag1.xml><?xml version="1.0" encoding="utf-8"?>
<p:tagLst xmlns:p="http://schemas.openxmlformats.org/presentationml/2006/main">
  <p:tag name="KSO_WM_DIAGRAM_VIRTUALLY_FRAME" val="{&quot;height&quot;:272.44133858267713,&quot;left&quot;:69.87551181102363,&quot;top&quot;:171.44818897637793,&quot;width&quot;:849.0111023622048}"/>
</p:tagLst>
</file>

<file path=ppt/tags/tag10.xml><?xml version="1.0" encoding="utf-8"?>
<p:tagLst xmlns:p="http://schemas.openxmlformats.org/presentationml/2006/main">
  <p:tag name="KSO_WM_DIAGRAM_VIRTUALLY_FRAME" val="{&quot;height&quot;:384.17,&quot;left&quot;:323.89566929133855,&quot;top&quot;:129.37653543307084,&quot;width&quot;:600.1922047244095}"/>
</p:tagLst>
</file>

<file path=ppt/tags/tag11.xml><?xml version="1.0" encoding="utf-8"?>
<p:tagLst xmlns:p="http://schemas.openxmlformats.org/presentationml/2006/main">
  <p:tag name="KSO_WM_DIAGRAM_VIRTUALLY_FRAME" val="{&quot;height&quot;:384.17,&quot;left&quot;:323.89566929133855,&quot;top&quot;:129.37653543307084,&quot;width&quot;:600.1922047244095}"/>
</p:tagLst>
</file>

<file path=ppt/tags/tag12.xml><?xml version="1.0" encoding="utf-8"?>
<p:tagLst xmlns:p="http://schemas.openxmlformats.org/presentationml/2006/main">
  <p:tag name="KSO_WM_DIAGRAM_VIRTUALLY_FRAME" val="{&quot;height&quot;:384.17,&quot;left&quot;:323.89566929133855,&quot;top&quot;:129.37653543307084,&quot;width&quot;:600.1922047244095}"/>
</p:tagLst>
</file>

<file path=ppt/tags/tag13.xml><?xml version="1.0" encoding="utf-8"?>
<p:tagLst xmlns:p="http://schemas.openxmlformats.org/presentationml/2006/main">
  <p:tag name="KSO_WM_DIAGRAM_VIRTUALLY_FRAME" val="{&quot;height&quot;:384.17,&quot;left&quot;:323.89566929133855,&quot;top&quot;:129.37653543307084,&quot;width&quot;:600.1922047244095}"/>
</p:tagLst>
</file>

<file path=ppt/tags/tag14.xml><?xml version="1.0" encoding="utf-8"?>
<p:tagLst xmlns:p="http://schemas.openxmlformats.org/presentationml/2006/main">
  <p:tag name="KSO_WM_DIAGRAM_VIRTUALLY_FRAME" val="{&quot;height&quot;:384.17,&quot;left&quot;:323.89566929133855,&quot;top&quot;:129.37653543307084,&quot;width&quot;:600.1922047244095}"/>
</p:tagLst>
</file>

<file path=ppt/tags/tag15.xml><?xml version="1.0" encoding="utf-8"?>
<p:tagLst xmlns:p="http://schemas.openxmlformats.org/presentationml/2006/main">
  <p:tag name="KSO_WM_DIAGRAM_VIRTUALLY_FRAME" val="{&quot;height&quot;:384.17,&quot;left&quot;:323.89566929133855,&quot;top&quot;:129.37653543307084,&quot;width&quot;:600.1922047244095}"/>
</p:tagLst>
</file>

<file path=ppt/tags/tag16.xml><?xml version="1.0" encoding="utf-8"?>
<p:tagLst xmlns:p="http://schemas.openxmlformats.org/presentationml/2006/main">
  <p:tag name="KSO_WM_DIAGRAM_VIRTUALLY_FRAME" val="{&quot;height&quot;:384.17,&quot;left&quot;:323.89566929133855,&quot;top&quot;:129.37653543307084,&quot;width&quot;:600.1922047244095}"/>
</p:tagLst>
</file>

<file path=ppt/tags/tag17.xml><?xml version="1.0" encoding="utf-8"?>
<p:tagLst xmlns:p="http://schemas.openxmlformats.org/presentationml/2006/main">
  <p:tag name="KSO_WM_DIAGRAM_VIRTUALLY_FRAME" val="{&quot;height&quot;:384.17,&quot;left&quot;:323.89566929133855,&quot;top&quot;:129.37653543307084,&quot;width&quot;:600.1922047244095}"/>
</p:tagLst>
</file>

<file path=ppt/tags/tag18.xml><?xml version="1.0" encoding="utf-8"?>
<p:tagLst xmlns:p="http://schemas.openxmlformats.org/presentationml/2006/main">
  <p:tag name="KSO_WM_DIAGRAM_VIRTUALLY_FRAME" val="{&quot;height&quot;:384.17,&quot;left&quot;:323.89566929133855,&quot;top&quot;:129.37653543307084,&quot;width&quot;:600.1922047244095}"/>
</p:tagLst>
</file>

<file path=ppt/tags/tag19.xml><?xml version="1.0" encoding="utf-8"?>
<p:tagLst xmlns:p="http://schemas.openxmlformats.org/presentationml/2006/main">
  <p:tag name="KSO_WM_DIAGRAM_VIRTUALLY_FRAME" val="{&quot;height&quot;:384.17,&quot;left&quot;:323.89566929133855,&quot;top&quot;:129.37653543307084,&quot;width&quot;:600.1922047244095}"/>
</p:tagLst>
</file>

<file path=ppt/tags/tag2.xml><?xml version="1.0" encoding="utf-8"?>
<p:tagLst xmlns:p="http://schemas.openxmlformats.org/presentationml/2006/main">
  <p:tag name="KSO_WM_DIAGRAM_VIRTUALLY_FRAME" val="{&quot;height&quot;:272.44133858267713,&quot;left&quot;:69.87551181102363,&quot;top&quot;:171.44818897637793,&quot;width&quot;:849.0111023622048}"/>
</p:tagLst>
</file>

<file path=ppt/tags/tag20.xml><?xml version="1.0" encoding="utf-8"?>
<p:tagLst xmlns:p="http://schemas.openxmlformats.org/presentationml/2006/main">
  <p:tag name="KSO_WM_DIAGRAM_VIRTUALLY_FRAME" val="{&quot;height&quot;:384.17,&quot;left&quot;:323.89566929133855,&quot;top&quot;:129.37653543307084,&quot;width&quot;:600.1922047244095}"/>
</p:tagLst>
</file>

<file path=ppt/tags/tag21.xml><?xml version="1.0" encoding="utf-8"?>
<p:tagLst xmlns:p="http://schemas.openxmlformats.org/presentationml/2006/main">
  <p:tag name="KSO_WM_DIAGRAM_VIRTUALLY_FRAME" val="{&quot;height&quot;:384.17,&quot;left&quot;:323.89566929133855,&quot;top&quot;:129.37653543307084,&quot;width&quot;:600.1922047244095}"/>
</p:tagLst>
</file>

<file path=ppt/tags/tag22.xml><?xml version="1.0" encoding="utf-8"?>
<p:tagLst xmlns:p="http://schemas.openxmlformats.org/presentationml/2006/main">
  <p:tag name="commondata" val="eyJoZGlkIjoiMzMzZjk3Njk1ZWMwNzUxNDczMTA1YTEwZWQ1NmY1NmQifQ=="/>
</p:tagLst>
</file>

<file path=ppt/tags/tag3.xml><?xml version="1.0" encoding="utf-8"?>
<p:tagLst xmlns:p="http://schemas.openxmlformats.org/presentationml/2006/main">
  <p:tag name="KSO_WM_DIAGRAM_VIRTUALLY_FRAME" val="{&quot;height&quot;:272.44133858267713,&quot;left&quot;:69.87551181102363,&quot;top&quot;:171.44818897637793,&quot;width&quot;:849.0111023622048}"/>
</p:tagLst>
</file>

<file path=ppt/tags/tag4.xml><?xml version="1.0" encoding="utf-8"?>
<p:tagLst xmlns:p="http://schemas.openxmlformats.org/presentationml/2006/main">
  <p:tag name="KSO_WM_DIAGRAM_VIRTUALLY_FRAME" val="{&quot;height&quot;:272.44133858267713,&quot;left&quot;:69.87551181102363,&quot;top&quot;:171.44818897637793,&quot;width&quot;:849.0111023622048}"/>
</p:tagLst>
</file>

<file path=ppt/tags/tag5.xml><?xml version="1.0" encoding="utf-8"?>
<p:tagLst xmlns:p="http://schemas.openxmlformats.org/presentationml/2006/main">
  <p:tag name="KSO_WM_DIAGRAM_VIRTUALLY_FRAME" val="{&quot;height&quot;:272.44133858267713,&quot;left&quot;:69.87551181102363,&quot;top&quot;:171.44818897637793,&quot;width&quot;:849.0111023622048}"/>
</p:tagLst>
</file>

<file path=ppt/tags/tag6.xml><?xml version="1.0" encoding="utf-8"?>
<p:tagLst xmlns:p="http://schemas.openxmlformats.org/presentationml/2006/main">
  <p:tag name="KSO_WM_DIAGRAM_VIRTUALLY_FRAME" val="{&quot;height&quot;:272.44133858267713,&quot;left&quot;:69.87551181102363,&quot;top&quot;:171.44818897637793,&quot;width&quot;:849.0111023622048}"/>
</p:tagLst>
</file>

<file path=ppt/tags/tag7.xml><?xml version="1.0" encoding="utf-8"?>
<p:tagLst xmlns:p="http://schemas.openxmlformats.org/presentationml/2006/main">
  <p:tag name="KSO_WM_DIAGRAM_VIRTUALLY_FRAME" val="{&quot;height&quot;:272.44133858267713,&quot;left&quot;:69.87551181102363,&quot;top&quot;:171.44818897637793,&quot;width&quot;:849.0111023622048}"/>
</p:tagLst>
</file>

<file path=ppt/tags/tag8.xml><?xml version="1.0" encoding="utf-8"?>
<p:tagLst xmlns:p="http://schemas.openxmlformats.org/presentationml/2006/main">
  <p:tag name="KSO_WM_DIAGRAM_VIRTUALLY_FRAME" val="{&quot;height&quot;:272.44133858267713,&quot;left&quot;:69.87551181102363,&quot;top&quot;:171.44818897637793,&quot;width&quot;:849.0111023622048}"/>
</p:tagLst>
</file>

<file path=ppt/tags/tag9.xml><?xml version="1.0" encoding="utf-8"?>
<p:tagLst xmlns:p="http://schemas.openxmlformats.org/presentationml/2006/main">
  <p:tag name="KSO_WM_DIAGRAM_VIRTUALLY_FRAME" val="{&quot;height&quot;:272.44133858267713,&quot;left&quot;:69.87551181102363,&quot;top&quot;:171.44818897637793,&quot;width&quot;:849.0111023622048}"/>
</p:tagLst>
</file>

<file path=ppt/theme/theme1.xml><?xml version="1.0" encoding="utf-8"?>
<a:theme xmlns:a="http://schemas.openxmlformats.org/drawingml/2006/main" name="Office Theme">
  <a:themeElements>
    <a:clrScheme name="Office">
      <a:dk1>
        <a:srgbClr val="001431"/>
      </a:dk1>
      <a:lt1>
        <a:srgbClr val="FEFEFF"/>
      </a:lt1>
      <a:dk2>
        <a:srgbClr val="001431"/>
      </a:dk2>
      <a:lt2>
        <a:srgbClr val="E9EEF8"/>
      </a:lt2>
      <a:accent1>
        <a:srgbClr val="1A36E5"/>
      </a:accent1>
      <a:accent2>
        <a:srgbClr val="1A36E5"/>
      </a:accent2>
      <a:accent3>
        <a:srgbClr val="9F73EB"/>
      </a:accent3>
      <a:accent4>
        <a:srgbClr val="53A5FF"/>
      </a:accent4>
      <a:accent5>
        <a:srgbClr val="6991E0"/>
      </a:accent5>
      <a:accent6>
        <a:srgbClr val="9EA2D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1265</Words>
  <Application>WPS 演示</Application>
  <PresentationFormat>On-screen Show (4:3)</PresentationFormat>
  <Paragraphs>159</Paragraphs>
  <Slides>20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Arial</vt:lpstr>
      <vt:lpstr>宋体</vt:lpstr>
      <vt:lpstr>Wingdings</vt:lpstr>
      <vt:lpstr>微软雅黑</vt:lpstr>
      <vt:lpstr>Arial</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壹點</cp:lastModifiedBy>
  <cp:revision>4</cp:revision>
  <dcterms:created xsi:type="dcterms:W3CDTF">2006-08-16T00:00:00Z</dcterms:created>
  <dcterms:modified xsi:type="dcterms:W3CDTF">2024-07-04T02:28:13Z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8FB05B1741964B67831FD19C991EC032_12</vt:lpwstr>
  </property>
  <property fmtid="{D5CDD505-2E9C-101B-9397-08002B2CF9AE}" pid="3" name="KSOProductBuildVer">
    <vt:lpwstr>2052-12.1.0.17133</vt:lpwstr>
  </property>
</Properties>
</file>